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601200" cy="12801600" type="A3"/>
  <p:notesSz cx="9601200" cy="1280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0090" y="3968496"/>
            <a:ext cx="8161020" cy="268833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40180" y="7168896"/>
            <a:ext cx="6720840" cy="3200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sz="half" idx="2"/>
          </p:nvPr>
        </p:nvSpPr>
        <p:spPr>
          <a:xfrm>
            <a:off x="480060" y="2944368"/>
            <a:ext cx="4176522" cy="844905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944618" y="2944368"/>
            <a:ext cx="4176522" cy="844905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601200" cy="12801600"/>
          </a:xfrm>
          <a:prstGeom prst="rect">
            <a:avLst/>
          </a:prstGeom>
        </p:spPr>
      </p:pic>
      <p:sp>
        <p:nvSpPr>
          <p:cNvPr id="17" name="bg object 17"/>
          <p:cNvSpPr/>
          <p:nvPr/>
        </p:nvSpPr>
        <p:spPr>
          <a:xfrm>
            <a:off x="124968" y="77723"/>
            <a:ext cx="7518400" cy="768350"/>
          </a:xfrm>
          <a:custGeom>
            <a:avLst/>
            <a:gdLst/>
            <a:ahLst/>
            <a:cxnLst/>
            <a:rect l="l" t="t" r="r" b="b"/>
            <a:pathLst>
              <a:path w="7518400" h="768350">
                <a:moveTo>
                  <a:pt x="7517892" y="0"/>
                </a:moveTo>
                <a:lnTo>
                  <a:pt x="0" y="0"/>
                </a:lnTo>
                <a:lnTo>
                  <a:pt x="0" y="768096"/>
                </a:lnTo>
                <a:lnTo>
                  <a:pt x="7517892" y="768096"/>
                </a:lnTo>
                <a:lnTo>
                  <a:pt x="7517892" y="0"/>
                </a:lnTo>
                <a:close/>
              </a:path>
            </a:pathLst>
          </a:custGeom>
          <a:solidFill>
            <a:srgbClr val="000000">
              <a:alpha val="50195"/>
            </a:srgbClr>
          </a:solidFill>
        </p:spPr>
        <p:txBody>
          <a:bodyPr wrap="square" lIns="0" tIns="0" rIns="0" bIns="0" rtlCol="0"/>
          <a:lstStyle/>
          <a:p>
            <a:endParaRPr/>
          </a:p>
        </p:txBody>
      </p:sp>
      <p:sp>
        <p:nvSpPr>
          <p:cNvPr id="2" name="Holder 2"/>
          <p:cNvSpPr>
            <a:spLocks noGrp="1"/>
          </p:cNvSpPr>
          <p:nvPr>
            <p:ph type="title"/>
          </p:nvPr>
        </p:nvSpPr>
        <p:spPr>
          <a:xfrm>
            <a:off x="470509" y="87249"/>
            <a:ext cx="6827520" cy="452120"/>
          </a:xfrm>
          <a:prstGeom prst="rect">
            <a:avLst/>
          </a:prstGeom>
        </p:spPr>
        <p:txBody>
          <a:bodyPr wrap="square" lIns="0" tIns="0" rIns="0" bIns="0">
            <a:spAutoFit/>
          </a:bodyPr>
          <a:lstStyle>
            <a:lvl1pPr>
              <a:defRPr sz="2800" b="1" i="0">
                <a:solidFill>
                  <a:schemeClr val="bg1"/>
                </a:solidFill>
                <a:latin typeface="Calibri"/>
                <a:cs typeface="Calibri"/>
              </a:defRPr>
            </a:lvl1pPr>
          </a:lstStyle>
          <a:p>
            <a:endParaRPr/>
          </a:p>
        </p:txBody>
      </p:sp>
      <p:sp>
        <p:nvSpPr>
          <p:cNvPr id="3" name="Holder 3"/>
          <p:cNvSpPr>
            <a:spLocks noGrp="1"/>
          </p:cNvSpPr>
          <p:nvPr>
            <p:ph type="body" idx="1"/>
          </p:nvPr>
        </p:nvSpPr>
        <p:spPr>
          <a:xfrm>
            <a:off x="67767" y="3056356"/>
            <a:ext cx="9465665" cy="34505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264408" y="11905488"/>
            <a:ext cx="3072384" cy="6400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0060" y="11905488"/>
            <a:ext cx="2208276" cy="6400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5/17/2022</a:t>
            </a:fld>
            <a:endParaRPr lang="en-US"/>
          </a:p>
        </p:txBody>
      </p:sp>
      <p:sp>
        <p:nvSpPr>
          <p:cNvPr id="6" name="Holder 6"/>
          <p:cNvSpPr>
            <a:spLocks noGrp="1"/>
          </p:cNvSpPr>
          <p:nvPr>
            <p:ph type="sldNum" sz="quarter" idx="7"/>
          </p:nvPr>
        </p:nvSpPr>
        <p:spPr>
          <a:xfrm>
            <a:off x="6912864" y="11905488"/>
            <a:ext cx="2208276" cy="6400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g"/><Relationship Id="rId26" Type="http://schemas.openxmlformats.org/officeDocument/2006/relationships/image" Target="../media/image25.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jpg"/><Relationship Id="rId25" Type="http://schemas.openxmlformats.org/officeDocument/2006/relationships/image" Target="../media/image24.png"/><Relationship Id="rId2" Type="http://schemas.openxmlformats.org/officeDocument/2006/relationships/image" Target="../media/image2.png"/><Relationship Id="rId16" Type="http://schemas.openxmlformats.org/officeDocument/2006/relationships/image" Target="../media/image16.jpg"/><Relationship Id="rId20" Type="http://schemas.openxmlformats.org/officeDocument/2006/relationships/image" Target="../media/image20.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hyperlink" Target="https://www.britannica.com/event/Kashmir-earthquake-of-2005" TargetMode="External"/><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7.png"/><Relationship Id="rId10" Type="http://schemas.openxmlformats.org/officeDocument/2006/relationships/image" Target="../media/image10.png"/><Relationship Id="rId19" Type="http://schemas.openxmlformats.org/officeDocument/2006/relationships/image" Target="../media/image19.jp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400">
              <a:lnSpc>
                <a:spcPct val="100000"/>
              </a:lnSpc>
              <a:spcBef>
                <a:spcPts val="95"/>
              </a:spcBef>
            </a:pPr>
            <a:r>
              <a:rPr dirty="0"/>
              <a:t>8</a:t>
            </a:r>
            <a:r>
              <a:rPr sz="2775" baseline="25525" dirty="0"/>
              <a:t>TH</a:t>
            </a:r>
            <a:r>
              <a:rPr sz="2775" spc="322" baseline="25525" dirty="0"/>
              <a:t> </a:t>
            </a:r>
            <a:r>
              <a:rPr sz="2800" spc="-15" dirty="0"/>
              <a:t>OCTOBER</a:t>
            </a:r>
            <a:r>
              <a:rPr sz="2800" spc="-10" dirty="0"/>
              <a:t> </a:t>
            </a:r>
            <a:r>
              <a:rPr sz="2800" spc="-5" dirty="0"/>
              <a:t>2005</a:t>
            </a:r>
            <a:r>
              <a:rPr sz="2800" spc="30" dirty="0"/>
              <a:t> </a:t>
            </a:r>
            <a:r>
              <a:rPr sz="2800" spc="-20" dirty="0"/>
              <a:t>EARTHQUAKE</a:t>
            </a:r>
            <a:r>
              <a:rPr sz="2800" spc="20" dirty="0"/>
              <a:t> </a:t>
            </a:r>
            <a:r>
              <a:rPr sz="2800" spc="-5" dirty="0"/>
              <a:t>IN</a:t>
            </a:r>
            <a:r>
              <a:rPr sz="2800" spc="10" dirty="0"/>
              <a:t> </a:t>
            </a:r>
            <a:r>
              <a:rPr sz="2800" spc="-60" dirty="0"/>
              <a:t>PAKISTAN</a:t>
            </a:r>
            <a:endParaRPr sz="2800"/>
          </a:p>
        </p:txBody>
      </p:sp>
      <p:grpSp>
        <p:nvGrpSpPr>
          <p:cNvPr id="3" name="object 3"/>
          <p:cNvGrpSpPr/>
          <p:nvPr/>
        </p:nvGrpSpPr>
        <p:grpSpPr>
          <a:xfrm>
            <a:off x="105155" y="877798"/>
            <a:ext cx="4706620" cy="2303145"/>
            <a:chOff x="105155" y="877798"/>
            <a:chExt cx="4706620" cy="2303145"/>
          </a:xfrm>
        </p:grpSpPr>
        <p:pic>
          <p:nvPicPr>
            <p:cNvPr id="4" name="object 4"/>
            <p:cNvPicPr/>
            <p:nvPr/>
          </p:nvPicPr>
          <p:blipFill>
            <a:blip r:embed="rId2" cstate="print"/>
            <a:stretch>
              <a:fillRect/>
            </a:stretch>
          </p:blipFill>
          <p:spPr>
            <a:xfrm>
              <a:off x="105155" y="893051"/>
              <a:ext cx="3314700" cy="451116"/>
            </a:xfrm>
            <a:prstGeom prst="rect">
              <a:avLst/>
            </a:prstGeom>
          </p:spPr>
        </p:pic>
        <p:pic>
          <p:nvPicPr>
            <p:cNvPr id="5" name="object 5"/>
            <p:cNvPicPr/>
            <p:nvPr/>
          </p:nvPicPr>
          <p:blipFill>
            <a:blip r:embed="rId3" cstate="print"/>
            <a:stretch>
              <a:fillRect/>
            </a:stretch>
          </p:blipFill>
          <p:spPr>
            <a:xfrm>
              <a:off x="946403" y="877798"/>
              <a:ext cx="1633727" cy="541045"/>
            </a:xfrm>
            <a:prstGeom prst="rect">
              <a:avLst/>
            </a:prstGeom>
          </p:spPr>
        </p:pic>
        <p:pic>
          <p:nvPicPr>
            <p:cNvPr id="6" name="object 6"/>
            <p:cNvPicPr/>
            <p:nvPr/>
          </p:nvPicPr>
          <p:blipFill>
            <a:blip r:embed="rId4" cstate="print"/>
            <a:stretch>
              <a:fillRect/>
            </a:stretch>
          </p:blipFill>
          <p:spPr>
            <a:xfrm>
              <a:off x="164591" y="932687"/>
              <a:ext cx="3200399" cy="338327"/>
            </a:xfrm>
            <a:prstGeom prst="rect">
              <a:avLst/>
            </a:prstGeom>
          </p:spPr>
        </p:pic>
        <p:pic>
          <p:nvPicPr>
            <p:cNvPr id="7" name="object 7"/>
            <p:cNvPicPr/>
            <p:nvPr/>
          </p:nvPicPr>
          <p:blipFill>
            <a:blip r:embed="rId5" cstate="print"/>
            <a:stretch>
              <a:fillRect/>
            </a:stretch>
          </p:blipFill>
          <p:spPr>
            <a:xfrm>
              <a:off x="105155" y="2650197"/>
              <a:ext cx="4706112" cy="457238"/>
            </a:xfrm>
            <a:prstGeom prst="rect">
              <a:avLst/>
            </a:prstGeom>
          </p:spPr>
        </p:pic>
        <p:pic>
          <p:nvPicPr>
            <p:cNvPr id="8" name="object 8"/>
            <p:cNvPicPr/>
            <p:nvPr/>
          </p:nvPicPr>
          <p:blipFill>
            <a:blip r:embed="rId6" cstate="print"/>
            <a:stretch>
              <a:fillRect/>
            </a:stretch>
          </p:blipFill>
          <p:spPr>
            <a:xfrm>
              <a:off x="851915" y="2639542"/>
              <a:ext cx="3214116" cy="541045"/>
            </a:xfrm>
            <a:prstGeom prst="rect">
              <a:avLst/>
            </a:prstGeom>
          </p:spPr>
        </p:pic>
        <p:pic>
          <p:nvPicPr>
            <p:cNvPr id="9" name="object 9"/>
            <p:cNvPicPr/>
            <p:nvPr/>
          </p:nvPicPr>
          <p:blipFill>
            <a:blip r:embed="rId7" cstate="print"/>
            <a:stretch>
              <a:fillRect/>
            </a:stretch>
          </p:blipFill>
          <p:spPr>
            <a:xfrm>
              <a:off x="164591" y="2689860"/>
              <a:ext cx="4591812" cy="344424"/>
            </a:xfrm>
            <a:prstGeom prst="rect">
              <a:avLst/>
            </a:prstGeom>
          </p:spPr>
        </p:pic>
      </p:grpSp>
      <p:sp>
        <p:nvSpPr>
          <p:cNvPr id="10" name="object 10"/>
          <p:cNvSpPr txBox="1"/>
          <p:nvPr/>
        </p:nvSpPr>
        <p:spPr>
          <a:xfrm>
            <a:off x="135229" y="524637"/>
            <a:ext cx="8395970" cy="2465070"/>
          </a:xfrm>
          <a:prstGeom prst="rect">
            <a:avLst/>
          </a:prstGeom>
        </p:spPr>
        <p:txBody>
          <a:bodyPr vert="horz" wrap="square" lIns="0" tIns="12065" rIns="0" bIns="0" rtlCol="0">
            <a:spAutoFit/>
          </a:bodyPr>
          <a:lstStyle/>
          <a:p>
            <a:pPr marL="316230">
              <a:lnSpc>
                <a:spcPct val="100000"/>
              </a:lnSpc>
              <a:spcBef>
                <a:spcPts val="95"/>
              </a:spcBef>
            </a:pPr>
            <a:r>
              <a:rPr sz="1600" spc="-5" dirty="0">
                <a:solidFill>
                  <a:srgbClr val="FFFFFF"/>
                </a:solidFill>
                <a:latin typeface="Calibri"/>
                <a:cs typeface="Calibri"/>
              </a:rPr>
              <a:t>MSc</a:t>
            </a:r>
            <a:r>
              <a:rPr sz="1600" dirty="0">
                <a:solidFill>
                  <a:srgbClr val="FFFFFF"/>
                </a:solidFill>
                <a:latin typeface="Calibri"/>
                <a:cs typeface="Calibri"/>
              </a:rPr>
              <a:t> </a:t>
            </a:r>
            <a:r>
              <a:rPr sz="1600" spc="-10" dirty="0">
                <a:solidFill>
                  <a:srgbClr val="FFFFFF"/>
                </a:solidFill>
                <a:latin typeface="Calibri"/>
                <a:cs typeface="Calibri"/>
              </a:rPr>
              <a:t>Information</a:t>
            </a:r>
            <a:r>
              <a:rPr sz="1600" spc="10" dirty="0">
                <a:solidFill>
                  <a:srgbClr val="FFFFFF"/>
                </a:solidFill>
                <a:latin typeface="Calibri"/>
                <a:cs typeface="Calibri"/>
              </a:rPr>
              <a:t> </a:t>
            </a:r>
            <a:r>
              <a:rPr sz="1600" spc="-20" dirty="0">
                <a:solidFill>
                  <a:srgbClr val="FFFFFF"/>
                </a:solidFill>
                <a:latin typeface="Calibri"/>
                <a:cs typeface="Calibri"/>
              </a:rPr>
              <a:t>technology,</a:t>
            </a:r>
            <a:r>
              <a:rPr sz="1600" spc="10" dirty="0">
                <a:solidFill>
                  <a:srgbClr val="FFFFFF"/>
                </a:solidFill>
                <a:latin typeface="Calibri"/>
                <a:cs typeface="Calibri"/>
              </a:rPr>
              <a:t> </a:t>
            </a:r>
            <a:r>
              <a:rPr sz="1600" spc="-5" dirty="0">
                <a:solidFill>
                  <a:srgbClr val="FFFFFF"/>
                </a:solidFill>
                <a:latin typeface="Calibri"/>
                <a:cs typeface="Calibri"/>
              </a:rPr>
              <a:t>Social</a:t>
            </a:r>
            <a:r>
              <a:rPr sz="1600" spc="5" dirty="0">
                <a:solidFill>
                  <a:srgbClr val="FFFFFF"/>
                </a:solidFill>
                <a:latin typeface="Calibri"/>
                <a:cs typeface="Calibri"/>
              </a:rPr>
              <a:t> </a:t>
            </a:r>
            <a:r>
              <a:rPr sz="1600" spc="-5" dirty="0">
                <a:solidFill>
                  <a:srgbClr val="FFFFFF"/>
                </a:solidFill>
                <a:latin typeface="Calibri"/>
                <a:cs typeface="Calibri"/>
              </a:rPr>
              <a:t>Media and</a:t>
            </a:r>
            <a:r>
              <a:rPr sz="1600" spc="-10" dirty="0">
                <a:solidFill>
                  <a:srgbClr val="FFFFFF"/>
                </a:solidFill>
                <a:latin typeface="Calibri"/>
                <a:cs typeface="Calibri"/>
              </a:rPr>
              <a:t> </a:t>
            </a:r>
            <a:r>
              <a:rPr sz="1600" spc="-25" dirty="0">
                <a:solidFill>
                  <a:srgbClr val="FFFFFF"/>
                </a:solidFill>
                <a:latin typeface="Calibri"/>
                <a:cs typeface="Calibri"/>
              </a:rPr>
              <a:t>Web</a:t>
            </a:r>
            <a:r>
              <a:rPr sz="1600" spc="30" dirty="0">
                <a:solidFill>
                  <a:srgbClr val="FFFFFF"/>
                </a:solidFill>
                <a:latin typeface="Calibri"/>
                <a:cs typeface="Calibri"/>
              </a:rPr>
              <a:t> </a:t>
            </a:r>
            <a:r>
              <a:rPr sz="1600" spc="-10" dirty="0">
                <a:solidFill>
                  <a:srgbClr val="FFFFFF"/>
                </a:solidFill>
                <a:latin typeface="Calibri"/>
                <a:cs typeface="Calibri"/>
              </a:rPr>
              <a:t>Science,</a:t>
            </a:r>
            <a:r>
              <a:rPr sz="1600" spc="20" dirty="0">
                <a:solidFill>
                  <a:srgbClr val="FFFFFF"/>
                </a:solidFill>
                <a:latin typeface="Calibri"/>
                <a:cs typeface="Calibri"/>
              </a:rPr>
              <a:t> </a:t>
            </a:r>
            <a:r>
              <a:rPr sz="1600" spc="-10" dirty="0">
                <a:solidFill>
                  <a:srgbClr val="FFFFFF"/>
                </a:solidFill>
                <a:latin typeface="Calibri"/>
                <a:cs typeface="Calibri"/>
              </a:rPr>
              <a:t>Student</a:t>
            </a:r>
            <a:r>
              <a:rPr sz="1600" spc="10" dirty="0">
                <a:solidFill>
                  <a:srgbClr val="FFFFFF"/>
                </a:solidFill>
                <a:latin typeface="Calibri"/>
                <a:cs typeface="Calibri"/>
              </a:rPr>
              <a:t> </a:t>
            </a:r>
            <a:r>
              <a:rPr lang="en-US" sz="1600" spc="-5" dirty="0">
                <a:solidFill>
                  <a:srgbClr val="FFFFFF"/>
                </a:solidFill>
                <a:latin typeface="Calibri"/>
                <a:cs typeface="Calibri"/>
              </a:rPr>
              <a:t>Id</a:t>
            </a:r>
            <a:r>
              <a:rPr sz="1600" spc="-5" dirty="0">
                <a:solidFill>
                  <a:srgbClr val="FFFFFF"/>
                </a:solidFill>
                <a:latin typeface="Calibri"/>
                <a:cs typeface="Calibri"/>
              </a:rPr>
              <a:t>:</a:t>
            </a:r>
            <a:r>
              <a:rPr sz="1600" spc="15" dirty="0">
                <a:solidFill>
                  <a:srgbClr val="FFFFFF"/>
                </a:solidFill>
                <a:latin typeface="Calibri"/>
                <a:cs typeface="Calibri"/>
              </a:rPr>
              <a:t> </a:t>
            </a:r>
            <a:r>
              <a:rPr sz="1600" spc="-10" dirty="0">
                <a:solidFill>
                  <a:srgbClr val="FFFFFF"/>
                </a:solidFill>
                <a:latin typeface="Calibri"/>
                <a:cs typeface="Calibri"/>
              </a:rPr>
              <a:t>21012116</a:t>
            </a:r>
            <a:endParaRPr sz="1600" dirty="0">
              <a:latin typeface="Calibri"/>
              <a:cs typeface="Calibri"/>
            </a:endParaRPr>
          </a:p>
          <a:p>
            <a:pPr>
              <a:lnSpc>
                <a:spcPct val="100000"/>
              </a:lnSpc>
              <a:spcBef>
                <a:spcPts val="35"/>
              </a:spcBef>
            </a:pPr>
            <a:endParaRPr sz="1200" dirty="0">
              <a:latin typeface="Calibri"/>
              <a:cs typeface="Calibri"/>
            </a:endParaRPr>
          </a:p>
          <a:p>
            <a:pPr marL="992505">
              <a:lnSpc>
                <a:spcPct val="100000"/>
              </a:lnSpc>
              <a:spcBef>
                <a:spcPts val="5"/>
              </a:spcBef>
            </a:pPr>
            <a:r>
              <a:rPr sz="1600" b="1" spc="10" dirty="0">
                <a:solidFill>
                  <a:srgbClr val="FFFFFF"/>
                </a:solidFill>
                <a:latin typeface="Cambria"/>
                <a:cs typeface="Cambria"/>
              </a:rPr>
              <a:t>Introduction:</a:t>
            </a:r>
            <a:endParaRPr sz="1600" dirty="0">
              <a:latin typeface="Cambria"/>
              <a:cs typeface="Cambria"/>
            </a:endParaRPr>
          </a:p>
          <a:p>
            <a:pPr marL="63500" marR="55880" algn="just">
              <a:lnSpc>
                <a:spcPct val="107000"/>
              </a:lnSpc>
              <a:spcBef>
                <a:spcPts val="505"/>
              </a:spcBef>
            </a:pPr>
            <a:r>
              <a:rPr sz="1400" spc="-5" dirty="0">
                <a:latin typeface="Cambria"/>
                <a:cs typeface="Cambria"/>
              </a:rPr>
              <a:t>In </a:t>
            </a:r>
            <a:r>
              <a:rPr sz="1400" spc="-20" dirty="0">
                <a:latin typeface="Cambria"/>
                <a:cs typeface="Cambria"/>
              </a:rPr>
              <a:t>early </a:t>
            </a:r>
            <a:r>
              <a:rPr sz="1400" spc="-35" dirty="0">
                <a:latin typeface="Cambria"/>
                <a:cs typeface="Cambria"/>
              </a:rPr>
              <a:t>21</a:t>
            </a:r>
            <a:r>
              <a:rPr sz="1350" spc="-52" baseline="24691" dirty="0">
                <a:latin typeface="Cambria"/>
                <a:cs typeface="Cambria"/>
              </a:rPr>
              <a:t>st</a:t>
            </a:r>
            <a:r>
              <a:rPr sz="1350" spc="195" baseline="24691" dirty="0">
                <a:latin typeface="Cambria"/>
                <a:cs typeface="Cambria"/>
              </a:rPr>
              <a:t> </a:t>
            </a:r>
            <a:r>
              <a:rPr sz="1400" spc="-10" dirty="0">
                <a:latin typeface="Cambria"/>
                <a:cs typeface="Cambria"/>
              </a:rPr>
              <a:t>century </a:t>
            </a:r>
            <a:r>
              <a:rPr sz="1400" spc="-5" dirty="0">
                <a:latin typeface="Cambria"/>
                <a:cs typeface="Cambria"/>
              </a:rPr>
              <a:t>on </a:t>
            </a:r>
            <a:r>
              <a:rPr sz="1400" spc="-20" dirty="0">
                <a:latin typeface="Cambria"/>
                <a:cs typeface="Cambria"/>
              </a:rPr>
              <a:t>8</a:t>
            </a:r>
            <a:r>
              <a:rPr sz="1350" spc="-30" baseline="24691" dirty="0">
                <a:latin typeface="Cambria"/>
                <a:cs typeface="Cambria"/>
              </a:rPr>
              <a:t>th</a:t>
            </a:r>
            <a:r>
              <a:rPr sz="1350" spc="-22" baseline="24691" dirty="0">
                <a:latin typeface="Cambria"/>
                <a:cs typeface="Cambria"/>
              </a:rPr>
              <a:t> </a:t>
            </a:r>
            <a:r>
              <a:rPr sz="1400" spc="15" dirty="0">
                <a:latin typeface="Cambria"/>
                <a:cs typeface="Cambria"/>
              </a:rPr>
              <a:t>October </a:t>
            </a:r>
            <a:r>
              <a:rPr sz="1400" spc="-50" dirty="0">
                <a:latin typeface="Cambria"/>
                <a:cs typeface="Cambria"/>
              </a:rPr>
              <a:t>2005 </a:t>
            </a:r>
            <a:r>
              <a:rPr sz="1400" spc="-25" dirty="0">
                <a:latin typeface="Cambria"/>
                <a:cs typeface="Cambria"/>
              </a:rPr>
              <a:t>nearly </a:t>
            </a:r>
            <a:r>
              <a:rPr sz="1400" spc="-50" dirty="0">
                <a:latin typeface="Cambria"/>
                <a:cs typeface="Cambria"/>
              </a:rPr>
              <a:t>8:50 </a:t>
            </a:r>
            <a:r>
              <a:rPr sz="1400" spc="80" dirty="0">
                <a:latin typeface="Cambria"/>
                <a:cs typeface="Cambria"/>
              </a:rPr>
              <a:t>AM </a:t>
            </a:r>
            <a:r>
              <a:rPr sz="1400" spc="-20" dirty="0">
                <a:latin typeface="Cambria"/>
                <a:cs typeface="Cambria"/>
              </a:rPr>
              <a:t>the origin </a:t>
            </a:r>
            <a:r>
              <a:rPr sz="1400" spc="-10" dirty="0">
                <a:latin typeface="Cambria"/>
                <a:cs typeface="Cambria"/>
              </a:rPr>
              <a:t>of </a:t>
            </a:r>
            <a:r>
              <a:rPr sz="1400" spc="-25" dirty="0">
                <a:latin typeface="Cambria"/>
                <a:cs typeface="Cambria"/>
              </a:rPr>
              <a:t>earthquake </a:t>
            </a:r>
            <a:r>
              <a:rPr sz="1400" spc="-30" dirty="0">
                <a:latin typeface="Cambria"/>
                <a:cs typeface="Cambria"/>
              </a:rPr>
              <a:t>was </a:t>
            </a:r>
            <a:r>
              <a:rPr sz="1400" spc="-50" dirty="0">
                <a:latin typeface="Cambria"/>
                <a:cs typeface="Cambria"/>
              </a:rPr>
              <a:t>19 </a:t>
            </a:r>
            <a:r>
              <a:rPr sz="1400" spc="-5" dirty="0">
                <a:latin typeface="Cambria"/>
                <a:cs typeface="Cambria"/>
              </a:rPr>
              <a:t>km </a:t>
            </a:r>
            <a:r>
              <a:rPr sz="1400" spc="-30" dirty="0">
                <a:latin typeface="Cambria"/>
                <a:cs typeface="Cambria"/>
              </a:rPr>
              <a:t>northwest </a:t>
            </a:r>
            <a:r>
              <a:rPr sz="1400" spc="-15" dirty="0">
                <a:latin typeface="Cambria"/>
                <a:cs typeface="Cambria"/>
              </a:rPr>
              <a:t>of </a:t>
            </a:r>
            <a:r>
              <a:rPr sz="1400" spc="-10" dirty="0">
                <a:latin typeface="Cambria"/>
                <a:cs typeface="Cambria"/>
              </a:rPr>
              <a:t> </a:t>
            </a:r>
            <a:r>
              <a:rPr sz="1400" spc="-5" dirty="0">
                <a:latin typeface="Cambria"/>
                <a:cs typeface="Cambria"/>
              </a:rPr>
              <a:t>Muzaffarabad </a:t>
            </a:r>
            <a:r>
              <a:rPr sz="1400" spc="-35" dirty="0">
                <a:latin typeface="Cambria"/>
                <a:cs typeface="Cambria"/>
              </a:rPr>
              <a:t>in </a:t>
            </a:r>
            <a:r>
              <a:rPr sz="1400" spc="-10" dirty="0">
                <a:latin typeface="Cambria"/>
                <a:cs typeface="Cambria"/>
              </a:rPr>
              <a:t>region of </a:t>
            </a:r>
            <a:r>
              <a:rPr sz="1400" spc="-15" dirty="0">
                <a:latin typeface="Cambria"/>
                <a:cs typeface="Cambria"/>
              </a:rPr>
              <a:t>Kashmir </a:t>
            </a:r>
            <a:r>
              <a:rPr sz="1400" spc="-10" dirty="0">
                <a:latin typeface="Cambria"/>
                <a:cs typeface="Cambria"/>
              </a:rPr>
              <a:t>of </a:t>
            </a:r>
            <a:r>
              <a:rPr sz="1400" spc="-15" dirty="0">
                <a:latin typeface="Cambria"/>
                <a:cs typeface="Cambria"/>
              </a:rPr>
              <a:t>Pakistan. </a:t>
            </a:r>
            <a:r>
              <a:rPr sz="1400" spc="-20" dirty="0">
                <a:latin typeface="Cambria"/>
                <a:cs typeface="Cambria"/>
              </a:rPr>
              <a:t>Earthquake </a:t>
            </a:r>
            <a:r>
              <a:rPr sz="1400" spc="-30" dirty="0">
                <a:latin typeface="Cambria"/>
                <a:cs typeface="Cambria"/>
              </a:rPr>
              <a:t>is </a:t>
            </a:r>
            <a:r>
              <a:rPr sz="1400" spc="-15" dirty="0">
                <a:latin typeface="Cambria"/>
                <a:cs typeface="Cambria"/>
              </a:rPr>
              <a:t>the </a:t>
            </a:r>
            <a:r>
              <a:rPr sz="1400" spc="-25" dirty="0">
                <a:latin typeface="Cambria"/>
                <a:cs typeface="Cambria"/>
              </a:rPr>
              <a:t>vibration </a:t>
            </a:r>
            <a:r>
              <a:rPr sz="1400" spc="-10" dirty="0">
                <a:latin typeface="Cambria"/>
                <a:cs typeface="Cambria"/>
              </a:rPr>
              <a:t>of </a:t>
            </a:r>
            <a:r>
              <a:rPr sz="1400" spc="-25" dirty="0">
                <a:latin typeface="Cambria"/>
                <a:cs typeface="Cambria"/>
              </a:rPr>
              <a:t>earth </a:t>
            </a:r>
            <a:r>
              <a:rPr sz="1400" spc="-5" dirty="0">
                <a:latin typeface="Cambria"/>
                <a:cs typeface="Cambria"/>
              </a:rPr>
              <a:t>produced by </a:t>
            </a:r>
            <a:r>
              <a:rPr sz="1400" spc="-20" dirty="0">
                <a:latin typeface="Cambria"/>
                <a:cs typeface="Cambria"/>
              </a:rPr>
              <a:t>the </a:t>
            </a:r>
            <a:r>
              <a:rPr sz="1400" spc="-25" dirty="0">
                <a:latin typeface="Cambria"/>
                <a:cs typeface="Cambria"/>
              </a:rPr>
              <a:t>rapid </a:t>
            </a:r>
            <a:r>
              <a:rPr sz="1400" spc="-20" dirty="0">
                <a:latin typeface="Cambria"/>
                <a:cs typeface="Cambria"/>
              </a:rPr>
              <a:t> </a:t>
            </a:r>
            <a:r>
              <a:rPr sz="1400" spc="-15" dirty="0">
                <a:latin typeface="Cambria"/>
                <a:cs typeface="Cambria"/>
              </a:rPr>
              <a:t>release </a:t>
            </a:r>
            <a:r>
              <a:rPr sz="1400" spc="-10" dirty="0">
                <a:latin typeface="Cambria"/>
                <a:cs typeface="Cambria"/>
              </a:rPr>
              <a:t>of energy. </a:t>
            </a:r>
            <a:r>
              <a:rPr sz="1400" spc="-20" dirty="0">
                <a:latin typeface="Cambria"/>
                <a:cs typeface="Cambria"/>
              </a:rPr>
              <a:t>Earthquake </a:t>
            </a:r>
            <a:r>
              <a:rPr sz="1400" spc="5" dirty="0">
                <a:latin typeface="Cambria"/>
                <a:cs typeface="Cambria"/>
              </a:rPr>
              <a:t>cause </a:t>
            </a:r>
            <a:r>
              <a:rPr sz="1400" spc="-20" dirty="0">
                <a:latin typeface="Cambria"/>
                <a:cs typeface="Cambria"/>
              </a:rPr>
              <a:t>the building </a:t>
            </a:r>
            <a:r>
              <a:rPr sz="1400" spc="10" dirty="0">
                <a:latin typeface="Cambria"/>
                <a:cs typeface="Cambria"/>
              </a:rPr>
              <a:t>damage </a:t>
            </a:r>
            <a:r>
              <a:rPr sz="1400" spc="-30" dirty="0">
                <a:latin typeface="Cambria"/>
                <a:cs typeface="Cambria"/>
              </a:rPr>
              <a:t>is </a:t>
            </a:r>
            <a:r>
              <a:rPr sz="1400" spc="-15" dirty="0">
                <a:latin typeface="Cambria"/>
                <a:cs typeface="Cambria"/>
              </a:rPr>
              <a:t>directly </a:t>
            </a:r>
            <a:r>
              <a:rPr sz="1400" spc="5" dirty="0">
                <a:latin typeface="Cambria"/>
                <a:cs typeface="Cambria"/>
              </a:rPr>
              <a:t>affected </a:t>
            </a:r>
            <a:r>
              <a:rPr sz="1400" spc="-10" dirty="0">
                <a:latin typeface="Cambria"/>
                <a:cs typeface="Cambria"/>
              </a:rPr>
              <a:t>to </a:t>
            </a:r>
            <a:r>
              <a:rPr sz="1400" spc="-20" dirty="0">
                <a:latin typeface="Cambria"/>
                <a:cs typeface="Cambria"/>
              </a:rPr>
              <a:t>the </a:t>
            </a:r>
            <a:r>
              <a:rPr sz="1400" spc="-15" dirty="0">
                <a:latin typeface="Cambria"/>
                <a:cs typeface="Cambria"/>
              </a:rPr>
              <a:t>human </a:t>
            </a:r>
            <a:r>
              <a:rPr sz="1400" spc="-25" dirty="0">
                <a:latin typeface="Cambria"/>
                <a:cs typeface="Cambria"/>
              </a:rPr>
              <a:t>life </a:t>
            </a:r>
            <a:r>
              <a:rPr sz="1400" spc="-10" dirty="0">
                <a:latin typeface="Cambria"/>
                <a:cs typeface="Cambria"/>
              </a:rPr>
              <a:t>and </a:t>
            </a:r>
            <a:r>
              <a:rPr sz="1400" spc="-15" dirty="0">
                <a:latin typeface="Cambria"/>
                <a:cs typeface="Cambria"/>
              </a:rPr>
              <a:t>loss of </a:t>
            </a:r>
            <a:r>
              <a:rPr sz="1400" spc="-10" dirty="0">
                <a:latin typeface="Cambria"/>
                <a:cs typeface="Cambria"/>
              </a:rPr>
              <a:t> </a:t>
            </a:r>
            <a:r>
              <a:rPr sz="1400" spc="-30" dirty="0">
                <a:latin typeface="Cambria"/>
                <a:cs typeface="Cambria"/>
              </a:rPr>
              <a:t>property. </a:t>
            </a:r>
            <a:r>
              <a:rPr sz="1400" spc="25" dirty="0">
                <a:latin typeface="Cambria"/>
                <a:cs typeface="Cambria"/>
              </a:rPr>
              <a:t>Due </a:t>
            </a:r>
            <a:r>
              <a:rPr sz="1400" spc="-10" dirty="0">
                <a:latin typeface="Cambria"/>
                <a:cs typeface="Cambria"/>
              </a:rPr>
              <a:t>to </a:t>
            </a:r>
            <a:r>
              <a:rPr sz="1400" spc="-15" dirty="0">
                <a:latin typeface="Cambria"/>
                <a:cs typeface="Cambria"/>
              </a:rPr>
              <a:t>earthquake, </a:t>
            </a:r>
            <a:r>
              <a:rPr sz="1400" spc="-40" dirty="0">
                <a:latin typeface="Cambria"/>
                <a:cs typeface="Cambria"/>
              </a:rPr>
              <a:t>it </a:t>
            </a:r>
            <a:r>
              <a:rPr sz="1400" spc="-15" dirty="0">
                <a:latin typeface="Cambria"/>
                <a:cs typeface="Cambria"/>
              </a:rPr>
              <a:t>may loss </a:t>
            </a:r>
            <a:r>
              <a:rPr sz="1400" spc="-20" dirty="0">
                <a:latin typeface="Cambria"/>
                <a:cs typeface="Cambria"/>
              </a:rPr>
              <a:t>many lives </a:t>
            </a:r>
            <a:r>
              <a:rPr sz="1400" spc="-10" dirty="0">
                <a:latin typeface="Cambria"/>
                <a:cs typeface="Cambria"/>
              </a:rPr>
              <a:t>as </a:t>
            </a:r>
            <a:r>
              <a:rPr sz="1400" spc="-35" dirty="0">
                <a:latin typeface="Cambria"/>
                <a:cs typeface="Cambria"/>
              </a:rPr>
              <a:t>well </a:t>
            </a:r>
            <a:r>
              <a:rPr sz="1400" spc="-10" dirty="0">
                <a:latin typeface="Cambria"/>
                <a:cs typeface="Cambria"/>
              </a:rPr>
              <a:t>as </a:t>
            </a:r>
            <a:r>
              <a:rPr sz="1400" spc="-25" dirty="0">
                <a:latin typeface="Cambria"/>
                <a:cs typeface="Cambria"/>
              </a:rPr>
              <a:t>properties. </a:t>
            </a:r>
            <a:r>
              <a:rPr sz="1400" spc="-15" dirty="0">
                <a:latin typeface="Cambria"/>
                <a:cs typeface="Cambria"/>
              </a:rPr>
              <a:t>It </a:t>
            </a:r>
            <a:r>
              <a:rPr sz="1400" spc="-10" dirty="0">
                <a:latin typeface="Cambria"/>
                <a:cs typeface="Cambria"/>
              </a:rPr>
              <a:t>also </a:t>
            </a:r>
            <a:r>
              <a:rPr sz="1400" spc="5" dirty="0">
                <a:latin typeface="Cambria"/>
                <a:cs typeface="Cambria"/>
              </a:rPr>
              <a:t>affected </a:t>
            </a:r>
            <a:r>
              <a:rPr sz="1400" spc="-20" dirty="0">
                <a:latin typeface="Cambria"/>
                <a:cs typeface="Cambria"/>
              </a:rPr>
              <a:t>the information </a:t>
            </a:r>
            <a:r>
              <a:rPr sz="1400" dirty="0">
                <a:latin typeface="Cambria"/>
                <a:cs typeface="Cambria"/>
              </a:rPr>
              <a:t>on </a:t>
            </a:r>
            <a:r>
              <a:rPr sz="1400" spc="5" dirty="0">
                <a:latin typeface="Cambria"/>
                <a:cs typeface="Cambria"/>
              </a:rPr>
              <a:t> effected </a:t>
            </a:r>
            <a:r>
              <a:rPr sz="1400" spc="-5" dirty="0">
                <a:latin typeface="Cambria"/>
                <a:cs typeface="Cambria"/>
              </a:rPr>
              <a:t>area, </a:t>
            </a:r>
            <a:r>
              <a:rPr sz="1400" spc="-20" dirty="0">
                <a:latin typeface="Cambria"/>
                <a:cs typeface="Cambria"/>
              </a:rPr>
              <a:t>building </a:t>
            </a:r>
            <a:r>
              <a:rPr sz="1400" spc="-5" dirty="0">
                <a:latin typeface="Cambria"/>
                <a:cs typeface="Cambria"/>
              </a:rPr>
              <a:t>collapse </a:t>
            </a:r>
            <a:r>
              <a:rPr sz="1400" spc="-10" dirty="0">
                <a:latin typeface="Cambria"/>
                <a:cs typeface="Cambria"/>
              </a:rPr>
              <a:t>and </a:t>
            </a:r>
            <a:r>
              <a:rPr sz="1400" spc="-25" dirty="0">
                <a:latin typeface="Cambria"/>
                <a:cs typeface="Cambria"/>
              </a:rPr>
              <a:t>rapid </a:t>
            </a:r>
            <a:r>
              <a:rPr sz="1400" spc="-15" dirty="0">
                <a:latin typeface="Cambria"/>
                <a:cs typeface="Cambria"/>
              </a:rPr>
              <a:t>aid </a:t>
            </a:r>
            <a:r>
              <a:rPr sz="1400" spc="-20" dirty="0">
                <a:latin typeface="Cambria"/>
                <a:cs typeface="Cambria"/>
              </a:rPr>
              <a:t>not </a:t>
            </a:r>
            <a:r>
              <a:rPr sz="1400" spc="-10" dirty="0">
                <a:latin typeface="Cambria"/>
                <a:cs typeface="Cambria"/>
              </a:rPr>
              <a:t>able to </a:t>
            </a:r>
            <a:r>
              <a:rPr sz="1400" spc="-5" dirty="0">
                <a:latin typeface="Cambria"/>
                <a:cs typeface="Cambria"/>
              </a:rPr>
              <a:t>be </a:t>
            </a:r>
            <a:r>
              <a:rPr sz="1400" dirty="0">
                <a:latin typeface="Cambria"/>
                <a:cs typeface="Cambria"/>
              </a:rPr>
              <a:t>reached </a:t>
            </a:r>
            <a:r>
              <a:rPr sz="1400" spc="-5" dirty="0">
                <a:latin typeface="Cambria"/>
                <a:cs typeface="Cambria"/>
              </a:rPr>
              <a:t>on </a:t>
            </a:r>
            <a:r>
              <a:rPr sz="1400" spc="-10" dirty="0">
                <a:latin typeface="Cambria"/>
                <a:cs typeface="Cambria"/>
              </a:rPr>
              <a:t>time.</a:t>
            </a:r>
            <a:r>
              <a:rPr sz="1400" spc="-5" dirty="0">
                <a:latin typeface="Cambria"/>
                <a:cs typeface="Cambria"/>
              </a:rPr>
              <a:t> </a:t>
            </a:r>
            <a:r>
              <a:rPr sz="1400" spc="10" dirty="0">
                <a:latin typeface="Cambria"/>
                <a:cs typeface="Cambria"/>
              </a:rPr>
              <a:t>So, </a:t>
            </a:r>
            <a:r>
              <a:rPr sz="1400" spc="-40" dirty="0">
                <a:latin typeface="Cambria"/>
                <a:cs typeface="Cambria"/>
              </a:rPr>
              <a:t>it</a:t>
            </a:r>
            <a:r>
              <a:rPr sz="1400" spc="-35" dirty="0">
                <a:latin typeface="Cambria"/>
                <a:cs typeface="Cambria"/>
              </a:rPr>
              <a:t> </a:t>
            </a:r>
            <a:r>
              <a:rPr sz="1400" spc="-30" dirty="0">
                <a:latin typeface="Cambria"/>
                <a:cs typeface="Cambria"/>
              </a:rPr>
              <a:t>is </a:t>
            </a:r>
            <a:r>
              <a:rPr sz="1400" spc="-20" dirty="0">
                <a:latin typeface="Cambria"/>
                <a:cs typeface="Cambria"/>
              </a:rPr>
              <a:t>impossible </a:t>
            </a:r>
            <a:r>
              <a:rPr sz="1400" spc="-35" dirty="0">
                <a:latin typeface="Cambria"/>
                <a:cs typeface="Cambria"/>
              </a:rPr>
              <a:t>without </a:t>
            </a:r>
            <a:r>
              <a:rPr sz="1400" spc="-30" dirty="0">
                <a:latin typeface="Cambria"/>
                <a:cs typeface="Cambria"/>
              </a:rPr>
              <a:t> </a:t>
            </a:r>
            <a:r>
              <a:rPr sz="1400" spc="-15" dirty="0">
                <a:latin typeface="Cambria"/>
                <a:cs typeface="Cambria"/>
              </a:rPr>
              <a:t>expertise</a:t>
            </a:r>
            <a:r>
              <a:rPr sz="1400" spc="60" dirty="0">
                <a:latin typeface="Cambria"/>
                <a:cs typeface="Cambria"/>
              </a:rPr>
              <a:t> </a:t>
            </a:r>
            <a:r>
              <a:rPr sz="1400" spc="-5" dirty="0">
                <a:latin typeface="Cambria"/>
                <a:cs typeface="Cambria"/>
              </a:rPr>
              <a:t>team</a:t>
            </a:r>
            <a:r>
              <a:rPr sz="1400" spc="60" dirty="0">
                <a:latin typeface="Cambria"/>
                <a:cs typeface="Cambria"/>
              </a:rPr>
              <a:t> </a:t>
            </a:r>
            <a:r>
              <a:rPr sz="1400" spc="-15" dirty="0">
                <a:latin typeface="Cambria"/>
                <a:cs typeface="Cambria"/>
              </a:rPr>
              <a:t>member</a:t>
            </a:r>
            <a:r>
              <a:rPr sz="1400" spc="45" dirty="0">
                <a:latin typeface="Cambria"/>
                <a:cs typeface="Cambria"/>
              </a:rPr>
              <a:t> </a:t>
            </a:r>
            <a:r>
              <a:rPr sz="1400" spc="-10" dirty="0">
                <a:latin typeface="Cambria"/>
                <a:cs typeface="Cambria"/>
              </a:rPr>
              <a:t>and</a:t>
            </a:r>
            <a:r>
              <a:rPr sz="1400" spc="75" dirty="0">
                <a:latin typeface="Cambria"/>
                <a:cs typeface="Cambria"/>
              </a:rPr>
              <a:t> </a:t>
            </a:r>
            <a:r>
              <a:rPr sz="1400" spc="-20" dirty="0">
                <a:latin typeface="Cambria"/>
                <a:cs typeface="Cambria"/>
              </a:rPr>
              <a:t>many</a:t>
            </a:r>
            <a:r>
              <a:rPr sz="1400" spc="60" dirty="0">
                <a:latin typeface="Cambria"/>
                <a:cs typeface="Cambria"/>
              </a:rPr>
              <a:t> </a:t>
            </a:r>
            <a:r>
              <a:rPr sz="1400" spc="-15" dirty="0">
                <a:latin typeface="Cambria"/>
                <a:cs typeface="Cambria"/>
              </a:rPr>
              <a:t>funding</a:t>
            </a:r>
            <a:r>
              <a:rPr sz="1400" spc="60" dirty="0">
                <a:latin typeface="Cambria"/>
                <a:cs typeface="Cambria"/>
              </a:rPr>
              <a:t> </a:t>
            </a:r>
            <a:r>
              <a:rPr sz="1400" spc="-30" dirty="0">
                <a:latin typeface="Cambria"/>
                <a:cs typeface="Cambria"/>
              </a:rPr>
              <a:t>required</a:t>
            </a:r>
            <a:r>
              <a:rPr sz="1400" spc="75" dirty="0">
                <a:latin typeface="Cambria"/>
                <a:cs typeface="Cambria"/>
              </a:rPr>
              <a:t> </a:t>
            </a:r>
            <a:r>
              <a:rPr sz="1400" spc="-25" dirty="0">
                <a:latin typeface="Cambria"/>
                <a:cs typeface="Cambria"/>
              </a:rPr>
              <a:t>when</a:t>
            </a:r>
            <a:r>
              <a:rPr sz="1400" spc="60" dirty="0">
                <a:latin typeface="Cambria"/>
                <a:cs typeface="Cambria"/>
              </a:rPr>
              <a:t> </a:t>
            </a:r>
            <a:r>
              <a:rPr sz="1400" spc="-20" dirty="0">
                <a:latin typeface="Cambria"/>
                <a:cs typeface="Cambria"/>
              </a:rPr>
              <a:t>areas</a:t>
            </a:r>
            <a:r>
              <a:rPr sz="1400" spc="60" dirty="0">
                <a:latin typeface="Cambria"/>
                <a:cs typeface="Cambria"/>
              </a:rPr>
              <a:t> </a:t>
            </a:r>
            <a:r>
              <a:rPr sz="1400" spc="-20" dirty="0">
                <a:latin typeface="Cambria"/>
                <a:cs typeface="Cambria"/>
              </a:rPr>
              <a:t>are</a:t>
            </a:r>
            <a:r>
              <a:rPr sz="1400" spc="75" dirty="0">
                <a:latin typeface="Cambria"/>
                <a:cs typeface="Cambria"/>
              </a:rPr>
              <a:t> </a:t>
            </a:r>
            <a:r>
              <a:rPr sz="1400" spc="10" dirty="0">
                <a:latin typeface="Cambria"/>
                <a:cs typeface="Cambria"/>
              </a:rPr>
              <a:t>affected,</a:t>
            </a:r>
            <a:r>
              <a:rPr sz="1400" spc="45" dirty="0">
                <a:latin typeface="Cambria"/>
                <a:cs typeface="Cambria"/>
              </a:rPr>
              <a:t> </a:t>
            </a:r>
            <a:r>
              <a:rPr sz="1400" spc="-10" dirty="0">
                <a:latin typeface="Cambria"/>
                <a:cs typeface="Cambria"/>
              </a:rPr>
              <a:t>and</a:t>
            </a:r>
            <a:r>
              <a:rPr sz="1400" spc="65" dirty="0">
                <a:latin typeface="Cambria"/>
                <a:cs typeface="Cambria"/>
              </a:rPr>
              <a:t> </a:t>
            </a:r>
            <a:r>
              <a:rPr sz="1400" spc="-15" dirty="0">
                <a:latin typeface="Cambria"/>
                <a:cs typeface="Cambria"/>
              </a:rPr>
              <a:t>roads</a:t>
            </a:r>
            <a:r>
              <a:rPr sz="1400" spc="65" dirty="0">
                <a:latin typeface="Cambria"/>
                <a:cs typeface="Cambria"/>
              </a:rPr>
              <a:t> </a:t>
            </a:r>
            <a:r>
              <a:rPr sz="1400" spc="-20" dirty="0">
                <a:latin typeface="Cambria"/>
                <a:cs typeface="Cambria"/>
              </a:rPr>
              <a:t>are</a:t>
            </a:r>
            <a:r>
              <a:rPr sz="1400" spc="75" dirty="0">
                <a:latin typeface="Cambria"/>
                <a:cs typeface="Cambria"/>
              </a:rPr>
              <a:t> </a:t>
            </a:r>
            <a:r>
              <a:rPr sz="1400" spc="5" dirty="0">
                <a:latin typeface="Cambria"/>
                <a:cs typeface="Cambria"/>
              </a:rPr>
              <a:t>blocked.</a:t>
            </a:r>
            <a:endParaRPr sz="1400" dirty="0">
              <a:latin typeface="Cambria"/>
              <a:cs typeface="Cambria"/>
            </a:endParaRPr>
          </a:p>
          <a:p>
            <a:pPr marL="897890" algn="just">
              <a:lnSpc>
                <a:spcPct val="100000"/>
              </a:lnSpc>
              <a:spcBef>
                <a:spcPts val="650"/>
              </a:spcBef>
            </a:pPr>
            <a:r>
              <a:rPr sz="1600" b="1" spc="30" dirty="0">
                <a:solidFill>
                  <a:srgbClr val="FFFFFF"/>
                </a:solidFill>
                <a:latin typeface="Cambria"/>
                <a:cs typeface="Cambria"/>
              </a:rPr>
              <a:t>Consequences</a:t>
            </a:r>
            <a:r>
              <a:rPr sz="1600" b="1" spc="75" dirty="0">
                <a:solidFill>
                  <a:srgbClr val="FFFFFF"/>
                </a:solidFill>
                <a:latin typeface="Cambria"/>
                <a:cs typeface="Cambria"/>
              </a:rPr>
              <a:t> </a:t>
            </a:r>
            <a:r>
              <a:rPr sz="1600" b="1" spc="20" dirty="0">
                <a:solidFill>
                  <a:srgbClr val="FFFFFF"/>
                </a:solidFill>
                <a:latin typeface="Cambria"/>
                <a:cs typeface="Cambria"/>
              </a:rPr>
              <a:t>of</a:t>
            </a:r>
            <a:r>
              <a:rPr sz="1600" b="1" spc="85" dirty="0">
                <a:solidFill>
                  <a:srgbClr val="FFFFFF"/>
                </a:solidFill>
                <a:latin typeface="Cambria"/>
                <a:cs typeface="Cambria"/>
              </a:rPr>
              <a:t> </a:t>
            </a:r>
            <a:r>
              <a:rPr sz="1600" b="1" spc="15" dirty="0">
                <a:solidFill>
                  <a:srgbClr val="FFFFFF"/>
                </a:solidFill>
                <a:latin typeface="Cambria"/>
                <a:cs typeface="Cambria"/>
              </a:rPr>
              <a:t>Earthquake:</a:t>
            </a:r>
            <a:endParaRPr sz="1600" dirty="0">
              <a:latin typeface="Cambria"/>
              <a:cs typeface="Cambria"/>
            </a:endParaRPr>
          </a:p>
        </p:txBody>
      </p:sp>
      <p:sp>
        <p:nvSpPr>
          <p:cNvPr id="11" name="object 11"/>
          <p:cNvSpPr txBox="1"/>
          <p:nvPr/>
        </p:nvSpPr>
        <p:spPr>
          <a:xfrm>
            <a:off x="220979" y="7057535"/>
            <a:ext cx="5225974" cy="1153777"/>
          </a:xfrm>
          <a:prstGeom prst="rect">
            <a:avLst/>
          </a:prstGeom>
        </p:spPr>
        <p:txBody>
          <a:bodyPr vert="horz" wrap="square" lIns="0" tIns="12700" rIns="0" bIns="0" rtlCol="0">
            <a:spAutoFit/>
          </a:bodyPr>
          <a:lstStyle/>
          <a:p>
            <a:pPr marL="12700" marR="5080" algn="just">
              <a:lnSpc>
                <a:spcPct val="107000"/>
              </a:lnSpc>
              <a:spcBef>
                <a:spcPts val="100"/>
              </a:spcBef>
            </a:pPr>
            <a:r>
              <a:rPr lang="en-GB" sz="1400" dirty="0"/>
              <a:t>The governments of Pakistan shared the data estimated that total casualty reach over the 87,350 and over 38000 were injured. And over 35 lac people rendered homeless. Apart from this, the adversely affected the roads and highway, landslides, bridge failures. The power supply, water supply, telecommunication surface ruptures</a:t>
            </a:r>
            <a:endParaRPr sz="1400" dirty="0">
              <a:latin typeface="Cambria"/>
              <a:cs typeface="Cambria"/>
            </a:endParaRPr>
          </a:p>
        </p:txBody>
      </p:sp>
      <p:grpSp>
        <p:nvGrpSpPr>
          <p:cNvPr id="12" name="object 12"/>
          <p:cNvGrpSpPr/>
          <p:nvPr/>
        </p:nvGrpSpPr>
        <p:grpSpPr>
          <a:xfrm>
            <a:off x="161544" y="6484594"/>
            <a:ext cx="3314700" cy="541655"/>
            <a:chOff x="161544" y="6484594"/>
            <a:chExt cx="3314700" cy="541655"/>
          </a:xfrm>
        </p:grpSpPr>
        <p:pic>
          <p:nvPicPr>
            <p:cNvPr id="13" name="object 13"/>
            <p:cNvPicPr/>
            <p:nvPr/>
          </p:nvPicPr>
          <p:blipFill>
            <a:blip r:embed="rId2" cstate="print"/>
            <a:stretch>
              <a:fillRect/>
            </a:stretch>
          </p:blipFill>
          <p:spPr>
            <a:xfrm>
              <a:off x="161544" y="6499847"/>
              <a:ext cx="3314700" cy="451116"/>
            </a:xfrm>
            <a:prstGeom prst="rect">
              <a:avLst/>
            </a:prstGeom>
          </p:spPr>
        </p:pic>
        <p:pic>
          <p:nvPicPr>
            <p:cNvPr id="14" name="object 14"/>
            <p:cNvPicPr/>
            <p:nvPr/>
          </p:nvPicPr>
          <p:blipFill>
            <a:blip r:embed="rId8" cstate="print"/>
            <a:stretch>
              <a:fillRect/>
            </a:stretch>
          </p:blipFill>
          <p:spPr>
            <a:xfrm>
              <a:off x="1155191" y="6484594"/>
              <a:ext cx="1327404" cy="541045"/>
            </a:xfrm>
            <a:prstGeom prst="rect">
              <a:avLst/>
            </a:prstGeom>
          </p:spPr>
        </p:pic>
        <p:pic>
          <p:nvPicPr>
            <p:cNvPr id="15" name="object 15"/>
            <p:cNvPicPr/>
            <p:nvPr/>
          </p:nvPicPr>
          <p:blipFill>
            <a:blip r:embed="rId4" cstate="print"/>
            <a:stretch>
              <a:fillRect/>
            </a:stretch>
          </p:blipFill>
          <p:spPr>
            <a:xfrm>
              <a:off x="220980" y="6539483"/>
              <a:ext cx="3200399" cy="338327"/>
            </a:xfrm>
            <a:prstGeom prst="rect">
              <a:avLst/>
            </a:prstGeom>
          </p:spPr>
        </p:pic>
      </p:grpSp>
      <p:sp>
        <p:nvSpPr>
          <p:cNvPr id="16" name="object 16"/>
          <p:cNvSpPr txBox="1"/>
          <p:nvPr/>
        </p:nvSpPr>
        <p:spPr>
          <a:xfrm>
            <a:off x="220979" y="6539483"/>
            <a:ext cx="3200400" cy="338455"/>
          </a:xfrm>
          <a:prstGeom prst="rect">
            <a:avLst/>
          </a:prstGeom>
        </p:spPr>
        <p:txBody>
          <a:bodyPr vert="horz" wrap="square" lIns="0" tIns="39369" rIns="0" bIns="0" rtlCol="0">
            <a:spAutoFit/>
          </a:bodyPr>
          <a:lstStyle/>
          <a:p>
            <a:pPr algn="ctr">
              <a:lnSpc>
                <a:spcPct val="100000"/>
              </a:lnSpc>
              <a:spcBef>
                <a:spcPts val="309"/>
              </a:spcBef>
            </a:pPr>
            <a:r>
              <a:rPr sz="1600" b="1" spc="20" dirty="0">
                <a:solidFill>
                  <a:srgbClr val="FFFFFF"/>
                </a:solidFill>
                <a:latin typeface="Cambria"/>
                <a:cs typeface="Cambria"/>
              </a:rPr>
              <a:t>Finding</a:t>
            </a:r>
            <a:r>
              <a:rPr sz="1600" b="1" spc="65" dirty="0">
                <a:solidFill>
                  <a:srgbClr val="FFFFFF"/>
                </a:solidFill>
                <a:latin typeface="Cambria"/>
                <a:cs typeface="Cambria"/>
              </a:rPr>
              <a:t> </a:t>
            </a:r>
            <a:r>
              <a:rPr sz="1600" b="1" dirty="0">
                <a:solidFill>
                  <a:srgbClr val="FFFFFF"/>
                </a:solidFill>
                <a:latin typeface="Cambria"/>
                <a:cs typeface="Cambria"/>
              </a:rPr>
              <a:t>1:</a:t>
            </a:r>
            <a:endParaRPr sz="1600">
              <a:latin typeface="Cambria"/>
              <a:cs typeface="Cambria"/>
            </a:endParaRPr>
          </a:p>
        </p:txBody>
      </p:sp>
      <p:grpSp>
        <p:nvGrpSpPr>
          <p:cNvPr id="17" name="object 17"/>
          <p:cNvGrpSpPr/>
          <p:nvPr/>
        </p:nvGrpSpPr>
        <p:grpSpPr>
          <a:xfrm>
            <a:off x="6089903" y="5114518"/>
            <a:ext cx="3314700" cy="541045"/>
            <a:chOff x="6089903" y="5114518"/>
            <a:chExt cx="3314700" cy="541045"/>
          </a:xfrm>
        </p:grpSpPr>
        <p:pic>
          <p:nvPicPr>
            <p:cNvPr id="18" name="object 18"/>
            <p:cNvPicPr/>
            <p:nvPr/>
          </p:nvPicPr>
          <p:blipFill>
            <a:blip r:embed="rId9" cstate="print"/>
            <a:stretch>
              <a:fillRect/>
            </a:stretch>
          </p:blipFill>
          <p:spPr>
            <a:xfrm>
              <a:off x="6089903" y="5128259"/>
              <a:ext cx="3314700" cy="452627"/>
            </a:xfrm>
            <a:prstGeom prst="rect">
              <a:avLst/>
            </a:prstGeom>
          </p:spPr>
        </p:pic>
        <p:pic>
          <p:nvPicPr>
            <p:cNvPr id="19" name="object 19"/>
            <p:cNvPicPr/>
            <p:nvPr/>
          </p:nvPicPr>
          <p:blipFill>
            <a:blip r:embed="rId10" cstate="print"/>
            <a:stretch>
              <a:fillRect/>
            </a:stretch>
          </p:blipFill>
          <p:spPr>
            <a:xfrm>
              <a:off x="7082027" y="5114518"/>
              <a:ext cx="1327403" cy="541045"/>
            </a:xfrm>
            <a:prstGeom prst="rect">
              <a:avLst/>
            </a:prstGeom>
          </p:spPr>
        </p:pic>
        <p:pic>
          <p:nvPicPr>
            <p:cNvPr id="20" name="object 20"/>
            <p:cNvPicPr/>
            <p:nvPr/>
          </p:nvPicPr>
          <p:blipFill>
            <a:blip r:embed="rId11" cstate="print"/>
            <a:stretch>
              <a:fillRect/>
            </a:stretch>
          </p:blipFill>
          <p:spPr>
            <a:xfrm>
              <a:off x="6149339" y="5167883"/>
              <a:ext cx="3200400" cy="339851"/>
            </a:xfrm>
            <a:prstGeom prst="rect">
              <a:avLst/>
            </a:prstGeom>
          </p:spPr>
        </p:pic>
      </p:grpSp>
      <p:sp>
        <p:nvSpPr>
          <p:cNvPr id="21" name="object 21"/>
          <p:cNvSpPr txBox="1"/>
          <p:nvPr/>
        </p:nvSpPr>
        <p:spPr>
          <a:xfrm>
            <a:off x="6149340" y="5167884"/>
            <a:ext cx="3200400" cy="287258"/>
          </a:xfrm>
          <a:prstGeom prst="rect">
            <a:avLst/>
          </a:prstGeom>
        </p:spPr>
        <p:txBody>
          <a:bodyPr vert="horz" wrap="square" lIns="0" tIns="40640" rIns="0" bIns="0" rtlCol="0">
            <a:spAutoFit/>
          </a:bodyPr>
          <a:lstStyle/>
          <a:p>
            <a:pPr algn="ctr">
              <a:lnSpc>
                <a:spcPct val="100000"/>
              </a:lnSpc>
              <a:spcBef>
                <a:spcPts val="320"/>
              </a:spcBef>
            </a:pPr>
            <a:r>
              <a:rPr sz="1600" b="1" spc="20" dirty="0">
                <a:solidFill>
                  <a:srgbClr val="FFFFFF"/>
                </a:solidFill>
                <a:latin typeface="Cambria"/>
                <a:cs typeface="Cambria"/>
              </a:rPr>
              <a:t>Finding</a:t>
            </a:r>
            <a:r>
              <a:rPr sz="1600" b="1" spc="65" dirty="0">
                <a:solidFill>
                  <a:srgbClr val="FFFFFF"/>
                </a:solidFill>
                <a:latin typeface="Cambria"/>
                <a:cs typeface="Cambria"/>
              </a:rPr>
              <a:t> </a:t>
            </a:r>
            <a:r>
              <a:rPr sz="1600" b="1" dirty="0">
                <a:solidFill>
                  <a:srgbClr val="FFFFFF"/>
                </a:solidFill>
                <a:latin typeface="Cambria"/>
                <a:cs typeface="Cambria"/>
              </a:rPr>
              <a:t>2:</a:t>
            </a:r>
            <a:endParaRPr sz="1600" dirty="0">
              <a:latin typeface="Cambria"/>
              <a:cs typeface="Cambria"/>
            </a:endParaRPr>
          </a:p>
        </p:txBody>
      </p:sp>
      <p:sp>
        <p:nvSpPr>
          <p:cNvPr id="22" name="object 22"/>
          <p:cNvSpPr txBox="1"/>
          <p:nvPr/>
        </p:nvSpPr>
        <p:spPr>
          <a:xfrm>
            <a:off x="5731890" y="5530951"/>
            <a:ext cx="3698875" cy="1395730"/>
          </a:xfrm>
          <a:prstGeom prst="rect">
            <a:avLst/>
          </a:prstGeom>
        </p:spPr>
        <p:txBody>
          <a:bodyPr vert="horz" wrap="square" lIns="0" tIns="12700" rIns="0" bIns="0" rtlCol="0">
            <a:spAutoFit/>
          </a:bodyPr>
          <a:lstStyle/>
          <a:p>
            <a:pPr marL="12700" marR="5080" algn="just">
              <a:lnSpc>
                <a:spcPct val="107000"/>
              </a:lnSpc>
              <a:spcBef>
                <a:spcPts val="100"/>
              </a:spcBef>
            </a:pPr>
            <a:r>
              <a:rPr sz="1400" spc="20" dirty="0">
                <a:latin typeface="Cambria"/>
                <a:cs typeface="Cambria"/>
              </a:rPr>
              <a:t>The</a:t>
            </a:r>
            <a:r>
              <a:rPr sz="1400" spc="25" dirty="0">
                <a:latin typeface="Cambria"/>
                <a:cs typeface="Cambria"/>
              </a:rPr>
              <a:t> </a:t>
            </a:r>
            <a:r>
              <a:rPr sz="1400" spc="-40" dirty="0">
                <a:latin typeface="Cambria"/>
                <a:cs typeface="Cambria"/>
              </a:rPr>
              <a:t>500,000</a:t>
            </a:r>
            <a:r>
              <a:rPr sz="1400" spc="-35" dirty="0">
                <a:latin typeface="Cambria"/>
                <a:cs typeface="Cambria"/>
              </a:rPr>
              <a:t> </a:t>
            </a:r>
            <a:r>
              <a:rPr sz="1400" spc="-25" dirty="0">
                <a:latin typeface="Cambria"/>
                <a:cs typeface="Cambria"/>
              </a:rPr>
              <a:t>families</a:t>
            </a:r>
            <a:r>
              <a:rPr sz="1400" spc="-20" dirty="0">
                <a:latin typeface="Cambria"/>
                <a:cs typeface="Cambria"/>
              </a:rPr>
              <a:t> are</a:t>
            </a:r>
            <a:r>
              <a:rPr sz="1400" spc="-15" dirty="0">
                <a:latin typeface="Cambria"/>
                <a:cs typeface="Cambria"/>
              </a:rPr>
              <a:t> </a:t>
            </a:r>
            <a:r>
              <a:rPr sz="1400" spc="5" dirty="0">
                <a:latin typeface="Cambria"/>
                <a:cs typeface="Cambria"/>
              </a:rPr>
              <a:t>affected</a:t>
            </a:r>
            <a:r>
              <a:rPr sz="1400" spc="320" dirty="0">
                <a:latin typeface="Cambria"/>
                <a:cs typeface="Cambria"/>
              </a:rPr>
              <a:t> </a:t>
            </a:r>
            <a:r>
              <a:rPr sz="1400" spc="-5" dirty="0">
                <a:latin typeface="Cambria"/>
                <a:cs typeface="Cambria"/>
              </a:rPr>
              <a:t>due</a:t>
            </a:r>
            <a:r>
              <a:rPr sz="1400" dirty="0">
                <a:latin typeface="Cambria"/>
                <a:cs typeface="Cambria"/>
              </a:rPr>
              <a:t> </a:t>
            </a:r>
            <a:r>
              <a:rPr sz="1400" spc="-10" dirty="0">
                <a:latin typeface="Cambria"/>
                <a:cs typeface="Cambria"/>
              </a:rPr>
              <a:t>to </a:t>
            </a:r>
            <a:r>
              <a:rPr sz="1400" spc="-5" dirty="0">
                <a:latin typeface="Cambria"/>
                <a:cs typeface="Cambria"/>
              </a:rPr>
              <a:t> </a:t>
            </a:r>
            <a:r>
              <a:rPr sz="1400" spc="-20" dirty="0">
                <a:latin typeface="Cambria"/>
                <a:cs typeface="Cambria"/>
              </a:rPr>
              <a:t>earthquake.</a:t>
            </a:r>
            <a:r>
              <a:rPr sz="1400" spc="-15" dirty="0">
                <a:latin typeface="Cambria"/>
                <a:cs typeface="Cambria"/>
              </a:rPr>
              <a:t> </a:t>
            </a:r>
            <a:r>
              <a:rPr sz="1400" spc="20" dirty="0">
                <a:latin typeface="Cambria"/>
                <a:cs typeface="Cambria"/>
              </a:rPr>
              <a:t>The</a:t>
            </a:r>
            <a:r>
              <a:rPr sz="1400" spc="25" dirty="0">
                <a:latin typeface="Cambria"/>
                <a:cs typeface="Cambria"/>
              </a:rPr>
              <a:t> </a:t>
            </a:r>
            <a:r>
              <a:rPr sz="1400" spc="-40" dirty="0">
                <a:latin typeface="Cambria"/>
                <a:cs typeface="Cambria"/>
              </a:rPr>
              <a:t>250,000</a:t>
            </a:r>
            <a:r>
              <a:rPr sz="1400" spc="-35" dirty="0">
                <a:latin typeface="Cambria"/>
                <a:cs typeface="Cambria"/>
              </a:rPr>
              <a:t> </a:t>
            </a:r>
            <a:r>
              <a:rPr sz="1400" spc="-20" dirty="0">
                <a:latin typeface="Cambria"/>
                <a:cs typeface="Cambria"/>
              </a:rPr>
              <a:t>animals</a:t>
            </a:r>
            <a:r>
              <a:rPr sz="1400" spc="-15" dirty="0">
                <a:latin typeface="Cambria"/>
                <a:cs typeface="Cambria"/>
              </a:rPr>
              <a:t> </a:t>
            </a:r>
            <a:r>
              <a:rPr sz="1400" spc="-5" dirty="0">
                <a:latin typeface="Cambria"/>
                <a:cs typeface="Cambria"/>
              </a:rPr>
              <a:t>died</a:t>
            </a:r>
            <a:r>
              <a:rPr sz="1400" dirty="0">
                <a:latin typeface="Cambria"/>
                <a:cs typeface="Cambria"/>
              </a:rPr>
              <a:t> </a:t>
            </a:r>
            <a:r>
              <a:rPr sz="1400" spc="-5" dirty="0">
                <a:latin typeface="Cambria"/>
                <a:cs typeface="Cambria"/>
              </a:rPr>
              <a:t>due</a:t>
            </a:r>
            <a:r>
              <a:rPr sz="1400" dirty="0">
                <a:latin typeface="Cambria"/>
                <a:cs typeface="Cambria"/>
              </a:rPr>
              <a:t> </a:t>
            </a:r>
            <a:r>
              <a:rPr sz="1400" spc="-10" dirty="0">
                <a:latin typeface="Cambria"/>
                <a:cs typeface="Cambria"/>
              </a:rPr>
              <a:t>to </a:t>
            </a:r>
            <a:r>
              <a:rPr sz="1400" spc="-5" dirty="0">
                <a:latin typeface="Cambria"/>
                <a:cs typeface="Cambria"/>
              </a:rPr>
              <a:t> collapse</a:t>
            </a:r>
            <a:r>
              <a:rPr sz="1400" dirty="0">
                <a:latin typeface="Cambria"/>
                <a:cs typeface="Cambria"/>
              </a:rPr>
              <a:t> </a:t>
            </a:r>
            <a:r>
              <a:rPr sz="1400" spc="-10" dirty="0">
                <a:latin typeface="Cambria"/>
                <a:cs typeface="Cambria"/>
              </a:rPr>
              <a:t>of</a:t>
            </a:r>
            <a:r>
              <a:rPr sz="1400" spc="-5" dirty="0">
                <a:latin typeface="Cambria"/>
                <a:cs typeface="Cambria"/>
              </a:rPr>
              <a:t> </a:t>
            </a:r>
            <a:r>
              <a:rPr sz="1400" spc="-10" dirty="0">
                <a:latin typeface="Cambria"/>
                <a:cs typeface="Cambria"/>
              </a:rPr>
              <a:t>stone</a:t>
            </a:r>
            <a:r>
              <a:rPr sz="1400" spc="-5" dirty="0">
                <a:latin typeface="Cambria"/>
                <a:cs typeface="Cambria"/>
              </a:rPr>
              <a:t> </a:t>
            </a:r>
            <a:r>
              <a:rPr sz="1400" spc="-20" dirty="0">
                <a:latin typeface="Cambria"/>
                <a:cs typeface="Cambria"/>
              </a:rPr>
              <a:t>barns.</a:t>
            </a:r>
            <a:r>
              <a:rPr sz="1400" spc="270" dirty="0">
                <a:latin typeface="Cambria"/>
                <a:cs typeface="Cambria"/>
              </a:rPr>
              <a:t> </a:t>
            </a:r>
            <a:r>
              <a:rPr sz="1400" spc="20" dirty="0">
                <a:latin typeface="Cambria"/>
                <a:cs typeface="Cambria"/>
              </a:rPr>
              <a:t>The</a:t>
            </a:r>
            <a:r>
              <a:rPr sz="1400" spc="25" dirty="0">
                <a:latin typeface="Cambria"/>
                <a:cs typeface="Cambria"/>
              </a:rPr>
              <a:t> </a:t>
            </a:r>
            <a:r>
              <a:rPr sz="1400" spc="-20" dirty="0">
                <a:latin typeface="Cambria"/>
                <a:cs typeface="Cambria"/>
              </a:rPr>
              <a:t>nearly</a:t>
            </a:r>
            <a:r>
              <a:rPr sz="1400" spc="555" dirty="0">
                <a:latin typeface="Cambria"/>
                <a:cs typeface="Cambria"/>
              </a:rPr>
              <a:t> </a:t>
            </a:r>
            <a:r>
              <a:rPr sz="1400" spc="-50" dirty="0">
                <a:latin typeface="Cambria"/>
                <a:cs typeface="Cambria"/>
              </a:rPr>
              <a:t>8</a:t>
            </a:r>
            <a:r>
              <a:rPr sz="1400" spc="210" dirty="0">
                <a:latin typeface="Cambria"/>
                <a:cs typeface="Cambria"/>
              </a:rPr>
              <a:t> </a:t>
            </a:r>
            <a:r>
              <a:rPr sz="1400" spc="5" dirty="0">
                <a:latin typeface="Cambria"/>
                <a:cs typeface="Cambria"/>
              </a:rPr>
              <a:t>lac </a:t>
            </a:r>
            <a:r>
              <a:rPr sz="1400" spc="10" dirty="0">
                <a:latin typeface="Cambria"/>
                <a:cs typeface="Cambria"/>
              </a:rPr>
              <a:t> </a:t>
            </a:r>
            <a:r>
              <a:rPr sz="1400" spc="-20" dirty="0">
                <a:latin typeface="Cambria"/>
                <a:cs typeface="Cambria"/>
              </a:rPr>
              <a:t>building</a:t>
            </a:r>
            <a:r>
              <a:rPr sz="1400" spc="-15" dirty="0">
                <a:latin typeface="Cambria"/>
                <a:cs typeface="Cambria"/>
              </a:rPr>
              <a:t> </a:t>
            </a:r>
            <a:r>
              <a:rPr sz="1400" spc="-25" dirty="0">
                <a:latin typeface="Cambria"/>
                <a:cs typeface="Cambria"/>
              </a:rPr>
              <a:t>were</a:t>
            </a:r>
            <a:r>
              <a:rPr sz="1400" spc="-20" dirty="0">
                <a:latin typeface="Cambria"/>
                <a:cs typeface="Cambria"/>
              </a:rPr>
              <a:t> </a:t>
            </a:r>
            <a:r>
              <a:rPr sz="1400" spc="-10" dirty="0">
                <a:latin typeface="Cambria"/>
                <a:cs typeface="Cambria"/>
              </a:rPr>
              <a:t>destroyed</a:t>
            </a:r>
            <a:r>
              <a:rPr sz="1400" spc="-5" dirty="0">
                <a:latin typeface="Cambria"/>
                <a:cs typeface="Cambria"/>
              </a:rPr>
              <a:t> </a:t>
            </a:r>
            <a:r>
              <a:rPr sz="1400" spc="-30" dirty="0">
                <a:latin typeface="Cambria"/>
                <a:cs typeface="Cambria"/>
              </a:rPr>
              <a:t>or</a:t>
            </a:r>
            <a:r>
              <a:rPr sz="1400" spc="-25" dirty="0">
                <a:latin typeface="Cambria"/>
                <a:cs typeface="Cambria"/>
              </a:rPr>
              <a:t> </a:t>
            </a:r>
            <a:r>
              <a:rPr sz="1400" spc="15" dirty="0">
                <a:latin typeface="Cambria"/>
                <a:cs typeface="Cambria"/>
              </a:rPr>
              <a:t>damaged.</a:t>
            </a:r>
            <a:r>
              <a:rPr sz="1400" spc="20" dirty="0">
                <a:latin typeface="Cambria"/>
                <a:cs typeface="Cambria"/>
              </a:rPr>
              <a:t> </a:t>
            </a:r>
            <a:r>
              <a:rPr sz="1400" spc="-10" dirty="0">
                <a:latin typeface="Cambria"/>
                <a:cs typeface="Cambria"/>
              </a:rPr>
              <a:t>Nearly </a:t>
            </a:r>
            <a:r>
              <a:rPr sz="1400" spc="-5" dirty="0">
                <a:latin typeface="Cambria"/>
                <a:cs typeface="Cambria"/>
              </a:rPr>
              <a:t> </a:t>
            </a:r>
            <a:r>
              <a:rPr sz="1400" spc="5" dirty="0">
                <a:latin typeface="Cambria"/>
                <a:cs typeface="Cambria"/>
              </a:rPr>
              <a:t>above </a:t>
            </a:r>
            <a:r>
              <a:rPr sz="1400" spc="-35" dirty="0">
                <a:latin typeface="Cambria"/>
                <a:cs typeface="Cambria"/>
              </a:rPr>
              <a:t>16,500 </a:t>
            </a:r>
            <a:r>
              <a:rPr sz="1400" spc="-10" dirty="0">
                <a:latin typeface="Cambria"/>
                <a:cs typeface="Cambria"/>
              </a:rPr>
              <a:t>government and </a:t>
            </a:r>
            <a:r>
              <a:rPr sz="1400" spc="-25" dirty="0">
                <a:latin typeface="Cambria"/>
                <a:cs typeface="Cambria"/>
              </a:rPr>
              <a:t>private </a:t>
            </a:r>
            <a:r>
              <a:rPr sz="1400" spc="-30" dirty="0">
                <a:latin typeface="Cambria"/>
                <a:cs typeface="Cambria"/>
              </a:rPr>
              <a:t>institutes </a:t>
            </a:r>
            <a:r>
              <a:rPr sz="1400" spc="-25" dirty="0">
                <a:latin typeface="Cambria"/>
                <a:cs typeface="Cambria"/>
              </a:rPr>
              <a:t> were</a:t>
            </a:r>
            <a:r>
              <a:rPr sz="1400" spc="55" dirty="0">
                <a:latin typeface="Cambria"/>
                <a:cs typeface="Cambria"/>
              </a:rPr>
              <a:t> </a:t>
            </a:r>
            <a:r>
              <a:rPr sz="1400" spc="-5" dirty="0">
                <a:latin typeface="Cambria"/>
                <a:cs typeface="Cambria"/>
              </a:rPr>
              <a:t>destroyed.</a:t>
            </a:r>
            <a:endParaRPr sz="1400">
              <a:latin typeface="Cambria"/>
              <a:cs typeface="Cambria"/>
            </a:endParaRPr>
          </a:p>
        </p:txBody>
      </p:sp>
      <p:sp>
        <p:nvSpPr>
          <p:cNvPr id="23" name="object 23"/>
          <p:cNvSpPr txBox="1"/>
          <p:nvPr/>
        </p:nvSpPr>
        <p:spPr>
          <a:xfrm>
            <a:off x="203708" y="8863685"/>
            <a:ext cx="5243245" cy="2081530"/>
          </a:xfrm>
          <a:prstGeom prst="rect">
            <a:avLst/>
          </a:prstGeom>
        </p:spPr>
        <p:txBody>
          <a:bodyPr vert="horz" wrap="square" lIns="0" tIns="12700" rIns="0" bIns="0" rtlCol="0">
            <a:spAutoFit/>
          </a:bodyPr>
          <a:lstStyle/>
          <a:p>
            <a:pPr marL="12700" marR="5080" algn="just">
              <a:lnSpc>
                <a:spcPct val="107100"/>
              </a:lnSpc>
              <a:spcBef>
                <a:spcPts val="100"/>
              </a:spcBef>
            </a:pPr>
            <a:r>
              <a:rPr sz="1400" spc="-5" dirty="0">
                <a:latin typeface="Cambria"/>
                <a:cs typeface="Cambria"/>
              </a:rPr>
              <a:t>In </a:t>
            </a:r>
            <a:r>
              <a:rPr sz="1400" spc="-20" dirty="0">
                <a:latin typeface="Cambria"/>
                <a:cs typeface="Cambria"/>
              </a:rPr>
              <a:t>Pakistan </a:t>
            </a:r>
            <a:r>
              <a:rPr sz="1400" spc="5" dirty="0">
                <a:latin typeface="Cambria"/>
                <a:cs typeface="Cambria"/>
              </a:rPr>
              <a:t>Radio </a:t>
            </a:r>
            <a:r>
              <a:rPr sz="1400" spc="-25" dirty="0">
                <a:latin typeface="Cambria"/>
                <a:cs typeface="Cambria"/>
              </a:rPr>
              <a:t>play </a:t>
            </a:r>
            <a:r>
              <a:rPr sz="1400" spc="-15" dirty="0">
                <a:latin typeface="Cambria"/>
                <a:cs typeface="Cambria"/>
              </a:rPr>
              <a:t>an </a:t>
            </a:r>
            <a:r>
              <a:rPr sz="1400" spc="-25" dirty="0">
                <a:latin typeface="Cambria"/>
                <a:cs typeface="Cambria"/>
              </a:rPr>
              <a:t>important role </a:t>
            </a:r>
            <a:r>
              <a:rPr sz="1400" spc="-20" dirty="0">
                <a:latin typeface="Cambria"/>
                <a:cs typeface="Cambria"/>
              </a:rPr>
              <a:t>during the </a:t>
            </a:r>
            <a:r>
              <a:rPr sz="1400" spc="-25" dirty="0">
                <a:latin typeface="Cambria"/>
                <a:cs typeface="Cambria"/>
              </a:rPr>
              <a:t>earthquake when </a:t>
            </a:r>
            <a:r>
              <a:rPr sz="1400" spc="-20" dirty="0">
                <a:latin typeface="Cambria"/>
                <a:cs typeface="Cambria"/>
              </a:rPr>
              <a:t> </a:t>
            </a:r>
            <a:r>
              <a:rPr sz="1400" spc="-10" dirty="0">
                <a:latin typeface="Cambria"/>
                <a:cs typeface="Cambria"/>
              </a:rPr>
              <a:t>telecommunication</a:t>
            </a:r>
            <a:r>
              <a:rPr sz="1400" spc="-5" dirty="0">
                <a:latin typeface="Cambria"/>
                <a:cs typeface="Cambria"/>
              </a:rPr>
              <a:t> </a:t>
            </a:r>
            <a:r>
              <a:rPr sz="1400" spc="5" dirty="0">
                <a:latin typeface="Cambria"/>
                <a:cs typeface="Cambria"/>
              </a:rPr>
              <a:t>cable </a:t>
            </a:r>
            <a:r>
              <a:rPr sz="1400" spc="-30" dirty="0">
                <a:latin typeface="Cambria"/>
                <a:cs typeface="Cambria"/>
              </a:rPr>
              <a:t>is</a:t>
            </a:r>
            <a:r>
              <a:rPr sz="1400" spc="-25" dirty="0">
                <a:latin typeface="Cambria"/>
                <a:cs typeface="Cambria"/>
              </a:rPr>
              <a:t> </a:t>
            </a:r>
            <a:r>
              <a:rPr sz="1400" spc="5" dirty="0">
                <a:latin typeface="Cambria"/>
                <a:cs typeface="Cambria"/>
              </a:rPr>
              <a:t>disconnected, </a:t>
            </a:r>
            <a:r>
              <a:rPr sz="1400" spc="-10" dirty="0">
                <a:latin typeface="Cambria"/>
                <a:cs typeface="Cambria"/>
              </a:rPr>
              <a:t>and</a:t>
            </a:r>
            <a:r>
              <a:rPr sz="1400" spc="-5" dirty="0">
                <a:latin typeface="Cambria"/>
                <a:cs typeface="Cambria"/>
              </a:rPr>
              <a:t> </a:t>
            </a:r>
            <a:r>
              <a:rPr sz="1400" spc="-15" dirty="0">
                <a:latin typeface="Cambria"/>
                <a:cs typeface="Cambria"/>
              </a:rPr>
              <a:t>roads</a:t>
            </a:r>
            <a:r>
              <a:rPr sz="1400" spc="-10" dirty="0">
                <a:latin typeface="Cambria"/>
                <a:cs typeface="Cambria"/>
              </a:rPr>
              <a:t> </a:t>
            </a:r>
            <a:r>
              <a:rPr sz="1400" spc="-20" dirty="0">
                <a:latin typeface="Cambria"/>
                <a:cs typeface="Cambria"/>
              </a:rPr>
              <a:t>were</a:t>
            </a:r>
            <a:r>
              <a:rPr sz="1400" spc="-15" dirty="0">
                <a:latin typeface="Cambria"/>
                <a:cs typeface="Cambria"/>
              </a:rPr>
              <a:t> </a:t>
            </a:r>
            <a:r>
              <a:rPr sz="1400" dirty="0">
                <a:latin typeface="Cambria"/>
                <a:cs typeface="Cambria"/>
              </a:rPr>
              <a:t>blocked. </a:t>
            </a:r>
            <a:r>
              <a:rPr sz="1400" spc="5" dirty="0">
                <a:latin typeface="Cambria"/>
                <a:cs typeface="Cambria"/>
              </a:rPr>
              <a:t> </a:t>
            </a:r>
            <a:r>
              <a:rPr sz="1400" spc="-25" dirty="0">
                <a:latin typeface="Cambria"/>
                <a:cs typeface="Cambria"/>
              </a:rPr>
              <a:t>Awareness</a:t>
            </a:r>
            <a:r>
              <a:rPr sz="1400" spc="-20" dirty="0">
                <a:latin typeface="Cambria"/>
                <a:cs typeface="Cambria"/>
              </a:rPr>
              <a:t> </a:t>
            </a:r>
            <a:r>
              <a:rPr sz="1400" spc="-35" dirty="0">
                <a:latin typeface="Cambria"/>
                <a:cs typeface="Cambria"/>
              </a:rPr>
              <a:t>in</a:t>
            </a:r>
            <a:r>
              <a:rPr sz="1400" spc="-30" dirty="0">
                <a:latin typeface="Cambria"/>
                <a:cs typeface="Cambria"/>
              </a:rPr>
              <a:t> </a:t>
            </a:r>
            <a:r>
              <a:rPr sz="1400" spc="-20" dirty="0">
                <a:latin typeface="Cambria"/>
                <a:cs typeface="Cambria"/>
              </a:rPr>
              <a:t>public</a:t>
            </a:r>
            <a:r>
              <a:rPr sz="1400" spc="-15" dirty="0">
                <a:latin typeface="Cambria"/>
                <a:cs typeface="Cambria"/>
              </a:rPr>
              <a:t> about</a:t>
            </a:r>
            <a:r>
              <a:rPr sz="1400" spc="-10" dirty="0">
                <a:latin typeface="Cambria"/>
                <a:cs typeface="Cambria"/>
              </a:rPr>
              <a:t> </a:t>
            </a:r>
            <a:r>
              <a:rPr sz="1400" spc="-20" dirty="0">
                <a:latin typeface="Cambria"/>
                <a:cs typeface="Cambria"/>
              </a:rPr>
              <a:t>the</a:t>
            </a:r>
            <a:r>
              <a:rPr sz="1400" spc="265" dirty="0">
                <a:latin typeface="Cambria"/>
                <a:cs typeface="Cambria"/>
              </a:rPr>
              <a:t> </a:t>
            </a:r>
            <a:r>
              <a:rPr sz="1400" spc="-35" dirty="0">
                <a:latin typeface="Cambria"/>
                <a:cs typeface="Cambria"/>
              </a:rPr>
              <a:t>risk</a:t>
            </a:r>
            <a:r>
              <a:rPr sz="1400" spc="240" dirty="0">
                <a:latin typeface="Cambria"/>
                <a:cs typeface="Cambria"/>
              </a:rPr>
              <a:t> </a:t>
            </a:r>
            <a:r>
              <a:rPr sz="1400" spc="-5" dirty="0">
                <a:latin typeface="Cambria"/>
                <a:cs typeface="Cambria"/>
              </a:rPr>
              <a:t>management</a:t>
            </a:r>
            <a:r>
              <a:rPr sz="1400" spc="295" dirty="0">
                <a:latin typeface="Cambria"/>
                <a:cs typeface="Cambria"/>
              </a:rPr>
              <a:t> </a:t>
            </a:r>
            <a:r>
              <a:rPr sz="1400" spc="-20" dirty="0">
                <a:latin typeface="Cambria"/>
                <a:cs typeface="Cambria"/>
              </a:rPr>
              <a:t>should</a:t>
            </a:r>
            <a:r>
              <a:rPr sz="1400" spc="270" dirty="0">
                <a:latin typeface="Cambria"/>
                <a:cs typeface="Cambria"/>
              </a:rPr>
              <a:t> </a:t>
            </a:r>
            <a:r>
              <a:rPr sz="1400" spc="-10" dirty="0">
                <a:latin typeface="Cambria"/>
                <a:cs typeface="Cambria"/>
              </a:rPr>
              <a:t>increases. </a:t>
            </a:r>
            <a:r>
              <a:rPr sz="1400" spc="-5" dirty="0">
                <a:latin typeface="Cambria"/>
                <a:cs typeface="Cambria"/>
              </a:rPr>
              <a:t> </a:t>
            </a:r>
            <a:r>
              <a:rPr sz="1400" spc="20" dirty="0">
                <a:latin typeface="Cambria"/>
                <a:cs typeface="Cambria"/>
              </a:rPr>
              <a:t>The</a:t>
            </a:r>
            <a:r>
              <a:rPr sz="1400" spc="25" dirty="0">
                <a:latin typeface="Cambria"/>
                <a:cs typeface="Cambria"/>
              </a:rPr>
              <a:t> </a:t>
            </a:r>
            <a:r>
              <a:rPr sz="1400" spc="-10" dirty="0">
                <a:latin typeface="Cambria"/>
                <a:cs typeface="Cambria"/>
              </a:rPr>
              <a:t>special</a:t>
            </a:r>
            <a:r>
              <a:rPr sz="1400" spc="-5" dirty="0">
                <a:latin typeface="Cambria"/>
                <a:cs typeface="Cambria"/>
              </a:rPr>
              <a:t> </a:t>
            </a:r>
            <a:r>
              <a:rPr sz="1400" spc="-20" dirty="0">
                <a:latin typeface="Cambria"/>
                <a:cs typeface="Cambria"/>
              </a:rPr>
              <a:t>building</a:t>
            </a:r>
            <a:r>
              <a:rPr sz="1400" spc="-15" dirty="0">
                <a:latin typeface="Cambria"/>
                <a:cs typeface="Cambria"/>
              </a:rPr>
              <a:t> </a:t>
            </a:r>
            <a:r>
              <a:rPr sz="1400" dirty="0">
                <a:latin typeface="Cambria"/>
                <a:cs typeface="Cambria"/>
              </a:rPr>
              <a:t>capacity</a:t>
            </a:r>
            <a:r>
              <a:rPr sz="1400" spc="5" dirty="0">
                <a:latin typeface="Cambria"/>
                <a:cs typeface="Cambria"/>
              </a:rPr>
              <a:t> </a:t>
            </a:r>
            <a:r>
              <a:rPr sz="1400" spc="-10" dirty="0">
                <a:latin typeface="Cambria"/>
                <a:cs typeface="Cambria"/>
              </a:rPr>
              <a:t>and</a:t>
            </a:r>
            <a:r>
              <a:rPr sz="1400" spc="-5" dirty="0">
                <a:latin typeface="Cambria"/>
                <a:cs typeface="Cambria"/>
              </a:rPr>
              <a:t> </a:t>
            </a:r>
            <a:r>
              <a:rPr sz="1400" spc="-20" dirty="0">
                <a:latin typeface="Cambria"/>
                <a:cs typeface="Cambria"/>
              </a:rPr>
              <a:t>earthquake</a:t>
            </a:r>
            <a:r>
              <a:rPr sz="1400" spc="-15" dirty="0">
                <a:latin typeface="Cambria"/>
                <a:cs typeface="Cambria"/>
              </a:rPr>
              <a:t> </a:t>
            </a:r>
            <a:r>
              <a:rPr sz="1400" spc="-25" dirty="0">
                <a:latin typeface="Cambria"/>
                <a:cs typeface="Cambria"/>
              </a:rPr>
              <a:t>resistant</a:t>
            </a:r>
            <a:r>
              <a:rPr sz="1400" spc="-20" dirty="0">
                <a:latin typeface="Cambria"/>
                <a:cs typeface="Cambria"/>
              </a:rPr>
              <a:t> </a:t>
            </a:r>
            <a:r>
              <a:rPr sz="1400" dirty="0">
                <a:latin typeface="Cambria"/>
                <a:cs typeface="Cambria"/>
              </a:rPr>
              <a:t>design</a:t>
            </a:r>
            <a:r>
              <a:rPr sz="1400" spc="5" dirty="0">
                <a:latin typeface="Cambria"/>
                <a:cs typeface="Cambria"/>
              </a:rPr>
              <a:t> </a:t>
            </a:r>
            <a:r>
              <a:rPr sz="1400" spc="-30" dirty="0">
                <a:latin typeface="Cambria"/>
                <a:cs typeface="Cambria"/>
              </a:rPr>
              <a:t>is </a:t>
            </a:r>
            <a:r>
              <a:rPr sz="1400" spc="-25" dirty="0">
                <a:latin typeface="Cambria"/>
                <a:cs typeface="Cambria"/>
              </a:rPr>
              <a:t> </a:t>
            </a:r>
            <a:r>
              <a:rPr sz="1400" spc="-30" dirty="0">
                <a:latin typeface="Cambria"/>
                <a:cs typeface="Cambria"/>
              </a:rPr>
              <a:t>required</a:t>
            </a:r>
            <a:r>
              <a:rPr sz="1400" spc="-25" dirty="0">
                <a:latin typeface="Cambria"/>
                <a:cs typeface="Cambria"/>
              </a:rPr>
              <a:t> </a:t>
            </a:r>
            <a:r>
              <a:rPr sz="1400" spc="-10" dirty="0">
                <a:latin typeface="Cambria"/>
                <a:cs typeface="Cambria"/>
              </a:rPr>
              <a:t>to</a:t>
            </a:r>
            <a:r>
              <a:rPr sz="1400" spc="-5" dirty="0">
                <a:latin typeface="Cambria"/>
                <a:cs typeface="Cambria"/>
              </a:rPr>
              <a:t> </a:t>
            </a:r>
            <a:r>
              <a:rPr sz="1400" spc="-15" dirty="0">
                <a:latin typeface="Cambria"/>
                <a:cs typeface="Cambria"/>
              </a:rPr>
              <a:t>build.</a:t>
            </a:r>
            <a:r>
              <a:rPr sz="1400" spc="-10" dirty="0">
                <a:latin typeface="Cambria"/>
                <a:cs typeface="Cambria"/>
              </a:rPr>
              <a:t> </a:t>
            </a:r>
            <a:r>
              <a:rPr sz="1400" spc="-15" dirty="0">
                <a:latin typeface="Cambria"/>
                <a:cs typeface="Cambria"/>
              </a:rPr>
              <a:t>It</a:t>
            </a:r>
            <a:r>
              <a:rPr sz="1400" spc="-10" dirty="0">
                <a:latin typeface="Cambria"/>
                <a:cs typeface="Cambria"/>
              </a:rPr>
              <a:t> </a:t>
            </a:r>
            <a:r>
              <a:rPr sz="1400" spc="-30" dirty="0">
                <a:latin typeface="Cambria"/>
                <a:cs typeface="Cambria"/>
              </a:rPr>
              <a:t>is</a:t>
            </a:r>
            <a:r>
              <a:rPr sz="1400" spc="-25" dirty="0">
                <a:latin typeface="Cambria"/>
                <a:cs typeface="Cambria"/>
              </a:rPr>
              <a:t> </a:t>
            </a:r>
            <a:r>
              <a:rPr sz="1400" spc="-5" dirty="0">
                <a:latin typeface="Cambria"/>
                <a:cs typeface="Cambria"/>
              </a:rPr>
              <a:t>necessary</a:t>
            </a:r>
            <a:r>
              <a:rPr sz="1400" dirty="0">
                <a:latin typeface="Cambria"/>
                <a:cs typeface="Cambria"/>
              </a:rPr>
              <a:t> </a:t>
            </a:r>
            <a:r>
              <a:rPr sz="1400" spc="-10" dirty="0">
                <a:latin typeface="Cambria"/>
                <a:cs typeface="Cambria"/>
              </a:rPr>
              <a:t>to</a:t>
            </a:r>
            <a:r>
              <a:rPr sz="1400" spc="-5" dirty="0">
                <a:latin typeface="Cambria"/>
                <a:cs typeface="Cambria"/>
              </a:rPr>
              <a:t> </a:t>
            </a:r>
            <a:r>
              <a:rPr sz="1400" spc="-15" dirty="0">
                <a:latin typeface="Cambria"/>
                <a:cs typeface="Cambria"/>
              </a:rPr>
              <a:t>introduce</a:t>
            </a:r>
            <a:r>
              <a:rPr sz="1400" spc="-10" dirty="0">
                <a:latin typeface="Cambria"/>
                <a:cs typeface="Cambria"/>
              </a:rPr>
              <a:t> </a:t>
            </a:r>
            <a:r>
              <a:rPr sz="1400" spc="-20" dirty="0">
                <a:latin typeface="Cambria"/>
                <a:cs typeface="Cambria"/>
              </a:rPr>
              <a:t>the</a:t>
            </a:r>
            <a:r>
              <a:rPr sz="1400" spc="-15" dirty="0">
                <a:latin typeface="Cambria"/>
                <a:cs typeface="Cambria"/>
              </a:rPr>
              <a:t> </a:t>
            </a:r>
            <a:r>
              <a:rPr sz="1400" dirty="0">
                <a:latin typeface="Cambria"/>
                <a:cs typeface="Cambria"/>
              </a:rPr>
              <a:t>effective </a:t>
            </a:r>
            <a:r>
              <a:rPr sz="1400" spc="5" dirty="0">
                <a:latin typeface="Cambria"/>
                <a:cs typeface="Cambria"/>
              </a:rPr>
              <a:t> </a:t>
            </a:r>
            <a:r>
              <a:rPr sz="1400" spc="-10" dirty="0">
                <a:latin typeface="Cambria"/>
                <a:cs typeface="Cambria"/>
              </a:rPr>
              <a:t>communication</a:t>
            </a:r>
            <a:r>
              <a:rPr sz="1400" spc="-5" dirty="0">
                <a:latin typeface="Cambria"/>
                <a:cs typeface="Cambria"/>
              </a:rPr>
              <a:t> </a:t>
            </a:r>
            <a:r>
              <a:rPr sz="1400" spc="5" dirty="0">
                <a:latin typeface="Cambria"/>
                <a:cs typeface="Cambria"/>
              </a:rPr>
              <a:t>among</a:t>
            </a:r>
            <a:r>
              <a:rPr sz="1400" spc="10" dirty="0">
                <a:latin typeface="Cambria"/>
                <a:cs typeface="Cambria"/>
              </a:rPr>
              <a:t> </a:t>
            </a:r>
            <a:r>
              <a:rPr sz="1400" spc="-20" dirty="0">
                <a:latin typeface="Cambria"/>
                <a:cs typeface="Cambria"/>
              </a:rPr>
              <a:t>the</a:t>
            </a:r>
            <a:r>
              <a:rPr sz="1400" spc="-15" dirty="0">
                <a:latin typeface="Cambria"/>
                <a:cs typeface="Cambria"/>
              </a:rPr>
              <a:t> </a:t>
            </a:r>
            <a:r>
              <a:rPr sz="1400" spc="-20" dirty="0">
                <a:latin typeface="Cambria"/>
                <a:cs typeface="Cambria"/>
              </a:rPr>
              <a:t>stakeholders</a:t>
            </a:r>
            <a:r>
              <a:rPr sz="1400" spc="-15" dirty="0">
                <a:latin typeface="Cambria"/>
                <a:cs typeface="Cambria"/>
              </a:rPr>
              <a:t> </a:t>
            </a:r>
            <a:r>
              <a:rPr sz="1400" spc="-10" dirty="0">
                <a:latin typeface="Cambria"/>
                <a:cs typeface="Cambria"/>
              </a:rPr>
              <a:t>to</a:t>
            </a:r>
            <a:r>
              <a:rPr sz="1400" spc="-5" dirty="0">
                <a:latin typeface="Cambria"/>
                <a:cs typeface="Cambria"/>
              </a:rPr>
              <a:t> </a:t>
            </a:r>
            <a:r>
              <a:rPr sz="1400" spc="-20" dirty="0">
                <a:latin typeface="Cambria"/>
                <a:cs typeface="Cambria"/>
              </a:rPr>
              <a:t>avoid</a:t>
            </a:r>
            <a:r>
              <a:rPr sz="1400" spc="-15" dirty="0">
                <a:latin typeface="Cambria"/>
                <a:cs typeface="Cambria"/>
              </a:rPr>
              <a:t> </a:t>
            </a:r>
            <a:r>
              <a:rPr sz="1400" spc="-20" dirty="0">
                <a:latin typeface="Cambria"/>
                <a:cs typeface="Cambria"/>
              </a:rPr>
              <a:t>the</a:t>
            </a:r>
            <a:r>
              <a:rPr sz="1400" spc="265" dirty="0">
                <a:latin typeface="Cambria"/>
                <a:cs typeface="Cambria"/>
              </a:rPr>
              <a:t> </a:t>
            </a:r>
            <a:r>
              <a:rPr sz="1400" spc="10" dirty="0">
                <a:latin typeface="Cambria"/>
                <a:cs typeface="Cambria"/>
              </a:rPr>
              <a:t>damage  </a:t>
            </a:r>
            <a:r>
              <a:rPr sz="1400" spc="-35" dirty="0">
                <a:latin typeface="Cambria"/>
                <a:cs typeface="Cambria"/>
              </a:rPr>
              <a:t>in </a:t>
            </a:r>
            <a:r>
              <a:rPr sz="1400" spc="-30" dirty="0">
                <a:latin typeface="Cambria"/>
                <a:cs typeface="Cambria"/>
              </a:rPr>
              <a:t> future.</a:t>
            </a:r>
            <a:r>
              <a:rPr sz="1400" spc="-25" dirty="0">
                <a:latin typeface="Cambria"/>
                <a:cs typeface="Cambria"/>
              </a:rPr>
              <a:t> </a:t>
            </a:r>
            <a:r>
              <a:rPr sz="1400" spc="-5" dirty="0">
                <a:latin typeface="Cambria"/>
                <a:cs typeface="Cambria"/>
              </a:rPr>
              <a:t>This </a:t>
            </a:r>
            <a:r>
              <a:rPr sz="1400" spc="-10" dirty="0">
                <a:latin typeface="Cambria"/>
                <a:cs typeface="Cambria"/>
              </a:rPr>
              <a:t>also </a:t>
            </a:r>
            <a:r>
              <a:rPr sz="1400" spc="-15" dirty="0">
                <a:latin typeface="Cambria"/>
                <a:cs typeface="Cambria"/>
              </a:rPr>
              <a:t>facilitated </a:t>
            </a:r>
            <a:r>
              <a:rPr sz="1400" spc="-20" dirty="0">
                <a:latin typeface="Cambria"/>
                <a:cs typeface="Cambria"/>
              </a:rPr>
              <a:t>the</a:t>
            </a:r>
            <a:r>
              <a:rPr sz="1400" spc="-15" dirty="0">
                <a:latin typeface="Cambria"/>
                <a:cs typeface="Cambria"/>
              </a:rPr>
              <a:t> </a:t>
            </a:r>
            <a:r>
              <a:rPr sz="1400" spc="-10" dirty="0">
                <a:latin typeface="Cambria"/>
                <a:cs typeface="Cambria"/>
              </a:rPr>
              <a:t>victims and helped to </a:t>
            </a:r>
            <a:r>
              <a:rPr sz="1400" spc="-15" dirty="0">
                <a:latin typeface="Cambria"/>
                <a:cs typeface="Cambria"/>
              </a:rPr>
              <a:t>resolve</a:t>
            </a:r>
            <a:r>
              <a:rPr sz="1400" spc="-10" dirty="0">
                <a:latin typeface="Cambria"/>
                <a:cs typeface="Cambria"/>
              </a:rPr>
              <a:t> </a:t>
            </a:r>
            <a:r>
              <a:rPr sz="1400" spc="-35" dirty="0">
                <a:latin typeface="Cambria"/>
                <a:cs typeface="Cambria"/>
              </a:rPr>
              <a:t>their </a:t>
            </a:r>
            <a:r>
              <a:rPr sz="1400" spc="-30" dirty="0">
                <a:latin typeface="Cambria"/>
                <a:cs typeface="Cambria"/>
              </a:rPr>
              <a:t> </a:t>
            </a:r>
            <a:r>
              <a:rPr sz="1400" spc="-15" dirty="0">
                <a:latin typeface="Cambria"/>
                <a:cs typeface="Cambria"/>
              </a:rPr>
              <a:t>problems. </a:t>
            </a:r>
            <a:r>
              <a:rPr sz="1400" dirty="0">
                <a:latin typeface="Cambria"/>
                <a:cs typeface="Cambria"/>
              </a:rPr>
              <a:t>Which </a:t>
            </a:r>
            <a:r>
              <a:rPr sz="1400" spc="-10" dirty="0">
                <a:latin typeface="Cambria"/>
                <a:cs typeface="Cambria"/>
              </a:rPr>
              <a:t>also </a:t>
            </a:r>
            <a:r>
              <a:rPr sz="1400" spc="-20" dirty="0">
                <a:latin typeface="Cambria"/>
                <a:cs typeface="Cambria"/>
              </a:rPr>
              <a:t>help the </a:t>
            </a:r>
            <a:r>
              <a:rPr sz="1400" spc="-10" dirty="0">
                <a:latin typeface="Cambria"/>
                <a:cs typeface="Cambria"/>
              </a:rPr>
              <a:t>government </a:t>
            </a:r>
            <a:r>
              <a:rPr sz="1400" spc="-5" dirty="0">
                <a:latin typeface="Cambria"/>
                <a:cs typeface="Cambria"/>
              </a:rPr>
              <a:t>and </a:t>
            </a:r>
            <a:r>
              <a:rPr sz="1400" spc="5" dirty="0">
                <a:latin typeface="Cambria"/>
                <a:cs typeface="Cambria"/>
              </a:rPr>
              <a:t>agencies </a:t>
            </a:r>
            <a:r>
              <a:rPr sz="1400" spc="-10" dirty="0">
                <a:latin typeface="Cambria"/>
                <a:cs typeface="Cambria"/>
              </a:rPr>
              <a:t>to </a:t>
            </a:r>
            <a:r>
              <a:rPr sz="1400" spc="-25" dirty="0">
                <a:latin typeface="Cambria"/>
                <a:cs typeface="Cambria"/>
              </a:rPr>
              <a:t>relief </a:t>
            </a:r>
            <a:r>
              <a:rPr sz="1400" spc="-10" dirty="0">
                <a:latin typeface="Cambria"/>
                <a:cs typeface="Cambria"/>
              </a:rPr>
              <a:t>to </a:t>
            </a:r>
            <a:r>
              <a:rPr sz="1400" spc="-5" dirty="0">
                <a:latin typeface="Cambria"/>
                <a:cs typeface="Cambria"/>
              </a:rPr>
              <a:t> </a:t>
            </a:r>
            <a:r>
              <a:rPr sz="1400" spc="-25" dirty="0">
                <a:latin typeface="Cambria"/>
                <a:cs typeface="Cambria"/>
              </a:rPr>
              <a:t>prompt</a:t>
            </a:r>
            <a:r>
              <a:rPr sz="1400" spc="75" dirty="0">
                <a:latin typeface="Cambria"/>
                <a:cs typeface="Cambria"/>
              </a:rPr>
              <a:t> </a:t>
            </a:r>
            <a:r>
              <a:rPr sz="1400" spc="-5" dirty="0">
                <a:latin typeface="Cambria"/>
                <a:cs typeface="Cambria"/>
              </a:rPr>
              <a:t>action</a:t>
            </a:r>
            <a:r>
              <a:rPr sz="1400" spc="60" dirty="0">
                <a:latin typeface="Cambria"/>
                <a:cs typeface="Cambria"/>
              </a:rPr>
              <a:t> </a:t>
            </a:r>
            <a:r>
              <a:rPr sz="1400" spc="-10" dirty="0">
                <a:latin typeface="Cambria"/>
                <a:cs typeface="Cambria"/>
              </a:rPr>
              <a:t>and</a:t>
            </a:r>
            <a:r>
              <a:rPr sz="1400" spc="65" dirty="0">
                <a:latin typeface="Cambria"/>
                <a:cs typeface="Cambria"/>
              </a:rPr>
              <a:t> </a:t>
            </a:r>
            <a:r>
              <a:rPr sz="1400" spc="-20" dirty="0">
                <a:latin typeface="Cambria"/>
                <a:cs typeface="Cambria"/>
              </a:rPr>
              <a:t>help</a:t>
            </a:r>
            <a:r>
              <a:rPr sz="1400" spc="55" dirty="0">
                <a:latin typeface="Cambria"/>
                <a:cs typeface="Cambria"/>
              </a:rPr>
              <a:t> </a:t>
            </a:r>
            <a:r>
              <a:rPr sz="1400" spc="-20" dirty="0">
                <a:latin typeface="Cambria"/>
                <a:cs typeface="Cambria"/>
              </a:rPr>
              <a:t>the</a:t>
            </a:r>
            <a:r>
              <a:rPr sz="1400" spc="45" dirty="0">
                <a:latin typeface="Cambria"/>
                <a:cs typeface="Cambria"/>
              </a:rPr>
              <a:t> </a:t>
            </a:r>
            <a:r>
              <a:rPr sz="1400" spc="5" dirty="0">
                <a:latin typeface="Cambria"/>
                <a:cs typeface="Cambria"/>
              </a:rPr>
              <a:t>affected</a:t>
            </a:r>
            <a:r>
              <a:rPr sz="1400" spc="45" dirty="0">
                <a:latin typeface="Cambria"/>
                <a:cs typeface="Cambria"/>
              </a:rPr>
              <a:t> </a:t>
            </a:r>
            <a:r>
              <a:rPr sz="1400" spc="-10" dirty="0">
                <a:latin typeface="Cambria"/>
                <a:cs typeface="Cambria"/>
              </a:rPr>
              <a:t>people.</a:t>
            </a:r>
            <a:endParaRPr sz="1400" dirty="0">
              <a:latin typeface="Cambria"/>
              <a:cs typeface="Cambria"/>
            </a:endParaRPr>
          </a:p>
        </p:txBody>
      </p:sp>
      <p:grpSp>
        <p:nvGrpSpPr>
          <p:cNvPr id="24" name="object 24"/>
          <p:cNvGrpSpPr/>
          <p:nvPr/>
        </p:nvGrpSpPr>
        <p:grpSpPr>
          <a:xfrm>
            <a:off x="161544" y="8365210"/>
            <a:ext cx="3314700" cy="541655"/>
            <a:chOff x="161544" y="8365210"/>
            <a:chExt cx="3314700" cy="541655"/>
          </a:xfrm>
        </p:grpSpPr>
        <p:pic>
          <p:nvPicPr>
            <p:cNvPr id="25" name="object 25"/>
            <p:cNvPicPr/>
            <p:nvPr/>
          </p:nvPicPr>
          <p:blipFill>
            <a:blip r:embed="rId2" cstate="print"/>
            <a:stretch>
              <a:fillRect/>
            </a:stretch>
          </p:blipFill>
          <p:spPr>
            <a:xfrm>
              <a:off x="161544" y="8378939"/>
              <a:ext cx="3314700" cy="451116"/>
            </a:xfrm>
            <a:prstGeom prst="rect">
              <a:avLst/>
            </a:prstGeom>
          </p:spPr>
        </p:pic>
        <p:pic>
          <p:nvPicPr>
            <p:cNvPr id="26" name="object 26"/>
            <p:cNvPicPr/>
            <p:nvPr/>
          </p:nvPicPr>
          <p:blipFill>
            <a:blip r:embed="rId12" cstate="print"/>
            <a:stretch>
              <a:fillRect/>
            </a:stretch>
          </p:blipFill>
          <p:spPr>
            <a:xfrm>
              <a:off x="1068324" y="8365210"/>
              <a:ext cx="1501139" cy="541045"/>
            </a:xfrm>
            <a:prstGeom prst="rect">
              <a:avLst/>
            </a:prstGeom>
          </p:spPr>
        </p:pic>
        <p:pic>
          <p:nvPicPr>
            <p:cNvPr id="27" name="object 27"/>
            <p:cNvPicPr/>
            <p:nvPr/>
          </p:nvPicPr>
          <p:blipFill>
            <a:blip r:embed="rId4" cstate="print"/>
            <a:stretch>
              <a:fillRect/>
            </a:stretch>
          </p:blipFill>
          <p:spPr>
            <a:xfrm>
              <a:off x="220980" y="8418575"/>
              <a:ext cx="3200399" cy="338327"/>
            </a:xfrm>
            <a:prstGeom prst="rect">
              <a:avLst/>
            </a:prstGeom>
          </p:spPr>
        </p:pic>
      </p:grpSp>
      <p:sp>
        <p:nvSpPr>
          <p:cNvPr id="28" name="object 28"/>
          <p:cNvSpPr txBox="1"/>
          <p:nvPr/>
        </p:nvSpPr>
        <p:spPr>
          <a:xfrm>
            <a:off x="220979" y="8418576"/>
            <a:ext cx="3200400" cy="338455"/>
          </a:xfrm>
          <a:prstGeom prst="rect">
            <a:avLst/>
          </a:prstGeom>
        </p:spPr>
        <p:txBody>
          <a:bodyPr vert="horz" wrap="square" lIns="0" tIns="40005" rIns="0" bIns="0" rtlCol="0">
            <a:spAutoFit/>
          </a:bodyPr>
          <a:lstStyle/>
          <a:p>
            <a:pPr marL="1028065">
              <a:lnSpc>
                <a:spcPct val="100000"/>
              </a:lnSpc>
              <a:spcBef>
                <a:spcPts val="315"/>
              </a:spcBef>
            </a:pPr>
            <a:r>
              <a:rPr sz="1600" b="1" spc="35" dirty="0">
                <a:solidFill>
                  <a:srgbClr val="FFFFFF"/>
                </a:solidFill>
                <a:latin typeface="Cambria"/>
                <a:cs typeface="Cambria"/>
              </a:rPr>
              <a:t>Conclusion:</a:t>
            </a:r>
            <a:endParaRPr sz="1600">
              <a:latin typeface="Cambria"/>
              <a:cs typeface="Cambria"/>
            </a:endParaRPr>
          </a:p>
        </p:txBody>
      </p:sp>
      <p:grpSp>
        <p:nvGrpSpPr>
          <p:cNvPr id="29" name="object 29"/>
          <p:cNvGrpSpPr/>
          <p:nvPr/>
        </p:nvGrpSpPr>
        <p:grpSpPr>
          <a:xfrm>
            <a:off x="105155" y="10907268"/>
            <a:ext cx="3314700" cy="647700"/>
            <a:chOff x="105155" y="10907268"/>
            <a:chExt cx="3314700" cy="647700"/>
          </a:xfrm>
        </p:grpSpPr>
        <p:pic>
          <p:nvPicPr>
            <p:cNvPr id="30" name="object 30"/>
            <p:cNvPicPr/>
            <p:nvPr/>
          </p:nvPicPr>
          <p:blipFill>
            <a:blip r:embed="rId13" cstate="print"/>
            <a:stretch>
              <a:fillRect/>
            </a:stretch>
          </p:blipFill>
          <p:spPr>
            <a:xfrm>
              <a:off x="105155" y="10936186"/>
              <a:ext cx="3314700" cy="512102"/>
            </a:xfrm>
            <a:prstGeom prst="rect">
              <a:avLst/>
            </a:prstGeom>
          </p:spPr>
        </p:pic>
        <p:pic>
          <p:nvPicPr>
            <p:cNvPr id="31" name="object 31"/>
            <p:cNvPicPr/>
            <p:nvPr/>
          </p:nvPicPr>
          <p:blipFill>
            <a:blip r:embed="rId14" cstate="print"/>
            <a:stretch>
              <a:fillRect/>
            </a:stretch>
          </p:blipFill>
          <p:spPr>
            <a:xfrm>
              <a:off x="854964" y="10907268"/>
              <a:ext cx="1815083" cy="647674"/>
            </a:xfrm>
            <a:prstGeom prst="rect">
              <a:avLst/>
            </a:prstGeom>
          </p:spPr>
        </p:pic>
        <p:pic>
          <p:nvPicPr>
            <p:cNvPr id="32" name="object 32"/>
            <p:cNvPicPr/>
            <p:nvPr/>
          </p:nvPicPr>
          <p:blipFill>
            <a:blip r:embed="rId15" cstate="print"/>
            <a:stretch>
              <a:fillRect/>
            </a:stretch>
          </p:blipFill>
          <p:spPr>
            <a:xfrm>
              <a:off x="164591" y="10975848"/>
              <a:ext cx="3200399" cy="399288"/>
            </a:xfrm>
            <a:prstGeom prst="rect">
              <a:avLst/>
            </a:prstGeom>
          </p:spPr>
        </p:pic>
      </p:grpSp>
      <p:sp>
        <p:nvSpPr>
          <p:cNvPr id="33" name="object 33"/>
          <p:cNvSpPr txBox="1"/>
          <p:nvPr/>
        </p:nvSpPr>
        <p:spPr>
          <a:xfrm>
            <a:off x="1054100" y="11002136"/>
            <a:ext cx="1421130" cy="330835"/>
          </a:xfrm>
          <a:prstGeom prst="rect">
            <a:avLst/>
          </a:prstGeom>
        </p:spPr>
        <p:txBody>
          <a:bodyPr vert="horz" wrap="square" lIns="0" tIns="12700" rIns="0" bIns="0" rtlCol="0">
            <a:spAutoFit/>
          </a:bodyPr>
          <a:lstStyle/>
          <a:p>
            <a:pPr marL="12700">
              <a:lnSpc>
                <a:spcPct val="100000"/>
              </a:lnSpc>
              <a:spcBef>
                <a:spcPts val="100"/>
              </a:spcBef>
            </a:pPr>
            <a:r>
              <a:rPr sz="2000" b="1" spc="15" dirty="0">
                <a:solidFill>
                  <a:srgbClr val="FFFFFF"/>
                </a:solidFill>
                <a:latin typeface="Cambria"/>
                <a:cs typeface="Cambria"/>
              </a:rPr>
              <a:t>References:</a:t>
            </a:r>
            <a:endParaRPr sz="2000">
              <a:latin typeface="Cambria"/>
              <a:cs typeface="Cambria"/>
            </a:endParaRPr>
          </a:p>
        </p:txBody>
      </p:sp>
      <p:grpSp>
        <p:nvGrpSpPr>
          <p:cNvPr id="34" name="object 34"/>
          <p:cNvGrpSpPr/>
          <p:nvPr/>
        </p:nvGrpSpPr>
        <p:grpSpPr>
          <a:xfrm>
            <a:off x="51815" y="883919"/>
            <a:ext cx="9532620" cy="11911584"/>
            <a:chOff x="51815" y="883919"/>
            <a:chExt cx="9532620" cy="11911584"/>
          </a:xfrm>
        </p:grpSpPr>
        <p:pic>
          <p:nvPicPr>
            <p:cNvPr id="35" name="object 35"/>
            <p:cNvPicPr/>
            <p:nvPr/>
          </p:nvPicPr>
          <p:blipFill>
            <a:blip r:embed="rId16" cstate="print"/>
            <a:stretch>
              <a:fillRect/>
            </a:stretch>
          </p:blipFill>
          <p:spPr>
            <a:xfrm>
              <a:off x="5815583" y="3960875"/>
              <a:ext cx="1685543" cy="1138427"/>
            </a:xfrm>
            <a:prstGeom prst="rect">
              <a:avLst/>
            </a:prstGeom>
          </p:spPr>
        </p:pic>
        <p:pic>
          <p:nvPicPr>
            <p:cNvPr id="36" name="object 36"/>
            <p:cNvPicPr/>
            <p:nvPr/>
          </p:nvPicPr>
          <p:blipFill>
            <a:blip r:embed="rId17" cstate="print"/>
            <a:stretch>
              <a:fillRect/>
            </a:stretch>
          </p:blipFill>
          <p:spPr>
            <a:xfrm>
              <a:off x="7749539" y="2772155"/>
              <a:ext cx="1687068" cy="1107948"/>
            </a:xfrm>
            <a:prstGeom prst="rect">
              <a:avLst/>
            </a:prstGeom>
          </p:spPr>
        </p:pic>
        <p:pic>
          <p:nvPicPr>
            <p:cNvPr id="37" name="object 37"/>
            <p:cNvPicPr/>
            <p:nvPr/>
          </p:nvPicPr>
          <p:blipFill>
            <a:blip r:embed="rId18" cstate="print"/>
            <a:stretch>
              <a:fillRect/>
            </a:stretch>
          </p:blipFill>
          <p:spPr>
            <a:xfrm>
              <a:off x="5777483" y="2772155"/>
              <a:ext cx="1685543" cy="1123188"/>
            </a:xfrm>
            <a:prstGeom prst="rect">
              <a:avLst/>
            </a:prstGeom>
          </p:spPr>
        </p:pic>
        <p:pic>
          <p:nvPicPr>
            <p:cNvPr id="38" name="object 38"/>
            <p:cNvPicPr/>
            <p:nvPr/>
          </p:nvPicPr>
          <p:blipFill>
            <a:blip r:embed="rId19" cstate="print"/>
            <a:stretch>
              <a:fillRect/>
            </a:stretch>
          </p:blipFill>
          <p:spPr>
            <a:xfrm>
              <a:off x="7749539" y="3953255"/>
              <a:ext cx="1687068" cy="1124712"/>
            </a:xfrm>
            <a:prstGeom prst="rect">
              <a:avLst/>
            </a:prstGeom>
          </p:spPr>
        </p:pic>
        <p:pic>
          <p:nvPicPr>
            <p:cNvPr id="39" name="object 39"/>
            <p:cNvPicPr/>
            <p:nvPr/>
          </p:nvPicPr>
          <p:blipFill>
            <a:blip r:embed="rId20" cstate="print"/>
            <a:stretch>
              <a:fillRect/>
            </a:stretch>
          </p:blipFill>
          <p:spPr>
            <a:xfrm>
              <a:off x="8595359" y="1865375"/>
              <a:ext cx="841248" cy="804672"/>
            </a:xfrm>
            <a:prstGeom prst="rect">
              <a:avLst/>
            </a:prstGeom>
          </p:spPr>
        </p:pic>
        <p:pic>
          <p:nvPicPr>
            <p:cNvPr id="40" name="object 40"/>
            <p:cNvPicPr/>
            <p:nvPr/>
          </p:nvPicPr>
          <p:blipFill>
            <a:blip r:embed="rId21" cstate="print"/>
            <a:stretch>
              <a:fillRect/>
            </a:stretch>
          </p:blipFill>
          <p:spPr>
            <a:xfrm>
              <a:off x="3718560" y="6416040"/>
              <a:ext cx="833627" cy="539496"/>
            </a:xfrm>
            <a:prstGeom prst="rect">
              <a:avLst/>
            </a:prstGeom>
          </p:spPr>
        </p:pic>
        <p:pic>
          <p:nvPicPr>
            <p:cNvPr id="41" name="object 41"/>
            <p:cNvPicPr/>
            <p:nvPr/>
          </p:nvPicPr>
          <p:blipFill>
            <a:blip r:embed="rId22" cstate="print"/>
            <a:stretch>
              <a:fillRect/>
            </a:stretch>
          </p:blipFill>
          <p:spPr>
            <a:xfrm>
              <a:off x="8525256" y="883919"/>
              <a:ext cx="1059179" cy="935736"/>
            </a:xfrm>
            <a:prstGeom prst="rect">
              <a:avLst/>
            </a:prstGeom>
          </p:spPr>
        </p:pic>
        <p:pic>
          <p:nvPicPr>
            <p:cNvPr id="42" name="object 42"/>
            <p:cNvPicPr/>
            <p:nvPr/>
          </p:nvPicPr>
          <p:blipFill>
            <a:blip r:embed="rId23" cstate="print"/>
            <a:stretch>
              <a:fillRect/>
            </a:stretch>
          </p:blipFill>
          <p:spPr>
            <a:xfrm>
              <a:off x="3753612" y="8260079"/>
              <a:ext cx="798576" cy="620268"/>
            </a:xfrm>
            <a:prstGeom prst="rect">
              <a:avLst/>
            </a:prstGeom>
          </p:spPr>
        </p:pic>
        <p:sp>
          <p:nvSpPr>
            <p:cNvPr id="43" name="object 43"/>
            <p:cNvSpPr/>
            <p:nvPr/>
          </p:nvSpPr>
          <p:spPr>
            <a:xfrm>
              <a:off x="51815" y="11448288"/>
              <a:ext cx="9497695" cy="1347215"/>
            </a:xfrm>
            <a:custGeom>
              <a:avLst/>
              <a:gdLst/>
              <a:ahLst/>
              <a:cxnLst/>
              <a:rect l="l" t="t" r="r" b="b"/>
              <a:pathLst>
                <a:path w="9497695" h="1199515">
                  <a:moveTo>
                    <a:pt x="9497568" y="0"/>
                  </a:moveTo>
                  <a:lnTo>
                    <a:pt x="0" y="0"/>
                  </a:lnTo>
                  <a:lnTo>
                    <a:pt x="0" y="1199387"/>
                  </a:lnTo>
                  <a:lnTo>
                    <a:pt x="9497568" y="1199387"/>
                  </a:lnTo>
                  <a:lnTo>
                    <a:pt x="9497568" y="0"/>
                  </a:lnTo>
                  <a:close/>
                </a:path>
              </a:pathLst>
            </a:custGeom>
            <a:solidFill>
              <a:srgbClr val="5B9BD4">
                <a:alpha val="50195"/>
              </a:srgbClr>
            </a:solidFill>
          </p:spPr>
          <p:txBody>
            <a:bodyPr wrap="square" lIns="0" tIns="0" rIns="0" bIns="0" rtlCol="0"/>
            <a:lstStyle/>
            <a:p>
              <a:endParaRPr/>
            </a:p>
          </p:txBody>
        </p:sp>
      </p:grpSp>
      <p:sp>
        <p:nvSpPr>
          <p:cNvPr id="44" name="object 44"/>
          <p:cNvSpPr txBox="1"/>
          <p:nvPr/>
        </p:nvSpPr>
        <p:spPr>
          <a:xfrm>
            <a:off x="135229" y="11458015"/>
            <a:ext cx="9320556" cy="1305486"/>
          </a:xfrm>
          <a:prstGeom prst="rect">
            <a:avLst/>
          </a:prstGeom>
        </p:spPr>
        <p:txBody>
          <a:bodyPr vert="horz" wrap="square" lIns="0" tIns="12700" rIns="0" bIns="0" rtlCol="0">
            <a:spAutoFit/>
          </a:bodyPr>
          <a:lstStyle/>
          <a:p>
            <a:pPr marL="184785" marR="264160" indent="-172720">
              <a:lnSpc>
                <a:spcPct val="100000"/>
              </a:lnSpc>
              <a:spcBef>
                <a:spcPts val="100"/>
              </a:spcBef>
              <a:buFont typeface="Arial MT"/>
              <a:buChar char="•"/>
              <a:tabLst>
                <a:tab pos="185420" algn="l"/>
              </a:tabLst>
            </a:pPr>
            <a:r>
              <a:rPr sz="1200" spc="15" dirty="0">
                <a:latin typeface="Cambria"/>
                <a:cs typeface="Cambria"/>
              </a:rPr>
              <a:t>The</a:t>
            </a:r>
            <a:r>
              <a:rPr sz="1200" spc="50" dirty="0">
                <a:latin typeface="Cambria"/>
                <a:cs typeface="Cambria"/>
              </a:rPr>
              <a:t> </a:t>
            </a:r>
            <a:r>
              <a:rPr sz="1200" spc="-15" dirty="0">
                <a:latin typeface="Cambria"/>
                <a:cs typeface="Cambria"/>
              </a:rPr>
              <a:t>Kashmir</a:t>
            </a:r>
            <a:r>
              <a:rPr sz="1200" spc="55" dirty="0">
                <a:latin typeface="Cambria"/>
                <a:cs typeface="Cambria"/>
              </a:rPr>
              <a:t> </a:t>
            </a:r>
            <a:r>
              <a:rPr sz="1200" spc="-20" dirty="0">
                <a:latin typeface="Cambria"/>
                <a:cs typeface="Cambria"/>
              </a:rPr>
              <a:t>earthquake</a:t>
            </a:r>
            <a:r>
              <a:rPr sz="1200" spc="60" dirty="0">
                <a:latin typeface="Cambria"/>
                <a:cs typeface="Cambria"/>
              </a:rPr>
              <a:t> </a:t>
            </a:r>
            <a:r>
              <a:rPr sz="1200" spc="-10" dirty="0">
                <a:latin typeface="Cambria"/>
                <a:cs typeface="Cambria"/>
              </a:rPr>
              <a:t>of</a:t>
            </a:r>
            <a:r>
              <a:rPr sz="1200" spc="55" dirty="0">
                <a:latin typeface="Cambria"/>
                <a:cs typeface="Cambria"/>
              </a:rPr>
              <a:t> </a:t>
            </a:r>
            <a:r>
              <a:rPr sz="1200" spc="10" dirty="0">
                <a:latin typeface="Cambria"/>
                <a:cs typeface="Cambria"/>
              </a:rPr>
              <a:t>October</a:t>
            </a:r>
            <a:r>
              <a:rPr sz="1200" spc="50" dirty="0">
                <a:latin typeface="Cambria"/>
                <a:cs typeface="Cambria"/>
              </a:rPr>
              <a:t> </a:t>
            </a:r>
            <a:r>
              <a:rPr sz="1200" dirty="0">
                <a:latin typeface="Cambria"/>
                <a:cs typeface="Cambria"/>
              </a:rPr>
              <a:t>8,</a:t>
            </a:r>
            <a:r>
              <a:rPr sz="1200" spc="55" dirty="0">
                <a:latin typeface="Cambria"/>
                <a:cs typeface="Cambria"/>
              </a:rPr>
              <a:t> </a:t>
            </a:r>
            <a:r>
              <a:rPr sz="1200" spc="-40" dirty="0">
                <a:latin typeface="Cambria"/>
                <a:cs typeface="Cambria"/>
              </a:rPr>
              <a:t>2005:</a:t>
            </a:r>
            <a:r>
              <a:rPr sz="1200" spc="50" dirty="0">
                <a:latin typeface="Cambria"/>
                <a:cs typeface="Cambria"/>
              </a:rPr>
              <a:t> </a:t>
            </a:r>
            <a:r>
              <a:rPr sz="1200" spc="-5" dirty="0">
                <a:latin typeface="Cambria"/>
                <a:cs typeface="Cambria"/>
              </a:rPr>
              <a:t>Impacts</a:t>
            </a:r>
            <a:r>
              <a:rPr sz="1200" spc="65" dirty="0">
                <a:latin typeface="Cambria"/>
                <a:cs typeface="Cambria"/>
              </a:rPr>
              <a:t> </a:t>
            </a:r>
            <a:r>
              <a:rPr sz="1200" spc="-30" dirty="0">
                <a:latin typeface="Cambria"/>
                <a:cs typeface="Cambria"/>
              </a:rPr>
              <a:t>in</a:t>
            </a:r>
            <a:r>
              <a:rPr sz="1200" spc="50" dirty="0">
                <a:latin typeface="Cambria"/>
                <a:cs typeface="Cambria"/>
              </a:rPr>
              <a:t> </a:t>
            </a:r>
            <a:r>
              <a:rPr sz="1200" spc="-20" dirty="0">
                <a:latin typeface="Cambria"/>
                <a:cs typeface="Cambria"/>
              </a:rPr>
              <a:t>Pakistan</a:t>
            </a:r>
            <a:r>
              <a:rPr sz="1200" spc="70" dirty="0">
                <a:latin typeface="Cambria"/>
                <a:cs typeface="Cambria"/>
              </a:rPr>
              <a:t> </a:t>
            </a:r>
            <a:r>
              <a:rPr sz="1200" spc="-15" dirty="0">
                <a:latin typeface="Cambria"/>
                <a:cs typeface="Cambria"/>
              </a:rPr>
              <a:t>-</a:t>
            </a:r>
            <a:r>
              <a:rPr sz="1200" spc="45" dirty="0">
                <a:latin typeface="Cambria"/>
                <a:cs typeface="Cambria"/>
              </a:rPr>
              <a:t> </a:t>
            </a:r>
            <a:r>
              <a:rPr sz="1200" spc="-15" dirty="0">
                <a:latin typeface="Cambria"/>
                <a:cs typeface="Cambria"/>
              </a:rPr>
              <a:t>Pakistan’</a:t>
            </a:r>
            <a:r>
              <a:rPr sz="1200" spc="65" dirty="0">
                <a:latin typeface="Cambria"/>
                <a:cs typeface="Cambria"/>
              </a:rPr>
              <a:t> </a:t>
            </a:r>
            <a:r>
              <a:rPr sz="1200" spc="-60" dirty="0">
                <a:latin typeface="Cambria"/>
                <a:cs typeface="Cambria"/>
              </a:rPr>
              <a:t>(2006)</a:t>
            </a:r>
            <a:r>
              <a:rPr sz="1200" spc="60" dirty="0">
                <a:latin typeface="Cambria"/>
                <a:cs typeface="Cambria"/>
              </a:rPr>
              <a:t> </a:t>
            </a:r>
            <a:r>
              <a:rPr sz="1200" i="1" spc="-35" dirty="0">
                <a:latin typeface="Cambria"/>
                <a:cs typeface="Cambria"/>
              </a:rPr>
              <a:t>ReliefWeb</a:t>
            </a:r>
            <a:r>
              <a:rPr sz="1200" spc="-35" dirty="0">
                <a:latin typeface="Cambria"/>
                <a:cs typeface="Cambria"/>
              </a:rPr>
              <a:t>.28</a:t>
            </a:r>
            <a:r>
              <a:rPr sz="1200" spc="45" dirty="0">
                <a:latin typeface="Cambria"/>
                <a:cs typeface="Cambria"/>
              </a:rPr>
              <a:t> </a:t>
            </a:r>
            <a:r>
              <a:rPr sz="1200" spc="-15" dirty="0">
                <a:latin typeface="Cambria"/>
                <a:cs typeface="Cambria"/>
              </a:rPr>
              <a:t>February</a:t>
            </a:r>
            <a:r>
              <a:rPr sz="1200" spc="60" dirty="0">
                <a:latin typeface="Cambria"/>
                <a:cs typeface="Cambria"/>
              </a:rPr>
              <a:t> </a:t>
            </a:r>
            <a:r>
              <a:rPr sz="1200" spc="-45" dirty="0">
                <a:latin typeface="Cambria"/>
                <a:cs typeface="Cambria"/>
              </a:rPr>
              <a:t>2006</a:t>
            </a:r>
            <a:r>
              <a:rPr sz="1200" spc="55" dirty="0">
                <a:latin typeface="Cambria"/>
                <a:cs typeface="Cambria"/>
              </a:rPr>
              <a:t> </a:t>
            </a:r>
            <a:r>
              <a:rPr sz="1200" spc="-25" dirty="0">
                <a:latin typeface="Cambria"/>
                <a:cs typeface="Cambria"/>
              </a:rPr>
              <a:t>[online].</a:t>
            </a:r>
            <a:r>
              <a:rPr sz="1200" spc="65" dirty="0">
                <a:latin typeface="Cambria"/>
                <a:cs typeface="Cambria"/>
              </a:rPr>
              <a:t> </a:t>
            </a:r>
            <a:r>
              <a:rPr sz="1200" spc="-20" dirty="0">
                <a:latin typeface="Cambria"/>
                <a:cs typeface="Cambria"/>
              </a:rPr>
              <a:t>Available</a:t>
            </a:r>
            <a:r>
              <a:rPr sz="1200" spc="40" dirty="0">
                <a:latin typeface="Cambria"/>
                <a:cs typeface="Cambria"/>
              </a:rPr>
              <a:t> </a:t>
            </a:r>
            <a:r>
              <a:rPr sz="1200" spc="-25" dirty="0">
                <a:latin typeface="Cambria"/>
                <a:cs typeface="Cambria"/>
              </a:rPr>
              <a:t>from: </a:t>
            </a:r>
            <a:r>
              <a:rPr sz="1200" spc="-250" dirty="0">
                <a:latin typeface="Cambria"/>
                <a:cs typeface="Cambria"/>
              </a:rPr>
              <a:t> </a:t>
            </a:r>
            <a:r>
              <a:rPr sz="1200" spc="-15" dirty="0">
                <a:latin typeface="Cambria"/>
                <a:cs typeface="Cambria"/>
              </a:rPr>
              <a:t>https://reliefweb.int/report/pakistan/kashmir-earthquake-october-8-2005-impacts-pakistan</a:t>
            </a:r>
            <a:r>
              <a:rPr sz="1200" spc="100" dirty="0">
                <a:latin typeface="Cambria"/>
                <a:cs typeface="Cambria"/>
              </a:rPr>
              <a:t> </a:t>
            </a:r>
            <a:r>
              <a:rPr sz="1200" spc="10" dirty="0">
                <a:latin typeface="Cambria"/>
                <a:cs typeface="Cambria"/>
              </a:rPr>
              <a:t>[Accessed</a:t>
            </a:r>
            <a:r>
              <a:rPr sz="1200" spc="55" dirty="0">
                <a:latin typeface="Cambria"/>
                <a:cs typeface="Cambria"/>
              </a:rPr>
              <a:t> </a:t>
            </a:r>
            <a:r>
              <a:rPr sz="1200" spc="-45" dirty="0">
                <a:latin typeface="Cambria"/>
                <a:cs typeface="Cambria"/>
              </a:rPr>
              <a:t>14</a:t>
            </a:r>
            <a:r>
              <a:rPr sz="1200" spc="45" dirty="0">
                <a:latin typeface="Cambria"/>
                <a:cs typeface="Cambria"/>
              </a:rPr>
              <a:t> </a:t>
            </a:r>
            <a:r>
              <a:rPr sz="1200" spc="20" dirty="0">
                <a:latin typeface="Cambria"/>
                <a:cs typeface="Cambria"/>
              </a:rPr>
              <a:t>May</a:t>
            </a:r>
            <a:r>
              <a:rPr sz="1200" spc="35" dirty="0">
                <a:latin typeface="Cambria"/>
                <a:cs typeface="Cambria"/>
              </a:rPr>
              <a:t> </a:t>
            </a:r>
            <a:r>
              <a:rPr sz="1200" spc="-50" dirty="0">
                <a:latin typeface="Cambria"/>
                <a:cs typeface="Cambria"/>
              </a:rPr>
              <a:t>2022]</a:t>
            </a:r>
            <a:endParaRPr sz="1200" dirty="0">
              <a:latin typeface="Cambria"/>
              <a:cs typeface="Cambria"/>
            </a:endParaRPr>
          </a:p>
          <a:p>
            <a:pPr marL="184785" marR="1071245" indent="-172720">
              <a:lnSpc>
                <a:spcPct val="100000"/>
              </a:lnSpc>
              <a:buFont typeface="Arial MT"/>
              <a:buChar char="•"/>
              <a:tabLst>
                <a:tab pos="185420" algn="l"/>
              </a:tabLst>
            </a:pPr>
            <a:r>
              <a:rPr sz="1200" spc="15" dirty="0">
                <a:latin typeface="Cambria"/>
                <a:cs typeface="Cambria"/>
              </a:rPr>
              <a:t>The</a:t>
            </a:r>
            <a:r>
              <a:rPr sz="1200" spc="55" dirty="0">
                <a:latin typeface="Cambria"/>
                <a:cs typeface="Cambria"/>
              </a:rPr>
              <a:t> </a:t>
            </a:r>
            <a:r>
              <a:rPr sz="1200" spc="-15" dirty="0">
                <a:latin typeface="Cambria"/>
                <a:cs typeface="Cambria"/>
              </a:rPr>
              <a:t>Editors</a:t>
            </a:r>
            <a:r>
              <a:rPr sz="1200" spc="70" dirty="0">
                <a:latin typeface="Cambria"/>
                <a:cs typeface="Cambria"/>
              </a:rPr>
              <a:t> </a:t>
            </a:r>
            <a:r>
              <a:rPr sz="1200" spc="-10" dirty="0">
                <a:latin typeface="Cambria"/>
                <a:cs typeface="Cambria"/>
              </a:rPr>
              <a:t>of</a:t>
            </a:r>
            <a:r>
              <a:rPr sz="1200" spc="60" dirty="0">
                <a:latin typeface="Cambria"/>
                <a:cs typeface="Cambria"/>
              </a:rPr>
              <a:t> </a:t>
            </a:r>
            <a:r>
              <a:rPr sz="1200" dirty="0">
                <a:latin typeface="Cambria"/>
                <a:cs typeface="Cambria"/>
              </a:rPr>
              <a:t>Encyclopedia</a:t>
            </a:r>
            <a:r>
              <a:rPr sz="1200" spc="75" dirty="0">
                <a:latin typeface="Cambria"/>
                <a:cs typeface="Cambria"/>
              </a:rPr>
              <a:t> </a:t>
            </a:r>
            <a:r>
              <a:rPr sz="1200" spc="-20" dirty="0">
                <a:latin typeface="Cambria"/>
                <a:cs typeface="Cambria"/>
              </a:rPr>
              <a:t>Britannica</a:t>
            </a:r>
            <a:r>
              <a:rPr sz="1200" spc="85" dirty="0">
                <a:latin typeface="Cambria"/>
                <a:cs typeface="Cambria"/>
              </a:rPr>
              <a:t> </a:t>
            </a:r>
            <a:r>
              <a:rPr sz="1200" spc="-60" dirty="0">
                <a:latin typeface="Cambria"/>
                <a:cs typeface="Cambria"/>
              </a:rPr>
              <a:t>(2019)</a:t>
            </a:r>
            <a:r>
              <a:rPr sz="1200" spc="70" dirty="0">
                <a:latin typeface="Cambria"/>
                <a:cs typeface="Cambria"/>
              </a:rPr>
              <a:t> </a:t>
            </a:r>
            <a:r>
              <a:rPr sz="1200" i="1" spc="-40" dirty="0">
                <a:latin typeface="Cambria"/>
                <a:cs typeface="Cambria"/>
              </a:rPr>
              <a:t>Kashmir</a:t>
            </a:r>
            <a:r>
              <a:rPr sz="1200" i="1" spc="35" dirty="0">
                <a:latin typeface="Cambria"/>
                <a:cs typeface="Cambria"/>
              </a:rPr>
              <a:t> </a:t>
            </a:r>
            <a:r>
              <a:rPr sz="1200" i="1" spc="-45" dirty="0">
                <a:latin typeface="Cambria"/>
                <a:cs typeface="Cambria"/>
              </a:rPr>
              <a:t>earthquake</a:t>
            </a:r>
            <a:r>
              <a:rPr sz="1200" i="1" spc="30" dirty="0">
                <a:latin typeface="Cambria"/>
                <a:cs typeface="Cambria"/>
              </a:rPr>
              <a:t> </a:t>
            </a:r>
            <a:r>
              <a:rPr sz="1200" i="1" spc="-25" dirty="0">
                <a:latin typeface="Cambria"/>
                <a:cs typeface="Cambria"/>
              </a:rPr>
              <a:t>of</a:t>
            </a:r>
            <a:r>
              <a:rPr sz="1200" i="1" spc="30" dirty="0">
                <a:latin typeface="Cambria"/>
                <a:cs typeface="Cambria"/>
              </a:rPr>
              <a:t> </a:t>
            </a:r>
            <a:r>
              <a:rPr sz="1200" i="1" spc="-60" dirty="0">
                <a:latin typeface="Cambria"/>
                <a:cs typeface="Cambria"/>
              </a:rPr>
              <a:t>2005</a:t>
            </a:r>
            <a:r>
              <a:rPr sz="1200" i="1" spc="65" dirty="0">
                <a:latin typeface="Cambria"/>
                <a:cs typeface="Cambria"/>
              </a:rPr>
              <a:t> </a:t>
            </a:r>
            <a:r>
              <a:rPr sz="1200" i="1" spc="-10" dirty="0">
                <a:latin typeface="Cambria"/>
                <a:cs typeface="Cambria"/>
              </a:rPr>
              <a:t>Encyclopædia</a:t>
            </a:r>
            <a:r>
              <a:rPr sz="1200" i="1" spc="30" dirty="0">
                <a:latin typeface="Cambria"/>
                <a:cs typeface="Cambria"/>
              </a:rPr>
              <a:t> </a:t>
            </a:r>
            <a:r>
              <a:rPr sz="1200" i="1" spc="-25" dirty="0">
                <a:latin typeface="Cambria"/>
                <a:cs typeface="Cambria"/>
              </a:rPr>
              <a:t>Britannica</a:t>
            </a:r>
            <a:r>
              <a:rPr sz="1200" spc="-25" dirty="0">
                <a:latin typeface="Cambria"/>
                <a:cs typeface="Cambria"/>
              </a:rPr>
              <a:t>.</a:t>
            </a:r>
            <a:r>
              <a:rPr sz="1200" spc="70" dirty="0">
                <a:latin typeface="Cambria"/>
                <a:cs typeface="Cambria"/>
              </a:rPr>
              <a:t> </a:t>
            </a:r>
            <a:r>
              <a:rPr sz="1200" spc="-25" dirty="0">
                <a:latin typeface="Cambria"/>
                <a:cs typeface="Cambria"/>
              </a:rPr>
              <a:t>[online].</a:t>
            </a:r>
            <a:r>
              <a:rPr sz="1200" spc="60" dirty="0">
                <a:latin typeface="Cambria"/>
                <a:cs typeface="Cambria"/>
              </a:rPr>
              <a:t> </a:t>
            </a:r>
            <a:r>
              <a:rPr sz="1200" spc="-20" dirty="0">
                <a:latin typeface="Cambria"/>
                <a:cs typeface="Cambria"/>
              </a:rPr>
              <a:t>Available</a:t>
            </a:r>
            <a:r>
              <a:rPr sz="1200" spc="50" dirty="0">
                <a:latin typeface="Cambria"/>
                <a:cs typeface="Cambria"/>
              </a:rPr>
              <a:t> </a:t>
            </a:r>
            <a:r>
              <a:rPr sz="1200" spc="-25" dirty="0">
                <a:latin typeface="Cambria"/>
                <a:cs typeface="Cambria"/>
              </a:rPr>
              <a:t>from: </a:t>
            </a:r>
            <a:r>
              <a:rPr sz="1200" spc="-250" dirty="0">
                <a:latin typeface="Cambria"/>
                <a:cs typeface="Cambria"/>
              </a:rPr>
              <a:t> </a:t>
            </a:r>
            <a:r>
              <a:rPr sz="1200" u="sng" spc="-15" dirty="0">
                <a:uFill>
                  <a:solidFill>
                    <a:srgbClr val="000000"/>
                  </a:solidFill>
                </a:uFill>
                <a:latin typeface="Cambria"/>
                <a:cs typeface="Cambria"/>
                <a:hlinkClick r:id="rId24"/>
              </a:rPr>
              <a:t>https://www.britannica.com/event/Kashmir-earthquake-of-2005</a:t>
            </a:r>
            <a:r>
              <a:rPr sz="1200" spc="95" dirty="0">
                <a:latin typeface="Cambria"/>
                <a:cs typeface="Cambria"/>
                <a:hlinkClick r:id="rId24"/>
              </a:rPr>
              <a:t> </a:t>
            </a:r>
            <a:r>
              <a:rPr sz="1200" spc="10" dirty="0">
                <a:latin typeface="Cambria"/>
                <a:cs typeface="Cambria"/>
              </a:rPr>
              <a:t>[Accessed</a:t>
            </a:r>
            <a:r>
              <a:rPr sz="1200" spc="20" dirty="0">
                <a:latin typeface="Cambria"/>
                <a:cs typeface="Cambria"/>
              </a:rPr>
              <a:t> </a:t>
            </a:r>
            <a:r>
              <a:rPr sz="1200" spc="-55" dirty="0">
                <a:latin typeface="Cambria"/>
                <a:cs typeface="Cambria"/>
              </a:rPr>
              <a:t>14</a:t>
            </a:r>
            <a:r>
              <a:rPr sz="1200" spc="10" dirty="0">
                <a:latin typeface="Cambria"/>
                <a:cs typeface="Cambria"/>
              </a:rPr>
              <a:t> May</a:t>
            </a:r>
            <a:r>
              <a:rPr sz="1200" spc="25" dirty="0">
                <a:latin typeface="Cambria"/>
                <a:cs typeface="Cambria"/>
              </a:rPr>
              <a:t> </a:t>
            </a:r>
            <a:r>
              <a:rPr sz="1200" spc="-35" dirty="0">
                <a:latin typeface="Cambria"/>
                <a:cs typeface="Cambria"/>
              </a:rPr>
              <a:t>2022].</a:t>
            </a:r>
            <a:endParaRPr sz="1200" dirty="0">
              <a:latin typeface="Cambria"/>
              <a:cs typeface="Cambria"/>
            </a:endParaRPr>
          </a:p>
          <a:p>
            <a:pPr marL="184785" marR="5080" indent="-172720">
              <a:lnSpc>
                <a:spcPct val="100000"/>
              </a:lnSpc>
              <a:buFont typeface="Arial MT"/>
              <a:buChar char="•"/>
              <a:tabLst>
                <a:tab pos="185420" algn="l"/>
              </a:tabLst>
            </a:pPr>
            <a:r>
              <a:rPr lang="en-GB" sz="1200" dirty="0"/>
              <a:t>Shah, I., Mahmood, T., Khan, S.A., Elahi, N., Shahnawaz, M., </a:t>
            </a:r>
            <a:r>
              <a:rPr lang="en-GB" sz="1200" dirty="0" err="1"/>
              <a:t>Dogar</a:t>
            </a:r>
            <a:r>
              <a:rPr lang="en-GB" sz="1200" dirty="0"/>
              <a:t>, A.A., Subhan, F. and Begum, K. (2022) Inter-agency Collaboration and Disaster Management: A Case Study of the 2005 Earthquake Disaster in Pakistan. </a:t>
            </a:r>
            <a:r>
              <a:rPr lang="en-GB" sz="1200" dirty="0" err="1"/>
              <a:t>Jàmbá</a:t>
            </a:r>
            <a:r>
              <a:rPr lang="en-GB" sz="1200" dirty="0"/>
              <a:t>: Journal of Disaster Risk Studies [online]. 14 (1) [Accessed 27 Jan 2022].</a:t>
            </a:r>
            <a:endParaRPr sz="1200" dirty="0">
              <a:latin typeface="Cambria"/>
              <a:cs typeface="Cambria"/>
            </a:endParaRPr>
          </a:p>
        </p:txBody>
      </p:sp>
      <p:pic>
        <p:nvPicPr>
          <p:cNvPr id="45" name="object 45"/>
          <p:cNvPicPr/>
          <p:nvPr/>
        </p:nvPicPr>
        <p:blipFill>
          <a:blip r:embed="rId25" cstate="print"/>
          <a:stretch>
            <a:fillRect/>
          </a:stretch>
        </p:blipFill>
        <p:spPr>
          <a:xfrm>
            <a:off x="3817620" y="10794492"/>
            <a:ext cx="734568" cy="656844"/>
          </a:xfrm>
          <a:prstGeom prst="rect">
            <a:avLst/>
          </a:prstGeom>
        </p:spPr>
      </p:pic>
      <p:sp>
        <p:nvSpPr>
          <p:cNvPr id="46" name="object 46"/>
          <p:cNvSpPr txBox="1"/>
          <p:nvPr/>
        </p:nvSpPr>
        <p:spPr>
          <a:xfrm>
            <a:off x="161543" y="3056356"/>
            <a:ext cx="4575174" cy="3450590"/>
          </a:xfrm>
          <a:prstGeom prst="rect">
            <a:avLst/>
          </a:prstGeom>
        </p:spPr>
        <p:txBody>
          <a:bodyPr vert="horz" wrap="square" lIns="0" tIns="12700" rIns="0" bIns="0" rtlCol="0">
            <a:spAutoFit/>
          </a:bodyPr>
          <a:lstStyle/>
          <a:p>
            <a:pPr marL="355600" marR="9525" indent="-342900" algn="just">
              <a:lnSpc>
                <a:spcPct val="107100"/>
              </a:lnSpc>
              <a:spcBef>
                <a:spcPts val="100"/>
              </a:spcBef>
              <a:buFont typeface="Times New Roman"/>
              <a:buChar char="•"/>
              <a:tabLst>
                <a:tab pos="355600" algn="l"/>
              </a:tabLst>
            </a:pPr>
            <a:r>
              <a:rPr sz="1400" b="1" spc="25" dirty="0">
                <a:latin typeface="Cambria"/>
                <a:cs typeface="Cambria"/>
              </a:rPr>
              <a:t>Ground</a:t>
            </a:r>
            <a:r>
              <a:rPr sz="1400" b="1" spc="30" dirty="0">
                <a:latin typeface="Cambria"/>
                <a:cs typeface="Cambria"/>
              </a:rPr>
              <a:t> </a:t>
            </a:r>
            <a:r>
              <a:rPr sz="1400" b="1" spc="10" dirty="0">
                <a:latin typeface="Cambria"/>
                <a:cs typeface="Cambria"/>
              </a:rPr>
              <a:t>shaking</a:t>
            </a:r>
            <a:r>
              <a:rPr sz="1400" spc="10" dirty="0">
                <a:latin typeface="Cambria"/>
                <a:cs typeface="Cambria"/>
              </a:rPr>
              <a:t>:</a:t>
            </a:r>
            <a:r>
              <a:rPr sz="1400" spc="15" dirty="0">
                <a:latin typeface="Cambria"/>
                <a:cs typeface="Cambria"/>
              </a:rPr>
              <a:t> </a:t>
            </a:r>
            <a:r>
              <a:rPr sz="1400" spc="-10" dirty="0">
                <a:latin typeface="Cambria"/>
                <a:cs typeface="Cambria"/>
              </a:rPr>
              <a:t>During</a:t>
            </a:r>
            <a:r>
              <a:rPr sz="1400" spc="-5" dirty="0">
                <a:latin typeface="Cambria"/>
                <a:cs typeface="Cambria"/>
              </a:rPr>
              <a:t> </a:t>
            </a:r>
            <a:r>
              <a:rPr sz="1400" spc="-15" dirty="0">
                <a:latin typeface="Cambria"/>
                <a:cs typeface="Cambria"/>
              </a:rPr>
              <a:t>earthquake,</a:t>
            </a:r>
            <a:r>
              <a:rPr sz="1400" spc="-10" dirty="0">
                <a:latin typeface="Cambria"/>
                <a:cs typeface="Cambria"/>
              </a:rPr>
              <a:t> </a:t>
            </a:r>
            <a:r>
              <a:rPr sz="1400" spc="-20" dirty="0">
                <a:latin typeface="Cambria"/>
                <a:cs typeface="Cambria"/>
              </a:rPr>
              <a:t>the</a:t>
            </a:r>
            <a:r>
              <a:rPr sz="1400" spc="270" dirty="0">
                <a:latin typeface="Cambria"/>
                <a:cs typeface="Cambria"/>
              </a:rPr>
              <a:t> </a:t>
            </a:r>
            <a:r>
              <a:rPr sz="1400" spc="-10" dirty="0">
                <a:latin typeface="Cambria"/>
                <a:cs typeface="Cambria"/>
              </a:rPr>
              <a:t>ground </a:t>
            </a:r>
            <a:r>
              <a:rPr sz="1400" spc="-5" dirty="0">
                <a:latin typeface="Cambria"/>
                <a:cs typeface="Cambria"/>
              </a:rPr>
              <a:t> </a:t>
            </a:r>
            <a:r>
              <a:rPr sz="1400" spc="-20" dirty="0">
                <a:latin typeface="Cambria"/>
                <a:cs typeface="Cambria"/>
              </a:rPr>
              <a:t>vibrate</a:t>
            </a:r>
            <a:r>
              <a:rPr sz="1400" spc="40" dirty="0">
                <a:latin typeface="Cambria"/>
                <a:cs typeface="Cambria"/>
              </a:rPr>
              <a:t> </a:t>
            </a:r>
            <a:r>
              <a:rPr sz="1400" spc="-20" dirty="0">
                <a:latin typeface="Cambria"/>
                <a:cs typeface="Cambria"/>
              </a:rPr>
              <a:t>which</a:t>
            </a:r>
            <a:r>
              <a:rPr sz="1400" spc="55" dirty="0">
                <a:latin typeface="Cambria"/>
                <a:cs typeface="Cambria"/>
              </a:rPr>
              <a:t> </a:t>
            </a:r>
            <a:r>
              <a:rPr sz="1400" spc="5" dirty="0">
                <a:latin typeface="Cambria"/>
                <a:cs typeface="Cambria"/>
              </a:rPr>
              <a:t>cause</a:t>
            </a:r>
            <a:r>
              <a:rPr sz="1400" spc="50" dirty="0">
                <a:latin typeface="Cambria"/>
                <a:cs typeface="Cambria"/>
              </a:rPr>
              <a:t> </a:t>
            </a:r>
            <a:r>
              <a:rPr sz="1400" spc="-15" dirty="0">
                <a:latin typeface="Cambria"/>
                <a:cs typeface="Cambria"/>
              </a:rPr>
              <a:t>land</a:t>
            </a:r>
            <a:r>
              <a:rPr sz="1400" spc="45" dirty="0">
                <a:latin typeface="Cambria"/>
                <a:cs typeface="Cambria"/>
              </a:rPr>
              <a:t> </a:t>
            </a:r>
            <a:r>
              <a:rPr sz="1400" spc="-15" dirty="0">
                <a:latin typeface="Cambria"/>
                <a:cs typeface="Cambria"/>
              </a:rPr>
              <a:t>sliding</a:t>
            </a:r>
            <a:r>
              <a:rPr sz="1400" spc="55" dirty="0">
                <a:latin typeface="Cambria"/>
                <a:cs typeface="Cambria"/>
              </a:rPr>
              <a:t> </a:t>
            </a:r>
            <a:r>
              <a:rPr sz="1400" spc="-10" dirty="0">
                <a:latin typeface="Cambria"/>
                <a:cs typeface="Cambria"/>
              </a:rPr>
              <a:t>and</a:t>
            </a:r>
            <a:r>
              <a:rPr sz="1400" spc="55" dirty="0">
                <a:latin typeface="Cambria"/>
                <a:cs typeface="Cambria"/>
              </a:rPr>
              <a:t> </a:t>
            </a:r>
            <a:r>
              <a:rPr sz="1400" spc="-10" dirty="0">
                <a:latin typeface="Cambria"/>
                <a:cs typeface="Cambria"/>
              </a:rPr>
              <a:t>liquefaction.</a:t>
            </a:r>
            <a:endParaRPr sz="1400" dirty="0">
              <a:latin typeface="Cambria"/>
              <a:cs typeface="Cambria"/>
            </a:endParaRPr>
          </a:p>
          <a:p>
            <a:pPr marL="355600" marR="5080" indent="-342900" algn="just">
              <a:lnSpc>
                <a:spcPct val="106900"/>
              </a:lnSpc>
              <a:spcBef>
                <a:spcPts val="5"/>
              </a:spcBef>
              <a:buFont typeface="Times New Roman"/>
              <a:buChar char="•"/>
              <a:tabLst>
                <a:tab pos="355600" algn="l"/>
              </a:tabLst>
            </a:pPr>
            <a:r>
              <a:rPr sz="1400" b="1" spc="20" dirty="0">
                <a:latin typeface="Cambria"/>
                <a:cs typeface="Cambria"/>
              </a:rPr>
              <a:t>Surface</a:t>
            </a:r>
            <a:r>
              <a:rPr sz="1400" b="1" spc="25" dirty="0">
                <a:latin typeface="Cambria"/>
                <a:cs typeface="Cambria"/>
              </a:rPr>
              <a:t> </a:t>
            </a:r>
            <a:r>
              <a:rPr sz="1400" b="1" spc="-5" dirty="0">
                <a:latin typeface="Cambria"/>
                <a:cs typeface="Cambria"/>
              </a:rPr>
              <a:t>rupture</a:t>
            </a:r>
            <a:r>
              <a:rPr sz="1400" spc="-5" dirty="0">
                <a:latin typeface="Cambria"/>
                <a:cs typeface="Cambria"/>
              </a:rPr>
              <a:t>:</a:t>
            </a:r>
            <a:r>
              <a:rPr sz="1400" dirty="0">
                <a:latin typeface="Cambria"/>
                <a:cs typeface="Cambria"/>
              </a:rPr>
              <a:t> </a:t>
            </a:r>
            <a:r>
              <a:rPr sz="1400" spc="-15" dirty="0">
                <a:latin typeface="Cambria"/>
                <a:cs typeface="Cambria"/>
              </a:rPr>
              <a:t>It</a:t>
            </a:r>
            <a:r>
              <a:rPr sz="1400" spc="-10" dirty="0">
                <a:latin typeface="Cambria"/>
                <a:cs typeface="Cambria"/>
              </a:rPr>
              <a:t> </a:t>
            </a:r>
            <a:r>
              <a:rPr sz="1400" spc="-30" dirty="0">
                <a:latin typeface="Cambria"/>
                <a:cs typeface="Cambria"/>
              </a:rPr>
              <a:t>is</a:t>
            </a:r>
            <a:r>
              <a:rPr sz="1400" spc="-25" dirty="0">
                <a:latin typeface="Cambria"/>
                <a:cs typeface="Cambria"/>
              </a:rPr>
              <a:t> </a:t>
            </a:r>
            <a:r>
              <a:rPr sz="1400" spc="-20" dirty="0">
                <a:latin typeface="Cambria"/>
                <a:cs typeface="Cambria"/>
              </a:rPr>
              <a:t>the</a:t>
            </a:r>
            <a:r>
              <a:rPr sz="1400" spc="555" dirty="0">
                <a:latin typeface="Cambria"/>
                <a:cs typeface="Cambria"/>
              </a:rPr>
              <a:t> </a:t>
            </a:r>
            <a:r>
              <a:rPr sz="1400" spc="-5" dirty="0">
                <a:latin typeface="Cambria"/>
                <a:cs typeface="Cambria"/>
              </a:rPr>
              <a:t>movement</a:t>
            </a:r>
            <a:r>
              <a:rPr sz="1400" spc="300" dirty="0">
                <a:latin typeface="Cambria"/>
                <a:cs typeface="Cambria"/>
              </a:rPr>
              <a:t> </a:t>
            </a:r>
            <a:r>
              <a:rPr sz="1400" spc="-10" dirty="0">
                <a:latin typeface="Cambria"/>
                <a:cs typeface="Cambria"/>
              </a:rPr>
              <a:t>of</a:t>
            </a:r>
            <a:r>
              <a:rPr sz="1400" spc="290" dirty="0">
                <a:latin typeface="Cambria"/>
                <a:cs typeface="Cambria"/>
              </a:rPr>
              <a:t> </a:t>
            </a:r>
            <a:r>
              <a:rPr sz="1400" spc="-15" dirty="0">
                <a:latin typeface="Cambria"/>
                <a:cs typeface="Cambria"/>
              </a:rPr>
              <a:t>ground </a:t>
            </a:r>
            <a:r>
              <a:rPr sz="1400" spc="-10" dirty="0">
                <a:latin typeface="Cambria"/>
                <a:cs typeface="Cambria"/>
              </a:rPr>
              <a:t> </a:t>
            </a:r>
            <a:r>
              <a:rPr sz="1400" spc="-15" dirty="0">
                <a:latin typeface="Cambria"/>
                <a:cs typeface="Cambria"/>
              </a:rPr>
              <a:t>vertical</a:t>
            </a:r>
            <a:r>
              <a:rPr sz="1400" spc="-10" dirty="0">
                <a:latin typeface="Cambria"/>
                <a:cs typeface="Cambria"/>
              </a:rPr>
              <a:t> and</a:t>
            </a:r>
            <a:r>
              <a:rPr sz="1400" spc="-5" dirty="0">
                <a:latin typeface="Cambria"/>
                <a:cs typeface="Cambria"/>
              </a:rPr>
              <a:t> </a:t>
            </a:r>
            <a:r>
              <a:rPr sz="1400" spc="-25" dirty="0">
                <a:latin typeface="Cambria"/>
                <a:cs typeface="Cambria"/>
              </a:rPr>
              <a:t>horizontal</a:t>
            </a:r>
            <a:r>
              <a:rPr sz="1400" spc="-20" dirty="0">
                <a:latin typeface="Cambria"/>
                <a:cs typeface="Cambria"/>
              </a:rPr>
              <a:t> </a:t>
            </a:r>
            <a:r>
              <a:rPr sz="1400" dirty="0">
                <a:latin typeface="Cambria"/>
                <a:cs typeface="Cambria"/>
              </a:rPr>
              <a:t>called </a:t>
            </a:r>
            <a:r>
              <a:rPr sz="1400" spc="-30" dirty="0">
                <a:latin typeface="Cambria"/>
                <a:cs typeface="Cambria"/>
              </a:rPr>
              <a:t>ruptured</a:t>
            </a:r>
            <a:r>
              <a:rPr sz="1400" spc="-25" dirty="0">
                <a:latin typeface="Cambria"/>
                <a:cs typeface="Cambria"/>
              </a:rPr>
              <a:t> </a:t>
            </a:r>
            <a:r>
              <a:rPr sz="1400" spc="-30" dirty="0">
                <a:latin typeface="Cambria"/>
                <a:cs typeface="Cambria"/>
              </a:rPr>
              <a:t>fault</a:t>
            </a:r>
            <a:r>
              <a:rPr sz="1400" spc="-25" dirty="0">
                <a:latin typeface="Cambria"/>
                <a:cs typeface="Cambria"/>
              </a:rPr>
              <a:t> </a:t>
            </a:r>
            <a:r>
              <a:rPr sz="1400" dirty="0">
                <a:latin typeface="Cambria"/>
                <a:cs typeface="Cambria"/>
              </a:rPr>
              <a:t>affect </a:t>
            </a:r>
            <a:r>
              <a:rPr sz="1400" spc="-20" dirty="0">
                <a:latin typeface="Cambria"/>
                <a:cs typeface="Cambria"/>
              </a:rPr>
              <a:t>the </a:t>
            </a:r>
            <a:r>
              <a:rPr sz="1400" spc="-15" dirty="0">
                <a:latin typeface="Cambria"/>
                <a:cs typeface="Cambria"/>
              </a:rPr>
              <a:t> large </a:t>
            </a:r>
            <a:r>
              <a:rPr sz="1400" spc="-10" dirty="0">
                <a:latin typeface="Cambria"/>
                <a:cs typeface="Cambria"/>
              </a:rPr>
              <a:t>area </a:t>
            </a:r>
            <a:r>
              <a:rPr sz="1400" spc="-5" dirty="0">
                <a:latin typeface="Cambria"/>
                <a:cs typeface="Cambria"/>
              </a:rPr>
              <a:t>and produce </a:t>
            </a:r>
            <a:r>
              <a:rPr sz="1400" spc="10" dirty="0">
                <a:latin typeface="Cambria"/>
                <a:cs typeface="Cambria"/>
              </a:rPr>
              <a:t>damage </a:t>
            </a:r>
            <a:r>
              <a:rPr sz="1400" spc="-10" dirty="0">
                <a:latin typeface="Cambria"/>
                <a:cs typeface="Cambria"/>
              </a:rPr>
              <a:t>to </a:t>
            </a:r>
            <a:r>
              <a:rPr sz="1400" dirty="0">
                <a:latin typeface="Cambria"/>
                <a:cs typeface="Cambria"/>
              </a:rPr>
              <a:t>road, </a:t>
            </a:r>
            <a:r>
              <a:rPr sz="1400" spc="-20" dirty="0">
                <a:latin typeface="Cambria"/>
                <a:cs typeface="Cambria"/>
              </a:rPr>
              <a:t>building </a:t>
            </a:r>
            <a:r>
              <a:rPr sz="1400" spc="-10" dirty="0">
                <a:latin typeface="Cambria"/>
                <a:cs typeface="Cambria"/>
              </a:rPr>
              <a:t>and </a:t>
            </a:r>
            <a:r>
              <a:rPr sz="1400" spc="-5" dirty="0">
                <a:latin typeface="Cambria"/>
                <a:cs typeface="Cambria"/>
              </a:rPr>
              <a:t> </a:t>
            </a:r>
            <a:r>
              <a:rPr sz="1400" spc="-20" dirty="0">
                <a:latin typeface="Cambria"/>
                <a:cs typeface="Cambria"/>
              </a:rPr>
              <a:t>pipeline.</a:t>
            </a:r>
            <a:endParaRPr sz="1400" dirty="0">
              <a:latin typeface="Cambria"/>
              <a:cs typeface="Cambria"/>
            </a:endParaRPr>
          </a:p>
          <a:p>
            <a:pPr marL="355600" marR="7620" indent="-342900" algn="just">
              <a:lnSpc>
                <a:spcPct val="107100"/>
              </a:lnSpc>
              <a:buFont typeface="Times New Roman"/>
              <a:buChar char="•"/>
              <a:tabLst>
                <a:tab pos="355600" algn="l"/>
              </a:tabLst>
            </a:pPr>
            <a:r>
              <a:rPr sz="1400" b="1" spc="15" dirty="0">
                <a:latin typeface="Cambria"/>
                <a:cs typeface="Cambria"/>
              </a:rPr>
              <a:t>Liquefaction</a:t>
            </a:r>
            <a:r>
              <a:rPr sz="1400" spc="15" dirty="0">
                <a:latin typeface="Cambria"/>
                <a:cs typeface="Cambria"/>
              </a:rPr>
              <a:t>:</a:t>
            </a:r>
            <a:r>
              <a:rPr sz="1400" spc="20" dirty="0">
                <a:latin typeface="Cambria"/>
                <a:cs typeface="Cambria"/>
              </a:rPr>
              <a:t> </a:t>
            </a:r>
            <a:r>
              <a:rPr sz="1400" spc="-10" dirty="0">
                <a:latin typeface="Cambria"/>
                <a:cs typeface="Cambria"/>
              </a:rPr>
              <a:t>During</a:t>
            </a:r>
            <a:r>
              <a:rPr sz="1400" spc="-5" dirty="0">
                <a:latin typeface="Cambria"/>
                <a:cs typeface="Cambria"/>
              </a:rPr>
              <a:t> </a:t>
            </a:r>
            <a:r>
              <a:rPr sz="1400" spc="-15" dirty="0">
                <a:latin typeface="Cambria"/>
                <a:cs typeface="Cambria"/>
              </a:rPr>
              <a:t>earthquake,</a:t>
            </a:r>
            <a:r>
              <a:rPr sz="1400" spc="-10" dirty="0">
                <a:latin typeface="Cambria"/>
                <a:cs typeface="Cambria"/>
              </a:rPr>
              <a:t> </a:t>
            </a:r>
            <a:r>
              <a:rPr sz="1400" spc="-20" dirty="0">
                <a:latin typeface="Cambria"/>
                <a:cs typeface="Cambria"/>
              </a:rPr>
              <a:t>the</a:t>
            </a:r>
            <a:r>
              <a:rPr sz="1400" spc="-15" dirty="0">
                <a:latin typeface="Cambria"/>
                <a:cs typeface="Cambria"/>
              </a:rPr>
              <a:t> </a:t>
            </a:r>
            <a:r>
              <a:rPr sz="1400" spc="-5" dirty="0">
                <a:latin typeface="Cambria"/>
                <a:cs typeface="Cambria"/>
              </a:rPr>
              <a:t>loose</a:t>
            </a:r>
            <a:r>
              <a:rPr sz="1400" dirty="0">
                <a:latin typeface="Cambria"/>
                <a:cs typeface="Cambria"/>
              </a:rPr>
              <a:t> </a:t>
            </a:r>
            <a:r>
              <a:rPr sz="1400" spc="-20" dirty="0">
                <a:latin typeface="Cambria"/>
                <a:cs typeface="Cambria"/>
              </a:rPr>
              <a:t>soil</a:t>
            </a:r>
            <a:r>
              <a:rPr sz="1400" spc="-15" dirty="0">
                <a:latin typeface="Cambria"/>
                <a:cs typeface="Cambria"/>
              </a:rPr>
              <a:t> </a:t>
            </a:r>
            <a:r>
              <a:rPr sz="1400" spc="-45" dirty="0">
                <a:latin typeface="Cambria"/>
                <a:cs typeface="Cambria"/>
              </a:rPr>
              <a:t>turn </a:t>
            </a:r>
            <a:r>
              <a:rPr sz="1400" spc="-40" dirty="0">
                <a:latin typeface="Cambria"/>
                <a:cs typeface="Cambria"/>
              </a:rPr>
              <a:t> </a:t>
            </a:r>
            <a:r>
              <a:rPr sz="1400" spc="-25" dirty="0">
                <a:latin typeface="Cambria"/>
                <a:cs typeface="Cambria"/>
              </a:rPr>
              <a:t>into</a:t>
            </a:r>
            <a:r>
              <a:rPr sz="1400" spc="55" dirty="0">
                <a:latin typeface="Cambria"/>
                <a:cs typeface="Cambria"/>
              </a:rPr>
              <a:t> </a:t>
            </a:r>
            <a:r>
              <a:rPr sz="1400" spc="-20" dirty="0">
                <a:latin typeface="Cambria"/>
                <a:cs typeface="Cambria"/>
              </a:rPr>
              <a:t>liquid.</a:t>
            </a:r>
            <a:endParaRPr sz="1400" dirty="0">
              <a:latin typeface="Cambria"/>
              <a:cs typeface="Cambria"/>
            </a:endParaRPr>
          </a:p>
          <a:p>
            <a:pPr marL="355600" marR="8255" indent="-342900" algn="just">
              <a:lnSpc>
                <a:spcPct val="106800"/>
              </a:lnSpc>
              <a:spcBef>
                <a:spcPts val="5"/>
              </a:spcBef>
              <a:buFont typeface="Times New Roman"/>
              <a:buChar char="•"/>
              <a:tabLst>
                <a:tab pos="355600" algn="l"/>
              </a:tabLst>
            </a:pPr>
            <a:r>
              <a:rPr sz="1400" b="1" dirty="0">
                <a:latin typeface="Cambria"/>
                <a:cs typeface="Cambria"/>
              </a:rPr>
              <a:t>Fires</a:t>
            </a:r>
            <a:r>
              <a:rPr sz="1400" dirty="0">
                <a:latin typeface="Cambria"/>
                <a:cs typeface="Cambria"/>
              </a:rPr>
              <a:t>: </a:t>
            </a:r>
            <a:r>
              <a:rPr sz="1400" spc="-10" dirty="0">
                <a:latin typeface="Cambria"/>
                <a:cs typeface="Cambria"/>
              </a:rPr>
              <a:t>During </a:t>
            </a:r>
            <a:r>
              <a:rPr sz="1400" spc="-20" dirty="0">
                <a:latin typeface="Cambria"/>
                <a:cs typeface="Cambria"/>
              </a:rPr>
              <a:t>earthquake</a:t>
            </a:r>
            <a:r>
              <a:rPr sz="1400" spc="-15" dirty="0">
                <a:latin typeface="Cambria"/>
                <a:cs typeface="Cambria"/>
              </a:rPr>
              <a:t> </a:t>
            </a:r>
            <a:r>
              <a:rPr sz="1400" spc="-25" dirty="0">
                <a:latin typeface="Cambria"/>
                <a:cs typeface="Cambria"/>
              </a:rPr>
              <a:t>when</a:t>
            </a:r>
            <a:r>
              <a:rPr sz="1400" spc="-20" dirty="0">
                <a:latin typeface="Cambria"/>
                <a:cs typeface="Cambria"/>
              </a:rPr>
              <a:t> </a:t>
            </a:r>
            <a:r>
              <a:rPr sz="1400" spc="-25" dirty="0">
                <a:latin typeface="Cambria"/>
                <a:cs typeface="Cambria"/>
              </a:rPr>
              <a:t>earth</a:t>
            </a:r>
            <a:r>
              <a:rPr sz="1400" spc="-20" dirty="0">
                <a:latin typeface="Cambria"/>
                <a:cs typeface="Cambria"/>
              </a:rPr>
              <a:t> </a:t>
            </a:r>
            <a:r>
              <a:rPr sz="1400" spc="-10" dirty="0">
                <a:latin typeface="Cambria"/>
                <a:cs typeface="Cambria"/>
              </a:rPr>
              <a:t>shaking</a:t>
            </a:r>
            <a:r>
              <a:rPr sz="1400" spc="-5" dirty="0">
                <a:latin typeface="Cambria"/>
                <a:cs typeface="Cambria"/>
              </a:rPr>
              <a:t> </a:t>
            </a:r>
            <a:r>
              <a:rPr sz="1400" spc="-20" dirty="0">
                <a:latin typeface="Cambria"/>
                <a:cs typeface="Cambria"/>
              </a:rPr>
              <a:t>the</a:t>
            </a:r>
            <a:r>
              <a:rPr sz="1400" spc="-15" dirty="0">
                <a:latin typeface="Cambria"/>
                <a:cs typeface="Cambria"/>
              </a:rPr>
              <a:t> </a:t>
            </a:r>
            <a:r>
              <a:rPr sz="1400" dirty="0">
                <a:latin typeface="Cambria"/>
                <a:cs typeface="Cambria"/>
              </a:rPr>
              <a:t>gas </a:t>
            </a:r>
            <a:r>
              <a:rPr sz="1400" spc="5" dirty="0">
                <a:latin typeface="Cambria"/>
                <a:cs typeface="Cambria"/>
              </a:rPr>
              <a:t> </a:t>
            </a:r>
            <a:r>
              <a:rPr sz="1400" spc="-20" dirty="0">
                <a:latin typeface="Cambria"/>
                <a:cs typeface="Cambria"/>
              </a:rPr>
              <a:t>pipeline </a:t>
            </a:r>
            <a:r>
              <a:rPr sz="1400" spc="-5" dirty="0">
                <a:latin typeface="Cambria"/>
                <a:cs typeface="Cambria"/>
              </a:rPr>
              <a:t>and </a:t>
            </a:r>
            <a:r>
              <a:rPr sz="1400" spc="-10" dirty="0">
                <a:latin typeface="Cambria"/>
                <a:cs typeface="Cambria"/>
              </a:rPr>
              <a:t>electrical </a:t>
            </a:r>
            <a:r>
              <a:rPr sz="1400" spc="-25" dirty="0">
                <a:latin typeface="Cambria"/>
                <a:cs typeface="Cambria"/>
              </a:rPr>
              <a:t>lines </a:t>
            </a:r>
            <a:r>
              <a:rPr sz="1400" spc="-5" dirty="0">
                <a:latin typeface="Cambria"/>
                <a:cs typeface="Cambria"/>
              </a:rPr>
              <a:t>dislodged </a:t>
            </a:r>
            <a:r>
              <a:rPr sz="1400" spc="-20" dirty="0">
                <a:latin typeface="Cambria"/>
                <a:cs typeface="Cambria"/>
              </a:rPr>
              <a:t>which </a:t>
            </a:r>
            <a:r>
              <a:rPr sz="1400" spc="5" dirty="0">
                <a:latin typeface="Cambria"/>
                <a:cs typeface="Cambria"/>
              </a:rPr>
              <a:t>cause </a:t>
            </a:r>
            <a:r>
              <a:rPr sz="1400" spc="-15" dirty="0">
                <a:latin typeface="Cambria"/>
                <a:cs typeface="Cambria"/>
              </a:rPr>
              <a:t>the </a:t>
            </a:r>
            <a:r>
              <a:rPr sz="1400" spc="-10" dirty="0">
                <a:latin typeface="Cambria"/>
                <a:cs typeface="Cambria"/>
              </a:rPr>
              <a:t> fire.</a:t>
            </a:r>
            <a:endParaRPr sz="1400" dirty="0">
              <a:latin typeface="Cambria"/>
              <a:cs typeface="Cambria"/>
            </a:endParaRPr>
          </a:p>
          <a:p>
            <a:pPr marL="355600" marR="6985" indent="-342900" algn="just">
              <a:lnSpc>
                <a:spcPct val="106900"/>
              </a:lnSpc>
              <a:spcBef>
                <a:spcPts val="5"/>
              </a:spcBef>
              <a:buFont typeface="Times New Roman"/>
              <a:buChar char="•"/>
              <a:tabLst>
                <a:tab pos="355600" algn="l"/>
              </a:tabLst>
            </a:pPr>
            <a:r>
              <a:rPr sz="1400" b="1" spc="15" dirty="0">
                <a:latin typeface="Cambria"/>
                <a:cs typeface="Cambria"/>
              </a:rPr>
              <a:t>Tsunamis</a:t>
            </a:r>
            <a:r>
              <a:rPr sz="1400" spc="15" dirty="0">
                <a:latin typeface="Cambria"/>
                <a:cs typeface="Cambria"/>
              </a:rPr>
              <a:t>:</a:t>
            </a:r>
            <a:r>
              <a:rPr sz="1400" spc="20" dirty="0">
                <a:latin typeface="Cambria"/>
                <a:cs typeface="Cambria"/>
              </a:rPr>
              <a:t> </a:t>
            </a:r>
            <a:r>
              <a:rPr sz="1400" spc="65" dirty="0">
                <a:latin typeface="Cambria"/>
                <a:cs typeface="Cambria"/>
              </a:rPr>
              <a:t>On </a:t>
            </a:r>
            <a:r>
              <a:rPr sz="1400" spc="40" dirty="0">
                <a:latin typeface="Cambria"/>
                <a:cs typeface="Cambria"/>
              </a:rPr>
              <a:t>Ocean </a:t>
            </a:r>
            <a:r>
              <a:rPr sz="1400" spc="-15" dirty="0">
                <a:latin typeface="Cambria"/>
                <a:cs typeface="Cambria"/>
              </a:rPr>
              <a:t>floor</a:t>
            </a:r>
            <a:r>
              <a:rPr sz="1400" spc="-10" dirty="0">
                <a:latin typeface="Cambria"/>
                <a:cs typeface="Cambria"/>
              </a:rPr>
              <a:t> </a:t>
            </a:r>
            <a:r>
              <a:rPr sz="1400" spc="-20" dirty="0">
                <a:latin typeface="Cambria"/>
                <a:cs typeface="Cambria"/>
              </a:rPr>
              <a:t>the</a:t>
            </a:r>
            <a:r>
              <a:rPr sz="1400" spc="265" dirty="0">
                <a:latin typeface="Cambria"/>
                <a:cs typeface="Cambria"/>
              </a:rPr>
              <a:t> </a:t>
            </a:r>
            <a:r>
              <a:rPr sz="1400" spc="-20" dirty="0">
                <a:latin typeface="Cambria"/>
                <a:cs typeface="Cambria"/>
              </a:rPr>
              <a:t>earthquake</a:t>
            </a:r>
            <a:r>
              <a:rPr sz="1400" spc="270" dirty="0">
                <a:latin typeface="Cambria"/>
                <a:cs typeface="Cambria"/>
              </a:rPr>
              <a:t> </a:t>
            </a:r>
            <a:r>
              <a:rPr sz="1400" spc="-10" dirty="0">
                <a:latin typeface="Cambria"/>
                <a:cs typeface="Cambria"/>
              </a:rPr>
              <a:t>generate </a:t>
            </a:r>
            <a:r>
              <a:rPr sz="1400" spc="-5" dirty="0">
                <a:latin typeface="Cambria"/>
                <a:cs typeface="Cambria"/>
              </a:rPr>
              <a:t> </a:t>
            </a:r>
            <a:r>
              <a:rPr sz="1400" spc="-20" dirty="0">
                <a:latin typeface="Cambria"/>
                <a:cs typeface="Cambria"/>
              </a:rPr>
              <a:t>the</a:t>
            </a:r>
            <a:r>
              <a:rPr sz="1400" spc="-15" dirty="0">
                <a:latin typeface="Cambria"/>
                <a:cs typeface="Cambria"/>
              </a:rPr>
              <a:t> </a:t>
            </a:r>
            <a:r>
              <a:rPr sz="1400" dirty="0">
                <a:latin typeface="Cambria"/>
                <a:cs typeface="Cambria"/>
              </a:rPr>
              <a:t>very </a:t>
            </a:r>
            <a:r>
              <a:rPr sz="1400" spc="-15" dirty="0">
                <a:latin typeface="Cambria"/>
                <a:cs typeface="Cambria"/>
              </a:rPr>
              <a:t>large </a:t>
            </a:r>
            <a:r>
              <a:rPr sz="1400" spc="-30" dirty="0">
                <a:latin typeface="Cambria"/>
                <a:cs typeface="Cambria"/>
              </a:rPr>
              <a:t>wave</a:t>
            </a:r>
            <a:r>
              <a:rPr sz="1400" spc="-25" dirty="0">
                <a:latin typeface="Cambria"/>
                <a:cs typeface="Cambria"/>
              </a:rPr>
              <a:t> </a:t>
            </a:r>
            <a:r>
              <a:rPr sz="1400" spc="-20" dirty="0">
                <a:latin typeface="Cambria"/>
                <a:cs typeface="Cambria"/>
              </a:rPr>
              <a:t>which</a:t>
            </a:r>
            <a:r>
              <a:rPr sz="1400" spc="-15" dirty="0">
                <a:latin typeface="Cambria"/>
                <a:cs typeface="Cambria"/>
              </a:rPr>
              <a:t> </a:t>
            </a:r>
            <a:r>
              <a:rPr sz="1400" dirty="0">
                <a:latin typeface="Cambria"/>
                <a:cs typeface="Cambria"/>
              </a:rPr>
              <a:t>called </a:t>
            </a:r>
            <a:r>
              <a:rPr sz="1400" spc="-15" dirty="0">
                <a:latin typeface="Cambria"/>
                <a:cs typeface="Cambria"/>
              </a:rPr>
              <a:t>tsunami. </a:t>
            </a:r>
            <a:r>
              <a:rPr sz="1400" spc="20" dirty="0">
                <a:latin typeface="Cambria"/>
                <a:cs typeface="Cambria"/>
              </a:rPr>
              <a:t>The </a:t>
            </a:r>
            <a:r>
              <a:rPr sz="1400" spc="10" dirty="0">
                <a:latin typeface="Cambria"/>
                <a:cs typeface="Cambria"/>
              </a:rPr>
              <a:t>ocean </a:t>
            </a:r>
            <a:r>
              <a:rPr sz="1400" spc="15" dirty="0">
                <a:latin typeface="Cambria"/>
                <a:cs typeface="Cambria"/>
              </a:rPr>
              <a:t> </a:t>
            </a:r>
            <a:r>
              <a:rPr sz="1400" spc="-35" dirty="0">
                <a:latin typeface="Cambria"/>
                <a:cs typeface="Cambria"/>
              </a:rPr>
              <a:t>water </a:t>
            </a:r>
            <a:r>
              <a:rPr sz="1400" spc="-30" dirty="0">
                <a:latin typeface="Cambria"/>
                <a:cs typeface="Cambria"/>
              </a:rPr>
              <a:t>travel </a:t>
            </a:r>
            <a:r>
              <a:rPr sz="1400" spc="-25" dirty="0">
                <a:latin typeface="Cambria"/>
                <a:cs typeface="Cambria"/>
              </a:rPr>
              <a:t>from </a:t>
            </a:r>
            <a:r>
              <a:rPr sz="1400" spc="10" dirty="0">
                <a:latin typeface="Cambria"/>
                <a:cs typeface="Cambria"/>
              </a:rPr>
              <a:t>ocean </a:t>
            </a:r>
            <a:r>
              <a:rPr sz="1400" spc="-10" dirty="0">
                <a:latin typeface="Cambria"/>
                <a:cs typeface="Cambria"/>
              </a:rPr>
              <a:t>to </a:t>
            </a:r>
            <a:r>
              <a:rPr sz="1400" spc="-15" dirty="0">
                <a:latin typeface="Cambria"/>
                <a:cs typeface="Cambria"/>
              </a:rPr>
              <a:t>land </a:t>
            </a:r>
            <a:r>
              <a:rPr sz="1400" spc="-10" dirty="0">
                <a:latin typeface="Cambria"/>
                <a:cs typeface="Cambria"/>
              </a:rPr>
              <a:t>and </a:t>
            </a:r>
            <a:r>
              <a:rPr sz="1400" dirty="0">
                <a:latin typeface="Cambria"/>
                <a:cs typeface="Cambria"/>
              </a:rPr>
              <a:t>affect </a:t>
            </a:r>
            <a:r>
              <a:rPr sz="1400" spc="-20" dirty="0">
                <a:latin typeface="Cambria"/>
                <a:cs typeface="Cambria"/>
              </a:rPr>
              <a:t>the human </a:t>
            </a:r>
            <a:r>
              <a:rPr sz="1400" spc="-15" dirty="0">
                <a:latin typeface="Cambria"/>
                <a:cs typeface="Cambria"/>
              </a:rPr>
              <a:t> </a:t>
            </a:r>
            <a:r>
              <a:rPr sz="1400" spc="-35" dirty="0">
                <a:latin typeface="Cambria"/>
                <a:cs typeface="Cambria"/>
              </a:rPr>
              <a:t>property.</a:t>
            </a:r>
            <a:endParaRPr sz="1400" dirty="0">
              <a:latin typeface="Cambria"/>
              <a:cs typeface="Cambria"/>
            </a:endParaRPr>
          </a:p>
        </p:txBody>
      </p:sp>
      <p:grpSp>
        <p:nvGrpSpPr>
          <p:cNvPr id="47" name="object 47"/>
          <p:cNvGrpSpPr/>
          <p:nvPr/>
        </p:nvGrpSpPr>
        <p:grpSpPr>
          <a:xfrm>
            <a:off x="4283964" y="77723"/>
            <a:ext cx="5283707" cy="11388852"/>
            <a:chOff x="4283964" y="77723"/>
            <a:chExt cx="5283707" cy="11388852"/>
          </a:xfrm>
        </p:grpSpPr>
        <p:pic>
          <p:nvPicPr>
            <p:cNvPr id="48" name="object 48"/>
            <p:cNvPicPr/>
            <p:nvPr/>
          </p:nvPicPr>
          <p:blipFill>
            <a:blip r:embed="rId26" cstate="print"/>
            <a:stretch>
              <a:fillRect/>
            </a:stretch>
          </p:blipFill>
          <p:spPr>
            <a:xfrm>
              <a:off x="4283964" y="3345179"/>
              <a:ext cx="1403603" cy="2798063"/>
            </a:xfrm>
            <a:prstGeom prst="rect">
              <a:avLst/>
            </a:prstGeom>
          </p:spPr>
        </p:pic>
        <p:pic>
          <p:nvPicPr>
            <p:cNvPr id="49" name="object 49"/>
            <p:cNvPicPr/>
            <p:nvPr/>
          </p:nvPicPr>
          <p:blipFill>
            <a:blip r:embed="rId27" cstate="print"/>
            <a:stretch>
              <a:fillRect/>
            </a:stretch>
          </p:blipFill>
          <p:spPr>
            <a:xfrm>
              <a:off x="5658612" y="8993123"/>
              <a:ext cx="3892295" cy="2473452"/>
            </a:xfrm>
            <a:prstGeom prst="rect">
              <a:avLst/>
            </a:prstGeom>
          </p:spPr>
        </p:pic>
        <p:pic>
          <p:nvPicPr>
            <p:cNvPr id="50" name="object 50"/>
            <p:cNvPicPr/>
            <p:nvPr/>
          </p:nvPicPr>
          <p:blipFill>
            <a:blip r:embed="rId28" cstate="print"/>
            <a:stretch>
              <a:fillRect/>
            </a:stretch>
          </p:blipFill>
          <p:spPr>
            <a:xfrm>
              <a:off x="5722620" y="9057131"/>
              <a:ext cx="3713987" cy="2295144"/>
            </a:xfrm>
            <a:prstGeom prst="rect">
              <a:avLst/>
            </a:prstGeom>
          </p:spPr>
        </p:pic>
        <p:sp>
          <p:nvSpPr>
            <p:cNvPr id="51" name="object 51"/>
            <p:cNvSpPr/>
            <p:nvPr/>
          </p:nvSpPr>
          <p:spPr>
            <a:xfrm>
              <a:off x="5703570" y="9038081"/>
              <a:ext cx="3752215" cy="2333625"/>
            </a:xfrm>
            <a:custGeom>
              <a:avLst/>
              <a:gdLst/>
              <a:ahLst/>
              <a:cxnLst/>
              <a:rect l="l" t="t" r="r" b="b"/>
              <a:pathLst>
                <a:path w="3752215" h="2333625">
                  <a:moveTo>
                    <a:pt x="0" y="2333244"/>
                  </a:moveTo>
                  <a:lnTo>
                    <a:pt x="3752087" y="2333244"/>
                  </a:lnTo>
                  <a:lnTo>
                    <a:pt x="3752087" y="0"/>
                  </a:lnTo>
                  <a:lnTo>
                    <a:pt x="0" y="0"/>
                  </a:lnTo>
                  <a:lnTo>
                    <a:pt x="0" y="2333244"/>
                  </a:lnTo>
                  <a:close/>
                </a:path>
              </a:pathLst>
            </a:custGeom>
            <a:ln w="38100">
              <a:solidFill>
                <a:srgbClr val="2E5496"/>
              </a:solidFill>
            </a:ln>
          </p:spPr>
          <p:txBody>
            <a:bodyPr wrap="square" lIns="0" tIns="0" rIns="0" bIns="0" rtlCol="0"/>
            <a:lstStyle/>
            <a:p>
              <a:endParaRPr/>
            </a:p>
          </p:txBody>
        </p:sp>
        <p:pic>
          <p:nvPicPr>
            <p:cNvPr id="52" name="object 52"/>
            <p:cNvPicPr/>
            <p:nvPr/>
          </p:nvPicPr>
          <p:blipFill>
            <a:blip r:embed="rId29" cstate="print"/>
            <a:stretch>
              <a:fillRect/>
            </a:stretch>
          </p:blipFill>
          <p:spPr>
            <a:xfrm>
              <a:off x="7711440" y="77723"/>
              <a:ext cx="1856231" cy="768096"/>
            </a:xfrm>
            <a:prstGeom prst="rect">
              <a:avLst/>
            </a:prstGeom>
          </p:spPr>
        </p:pic>
        <p:pic>
          <p:nvPicPr>
            <p:cNvPr id="53" name="object 53"/>
            <p:cNvPicPr/>
            <p:nvPr/>
          </p:nvPicPr>
          <p:blipFill>
            <a:blip r:embed="rId2" cstate="print"/>
            <a:stretch>
              <a:fillRect/>
            </a:stretch>
          </p:blipFill>
          <p:spPr>
            <a:xfrm>
              <a:off x="6096571" y="6931139"/>
              <a:ext cx="3137344" cy="427191"/>
            </a:xfrm>
            <a:prstGeom prst="rect">
              <a:avLst/>
            </a:prstGeom>
          </p:spPr>
        </p:pic>
        <p:pic>
          <p:nvPicPr>
            <p:cNvPr id="54" name="object 54"/>
            <p:cNvPicPr/>
            <p:nvPr/>
          </p:nvPicPr>
          <p:blipFill>
            <a:blip r:embed="rId30" cstate="print"/>
            <a:stretch>
              <a:fillRect/>
            </a:stretch>
          </p:blipFill>
          <p:spPr>
            <a:xfrm>
              <a:off x="6726936" y="6917410"/>
              <a:ext cx="1700783" cy="541045"/>
            </a:xfrm>
            <a:prstGeom prst="rect">
              <a:avLst/>
            </a:prstGeom>
          </p:spPr>
        </p:pic>
        <p:pic>
          <p:nvPicPr>
            <p:cNvPr id="55" name="object 55"/>
            <p:cNvPicPr/>
            <p:nvPr/>
          </p:nvPicPr>
          <p:blipFill>
            <a:blip r:embed="rId4" cstate="print"/>
            <a:stretch>
              <a:fillRect/>
            </a:stretch>
          </p:blipFill>
          <p:spPr>
            <a:xfrm>
              <a:off x="6159625" y="6970776"/>
              <a:ext cx="3137345" cy="345160"/>
            </a:xfrm>
            <a:prstGeom prst="rect">
              <a:avLst/>
            </a:prstGeom>
          </p:spPr>
        </p:pic>
      </p:grpSp>
      <p:sp>
        <p:nvSpPr>
          <p:cNvPr id="56" name="object 56"/>
          <p:cNvSpPr txBox="1"/>
          <p:nvPr/>
        </p:nvSpPr>
        <p:spPr>
          <a:xfrm>
            <a:off x="6226198" y="6970776"/>
            <a:ext cx="2952853" cy="286617"/>
          </a:xfrm>
          <a:prstGeom prst="rect">
            <a:avLst/>
          </a:prstGeom>
        </p:spPr>
        <p:txBody>
          <a:bodyPr vert="horz" wrap="square" lIns="0" tIns="40005" rIns="0" bIns="0" rtlCol="0">
            <a:spAutoFit/>
          </a:bodyPr>
          <a:lstStyle/>
          <a:p>
            <a:pPr marL="930275">
              <a:lnSpc>
                <a:spcPct val="100000"/>
              </a:lnSpc>
              <a:spcBef>
                <a:spcPts val="315"/>
              </a:spcBef>
            </a:pPr>
            <a:r>
              <a:rPr lang="en-US" sz="1600" b="1" spc="40" dirty="0">
                <a:solidFill>
                  <a:srgbClr val="FFFFFF"/>
                </a:solidFill>
                <a:latin typeface="Cambria"/>
                <a:cs typeface="Cambria"/>
              </a:rPr>
              <a:t>  </a:t>
            </a:r>
            <a:r>
              <a:rPr sz="1600" b="1" spc="40" dirty="0">
                <a:solidFill>
                  <a:srgbClr val="FFFFFF"/>
                </a:solidFill>
                <a:latin typeface="Cambria"/>
                <a:cs typeface="Cambria"/>
              </a:rPr>
              <a:t>Methodology:</a:t>
            </a:r>
            <a:endParaRPr sz="1600" dirty="0">
              <a:latin typeface="Cambria"/>
              <a:cs typeface="Cambria"/>
            </a:endParaRPr>
          </a:p>
        </p:txBody>
      </p:sp>
      <p:sp>
        <p:nvSpPr>
          <p:cNvPr id="57" name="object 57"/>
          <p:cNvSpPr txBox="1"/>
          <p:nvPr/>
        </p:nvSpPr>
        <p:spPr>
          <a:xfrm>
            <a:off x="5731890" y="7335367"/>
            <a:ext cx="3628137" cy="1624965"/>
          </a:xfrm>
          <a:prstGeom prst="rect">
            <a:avLst/>
          </a:prstGeom>
        </p:spPr>
        <p:txBody>
          <a:bodyPr vert="horz" wrap="square" lIns="0" tIns="12700" rIns="0" bIns="0" rtlCol="0">
            <a:spAutoFit/>
          </a:bodyPr>
          <a:lstStyle/>
          <a:p>
            <a:pPr marL="12700" marR="5080" algn="just">
              <a:lnSpc>
                <a:spcPct val="107100"/>
              </a:lnSpc>
              <a:spcBef>
                <a:spcPts val="100"/>
              </a:spcBef>
            </a:pPr>
            <a:r>
              <a:rPr sz="1400" spc="15" dirty="0">
                <a:latin typeface="Cambria"/>
                <a:cs typeface="Cambria"/>
              </a:rPr>
              <a:t>Data </a:t>
            </a:r>
            <a:r>
              <a:rPr sz="1400" spc="-30" dirty="0">
                <a:latin typeface="Cambria"/>
                <a:cs typeface="Cambria"/>
              </a:rPr>
              <a:t>is </a:t>
            </a:r>
            <a:r>
              <a:rPr sz="1400" spc="5" dirty="0">
                <a:latin typeface="Cambria"/>
                <a:cs typeface="Cambria"/>
              </a:rPr>
              <a:t>collected </a:t>
            </a:r>
            <a:r>
              <a:rPr sz="1400" spc="-25" dirty="0">
                <a:latin typeface="Cambria"/>
                <a:cs typeface="Cambria"/>
              </a:rPr>
              <a:t>from </a:t>
            </a:r>
            <a:r>
              <a:rPr sz="1400" spc="-20" dirty="0">
                <a:latin typeface="Cambria"/>
                <a:cs typeface="Cambria"/>
              </a:rPr>
              <a:t>online platform which </a:t>
            </a:r>
            <a:r>
              <a:rPr sz="1400" spc="-30" dirty="0">
                <a:latin typeface="Cambria"/>
                <a:cs typeface="Cambria"/>
              </a:rPr>
              <a:t>is </a:t>
            </a:r>
            <a:r>
              <a:rPr sz="1400" spc="-25" dirty="0">
                <a:latin typeface="Cambria"/>
                <a:cs typeface="Cambria"/>
              </a:rPr>
              <a:t> Twitter,</a:t>
            </a:r>
            <a:r>
              <a:rPr sz="1400" spc="-20" dirty="0">
                <a:latin typeface="Cambria"/>
                <a:cs typeface="Cambria"/>
              </a:rPr>
              <a:t> using</a:t>
            </a:r>
            <a:r>
              <a:rPr sz="1400" spc="-15" dirty="0">
                <a:latin typeface="Cambria"/>
                <a:cs typeface="Cambria"/>
              </a:rPr>
              <a:t> </a:t>
            </a:r>
            <a:r>
              <a:rPr sz="1400" spc="-20" dirty="0">
                <a:latin typeface="Cambria"/>
                <a:cs typeface="Cambria"/>
              </a:rPr>
              <a:t>the</a:t>
            </a:r>
            <a:r>
              <a:rPr sz="1400" spc="-15" dirty="0">
                <a:latin typeface="Cambria"/>
                <a:cs typeface="Cambria"/>
              </a:rPr>
              <a:t> </a:t>
            </a:r>
            <a:r>
              <a:rPr sz="1400" spc="5" dirty="0">
                <a:latin typeface="Cambria"/>
                <a:cs typeface="Cambria"/>
              </a:rPr>
              <a:t>TAGSv6.1.9.1</a:t>
            </a:r>
            <a:r>
              <a:rPr sz="1400" spc="10" dirty="0">
                <a:latin typeface="Cambria"/>
                <a:cs typeface="Cambria"/>
              </a:rPr>
              <a:t> </a:t>
            </a:r>
            <a:r>
              <a:rPr sz="1400" spc="-10" dirty="0">
                <a:latin typeface="Cambria"/>
                <a:cs typeface="Cambria"/>
              </a:rPr>
              <a:t>and</a:t>
            </a:r>
            <a:r>
              <a:rPr sz="1400" spc="-5" dirty="0">
                <a:latin typeface="Cambria"/>
                <a:cs typeface="Cambria"/>
              </a:rPr>
              <a:t> </a:t>
            </a:r>
            <a:r>
              <a:rPr sz="1400" spc="-20" dirty="0">
                <a:latin typeface="Cambria"/>
                <a:cs typeface="Cambria"/>
              </a:rPr>
              <a:t>the</a:t>
            </a:r>
            <a:r>
              <a:rPr sz="1400" spc="-15" dirty="0">
                <a:latin typeface="Cambria"/>
                <a:cs typeface="Cambria"/>
              </a:rPr>
              <a:t> </a:t>
            </a:r>
            <a:r>
              <a:rPr sz="1400" spc="35">
                <a:latin typeface="Cambria"/>
                <a:cs typeface="Cambria"/>
              </a:rPr>
              <a:t>TAG </a:t>
            </a:r>
            <a:r>
              <a:rPr sz="1400" spc="40">
                <a:latin typeface="Cambria"/>
                <a:cs typeface="Cambria"/>
              </a:rPr>
              <a:t> </a:t>
            </a:r>
            <a:r>
              <a:rPr sz="1400" spc="-25">
                <a:latin typeface="Cambria"/>
                <a:cs typeface="Cambria"/>
              </a:rPr>
              <a:t>earthquake</a:t>
            </a:r>
            <a:r>
              <a:rPr sz="1400" spc="-50">
                <a:latin typeface="Cambria"/>
                <a:cs typeface="Cambria"/>
              </a:rPr>
              <a:t>2005</a:t>
            </a:r>
            <a:r>
              <a:rPr lang="en-US" sz="1400" spc="-45">
                <a:latin typeface="Cambria"/>
                <a:cs typeface="Cambria"/>
              </a:rPr>
              <a:t>p</a:t>
            </a:r>
            <a:r>
              <a:rPr sz="1400" spc="-15">
                <a:latin typeface="Cambria"/>
                <a:cs typeface="Cambria"/>
              </a:rPr>
              <a:t>akistan</a:t>
            </a:r>
            <a:r>
              <a:rPr sz="1400" spc="-15" dirty="0">
                <a:latin typeface="Cambria"/>
                <a:cs typeface="Cambria"/>
              </a:rPr>
              <a:t>,</a:t>
            </a:r>
            <a:r>
              <a:rPr sz="1400" spc="-10" dirty="0">
                <a:latin typeface="Cambria"/>
                <a:cs typeface="Cambria"/>
              </a:rPr>
              <a:t> </a:t>
            </a:r>
            <a:r>
              <a:rPr sz="1400" spc="-5" dirty="0">
                <a:latin typeface="Cambria"/>
                <a:cs typeface="Cambria"/>
              </a:rPr>
              <a:t>data</a:t>
            </a:r>
            <a:r>
              <a:rPr sz="1400" dirty="0">
                <a:latin typeface="Cambria"/>
                <a:cs typeface="Cambria"/>
              </a:rPr>
              <a:t> collected</a:t>
            </a:r>
            <a:r>
              <a:rPr sz="1400" spc="5" dirty="0">
                <a:latin typeface="Cambria"/>
                <a:cs typeface="Cambria"/>
              </a:rPr>
              <a:t> </a:t>
            </a:r>
            <a:r>
              <a:rPr sz="1400" spc="-30" dirty="0">
                <a:latin typeface="Cambria"/>
                <a:cs typeface="Cambria"/>
              </a:rPr>
              <a:t>for</a:t>
            </a:r>
            <a:r>
              <a:rPr sz="1400" spc="-25" dirty="0">
                <a:latin typeface="Cambria"/>
                <a:cs typeface="Cambria"/>
              </a:rPr>
              <a:t> </a:t>
            </a:r>
            <a:r>
              <a:rPr sz="1400" dirty="0">
                <a:latin typeface="Cambria"/>
                <a:cs typeface="Cambria"/>
              </a:rPr>
              <a:t>a </a:t>
            </a:r>
            <a:r>
              <a:rPr sz="1400" spc="5" dirty="0">
                <a:latin typeface="Cambria"/>
                <a:cs typeface="Cambria"/>
              </a:rPr>
              <a:t> </a:t>
            </a:r>
            <a:r>
              <a:rPr sz="1400" spc="-20" dirty="0">
                <a:latin typeface="Cambria"/>
                <a:cs typeface="Cambria"/>
              </a:rPr>
              <a:t>period </a:t>
            </a:r>
            <a:r>
              <a:rPr sz="1400" spc="-10" dirty="0">
                <a:latin typeface="Cambria"/>
                <a:cs typeface="Cambria"/>
              </a:rPr>
              <a:t>of </a:t>
            </a:r>
            <a:r>
              <a:rPr sz="1400" spc="-50" dirty="0">
                <a:latin typeface="Cambria"/>
                <a:cs typeface="Cambria"/>
              </a:rPr>
              <a:t>1 </a:t>
            </a:r>
            <a:r>
              <a:rPr sz="1400" dirty="0">
                <a:latin typeface="Cambria"/>
                <a:cs typeface="Cambria"/>
              </a:rPr>
              <a:t>week.</a:t>
            </a:r>
            <a:r>
              <a:rPr sz="1400" spc="5" dirty="0">
                <a:latin typeface="Cambria"/>
                <a:cs typeface="Cambria"/>
              </a:rPr>
              <a:t> </a:t>
            </a:r>
            <a:r>
              <a:rPr sz="1400" spc="15" dirty="0">
                <a:latin typeface="Cambria"/>
                <a:cs typeface="Cambria"/>
              </a:rPr>
              <a:t>Data </a:t>
            </a:r>
            <a:r>
              <a:rPr sz="1400" spc="5" dirty="0">
                <a:latin typeface="Cambria"/>
                <a:cs typeface="Cambria"/>
              </a:rPr>
              <a:t>collected </a:t>
            </a:r>
            <a:r>
              <a:rPr sz="1400" spc="-20" dirty="0">
                <a:latin typeface="Cambria"/>
                <a:cs typeface="Cambria"/>
              </a:rPr>
              <a:t>manually </a:t>
            </a:r>
            <a:r>
              <a:rPr sz="1400" spc="-25" dirty="0">
                <a:latin typeface="Cambria"/>
                <a:cs typeface="Cambria"/>
              </a:rPr>
              <a:t>filter </a:t>
            </a:r>
            <a:r>
              <a:rPr sz="1400" spc="-20" dirty="0">
                <a:latin typeface="Cambria"/>
                <a:cs typeface="Cambria"/>
              </a:rPr>
              <a:t> </a:t>
            </a:r>
            <a:r>
              <a:rPr sz="1400" spc="-5" dirty="0">
                <a:latin typeface="Cambria"/>
                <a:cs typeface="Cambria"/>
              </a:rPr>
              <a:t>by </a:t>
            </a:r>
            <a:r>
              <a:rPr sz="1400" spc="5" dirty="0">
                <a:latin typeface="Cambria"/>
                <a:cs typeface="Cambria"/>
              </a:rPr>
              <a:t>category </a:t>
            </a:r>
            <a:r>
              <a:rPr sz="1400" spc="-5" dirty="0">
                <a:latin typeface="Cambria"/>
                <a:cs typeface="Cambria"/>
              </a:rPr>
              <a:t>such as </a:t>
            </a:r>
            <a:r>
              <a:rPr sz="1400" spc="-15" dirty="0">
                <a:latin typeface="Cambria"/>
                <a:cs typeface="Cambria"/>
              </a:rPr>
              <a:t>related </a:t>
            </a:r>
            <a:r>
              <a:rPr sz="1400" spc="-10" dirty="0">
                <a:latin typeface="Cambria"/>
                <a:cs typeface="Cambria"/>
              </a:rPr>
              <a:t>and </a:t>
            </a:r>
            <a:r>
              <a:rPr sz="1400" spc="-15" dirty="0">
                <a:latin typeface="Cambria"/>
                <a:cs typeface="Cambria"/>
              </a:rPr>
              <a:t>non-related </a:t>
            </a:r>
            <a:r>
              <a:rPr sz="1400" spc="-10" dirty="0">
                <a:latin typeface="Cambria"/>
                <a:cs typeface="Cambria"/>
              </a:rPr>
              <a:t>to </a:t>
            </a:r>
            <a:r>
              <a:rPr sz="1400" spc="-5" dirty="0">
                <a:latin typeface="Cambria"/>
                <a:cs typeface="Cambria"/>
              </a:rPr>
              <a:t> </a:t>
            </a:r>
            <a:r>
              <a:rPr sz="1400" spc="-20" dirty="0">
                <a:latin typeface="Cambria"/>
                <a:cs typeface="Cambria"/>
              </a:rPr>
              <a:t>the </a:t>
            </a:r>
            <a:r>
              <a:rPr sz="1400" spc="-10" dirty="0">
                <a:latin typeface="Cambria"/>
                <a:cs typeface="Cambria"/>
              </a:rPr>
              <a:t>topic </a:t>
            </a:r>
            <a:r>
              <a:rPr sz="1400" spc="-15" dirty="0">
                <a:latin typeface="Cambria"/>
                <a:cs typeface="Cambria"/>
              </a:rPr>
              <a:t>chart </a:t>
            </a:r>
            <a:r>
              <a:rPr sz="1400" spc="-5" dirty="0">
                <a:latin typeface="Cambria"/>
                <a:cs typeface="Cambria"/>
              </a:rPr>
              <a:t>generated by </a:t>
            </a:r>
            <a:r>
              <a:rPr sz="1400" spc="15" dirty="0">
                <a:latin typeface="Cambria"/>
                <a:cs typeface="Cambria"/>
              </a:rPr>
              <a:t>google </a:t>
            </a:r>
            <a:r>
              <a:rPr sz="1400" spc="-10" dirty="0">
                <a:latin typeface="Cambria"/>
                <a:cs typeface="Cambria"/>
              </a:rPr>
              <a:t>sheet </a:t>
            </a:r>
            <a:r>
              <a:rPr sz="1400" spc="-15" dirty="0">
                <a:latin typeface="Cambria"/>
                <a:cs typeface="Cambria"/>
              </a:rPr>
              <a:t>about </a:t>
            </a:r>
            <a:r>
              <a:rPr sz="1400" spc="-10" dirty="0">
                <a:latin typeface="Cambria"/>
                <a:cs typeface="Cambria"/>
              </a:rPr>
              <a:t> </a:t>
            </a:r>
            <a:r>
              <a:rPr sz="1400" spc="-20" dirty="0">
                <a:latin typeface="Cambria"/>
                <a:cs typeface="Cambria"/>
              </a:rPr>
              <a:t>the</a:t>
            </a:r>
            <a:r>
              <a:rPr sz="1400" spc="40" dirty="0">
                <a:latin typeface="Cambria"/>
                <a:cs typeface="Cambria"/>
              </a:rPr>
              <a:t> </a:t>
            </a:r>
            <a:r>
              <a:rPr sz="1400" spc="-20" dirty="0">
                <a:latin typeface="Cambria"/>
                <a:cs typeface="Cambria"/>
              </a:rPr>
              <a:t>tweet</a:t>
            </a:r>
            <a:r>
              <a:rPr sz="1400" spc="55" dirty="0">
                <a:latin typeface="Cambria"/>
                <a:cs typeface="Cambria"/>
              </a:rPr>
              <a:t> </a:t>
            </a:r>
            <a:r>
              <a:rPr sz="1400" spc="-30" dirty="0">
                <a:latin typeface="Cambria"/>
                <a:cs typeface="Cambria"/>
              </a:rPr>
              <a:t>per</a:t>
            </a:r>
            <a:r>
              <a:rPr sz="1400" spc="70" dirty="0">
                <a:latin typeface="Cambria"/>
                <a:cs typeface="Cambria"/>
              </a:rPr>
              <a:t> </a:t>
            </a:r>
            <a:r>
              <a:rPr sz="1400" spc="-30" dirty="0">
                <a:latin typeface="Cambria"/>
                <a:cs typeface="Cambria"/>
              </a:rPr>
              <a:t>day.</a:t>
            </a:r>
            <a:endParaRPr sz="1400" dirty="0">
              <a:latin typeface="Cambria"/>
              <a:cs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A3 Paper (297x420 mm)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8TH OCTOBER 2005 EARTHQUAKE IN PAKISTAN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FARRUKH IHTISHAM MUGHAL</dc:creator>
  <cp:lastModifiedBy>Ehtisham Ahmed (Student)</cp:lastModifiedBy>
  <cp:revision>3</cp:revision>
  <dcterms:created xsi:type="dcterms:W3CDTF">2022-05-17T10:01:55Z</dcterms:created>
  <dcterms:modified xsi:type="dcterms:W3CDTF">2022-05-17T21:20:43Z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2022-05-17T00:00:00Z</vt:filetime>
  </property>
  <property fmtid="{D5CDD505-2E9C-101B-9397-08002B2CF9AE}" pid="3" name="Creator">
    <vt:lpwstr>Microsoft® PowerPoint® for Microsoft 365</vt:lpwstr>
  </property>
  <property fmtid="{D5CDD505-2E9C-101B-9397-08002B2CF9AE}" pid="4" name="LastSaved">
    <vt:filetime>2022-05-17T00:00:00Z</vt:filetime>
  </property>
</Properties>
</file>