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2" r:id="rId4"/>
    <p:sldId id="257" r:id="rId5"/>
    <p:sldId id="263" r:id="rId6"/>
    <p:sldId id="258" r:id="rId7"/>
    <p:sldId id="264"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6B08"/>
    <a:srgbClr val="CE292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Content Placeholder 35" descr="fistpage"/>
          <p:cNvPicPr>
            <a:picLocks noChangeAspect="1"/>
          </p:cNvPicPr>
          <p:nvPr>
            <p:ph idx="1"/>
          </p:nvPr>
        </p:nvPicPr>
        <p:blipFill>
          <a:blip r:embed="rId1"/>
          <a:stretch>
            <a:fillRect/>
          </a:stretch>
        </p:blipFill>
        <p:spPr>
          <a:xfrm>
            <a:off x="1865630" y="1322705"/>
            <a:ext cx="5098415" cy="2855595"/>
          </a:xfrm>
          <a:prstGeom prst="rect">
            <a:avLst/>
          </a:prstGeom>
        </p:spPr>
      </p:pic>
      <p:grpSp>
        <p:nvGrpSpPr>
          <p:cNvPr id="9" name="Group 8"/>
          <p:cNvGrpSpPr/>
          <p:nvPr/>
        </p:nvGrpSpPr>
        <p:grpSpPr>
          <a:xfrm>
            <a:off x="1865630" y="1322705"/>
            <a:ext cx="5099050" cy="3358515"/>
            <a:chOff x="4498" y="531"/>
            <a:chExt cx="10204" cy="6144"/>
          </a:xfrm>
        </p:grpSpPr>
        <p:sp>
          <p:nvSpPr>
            <p:cNvPr id="5" name="Rectangles 4"/>
            <p:cNvSpPr/>
            <p:nvPr/>
          </p:nvSpPr>
          <p:spPr>
            <a:xfrm>
              <a:off x="4498" y="531"/>
              <a:ext cx="10205" cy="5102"/>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9263" y="5633"/>
              <a:ext cx="675" cy="1042"/>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7392" y="6396"/>
              <a:ext cx="4417" cy="279"/>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cxnSp>
        <p:nvCxnSpPr>
          <p:cNvPr id="10" name="Straight Connector 9"/>
          <p:cNvCxnSpPr/>
          <p:nvPr/>
        </p:nvCxnSpPr>
        <p:spPr>
          <a:xfrm>
            <a:off x="952500" y="4681220"/>
            <a:ext cx="6922770" cy="14605"/>
          </a:xfrm>
          <a:prstGeom prst="line">
            <a:avLst/>
          </a:prstGeom>
          <a:gradFill rotWithShape="0">
            <a:gsLst>
              <a:gs pos="0">
                <a:schemeClr val="accent1"/>
              </a:gs>
              <a:gs pos="100000">
                <a:schemeClr val="accent2"/>
              </a:gs>
            </a:gsLst>
            <a:lin ang="5400000" scaled="1"/>
          </a:gradFill>
          <a:ln w="76200" cap="flat" cmpd="sng" algn="ctr">
            <a:solidFill>
              <a:schemeClr val="tx1"/>
            </a:solidFill>
            <a:prstDash val="solid"/>
            <a:round/>
            <a:headEnd type="none" w="med" len="med"/>
            <a:tailEnd type="none" w="med" len="med"/>
          </a:ln>
        </p:spPr>
      </p:cxnSp>
      <p:grpSp>
        <p:nvGrpSpPr>
          <p:cNvPr id="40" name="Group 39"/>
          <p:cNvGrpSpPr/>
          <p:nvPr/>
        </p:nvGrpSpPr>
        <p:grpSpPr>
          <a:xfrm>
            <a:off x="8629015" y="470535"/>
            <a:ext cx="2864485" cy="2747010"/>
            <a:chOff x="14044" y="307"/>
            <a:chExt cx="4511" cy="4326"/>
          </a:xfrm>
        </p:grpSpPr>
        <p:sp>
          <p:nvSpPr>
            <p:cNvPr id="27" name="Rectangles 26"/>
            <p:cNvSpPr/>
            <p:nvPr/>
          </p:nvSpPr>
          <p:spPr>
            <a:xfrm>
              <a:off x="14142" y="307"/>
              <a:ext cx="3968" cy="3712"/>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24" name="Group 23"/>
            <p:cNvGrpSpPr/>
            <p:nvPr/>
          </p:nvGrpSpPr>
          <p:grpSpPr>
            <a:xfrm rot="21180000">
              <a:off x="16693" y="469"/>
              <a:ext cx="1862" cy="2620"/>
              <a:chOff x="16243" y="583"/>
              <a:chExt cx="2348" cy="3371"/>
            </a:xfrm>
          </p:grpSpPr>
          <p:sp>
            <p:nvSpPr>
              <p:cNvPr id="14" name="Rectangles 13"/>
              <p:cNvSpPr/>
              <p:nvPr/>
            </p:nvSpPr>
            <p:spPr>
              <a:xfrm rot="20640000">
                <a:off x="16243" y="583"/>
                <a:ext cx="2348" cy="3371"/>
              </a:xfrm>
              <a:prstGeom prst="rect">
                <a:avLst/>
              </a:prstGeom>
              <a:solidFill>
                <a:srgbClr val="FFFF00"/>
              </a:solid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Text Box 14"/>
              <p:cNvSpPr txBox="1"/>
              <p:nvPr/>
            </p:nvSpPr>
            <p:spPr>
              <a:xfrm rot="20640000">
                <a:off x="16500" y="1286"/>
                <a:ext cx="1867" cy="1682"/>
              </a:xfrm>
              <a:prstGeom prst="rect">
                <a:avLst/>
              </a:prstGeom>
              <a:noFill/>
              <a:ln>
                <a:noFill/>
              </a:ln>
            </p:spPr>
            <p:txBody>
              <a:bodyPr wrap="square" rtlCol="0">
                <a:spAutoFit/>
              </a:bodyPr>
              <a:p>
                <a:r>
                  <a:rPr lang="it-IT" altLang="en-US" sz="1200"/>
                  <a:t>Prima di parlare bisogna ascoltare</a:t>
                </a:r>
                <a:endParaRPr lang="it-IT" altLang="en-US" sz="1200"/>
              </a:p>
            </p:txBody>
          </p:sp>
          <p:sp>
            <p:nvSpPr>
              <p:cNvPr id="17" name="Oval 16"/>
              <p:cNvSpPr/>
              <p:nvPr/>
            </p:nvSpPr>
            <p:spPr>
              <a:xfrm>
                <a:off x="16947" y="791"/>
                <a:ext cx="120" cy="120"/>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26" name="Group 25"/>
            <p:cNvGrpSpPr/>
            <p:nvPr/>
          </p:nvGrpSpPr>
          <p:grpSpPr>
            <a:xfrm rot="1080000">
              <a:off x="14044" y="691"/>
              <a:ext cx="1860" cy="2619"/>
              <a:chOff x="948" y="1795"/>
              <a:chExt cx="2348" cy="3371"/>
            </a:xfrm>
            <a:solidFill>
              <a:srgbClr val="FFFF00"/>
            </a:solidFill>
          </p:grpSpPr>
          <p:sp>
            <p:nvSpPr>
              <p:cNvPr id="21" name="Rectangles 20"/>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2" name="Text Box 21"/>
              <p:cNvSpPr txBox="1"/>
              <p:nvPr/>
            </p:nvSpPr>
            <p:spPr>
              <a:xfrm>
                <a:off x="1153" y="2755"/>
                <a:ext cx="1939" cy="1628"/>
              </a:xfrm>
              <a:prstGeom prst="rect">
                <a:avLst/>
              </a:prstGeom>
              <a:grpFill/>
              <a:ln w="28575">
                <a:noFill/>
              </a:ln>
            </p:spPr>
            <p:txBody>
              <a:bodyPr wrap="square" rtlCol="0">
                <a:spAutoFit/>
              </a:bodyPr>
              <a:p>
                <a:r>
                  <a:rPr lang="it-IT" altLang="en-US" sz="1200"/>
                  <a:t>Le parole sono un ponte</a:t>
                </a:r>
                <a:endParaRPr lang="it-IT" altLang="en-US" sz="1200"/>
              </a:p>
            </p:txBody>
          </p:sp>
          <p:sp>
            <p:nvSpPr>
              <p:cNvPr id="23" name="Oval 22"/>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29" name="Group 28"/>
            <p:cNvGrpSpPr/>
            <p:nvPr/>
          </p:nvGrpSpPr>
          <p:grpSpPr>
            <a:xfrm rot="0">
              <a:off x="15248" y="2015"/>
              <a:ext cx="1860" cy="2619"/>
              <a:chOff x="948" y="1795"/>
              <a:chExt cx="2348" cy="3371"/>
            </a:xfrm>
            <a:solidFill>
              <a:srgbClr val="FFFF00"/>
            </a:solidFill>
          </p:grpSpPr>
          <p:sp>
            <p:nvSpPr>
              <p:cNvPr id="30" name="Rectangles 29"/>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Text Box 30"/>
              <p:cNvSpPr txBox="1"/>
              <p:nvPr/>
            </p:nvSpPr>
            <p:spPr>
              <a:xfrm>
                <a:off x="1153" y="2755"/>
                <a:ext cx="1899" cy="1682"/>
              </a:xfrm>
              <a:prstGeom prst="rect">
                <a:avLst/>
              </a:prstGeom>
              <a:grpFill/>
              <a:ln w="28575">
                <a:noFill/>
              </a:ln>
            </p:spPr>
            <p:txBody>
              <a:bodyPr wrap="square" rtlCol="0">
                <a:spAutoFit/>
              </a:bodyPr>
              <a:p>
                <a:r>
                  <a:rPr lang="it-IT" altLang="en-US" sz="1200"/>
                  <a:t>Le parole hanno conseguen-ze</a:t>
                </a:r>
                <a:endParaRPr lang="it-IT" altLang="en-US" sz="1200"/>
              </a:p>
            </p:txBody>
          </p:sp>
          <p:sp>
            <p:nvSpPr>
              <p:cNvPr id="32" name="Oval 31"/>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sp>
        <p:nvSpPr>
          <p:cNvPr id="38" name="Text Box 37"/>
          <p:cNvSpPr txBox="1"/>
          <p:nvPr/>
        </p:nvSpPr>
        <p:spPr>
          <a:xfrm>
            <a:off x="2804160" y="2306320"/>
            <a:ext cx="3220085" cy="275590"/>
          </a:xfrm>
          <a:prstGeom prst="rect">
            <a:avLst/>
          </a:prstGeom>
          <a:noFill/>
        </p:spPr>
        <p:txBody>
          <a:bodyPr wrap="square" rtlCol="0">
            <a:spAutoFit/>
          </a:bodyPr>
          <a:p>
            <a:r>
              <a:rPr lang="it-IT" altLang="en-US" sz="1200"/>
              <a:t>PRESENTAZIONE DI SARWAR EHTISHAM</a:t>
            </a:r>
            <a:endParaRPr lang="it-IT" altLang="en-US" sz="1200"/>
          </a:p>
        </p:txBody>
      </p:sp>
      <p:sp>
        <p:nvSpPr>
          <p:cNvPr id="39" name="Text Box 38"/>
          <p:cNvSpPr txBox="1"/>
          <p:nvPr/>
        </p:nvSpPr>
        <p:spPr>
          <a:xfrm>
            <a:off x="3121025" y="3060065"/>
            <a:ext cx="2589530" cy="891540"/>
          </a:xfrm>
          <a:prstGeom prst="rect">
            <a:avLst/>
          </a:prstGeom>
          <a:noFill/>
        </p:spPr>
        <p:txBody>
          <a:bodyPr wrap="square" rtlCol="0">
            <a:spAutoFit/>
          </a:bodyPr>
          <a:p>
            <a:pPr algn="ctr"/>
            <a:r>
              <a:rPr lang="it-IT" altLang="en-US" sz="1600"/>
              <a:t>Argomenti </a:t>
            </a:r>
            <a:endParaRPr lang="it-IT" altLang="en-US" sz="1600"/>
          </a:p>
          <a:p>
            <a:r>
              <a:rPr lang="it-IT" altLang="en-US" sz="1200"/>
              <a:t>Prima di parlare bisogna ascoltare;</a:t>
            </a:r>
            <a:endParaRPr lang="it-IT" altLang="en-US" sz="1200"/>
          </a:p>
          <a:p>
            <a:r>
              <a:rPr lang="it-IT" altLang="en-US" sz="1200"/>
              <a:t>Le parole sono un ponte;</a:t>
            </a:r>
            <a:endParaRPr lang="it-IT" altLang="en-US" sz="1200"/>
          </a:p>
          <a:p>
            <a:r>
              <a:rPr lang="it-IT" altLang="en-US" sz="1200"/>
              <a:t>Le parole hanno conseguenze;  </a:t>
            </a:r>
            <a:endParaRPr lang="it-IT"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rimadiparlarebisognaascolare"/>
          <p:cNvPicPr>
            <a:picLocks noChangeAspect="1"/>
          </p:cNvPicPr>
          <p:nvPr/>
        </p:nvPicPr>
        <p:blipFill>
          <a:blip r:embed="rId1"/>
          <a:srcRect b="2598"/>
          <a:stretch>
            <a:fillRect/>
          </a:stretch>
        </p:blipFill>
        <p:spPr>
          <a:xfrm>
            <a:off x="1865630" y="1322705"/>
            <a:ext cx="5088890" cy="2785110"/>
          </a:xfrm>
          <a:prstGeom prst="rect">
            <a:avLst/>
          </a:prstGeom>
        </p:spPr>
      </p:pic>
      <p:grpSp>
        <p:nvGrpSpPr>
          <p:cNvPr id="9" name="Group 8"/>
          <p:cNvGrpSpPr/>
          <p:nvPr/>
        </p:nvGrpSpPr>
        <p:grpSpPr>
          <a:xfrm>
            <a:off x="1865630" y="1322705"/>
            <a:ext cx="5099050" cy="3358515"/>
            <a:chOff x="4498" y="531"/>
            <a:chExt cx="10204" cy="6144"/>
          </a:xfrm>
        </p:grpSpPr>
        <p:sp>
          <p:nvSpPr>
            <p:cNvPr id="5" name="Rectangles 4"/>
            <p:cNvSpPr/>
            <p:nvPr/>
          </p:nvSpPr>
          <p:spPr>
            <a:xfrm>
              <a:off x="4498" y="531"/>
              <a:ext cx="10205" cy="5102"/>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9263" y="5633"/>
              <a:ext cx="675" cy="1042"/>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7392" y="6396"/>
              <a:ext cx="4417" cy="279"/>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cxnSp>
        <p:nvCxnSpPr>
          <p:cNvPr id="10" name="Straight Connector 9"/>
          <p:cNvCxnSpPr/>
          <p:nvPr/>
        </p:nvCxnSpPr>
        <p:spPr>
          <a:xfrm>
            <a:off x="952500" y="4681220"/>
            <a:ext cx="6922770" cy="14605"/>
          </a:xfrm>
          <a:prstGeom prst="line">
            <a:avLst/>
          </a:prstGeom>
          <a:gradFill rotWithShape="0">
            <a:gsLst>
              <a:gs pos="0">
                <a:schemeClr val="accent1"/>
              </a:gs>
              <a:gs pos="100000">
                <a:schemeClr val="accent2"/>
              </a:gs>
            </a:gsLst>
            <a:lin ang="5400000" scaled="1"/>
          </a:gradFill>
          <a:ln w="76200" cap="flat" cmpd="sng" algn="ctr">
            <a:solidFill>
              <a:schemeClr val="tx1"/>
            </a:solidFill>
            <a:prstDash val="solid"/>
            <a:round/>
            <a:headEnd type="none" w="med" len="med"/>
            <a:tailEnd type="none" w="med" len="med"/>
          </a:ln>
        </p:spPr>
      </p:cxnSp>
      <p:grpSp>
        <p:nvGrpSpPr>
          <p:cNvPr id="8" name="Group 7"/>
          <p:cNvGrpSpPr/>
          <p:nvPr/>
        </p:nvGrpSpPr>
        <p:grpSpPr>
          <a:xfrm>
            <a:off x="8691245" y="470535"/>
            <a:ext cx="2519680" cy="2357120"/>
            <a:chOff x="13687" y="741"/>
            <a:chExt cx="3968" cy="3712"/>
          </a:xfrm>
        </p:grpSpPr>
        <p:sp>
          <p:nvSpPr>
            <p:cNvPr id="27" name="Rectangles 26"/>
            <p:cNvSpPr/>
            <p:nvPr/>
          </p:nvSpPr>
          <p:spPr>
            <a:xfrm>
              <a:off x="13687" y="741"/>
              <a:ext cx="3968" cy="3712"/>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24" name="Group 23"/>
            <p:cNvGrpSpPr/>
            <p:nvPr/>
          </p:nvGrpSpPr>
          <p:grpSpPr>
            <a:xfrm rot="960000">
              <a:off x="14800" y="1389"/>
              <a:ext cx="1862" cy="2620"/>
              <a:chOff x="16243" y="583"/>
              <a:chExt cx="2348" cy="3371"/>
            </a:xfrm>
          </p:grpSpPr>
          <p:sp>
            <p:nvSpPr>
              <p:cNvPr id="14" name="Rectangles 13"/>
              <p:cNvSpPr/>
              <p:nvPr/>
            </p:nvSpPr>
            <p:spPr>
              <a:xfrm rot="20640000">
                <a:off x="16243" y="583"/>
                <a:ext cx="2348" cy="3371"/>
              </a:xfrm>
              <a:prstGeom prst="rect">
                <a:avLst/>
              </a:prstGeom>
              <a:solidFill>
                <a:srgbClr val="FFFF00"/>
              </a:solid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Text Box 14"/>
              <p:cNvSpPr txBox="1"/>
              <p:nvPr/>
            </p:nvSpPr>
            <p:spPr>
              <a:xfrm rot="20640000">
                <a:off x="16500" y="1286"/>
                <a:ext cx="1867" cy="1682"/>
              </a:xfrm>
              <a:prstGeom prst="rect">
                <a:avLst/>
              </a:prstGeom>
              <a:noFill/>
              <a:ln>
                <a:noFill/>
              </a:ln>
            </p:spPr>
            <p:txBody>
              <a:bodyPr wrap="square" rtlCol="0">
                <a:spAutoFit/>
              </a:bodyPr>
              <a:p>
                <a:r>
                  <a:rPr lang="it-IT" altLang="en-US" sz="1200"/>
                  <a:t>Prima di parlare bisogna ascoltare</a:t>
                </a:r>
                <a:endParaRPr lang="it-IT" altLang="en-US" sz="1200"/>
              </a:p>
            </p:txBody>
          </p:sp>
          <p:sp>
            <p:nvSpPr>
              <p:cNvPr id="17" name="Oval 16"/>
              <p:cNvSpPr/>
              <p:nvPr/>
            </p:nvSpPr>
            <p:spPr>
              <a:xfrm>
                <a:off x="16947" y="791"/>
                <a:ext cx="120" cy="120"/>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grpSp>
        <p:nvGrpSpPr>
          <p:cNvPr id="13" name="Group 12"/>
          <p:cNvGrpSpPr/>
          <p:nvPr/>
        </p:nvGrpSpPr>
        <p:grpSpPr>
          <a:xfrm>
            <a:off x="8629015" y="470535"/>
            <a:ext cx="2864485" cy="2747010"/>
            <a:chOff x="14044" y="307"/>
            <a:chExt cx="4511" cy="4326"/>
          </a:xfrm>
        </p:grpSpPr>
        <p:sp>
          <p:nvSpPr>
            <p:cNvPr id="16" name="Rectangles 15"/>
            <p:cNvSpPr/>
            <p:nvPr/>
          </p:nvSpPr>
          <p:spPr>
            <a:xfrm>
              <a:off x="14142" y="307"/>
              <a:ext cx="3968" cy="3712"/>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18" name="Group 17"/>
            <p:cNvGrpSpPr/>
            <p:nvPr/>
          </p:nvGrpSpPr>
          <p:grpSpPr>
            <a:xfrm rot="21180000">
              <a:off x="16693" y="469"/>
              <a:ext cx="1862" cy="2620"/>
              <a:chOff x="16243" y="583"/>
              <a:chExt cx="2348" cy="3371"/>
            </a:xfrm>
          </p:grpSpPr>
          <p:sp>
            <p:nvSpPr>
              <p:cNvPr id="19" name="Rectangles 18"/>
              <p:cNvSpPr/>
              <p:nvPr/>
            </p:nvSpPr>
            <p:spPr>
              <a:xfrm rot="20640000">
                <a:off x="16243" y="583"/>
                <a:ext cx="2348" cy="3371"/>
              </a:xfrm>
              <a:prstGeom prst="rect">
                <a:avLst/>
              </a:prstGeom>
              <a:solidFill>
                <a:srgbClr val="FFFF00"/>
              </a:solid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Text Box 19"/>
              <p:cNvSpPr txBox="1"/>
              <p:nvPr/>
            </p:nvSpPr>
            <p:spPr>
              <a:xfrm rot="20640000">
                <a:off x="16500" y="1286"/>
                <a:ext cx="1867" cy="1682"/>
              </a:xfrm>
              <a:prstGeom prst="rect">
                <a:avLst/>
              </a:prstGeom>
              <a:noFill/>
              <a:ln>
                <a:noFill/>
              </a:ln>
            </p:spPr>
            <p:txBody>
              <a:bodyPr wrap="square" rtlCol="0">
                <a:spAutoFit/>
              </a:bodyPr>
              <a:p>
                <a:r>
                  <a:rPr lang="it-IT" altLang="en-US" sz="1200"/>
                  <a:t>Prima di parlare bisogna ascoltare</a:t>
                </a:r>
                <a:endParaRPr lang="it-IT" altLang="en-US" sz="1200"/>
              </a:p>
            </p:txBody>
          </p:sp>
          <p:sp>
            <p:nvSpPr>
              <p:cNvPr id="25" name="Oval 24"/>
              <p:cNvSpPr/>
              <p:nvPr/>
            </p:nvSpPr>
            <p:spPr>
              <a:xfrm>
                <a:off x="16947" y="791"/>
                <a:ext cx="120" cy="120"/>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28" name="Group 27"/>
            <p:cNvGrpSpPr/>
            <p:nvPr/>
          </p:nvGrpSpPr>
          <p:grpSpPr>
            <a:xfrm rot="1080000">
              <a:off x="14044" y="691"/>
              <a:ext cx="1860" cy="2619"/>
              <a:chOff x="948" y="1795"/>
              <a:chExt cx="2348" cy="3371"/>
            </a:xfrm>
            <a:solidFill>
              <a:srgbClr val="FFFF00"/>
            </a:solidFill>
          </p:grpSpPr>
          <p:sp>
            <p:nvSpPr>
              <p:cNvPr id="33" name="Rectangles 32"/>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Text Box 33"/>
              <p:cNvSpPr txBox="1"/>
              <p:nvPr/>
            </p:nvSpPr>
            <p:spPr>
              <a:xfrm>
                <a:off x="1153" y="2755"/>
                <a:ext cx="1939" cy="1628"/>
              </a:xfrm>
              <a:prstGeom prst="rect">
                <a:avLst/>
              </a:prstGeom>
              <a:grpFill/>
              <a:ln w="28575">
                <a:noFill/>
              </a:ln>
            </p:spPr>
            <p:txBody>
              <a:bodyPr wrap="square" rtlCol="0">
                <a:spAutoFit/>
              </a:bodyPr>
              <a:p>
                <a:r>
                  <a:rPr lang="it-IT" altLang="en-US" sz="1200"/>
                  <a:t>Le parole sono un ponte</a:t>
                </a:r>
                <a:endParaRPr lang="it-IT" altLang="en-US" sz="1200"/>
              </a:p>
            </p:txBody>
          </p:sp>
          <p:sp>
            <p:nvSpPr>
              <p:cNvPr id="35" name="Oval 34"/>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37" name="Group 36"/>
            <p:cNvGrpSpPr/>
            <p:nvPr/>
          </p:nvGrpSpPr>
          <p:grpSpPr>
            <a:xfrm rot="0">
              <a:off x="15248" y="2015"/>
              <a:ext cx="1860" cy="2619"/>
              <a:chOff x="948" y="1795"/>
              <a:chExt cx="2348" cy="3371"/>
            </a:xfrm>
            <a:solidFill>
              <a:srgbClr val="FFFF00"/>
            </a:solidFill>
          </p:grpSpPr>
          <p:sp>
            <p:nvSpPr>
              <p:cNvPr id="41" name="Rectangles 40"/>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42" name="Text Box 41"/>
              <p:cNvSpPr txBox="1"/>
              <p:nvPr/>
            </p:nvSpPr>
            <p:spPr>
              <a:xfrm>
                <a:off x="1153" y="2755"/>
                <a:ext cx="1899" cy="1682"/>
              </a:xfrm>
              <a:prstGeom prst="rect">
                <a:avLst/>
              </a:prstGeom>
              <a:grpFill/>
              <a:ln w="28575">
                <a:noFill/>
              </a:ln>
            </p:spPr>
            <p:txBody>
              <a:bodyPr wrap="square" rtlCol="0">
                <a:spAutoFit/>
              </a:bodyPr>
              <a:p>
                <a:r>
                  <a:rPr lang="it-IT" altLang="en-US" sz="1200"/>
                  <a:t>Le parole hanno conseguen-ze</a:t>
                </a:r>
                <a:endParaRPr lang="it-IT" altLang="en-US" sz="1200"/>
              </a:p>
            </p:txBody>
          </p:sp>
          <p:sp>
            <p:nvSpPr>
              <p:cNvPr id="43" name="Oval 42"/>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7" presetClass="exit" presetSubtype="4" fill="hold" nodeType="afterEffect">
                                  <p:stCondLst>
                                    <p:cond delay="0"/>
                                  </p:stCondLst>
                                  <p:childTnLst>
                                    <p:anim calcmode="lin" valueType="num">
                                      <p:cBhvr additive="base">
                                        <p:cTn id="10" dur="2000"/>
                                        <p:tgtEl>
                                          <p:spTgt spid="13"/>
                                        </p:tgtEl>
                                        <p:attrNameLst>
                                          <p:attrName>ppt_x</p:attrName>
                                        </p:attrNameLst>
                                      </p:cBhvr>
                                      <p:tavLst>
                                        <p:tav tm="0">
                                          <p:val>
                                            <p:strVal val="ppt_x"/>
                                          </p:val>
                                        </p:tav>
                                        <p:tav tm="100000">
                                          <p:val>
                                            <p:strVal val="ppt_x"/>
                                          </p:val>
                                        </p:tav>
                                      </p:tavLst>
                                    </p:anim>
                                    <p:anim calcmode="lin" valueType="num">
                                      <p:cBhvr additive="base">
                                        <p:cTn id="11" dur="2000"/>
                                        <p:tgtEl>
                                          <p:spTgt spid="13"/>
                                        </p:tgtEl>
                                        <p:attrNameLst>
                                          <p:attrName>ppt_y</p:attrName>
                                        </p:attrNameLst>
                                      </p:cBhvr>
                                      <p:tavLst>
                                        <p:tav tm="0">
                                          <p:val>
                                            <p:strVal val="ppt_y"/>
                                          </p:val>
                                        </p:tav>
                                        <p:tav tm="100000">
                                          <p:val>
                                            <p:strVal val="1+ppt_h/2"/>
                                          </p:val>
                                        </p:tav>
                                      </p:tavLst>
                                    </p:anim>
                                    <p:set>
                                      <p:cBhvr>
                                        <p:cTn id="12" dur="1" fill="hold">
                                          <p:stCondLst>
                                            <p:cond delay="200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a:xfrm>
            <a:off x="553720" y="574040"/>
            <a:ext cx="10972800" cy="582613"/>
          </a:xfrm>
        </p:spPr>
        <p:txBody>
          <a:bodyPr/>
          <a:p>
            <a:pPr algn="ctr"/>
            <a:r>
              <a:rPr lang="it-IT" altLang="en-US"/>
              <a:t>Prima di parlare bisogna ascoltare:</a:t>
            </a:r>
            <a:endParaRPr lang="it-IT" altLang="en-US"/>
          </a:p>
        </p:txBody>
      </p:sp>
      <p:sp>
        <p:nvSpPr>
          <p:cNvPr id="3" name="Content Placeholder 2"/>
          <p:cNvSpPr>
            <a:spLocks noGrp="1"/>
          </p:cNvSpPr>
          <p:nvPr>
            <p:ph idx="1"/>
          </p:nvPr>
        </p:nvSpPr>
        <p:spPr>
          <a:xfrm>
            <a:off x="609600" y="1941830"/>
            <a:ext cx="6955155" cy="4584065"/>
          </a:xfrm>
        </p:spPr>
        <p:txBody>
          <a:bodyPr/>
          <a:p>
            <a:pPr marL="0" indent="0" algn="just">
              <a:lnSpc>
                <a:spcPct val="100000"/>
              </a:lnSpc>
              <a:buNone/>
            </a:pPr>
            <a:r>
              <a:rPr lang="it-IT" altLang="en-US" sz="2280">
                <a:latin typeface="Comic Sans MS" panose="030F0702030302020204" charset="0"/>
                <a:cs typeface="Comic Sans MS" panose="030F0702030302020204" charset="0"/>
              </a:rPr>
              <a:t>Molte persone non ascoltano mai quello che la gente gli dice, solo perché pensano di avere sempre ragione, quindi scrivono sui social o altre piattaforme, utilizzando parole non appropriate contro persone che magari non conoscono, ma solo perché si oppongono alla loro idea. Poi queste persone si stupiscono quando vengo ignorate dalla gente attorno che hanno appena insultato. Per questo motivo, prima di parlare bisogna prendere in considerazione come le altre persone potrebbero reagire a quello che si scrive, così non si finisce per essere ignorati, oppure odiati dalla gente che ci circonda. </a:t>
            </a:r>
            <a:endParaRPr lang="it-IT" altLang="en-US" sz="2280">
              <a:latin typeface="Comic Sans MS" panose="030F0702030302020204" charset="0"/>
              <a:cs typeface="Comic Sans MS" panose="030F0702030302020204" charset="0"/>
            </a:endParaRPr>
          </a:p>
        </p:txBody>
      </p:sp>
      <p:pic>
        <p:nvPicPr>
          <p:cNvPr id="4" name="Picture 3" descr="external-content.duckduckgo.com"/>
          <p:cNvPicPr>
            <a:picLocks noChangeAspect="1"/>
          </p:cNvPicPr>
          <p:nvPr/>
        </p:nvPicPr>
        <p:blipFill>
          <a:blip r:embed="rId1"/>
          <a:srcRect b="9926"/>
          <a:stretch>
            <a:fillRect/>
          </a:stretch>
        </p:blipFill>
        <p:spPr>
          <a:xfrm>
            <a:off x="7564120" y="2407285"/>
            <a:ext cx="3962400" cy="2621915"/>
          </a:xfrm>
          <a:prstGeom prst="parallelogram">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onte"/>
          <p:cNvPicPr>
            <a:picLocks noChangeAspect="1"/>
          </p:cNvPicPr>
          <p:nvPr/>
        </p:nvPicPr>
        <p:blipFill>
          <a:blip r:embed="rId1"/>
          <a:srcRect b="3234"/>
          <a:stretch>
            <a:fillRect/>
          </a:stretch>
        </p:blipFill>
        <p:spPr>
          <a:xfrm>
            <a:off x="1865630" y="1322705"/>
            <a:ext cx="5099050" cy="2774315"/>
          </a:xfrm>
          <a:prstGeom prst="rect">
            <a:avLst/>
          </a:prstGeom>
        </p:spPr>
      </p:pic>
      <p:grpSp>
        <p:nvGrpSpPr>
          <p:cNvPr id="9" name="Group 8"/>
          <p:cNvGrpSpPr/>
          <p:nvPr/>
        </p:nvGrpSpPr>
        <p:grpSpPr>
          <a:xfrm>
            <a:off x="1865630" y="1322705"/>
            <a:ext cx="5099050" cy="3358515"/>
            <a:chOff x="4498" y="531"/>
            <a:chExt cx="10204" cy="6144"/>
          </a:xfrm>
        </p:grpSpPr>
        <p:sp>
          <p:nvSpPr>
            <p:cNvPr id="5" name="Rectangles 4"/>
            <p:cNvSpPr/>
            <p:nvPr/>
          </p:nvSpPr>
          <p:spPr>
            <a:xfrm>
              <a:off x="4498" y="531"/>
              <a:ext cx="10205" cy="5102"/>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9263" y="5633"/>
              <a:ext cx="675" cy="1042"/>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7392" y="6396"/>
              <a:ext cx="4417" cy="279"/>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cxnSp>
        <p:nvCxnSpPr>
          <p:cNvPr id="10" name="Straight Connector 9"/>
          <p:cNvCxnSpPr/>
          <p:nvPr/>
        </p:nvCxnSpPr>
        <p:spPr>
          <a:xfrm>
            <a:off x="952500" y="4681220"/>
            <a:ext cx="6922770" cy="14605"/>
          </a:xfrm>
          <a:prstGeom prst="line">
            <a:avLst/>
          </a:prstGeom>
          <a:gradFill rotWithShape="0">
            <a:gsLst>
              <a:gs pos="0">
                <a:schemeClr val="accent1"/>
              </a:gs>
              <a:gs pos="100000">
                <a:schemeClr val="accent2"/>
              </a:gs>
            </a:gsLst>
            <a:lin ang="5400000" scaled="1"/>
          </a:gradFill>
          <a:ln w="76200" cap="flat" cmpd="sng" algn="ctr">
            <a:solidFill>
              <a:schemeClr val="tx1"/>
            </a:solidFill>
            <a:prstDash val="solid"/>
            <a:round/>
            <a:headEnd type="none" w="med" len="med"/>
            <a:tailEnd type="none" w="med" len="med"/>
          </a:ln>
        </p:spPr>
      </p:cxnSp>
      <p:sp>
        <p:nvSpPr>
          <p:cNvPr id="12" name="Rectangles 11"/>
          <p:cNvSpPr/>
          <p:nvPr/>
        </p:nvSpPr>
        <p:spPr>
          <a:xfrm>
            <a:off x="8691245" y="470535"/>
            <a:ext cx="2519680" cy="2357120"/>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29" name="Group 28"/>
          <p:cNvGrpSpPr/>
          <p:nvPr/>
        </p:nvGrpSpPr>
        <p:grpSpPr>
          <a:xfrm rot="0">
            <a:off x="9360535" y="848995"/>
            <a:ext cx="1181100" cy="1663065"/>
            <a:chOff x="948" y="1795"/>
            <a:chExt cx="2348" cy="3371"/>
          </a:xfrm>
          <a:solidFill>
            <a:srgbClr val="FFFF00"/>
          </a:solidFill>
        </p:grpSpPr>
        <p:sp>
          <p:nvSpPr>
            <p:cNvPr id="30" name="Rectangles 29"/>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Text Box 30"/>
            <p:cNvSpPr txBox="1"/>
            <p:nvPr/>
          </p:nvSpPr>
          <p:spPr>
            <a:xfrm>
              <a:off x="1153" y="2755"/>
              <a:ext cx="1939" cy="1628"/>
            </a:xfrm>
            <a:prstGeom prst="rect">
              <a:avLst/>
            </a:prstGeom>
            <a:grpFill/>
            <a:ln w="28575">
              <a:noFill/>
            </a:ln>
          </p:spPr>
          <p:txBody>
            <a:bodyPr wrap="square" rtlCol="0">
              <a:spAutoFit/>
            </a:bodyPr>
            <a:p>
              <a:r>
                <a:rPr lang="it-IT" altLang="en-US" sz="1200"/>
                <a:t>Le parole sono un ponte</a:t>
              </a:r>
              <a:endParaRPr lang="it-IT" altLang="en-US" sz="1200"/>
            </a:p>
          </p:txBody>
        </p:sp>
        <p:sp>
          <p:nvSpPr>
            <p:cNvPr id="32" name="Oval 31"/>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47" name="Group 46"/>
          <p:cNvGrpSpPr/>
          <p:nvPr/>
        </p:nvGrpSpPr>
        <p:grpSpPr>
          <a:xfrm>
            <a:off x="8629015" y="470535"/>
            <a:ext cx="2864485" cy="2747010"/>
            <a:chOff x="14044" y="307"/>
            <a:chExt cx="4511" cy="4326"/>
          </a:xfrm>
        </p:grpSpPr>
        <p:sp>
          <p:nvSpPr>
            <p:cNvPr id="48" name="Rectangles 47"/>
            <p:cNvSpPr/>
            <p:nvPr/>
          </p:nvSpPr>
          <p:spPr>
            <a:xfrm>
              <a:off x="14142" y="307"/>
              <a:ext cx="3968" cy="3712"/>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49" name="Group 48"/>
            <p:cNvGrpSpPr/>
            <p:nvPr/>
          </p:nvGrpSpPr>
          <p:grpSpPr>
            <a:xfrm rot="21180000">
              <a:off x="16693" y="469"/>
              <a:ext cx="1862" cy="2620"/>
              <a:chOff x="16243" y="583"/>
              <a:chExt cx="2348" cy="3371"/>
            </a:xfrm>
          </p:grpSpPr>
          <p:sp>
            <p:nvSpPr>
              <p:cNvPr id="50" name="Rectangles 49"/>
              <p:cNvSpPr/>
              <p:nvPr/>
            </p:nvSpPr>
            <p:spPr>
              <a:xfrm rot="20640000">
                <a:off x="16243" y="583"/>
                <a:ext cx="2348" cy="3371"/>
              </a:xfrm>
              <a:prstGeom prst="rect">
                <a:avLst/>
              </a:prstGeom>
              <a:solidFill>
                <a:srgbClr val="FFFF00"/>
              </a:solid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1" name="Text Box 50"/>
              <p:cNvSpPr txBox="1"/>
              <p:nvPr/>
            </p:nvSpPr>
            <p:spPr>
              <a:xfrm rot="20640000">
                <a:off x="16500" y="1286"/>
                <a:ext cx="1867" cy="1682"/>
              </a:xfrm>
              <a:prstGeom prst="rect">
                <a:avLst/>
              </a:prstGeom>
              <a:noFill/>
              <a:ln>
                <a:noFill/>
              </a:ln>
            </p:spPr>
            <p:txBody>
              <a:bodyPr wrap="square" rtlCol="0">
                <a:spAutoFit/>
              </a:bodyPr>
              <a:p>
                <a:r>
                  <a:rPr lang="it-IT" altLang="en-US" sz="1200"/>
                  <a:t>Prima di parlare bisogna ascoltare</a:t>
                </a:r>
                <a:endParaRPr lang="it-IT" altLang="en-US" sz="1200"/>
              </a:p>
            </p:txBody>
          </p:sp>
          <p:sp>
            <p:nvSpPr>
              <p:cNvPr id="52" name="Oval 51"/>
              <p:cNvSpPr/>
              <p:nvPr/>
            </p:nvSpPr>
            <p:spPr>
              <a:xfrm>
                <a:off x="16947" y="791"/>
                <a:ext cx="120" cy="120"/>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53" name="Group 52"/>
            <p:cNvGrpSpPr/>
            <p:nvPr/>
          </p:nvGrpSpPr>
          <p:grpSpPr>
            <a:xfrm rot="1080000">
              <a:off x="14044" y="691"/>
              <a:ext cx="1860" cy="2619"/>
              <a:chOff x="948" y="1795"/>
              <a:chExt cx="2348" cy="3371"/>
            </a:xfrm>
            <a:solidFill>
              <a:srgbClr val="FFFF00"/>
            </a:solidFill>
          </p:grpSpPr>
          <p:sp>
            <p:nvSpPr>
              <p:cNvPr id="54" name="Rectangles 53"/>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5" name="Text Box 54"/>
              <p:cNvSpPr txBox="1"/>
              <p:nvPr/>
            </p:nvSpPr>
            <p:spPr>
              <a:xfrm>
                <a:off x="1153" y="2755"/>
                <a:ext cx="1939" cy="1628"/>
              </a:xfrm>
              <a:prstGeom prst="rect">
                <a:avLst/>
              </a:prstGeom>
              <a:grpFill/>
              <a:ln w="28575">
                <a:noFill/>
              </a:ln>
            </p:spPr>
            <p:txBody>
              <a:bodyPr wrap="square" rtlCol="0">
                <a:spAutoFit/>
              </a:bodyPr>
              <a:p>
                <a:r>
                  <a:rPr lang="it-IT" altLang="en-US" sz="1200"/>
                  <a:t>Le parole sono un ponte</a:t>
                </a:r>
                <a:endParaRPr lang="it-IT" altLang="en-US" sz="1200"/>
              </a:p>
            </p:txBody>
          </p:sp>
          <p:sp>
            <p:nvSpPr>
              <p:cNvPr id="56" name="Oval 55"/>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57" name="Group 56"/>
            <p:cNvGrpSpPr/>
            <p:nvPr/>
          </p:nvGrpSpPr>
          <p:grpSpPr>
            <a:xfrm rot="0">
              <a:off x="15248" y="2015"/>
              <a:ext cx="1860" cy="2619"/>
              <a:chOff x="948" y="1795"/>
              <a:chExt cx="2348" cy="3371"/>
            </a:xfrm>
            <a:solidFill>
              <a:srgbClr val="FFFF00"/>
            </a:solidFill>
          </p:grpSpPr>
          <p:sp>
            <p:nvSpPr>
              <p:cNvPr id="58" name="Rectangles 57"/>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9" name="Text Box 58"/>
              <p:cNvSpPr txBox="1"/>
              <p:nvPr/>
            </p:nvSpPr>
            <p:spPr>
              <a:xfrm>
                <a:off x="1153" y="2755"/>
                <a:ext cx="1899" cy="1682"/>
              </a:xfrm>
              <a:prstGeom prst="rect">
                <a:avLst/>
              </a:prstGeom>
              <a:grpFill/>
              <a:ln w="28575">
                <a:noFill/>
              </a:ln>
            </p:spPr>
            <p:txBody>
              <a:bodyPr wrap="square" rtlCol="0">
                <a:spAutoFit/>
              </a:bodyPr>
              <a:p>
                <a:r>
                  <a:rPr lang="it-IT" altLang="en-US" sz="1200"/>
                  <a:t>Le parole hanno conseguen-ze</a:t>
                </a:r>
                <a:endParaRPr lang="it-IT" altLang="en-US" sz="1200"/>
              </a:p>
            </p:txBody>
          </p:sp>
          <p:sp>
            <p:nvSpPr>
              <p:cNvPr id="60" name="Oval 59"/>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xit" presetSubtype="4" fill="hold" nodeType="withEffect">
                                  <p:stCondLst>
                                    <p:cond delay="0"/>
                                  </p:stCondLst>
                                  <p:childTnLst>
                                    <p:anim calcmode="lin" valueType="num">
                                      <p:cBhvr additive="base">
                                        <p:cTn id="6" dur="1998"/>
                                        <p:tgtEl>
                                          <p:spTgt spid="47"/>
                                        </p:tgtEl>
                                        <p:attrNameLst>
                                          <p:attrName>ppt_x</p:attrName>
                                        </p:attrNameLst>
                                      </p:cBhvr>
                                      <p:tavLst>
                                        <p:tav tm="0" fmla="">
                                          <p:val>
                                            <p:strVal val="ppt_x"/>
                                          </p:val>
                                        </p:tav>
                                        <p:tav tm="100000" fmla="">
                                          <p:val>
                                            <p:strVal val="ppt_x"/>
                                          </p:val>
                                        </p:tav>
                                      </p:tavLst>
                                    </p:anim>
                                    <p:anim calcmode="lin" valueType="num">
                                      <p:cBhvr additive="base">
                                        <p:cTn id="7" dur="1998"/>
                                        <p:tgtEl>
                                          <p:spTgt spid="47"/>
                                        </p:tgtEl>
                                        <p:attrNameLst>
                                          <p:attrName>ppt_y</p:attrName>
                                        </p:attrNameLst>
                                      </p:cBhvr>
                                      <p:tavLst>
                                        <p:tav tm="0" fmla="">
                                          <p:val>
                                            <p:strVal val="ppt_y"/>
                                          </p:val>
                                        </p:tav>
                                        <p:tav tm="100000" fmla="">
                                          <p:val>
                                            <p:strVal val="1+ppt_h/2"/>
                                          </p:val>
                                        </p:tav>
                                      </p:tavLst>
                                    </p:anim>
                                    <p:set>
                                      <p:cBhvr>
                                        <p:cTn id="8" dur="1" fill="hold">
                                          <p:stCondLst>
                                            <p:cond delay="1998"/>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t-IT" altLang="en-US"/>
              <a:t>Le parole sono un ponte</a:t>
            </a:r>
            <a:endParaRPr lang="it-IT" altLang="en-US"/>
          </a:p>
        </p:txBody>
      </p:sp>
      <p:sp>
        <p:nvSpPr>
          <p:cNvPr id="3" name="Content Placeholder 2"/>
          <p:cNvSpPr>
            <a:spLocks noGrp="1"/>
          </p:cNvSpPr>
          <p:nvPr>
            <p:ph sz="half" idx="1"/>
          </p:nvPr>
        </p:nvSpPr>
        <p:spPr>
          <a:xfrm>
            <a:off x="609600" y="1548765"/>
            <a:ext cx="5384800" cy="4133850"/>
          </a:xfrm>
        </p:spPr>
        <p:txBody>
          <a:bodyPr/>
          <a:p>
            <a:pPr marL="0" indent="0" algn="just">
              <a:buNone/>
            </a:pPr>
            <a:r>
              <a:rPr lang="it-IT" altLang="en-US" sz="2400">
                <a:latin typeface="Comic Sans MS" panose="030F0702030302020204" charset="0"/>
                <a:cs typeface="Comic Sans MS" panose="030F0702030302020204" charset="0"/>
              </a:rPr>
              <a:t>Per essere capiti, bisogna sempre usare strumenti e parole adatte per dialogare con tutte le persone, tra cui anche anziani, stranieri e persone poco scolarizzate. Per questo motivo bisogna essere sempre chiari nella comunicazione, e  si deve verificare di essere compresi dai cittadini, favorendo sempre una comunicazione positiva e propositiva.</a:t>
            </a:r>
            <a:endParaRPr lang="it-IT" altLang="en-US" sz="2400">
              <a:latin typeface="Comic Sans MS" panose="030F0702030302020204" charset="0"/>
              <a:cs typeface="Comic Sans MS" panose="030F0702030302020204" charset="0"/>
            </a:endParaRPr>
          </a:p>
        </p:txBody>
      </p:sp>
      <p:pic>
        <p:nvPicPr>
          <p:cNvPr id="4" name="Content Placeholder 3" descr="h"/>
          <p:cNvPicPr>
            <a:picLocks noChangeAspect="1"/>
          </p:cNvPicPr>
          <p:nvPr>
            <p:ph sz="half" idx="2"/>
          </p:nvPr>
        </p:nvPicPr>
        <p:blipFill>
          <a:blip r:embed="rId1"/>
          <a:stretch>
            <a:fillRect/>
          </a:stretch>
        </p:blipFill>
        <p:spPr>
          <a:xfrm>
            <a:off x="5994400" y="1548765"/>
            <a:ext cx="5384800" cy="3759835"/>
          </a:xfrm>
          <a:prstGeom prst="parallelogram">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parolehanno"/>
          <p:cNvPicPr>
            <a:picLocks noChangeAspect="1"/>
          </p:cNvPicPr>
          <p:nvPr/>
        </p:nvPicPr>
        <p:blipFill>
          <a:blip r:embed="rId1"/>
          <a:srcRect b="3262"/>
          <a:stretch>
            <a:fillRect/>
          </a:stretch>
        </p:blipFill>
        <p:spPr>
          <a:xfrm>
            <a:off x="1865630" y="1322705"/>
            <a:ext cx="5099685" cy="2767965"/>
          </a:xfrm>
          <a:prstGeom prst="rect">
            <a:avLst/>
          </a:prstGeom>
        </p:spPr>
      </p:pic>
      <p:grpSp>
        <p:nvGrpSpPr>
          <p:cNvPr id="9" name="Group 8"/>
          <p:cNvGrpSpPr/>
          <p:nvPr/>
        </p:nvGrpSpPr>
        <p:grpSpPr>
          <a:xfrm>
            <a:off x="1865630" y="1322705"/>
            <a:ext cx="5099050" cy="3358515"/>
            <a:chOff x="4498" y="531"/>
            <a:chExt cx="10204" cy="6144"/>
          </a:xfrm>
        </p:grpSpPr>
        <p:sp>
          <p:nvSpPr>
            <p:cNvPr id="5" name="Rectangles 4"/>
            <p:cNvSpPr/>
            <p:nvPr/>
          </p:nvSpPr>
          <p:spPr>
            <a:xfrm>
              <a:off x="4498" y="531"/>
              <a:ext cx="10205" cy="5102"/>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solidFill>
                </a14:hiddenFill>
              </a:ext>
            </a:extLst>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ectangles 5"/>
            <p:cNvSpPr/>
            <p:nvPr/>
          </p:nvSpPr>
          <p:spPr>
            <a:xfrm>
              <a:off x="9263" y="5633"/>
              <a:ext cx="675" cy="1042"/>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7" name="Rectangles 6"/>
            <p:cNvSpPr/>
            <p:nvPr/>
          </p:nvSpPr>
          <p:spPr>
            <a:xfrm>
              <a:off x="7392" y="6396"/>
              <a:ext cx="4417" cy="279"/>
            </a:xfrm>
            <a:prstGeom prst="rect">
              <a:avLst/>
            </a:prstGeom>
            <a:solidFill>
              <a:schemeClr val="tx1"/>
            </a:solidFill>
            <a:ln w="9525" cap="flat" cmpd="sng" algn="ctr">
              <a:no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cxnSp>
        <p:nvCxnSpPr>
          <p:cNvPr id="10" name="Straight Connector 9"/>
          <p:cNvCxnSpPr/>
          <p:nvPr/>
        </p:nvCxnSpPr>
        <p:spPr>
          <a:xfrm>
            <a:off x="952500" y="4681220"/>
            <a:ext cx="6922770" cy="14605"/>
          </a:xfrm>
          <a:prstGeom prst="line">
            <a:avLst/>
          </a:prstGeom>
          <a:gradFill rotWithShape="0">
            <a:gsLst>
              <a:gs pos="0">
                <a:schemeClr val="accent1"/>
              </a:gs>
              <a:gs pos="100000">
                <a:schemeClr val="accent2"/>
              </a:gs>
            </a:gsLst>
            <a:lin ang="5400000" scaled="1"/>
          </a:gradFill>
          <a:ln w="76200" cap="flat" cmpd="sng" algn="ctr">
            <a:solidFill>
              <a:schemeClr val="tx1"/>
            </a:solidFill>
            <a:prstDash val="solid"/>
            <a:round/>
            <a:headEnd type="none" w="med" len="med"/>
            <a:tailEnd type="none" w="med" len="med"/>
          </a:ln>
        </p:spPr>
      </p:cxnSp>
      <p:sp>
        <p:nvSpPr>
          <p:cNvPr id="27" name="Rectangles 26"/>
          <p:cNvSpPr/>
          <p:nvPr/>
        </p:nvSpPr>
        <p:spPr>
          <a:xfrm>
            <a:off x="8691245" y="470535"/>
            <a:ext cx="2519680" cy="2357120"/>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29" name="Group 28"/>
          <p:cNvGrpSpPr/>
          <p:nvPr/>
        </p:nvGrpSpPr>
        <p:grpSpPr>
          <a:xfrm rot="0">
            <a:off x="9370695" y="848995"/>
            <a:ext cx="1181100" cy="1663065"/>
            <a:chOff x="948" y="1795"/>
            <a:chExt cx="2348" cy="3371"/>
          </a:xfrm>
          <a:solidFill>
            <a:srgbClr val="FFFF00"/>
          </a:solidFill>
        </p:grpSpPr>
        <p:sp>
          <p:nvSpPr>
            <p:cNvPr id="30" name="Rectangles 29"/>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Text Box 30"/>
            <p:cNvSpPr txBox="1"/>
            <p:nvPr/>
          </p:nvSpPr>
          <p:spPr>
            <a:xfrm>
              <a:off x="1153" y="2755"/>
              <a:ext cx="1899" cy="1682"/>
            </a:xfrm>
            <a:prstGeom prst="rect">
              <a:avLst/>
            </a:prstGeom>
            <a:grpFill/>
            <a:ln w="28575">
              <a:noFill/>
            </a:ln>
          </p:spPr>
          <p:txBody>
            <a:bodyPr wrap="square" rtlCol="0">
              <a:spAutoFit/>
            </a:bodyPr>
            <a:p>
              <a:r>
                <a:rPr lang="it-IT" altLang="en-US" sz="1200"/>
                <a:t>Le parole hanno conseguen-ze</a:t>
              </a:r>
              <a:endParaRPr lang="it-IT" altLang="en-US" sz="1200"/>
            </a:p>
          </p:txBody>
        </p:sp>
        <p:sp>
          <p:nvSpPr>
            <p:cNvPr id="32" name="Oval 31"/>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47" name="Group 46"/>
          <p:cNvGrpSpPr/>
          <p:nvPr/>
        </p:nvGrpSpPr>
        <p:grpSpPr>
          <a:xfrm>
            <a:off x="8629015" y="470535"/>
            <a:ext cx="2864485" cy="2747010"/>
            <a:chOff x="14044" y="307"/>
            <a:chExt cx="4511" cy="4326"/>
          </a:xfrm>
        </p:grpSpPr>
        <p:sp>
          <p:nvSpPr>
            <p:cNvPr id="48" name="Rectangles 47"/>
            <p:cNvSpPr/>
            <p:nvPr/>
          </p:nvSpPr>
          <p:spPr>
            <a:xfrm>
              <a:off x="14142" y="307"/>
              <a:ext cx="3968" cy="3712"/>
            </a:xfrm>
            <a:prstGeom prst="rect">
              <a:avLst/>
            </a:prstGeom>
            <a:solidFill>
              <a:srgbClr val="C16B08"/>
            </a:solidFill>
            <a:ln w="9525" cap="flat" cmpd="sng" algn="ctr">
              <a:solidFill>
                <a:schemeClr val="bg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nvGrpSpPr>
            <p:cNvPr id="49" name="Group 48"/>
            <p:cNvGrpSpPr/>
            <p:nvPr/>
          </p:nvGrpSpPr>
          <p:grpSpPr>
            <a:xfrm rot="21180000">
              <a:off x="16693" y="469"/>
              <a:ext cx="1862" cy="2620"/>
              <a:chOff x="16243" y="583"/>
              <a:chExt cx="2348" cy="3371"/>
            </a:xfrm>
          </p:grpSpPr>
          <p:sp>
            <p:nvSpPr>
              <p:cNvPr id="50" name="Rectangles 49"/>
              <p:cNvSpPr/>
              <p:nvPr/>
            </p:nvSpPr>
            <p:spPr>
              <a:xfrm rot="20640000">
                <a:off x="16243" y="583"/>
                <a:ext cx="2348" cy="3371"/>
              </a:xfrm>
              <a:prstGeom prst="rect">
                <a:avLst/>
              </a:prstGeom>
              <a:solidFill>
                <a:srgbClr val="FFFF00"/>
              </a:solid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1" name="Text Box 50"/>
              <p:cNvSpPr txBox="1"/>
              <p:nvPr/>
            </p:nvSpPr>
            <p:spPr>
              <a:xfrm rot="20640000">
                <a:off x="16500" y="1286"/>
                <a:ext cx="1867" cy="1682"/>
              </a:xfrm>
              <a:prstGeom prst="rect">
                <a:avLst/>
              </a:prstGeom>
              <a:noFill/>
              <a:ln>
                <a:noFill/>
              </a:ln>
            </p:spPr>
            <p:txBody>
              <a:bodyPr wrap="square" rtlCol="0">
                <a:spAutoFit/>
              </a:bodyPr>
              <a:p>
                <a:r>
                  <a:rPr lang="it-IT" altLang="en-US" sz="1200"/>
                  <a:t>Prima di parlare bisogna ascoltare</a:t>
                </a:r>
                <a:endParaRPr lang="it-IT" altLang="en-US" sz="1200"/>
              </a:p>
            </p:txBody>
          </p:sp>
          <p:sp>
            <p:nvSpPr>
              <p:cNvPr id="52" name="Oval 51"/>
              <p:cNvSpPr/>
              <p:nvPr/>
            </p:nvSpPr>
            <p:spPr>
              <a:xfrm>
                <a:off x="16947" y="791"/>
                <a:ext cx="120" cy="120"/>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53" name="Group 52"/>
            <p:cNvGrpSpPr/>
            <p:nvPr/>
          </p:nvGrpSpPr>
          <p:grpSpPr>
            <a:xfrm rot="1080000">
              <a:off x="14044" y="691"/>
              <a:ext cx="1860" cy="2619"/>
              <a:chOff x="948" y="1795"/>
              <a:chExt cx="2348" cy="3371"/>
            </a:xfrm>
            <a:solidFill>
              <a:srgbClr val="FFFF00"/>
            </a:solidFill>
          </p:grpSpPr>
          <p:sp>
            <p:nvSpPr>
              <p:cNvPr id="54" name="Rectangles 53"/>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5" name="Text Box 54"/>
              <p:cNvSpPr txBox="1"/>
              <p:nvPr/>
            </p:nvSpPr>
            <p:spPr>
              <a:xfrm>
                <a:off x="1153" y="2755"/>
                <a:ext cx="1939" cy="1628"/>
              </a:xfrm>
              <a:prstGeom prst="rect">
                <a:avLst/>
              </a:prstGeom>
              <a:grpFill/>
              <a:ln w="28575">
                <a:noFill/>
              </a:ln>
            </p:spPr>
            <p:txBody>
              <a:bodyPr wrap="square" rtlCol="0">
                <a:spAutoFit/>
              </a:bodyPr>
              <a:p>
                <a:r>
                  <a:rPr lang="it-IT" altLang="en-US" sz="1200"/>
                  <a:t>Le parole sono un ponte</a:t>
                </a:r>
                <a:endParaRPr lang="it-IT" altLang="en-US" sz="1200"/>
              </a:p>
            </p:txBody>
          </p:sp>
          <p:sp>
            <p:nvSpPr>
              <p:cNvPr id="56" name="Oval 55"/>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nvGrpSpPr>
            <p:cNvPr id="57" name="Group 56"/>
            <p:cNvGrpSpPr/>
            <p:nvPr/>
          </p:nvGrpSpPr>
          <p:grpSpPr>
            <a:xfrm rot="0">
              <a:off x="15248" y="2015"/>
              <a:ext cx="1860" cy="2619"/>
              <a:chOff x="948" y="1795"/>
              <a:chExt cx="2348" cy="3371"/>
            </a:xfrm>
            <a:solidFill>
              <a:srgbClr val="FFFF00"/>
            </a:solidFill>
          </p:grpSpPr>
          <p:sp>
            <p:nvSpPr>
              <p:cNvPr id="58" name="Rectangles 57"/>
              <p:cNvSpPr/>
              <p:nvPr/>
            </p:nvSpPr>
            <p:spPr>
              <a:xfrm>
                <a:off x="948" y="1795"/>
                <a:ext cx="2348" cy="3371"/>
              </a:xfrm>
              <a:prstGeom prst="rect">
                <a:avLst/>
              </a:prstGeom>
              <a:grpFill/>
              <a:ln w="38100"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9" name="Text Box 58"/>
              <p:cNvSpPr txBox="1"/>
              <p:nvPr/>
            </p:nvSpPr>
            <p:spPr>
              <a:xfrm>
                <a:off x="1153" y="2755"/>
                <a:ext cx="1899" cy="1682"/>
              </a:xfrm>
              <a:prstGeom prst="rect">
                <a:avLst/>
              </a:prstGeom>
              <a:grpFill/>
              <a:ln w="28575">
                <a:noFill/>
              </a:ln>
            </p:spPr>
            <p:txBody>
              <a:bodyPr wrap="square" rtlCol="0">
                <a:spAutoFit/>
              </a:bodyPr>
              <a:p>
                <a:r>
                  <a:rPr lang="it-IT" altLang="en-US" sz="1200"/>
                  <a:t>Le parole hanno conseguen-ze</a:t>
                </a:r>
                <a:endParaRPr lang="it-IT" altLang="en-US" sz="1200"/>
              </a:p>
            </p:txBody>
          </p:sp>
          <p:sp>
            <p:nvSpPr>
              <p:cNvPr id="60" name="Oval 59"/>
              <p:cNvSpPr/>
              <p:nvPr/>
            </p:nvSpPr>
            <p:spPr>
              <a:xfrm>
                <a:off x="2062" y="2033"/>
                <a:ext cx="120" cy="120"/>
              </a:xfrm>
              <a:prstGeom prst="ellipse">
                <a:avLst/>
              </a:prstGeom>
              <a:solidFill>
                <a:schemeClr val="tx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xit" presetSubtype="4" fill="hold" nodeType="withEffect">
                                  <p:stCondLst>
                                    <p:cond delay="0"/>
                                  </p:stCondLst>
                                  <p:childTnLst>
                                    <p:anim calcmode="lin" valueType="num">
                                      <p:cBhvr additive="base">
                                        <p:cTn id="6" dur="1998"/>
                                        <p:tgtEl>
                                          <p:spTgt spid="47"/>
                                        </p:tgtEl>
                                        <p:attrNameLst>
                                          <p:attrName>ppt_x</p:attrName>
                                        </p:attrNameLst>
                                      </p:cBhvr>
                                      <p:tavLst>
                                        <p:tav tm="0" fmla="">
                                          <p:val>
                                            <p:strVal val="ppt_x"/>
                                          </p:val>
                                        </p:tav>
                                        <p:tav tm="100000" fmla="">
                                          <p:val>
                                            <p:strVal val="ppt_x"/>
                                          </p:val>
                                        </p:tav>
                                      </p:tavLst>
                                    </p:anim>
                                    <p:anim calcmode="lin" valueType="num">
                                      <p:cBhvr additive="base">
                                        <p:cTn id="7" dur="1998"/>
                                        <p:tgtEl>
                                          <p:spTgt spid="47"/>
                                        </p:tgtEl>
                                        <p:attrNameLst>
                                          <p:attrName>ppt_y</p:attrName>
                                        </p:attrNameLst>
                                      </p:cBhvr>
                                      <p:tavLst>
                                        <p:tav tm="0" fmla="">
                                          <p:val>
                                            <p:strVal val="ppt_y"/>
                                          </p:val>
                                        </p:tav>
                                        <p:tav tm="100000" fmla="">
                                          <p:val>
                                            <p:strVal val="1+ppt_h/2"/>
                                          </p:val>
                                        </p:tav>
                                      </p:tavLst>
                                    </p:anim>
                                    <p:set>
                                      <p:cBhvr>
                                        <p:cTn id="8" dur="1" fill="hold">
                                          <p:stCondLst>
                                            <p:cond delay="1998"/>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9900"/>
            <a:ext cx="10972800" cy="582613"/>
          </a:xfrm>
        </p:spPr>
        <p:txBody>
          <a:bodyPr/>
          <a:p>
            <a:pPr algn="ctr"/>
            <a:r>
              <a:rPr lang="it-IT" altLang="en-US"/>
              <a:t>Le parole hanno conseguenze</a:t>
            </a:r>
            <a:endParaRPr lang="it-IT" altLang="en-US"/>
          </a:p>
        </p:txBody>
      </p:sp>
      <p:sp>
        <p:nvSpPr>
          <p:cNvPr id="6" name="Text Box 5"/>
          <p:cNvSpPr txBox="1"/>
          <p:nvPr/>
        </p:nvSpPr>
        <p:spPr>
          <a:xfrm>
            <a:off x="848360" y="1704975"/>
            <a:ext cx="5802630" cy="3415030"/>
          </a:xfrm>
          <a:prstGeom prst="rect">
            <a:avLst/>
          </a:prstGeom>
          <a:noFill/>
        </p:spPr>
        <p:txBody>
          <a:bodyPr wrap="square" rtlCol="0">
            <a:spAutoFit/>
          </a:bodyPr>
          <a:p>
            <a:pPr algn="just"/>
            <a:r>
              <a:rPr lang="it-IT" altLang="en-US">
                <a:latin typeface="Comic Sans MS" panose="030F0702030302020204" charset="0"/>
                <a:cs typeface="Comic Sans MS" panose="030F0702030302020204" charset="0"/>
              </a:rPr>
              <a:t>Prima di comunicare bisogna sempre essere consapevoli delle conseguenze. Quando una persona comunica è responsabile di quello che dice o scrive, perché alcune volte solo una frase può provocare un dibattito, motivo per il quale si deve essere coscienti che ogni messaggio e azione hanno conseguenze concrete e rilevanti. Ogni volta che si comunica delle informazioni si deve essere certi che non si trattino di “FAKENEWS”, visto che al giorno d'oggi sono molto comuni e a causa di queste molte persone non possono neanche credere nelle informazioni che si trovano online.</a:t>
            </a:r>
            <a:endParaRPr lang="it-IT" altLang="en-US">
              <a:latin typeface="Comic Sans MS" panose="030F0702030302020204" charset="0"/>
              <a:cs typeface="Comic Sans MS" panose="030F0702030302020204" charset="0"/>
            </a:endParaRPr>
          </a:p>
        </p:txBody>
      </p:sp>
      <p:pic>
        <p:nvPicPr>
          <p:cNvPr id="7" name="Picture 6" descr="external-content"/>
          <p:cNvPicPr>
            <a:picLocks noChangeAspect="1"/>
          </p:cNvPicPr>
          <p:nvPr/>
        </p:nvPicPr>
        <p:blipFill>
          <a:blip r:embed="rId1"/>
          <a:stretch>
            <a:fillRect/>
          </a:stretch>
        </p:blipFill>
        <p:spPr>
          <a:xfrm>
            <a:off x="6715760" y="2377440"/>
            <a:ext cx="4671695" cy="2546350"/>
          </a:xfrm>
          <a:prstGeom prst="trapezoid">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2156</Words>
  <Application>WPS Presentation</Application>
  <PresentationFormat>Widescreen</PresentationFormat>
  <Paragraphs>49</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Comic Sans MS</vt:lpstr>
      <vt:lpstr>Microsoft YaHei</vt:lpstr>
      <vt:lpstr/>
      <vt:lpstr>Arial Unicode MS</vt:lpstr>
      <vt:lpstr>Calibri</vt:lpstr>
      <vt:lpstr>Liberation Mono</vt:lpstr>
      <vt:lpstr>Blue Waves</vt:lpstr>
      <vt:lpstr>PowerPoint 演示文稿</vt:lpstr>
      <vt:lpstr>PowerPoint 演示文稿</vt:lpstr>
      <vt:lpstr>Prima di parlare bisogna ascoltare:</vt:lpstr>
      <vt:lpstr>PowerPoint 演示文稿</vt:lpstr>
      <vt:lpstr>Le parole sono un ponte</vt:lpstr>
      <vt:lpstr>PowerPoint 演示文稿</vt:lpstr>
      <vt:lpstr>Le parole hanno conseguenze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ehtis</cp:lastModifiedBy>
  <cp:revision>3</cp:revision>
  <dcterms:created xsi:type="dcterms:W3CDTF">2020-12-07T10:59:00Z</dcterms:created>
  <dcterms:modified xsi:type="dcterms:W3CDTF">2020-12-07T11:48:34Z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