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6858000" cy="9906000" type="A4"/>
  <p:notesSz cx="6858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57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2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8076A-2DE9-4FEE-A4F0-0092EA3AFA8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67263"/>
            <a:ext cx="54864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890AF-6A59-4AA7-A7F9-06C43D10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914400" y="91440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400" y="914400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6761" y="973582"/>
            <a:ext cx="420370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2215474"/>
            <a:ext cx="5254625" cy="6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9186322"/>
            <a:ext cx="186626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‹#›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!!p">
            <a:extLst>
              <a:ext uri="{FF2B5EF4-FFF2-40B4-BE49-F238E27FC236}">
                <a16:creationId xmlns:a16="http://schemas.microsoft.com/office/drawing/2014/main" id="{323AFA32-6C58-69AC-385F-0514646E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043766" y="1401234"/>
            <a:ext cx="12869331" cy="72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DC1CCA-24A7-642D-78B2-C04A8ADC6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2125667"/>
            <a:ext cx="6991350" cy="176971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ITP311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29DAB2-0490-02E7-2777-2A35D68C21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0" y="3872552"/>
            <a:ext cx="6915150" cy="1661993"/>
          </a:xfr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</a:rPr>
              <a:t>FUNDAMENTALS OF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026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10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94" y="2313254"/>
            <a:ext cx="1943735" cy="966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107823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Basic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building</a:t>
            </a:r>
            <a:endParaRPr sz="20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Franklin Gothic Medium"/>
                <a:cs typeface="Franklin Gothic Medium"/>
              </a:rPr>
              <a:t>Model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6985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Entity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5016" y="2313254"/>
            <a:ext cx="268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9160" algn="l"/>
                <a:tab pos="1303655" algn="l"/>
                <a:tab pos="1634489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blocks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of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0" dirty="0">
                <a:latin typeface="Franklin Gothic Medium"/>
                <a:cs typeface="Franklin Gothic Medium"/>
              </a:rPr>
              <a:t>a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Database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94" y="3308730"/>
            <a:ext cx="433768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20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</a:t>
            </a:r>
            <a:r>
              <a:rPr sz="1800" spc="2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anything</a:t>
            </a:r>
            <a:r>
              <a:rPr sz="1800" spc="2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about</a:t>
            </a:r>
            <a:r>
              <a:rPr sz="1800" spc="229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which</a:t>
            </a:r>
            <a:r>
              <a:rPr sz="1800" spc="2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229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are</a:t>
            </a:r>
            <a:r>
              <a:rPr sz="1800" spc="23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to </a:t>
            </a:r>
            <a:r>
              <a:rPr sz="1800" dirty="0">
                <a:latin typeface="Franklin Gothic Medium"/>
                <a:cs typeface="Franklin Gothic Medium"/>
              </a:rPr>
              <a:t>be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collected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stored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2413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Attribute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254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characteristic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entity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2413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Relationship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4180" y="4900040"/>
            <a:ext cx="251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130" algn="l"/>
                <a:tab pos="1837055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the</a:t>
            </a:r>
            <a:r>
              <a:rPr sz="180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association</a:t>
            </a:r>
            <a:r>
              <a:rPr sz="1800" dirty="0">
                <a:latin typeface="Franklin Gothic Medium"/>
                <a:cs typeface="Franklin Gothic Medium"/>
              </a:rPr>
              <a:t>	</a:t>
            </a:r>
            <a:r>
              <a:rPr sz="1800" spc="-35" dirty="0">
                <a:latin typeface="Franklin Gothic Medium"/>
                <a:cs typeface="Franklin Gothic Medium"/>
              </a:rPr>
              <a:t>among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375" y="4900040"/>
            <a:ext cx="118491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–"/>
              <a:tabLst>
                <a:tab pos="2413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describes entities</a:t>
            </a:r>
            <a:endParaRPr sz="1800">
              <a:latin typeface="Franklin Gothic Medium"/>
              <a:cs typeface="Franklin Gothic Medium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Char char="–"/>
              <a:tabLst>
                <a:tab pos="24066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Types: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4" y="5777253"/>
            <a:ext cx="3937000" cy="15627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484"/>
              </a:spcBef>
              <a:tabLst>
                <a:tab pos="1155700" algn="l"/>
              </a:tabLst>
            </a:pPr>
            <a:r>
              <a:rPr sz="1600" spc="-50" dirty="0">
                <a:latin typeface="Franklin Gothic Medium"/>
                <a:cs typeface="Franklin Gothic Medium"/>
              </a:rPr>
              <a:t>»</a:t>
            </a:r>
            <a:r>
              <a:rPr sz="1600" dirty="0">
                <a:latin typeface="Franklin Gothic Medium"/>
                <a:cs typeface="Franklin Gothic Medium"/>
              </a:rPr>
              <a:t>	</a:t>
            </a:r>
            <a:r>
              <a:rPr sz="1600" spc="-20" dirty="0">
                <a:latin typeface="Franklin Gothic Medium"/>
                <a:cs typeface="Franklin Gothic Medium"/>
              </a:rPr>
              <a:t>One-</a:t>
            </a:r>
            <a:r>
              <a:rPr sz="1600" spc="-25" dirty="0">
                <a:latin typeface="Franklin Gothic Medium"/>
                <a:cs typeface="Franklin Gothic Medium"/>
              </a:rPr>
              <a:t>to-many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(1:*)</a:t>
            </a:r>
            <a:r>
              <a:rPr sz="1600" spc="-2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relationship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  <a:tabLst>
                <a:tab pos="1155700" algn="l"/>
              </a:tabLst>
            </a:pPr>
            <a:r>
              <a:rPr sz="1600" spc="-50" dirty="0">
                <a:latin typeface="Franklin Gothic Medium"/>
                <a:cs typeface="Franklin Gothic Medium"/>
              </a:rPr>
              <a:t>»</a:t>
            </a:r>
            <a:r>
              <a:rPr sz="1600" dirty="0">
                <a:latin typeface="Franklin Gothic Medium"/>
                <a:cs typeface="Franklin Gothic Medium"/>
              </a:rPr>
              <a:t>	</a:t>
            </a:r>
            <a:r>
              <a:rPr sz="1600" spc="-25" dirty="0">
                <a:latin typeface="Franklin Gothic Medium"/>
                <a:cs typeface="Franklin Gothic Medium"/>
              </a:rPr>
              <a:t>Many-</a:t>
            </a:r>
            <a:r>
              <a:rPr sz="1600" spc="-20" dirty="0">
                <a:latin typeface="Franklin Gothic Medium"/>
                <a:cs typeface="Franklin Gothic Medium"/>
              </a:rPr>
              <a:t>to-</a:t>
            </a:r>
            <a:r>
              <a:rPr sz="1600" spc="-25" dirty="0">
                <a:latin typeface="Franklin Gothic Medium"/>
                <a:cs typeface="Franklin Gothic Medium"/>
              </a:rPr>
              <a:t>many</a:t>
            </a:r>
            <a:r>
              <a:rPr sz="1600" spc="-1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(*:*)</a:t>
            </a:r>
            <a:r>
              <a:rPr sz="1600" spc="-10" dirty="0">
                <a:latin typeface="Franklin Gothic Medium"/>
                <a:cs typeface="Franklin Gothic Medium"/>
              </a:rPr>
              <a:t> relationship</a:t>
            </a:r>
            <a:endParaRPr sz="1600">
              <a:latin typeface="Franklin Gothic Medium"/>
              <a:cs typeface="Franklin Gothic Medium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  <a:tabLst>
                <a:tab pos="1155700" algn="l"/>
              </a:tabLst>
            </a:pPr>
            <a:r>
              <a:rPr sz="1600" spc="-50" dirty="0">
                <a:latin typeface="Franklin Gothic Medium"/>
                <a:cs typeface="Franklin Gothic Medium"/>
              </a:rPr>
              <a:t>»</a:t>
            </a:r>
            <a:r>
              <a:rPr sz="1600" dirty="0">
                <a:latin typeface="Franklin Gothic Medium"/>
                <a:cs typeface="Franklin Gothic Medium"/>
              </a:rPr>
              <a:t>	</a:t>
            </a:r>
            <a:r>
              <a:rPr sz="1600" spc="-20" dirty="0">
                <a:latin typeface="Franklin Gothic Medium"/>
                <a:cs typeface="Franklin Gothic Medium"/>
              </a:rPr>
              <a:t>One-</a:t>
            </a:r>
            <a:r>
              <a:rPr sz="1600" spc="-25" dirty="0">
                <a:latin typeface="Franklin Gothic Medium"/>
                <a:cs typeface="Franklin Gothic Medium"/>
              </a:rPr>
              <a:t>to-</a:t>
            </a:r>
            <a:r>
              <a:rPr sz="1600" dirty="0">
                <a:latin typeface="Franklin Gothic Medium"/>
                <a:cs typeface="Franklin Gothic Medium"/>
              </a:rPr>
              <a:t>one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(1:1)</a:t>
            </a:r>
            <a:r>
              <a:rPr sz="1600" spc="-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relationship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Constraints</a:t>
            </a:r>
            <a:endParaRPr sz="18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23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restriction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placed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on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3990" cy="21761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Hierarchical</a:t>
            </a:r>
            <a:r>
              <a:rPr sz="2400" spc="-45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was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developed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1960’s</a:t>
            </a:r>
            <a:endParaRPr sz="2000">
              <a:latin typeface="Franklin Gothic Medium"/>
              <a:cs typeface="Franklin Gothic Medium"/>
            </a:endParaRPr>
          </a:p>
          <a:p>
            <a:pPr marL="756285" marR="571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 used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 </a:t>
            </a:r>
            <a:r>
              <a:rPr sz="2000" spc="-10" dirty="0">
                <a:latin typeface="Franklin Gothic Medium"/>
                <a:cs typeface="Franklin Gothic Medium"/>
              </a:rPr>
              <a:t>manage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large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amounts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 </a:t>
            </a:r>
            <a:r>
              <a:rPr sz="2000" spc="-20" dirty="0">
                <a:latin typeface="Franklin Gothic Medium"/>
                <a:cs typeface="Franklin Gothic Medium"/>
              </a:rPr>
              <a:t>data </a:t>
            </a:r>
            <a:r>
              <a:rPr sz="2000" dirty="0">
                <a:latin typeface="Franklin Gothic Medium"/>
                <a:cs typeface="Franklin Gothic Medium"/>
              </a:rPr>
              <a:t>for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complex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manufacturing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projects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has</a:t>
            </a:r>
            <a:r>
              <a:rPr sz="2000" spc="10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basic</a:t>
            </a:r>
            <a:r>
              <a:rPr sz="2000" spc="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logical</a:t>
            </a:r>
            <a:r>
              <a:rPr sz="2000" spc="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structure</a:t>
            </a:r>
            <a:r>
              <a:rPr sz="2000" spc="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represented</a:t>
            </a:r>
            <a:endParaRPr sz="2000">
              <a:latin typeface="Franklin Gothic Medium"/>
              <a:cs typeface="Franklin Gothic Medium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Franklin Gothic Medium"/>
                <a:cs typeface="Franklin Gothic Medium"/>
              </a:rPr>
              <a:t>by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upside-</a:t>
            </a:r>
            <a:r>
              <a:rPr sz="2000" dirty="0">
                <a:latin typeface="Franklin Gothic Medium"/>
                <a:cs typeface="Franklin Gothic Medium"/>
              </a:rPr>
              <a:t>down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tree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953000"/>
            <a:ext cx="5956300" cy="3106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11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12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4625" cy="834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Franklin Gothic Medium"/>
                <a:cs typeface="Franklin Gothic Medium"/>
              </a:rPr>
              <a:t>Network</a:t>
            </a:r>
            <a:r>
              <a:rPr sz="2400" spc="-114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258254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was</a:t>
            </a:r>
            <a:r>
              <a:rPr sz="2000" spc="3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created</a:t>
            </a:r>
            <a:r>
              <a:rPr sz="2000" spc="38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to</a:t>
            </a:r>
            <a:r>
              <a:rPr sz="2000" dirty="0">
                <a:latin typeface="Franklin Gothic Medium"/>
                <a:cs typeface="Franklin Gothic Medium"/>
              </a:rPr>
              <a:t>	represent</a:t>
            </a:r>
            <a:r>
              <a:rPr sz="2000" spc="3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complex</a:t>
            </a:r>
            <a:r>
              <a:rPr sz="2000" spc="32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data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451" y="3045079"/>
            <a:ext cx="2893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655">
              <a:lnSpc>
                <a:spcPct val="100000"/>
              </a:lnSpc>
              <a:spcBef>
                <a:spcPts val="100"/>
              </a:spcBef>
              <a:tabLst>
                <a:tab pos="602615" algn="l"/>
                <a:tab pos="1561465" algn="l"/>
                <a:tab pos="187515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improve</a:t>
            </a:r>
            <a:r>
              <a:rPr sz="2000" dirty="0">
                <a:latin typeface="Franklin Gothic Medium"/>
                <a:cs typeface="Franklin Gothic Medium"/>
              </a:rPr>
              <a:t>		</a:t>
            </a:r>
            <a:r>
              <a:rPr sz="2000" spc="-25" dirty="0">
                <a:latin typeface="Franklin Gothic Medium"/>
                <a:cs typeface="Franklin Gothic Medium"/>
              </a:rPr>
              <a:t>database and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impose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0" dirty="0">
                <a:latin typeface="Franklin Gothic Medium"/>
                <a:cs typeface="Franklin Gothic Medium"/>
              </a:rPr>
              <a:t>a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database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105" y="3045079"/>
            <a:ext cx="14693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Franklin Gothic Medium"/>
                <a:cs typeface="Franklin Gothic Medium"/>
              </a:rPr>
              <a:t>relationships, performance, </a:t>
            </a:r>
            <a:r>
              <a:rPr sz="2000" spc="-10" dirty="0">
                <a:latin typeface="Franklin Gothic Medium"/>
                <a:cs typeface="Franklin Gothic Medium"/>
              </a:rPr>
              <a:t>standard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294" y="4020438"/>
            <a:ext cx="4911090" cy="3728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715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13384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was</a:t>
            </a:r>
            <a:r>
              <a:rPr sz="2000" spc="2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defined</a:t>
            </a:r>
            <a:r>
              <a:rPr sz="2000" spc="254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by</a:t>
            </a:r>
            <a:r>
              <a:rPr sz="2000" spc="2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</a:t>
            </a:r>
            <a:r>
              <a:rPr sz="2000" spc="2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Conference</a:t>
            </a:r>
            <a:r>
              <a:rPr sz="2000" spc="2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on</a:t>
            </a:r>
            <a:r>
              <a:rPr sz="2000" spc="2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Data 	</a:t>
            </a:r>
            <a:r>
              <a:rPr sz="2000" spc="-25" dirty="0">
                <a:latin typeface="Franklin Gothic Medium"/>
                <a:cs typeface="Franklin Gothic Medium"/>
              </a:rPr>
              <a:t>Systems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Language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(CODASYL)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 marR="5715">
              <a:lnSpc>
                <a:spcPct val="104000"/>
              </a:lnSpc>
              <a:spcBef>
                <a:spcPts val="1490"/>
              </a:spcBef>
              <a:tabLst>
                <a:tab pos="1472565" algn="l"/>
                <a:tab pos="1974214" algn="l"/>
                <a:tab pos="2715260" algn="l"/>
                <a:tab pos="384492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Conference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on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0" dirty="0">
                <a:latin typeface="Franklin Gothic Medium"/>
                <a:cs typeface="Franklin Gothic Medium"/>
              </a:rPr>
              <a:t>Data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Systems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30" dirty="0">
                <a:latin typeface="Franklin Gothic Medium"/>
                <a:cs typeface="Franklin Gothic Medium"/>
              </a:rPr>
              <a:t>Language </a:t>
            </a:r>
            <a:r>
              <a:rPr sz="2000" spc="-10" dirty="0">
                <a:latin typeface="Franklin Gothic Medium"/>
                <a:cs typeface="Franklin Gothic Medium"/>
              </a:rPr>
              <a:t>(CODASYL)</a:t>
            </a:r>
            <a:endParaRPr sz="2000" dirty="0">
              <a:latin typeface="Franklin Gothic Medium"/>
              <a:cs typeface="Franklin Gothic Medium"/>
            </a:endParaRPr>
          </a:p>
          <a:p>
            <a:pPr marL="413384" indent="-28638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413384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established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database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standards</a:t>
            </a:r>
            <a:endParaRPr sz="1800" dirty="0">
              <a:latin typeface="Franklin Gothic Medium"/>
              <a:cs typeface="Franklin Gothic Medium"/>
            </a:endParaRPr>
          </a:p>
          <a:p>
            <a:pPr marL="413384" indent="-28638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413384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created</a:t>
            </a:r>
            <a:r>
              <a:rPr sz="1800" spc="2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2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Database</a:t>
            </a:r>
            <a:r>
              <a:rPr sz="1800" spc="2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Task</a:t>
            </a:r>
            <a:r>
              <a:rPr sz="1800" spc="2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Group</a:t>
            </a:r>
            <a:r>
              <a:rPr sz="1800" spc="2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(DBTG)</a:t>
            </a:r>
            <a:r>
              <a:rPr sz="1800" spc="2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in</a:t>
            </a:r>
            <a:endParaRPr sz="1800" dirty="0">
              <a:latin typeface="Franklin Gothic Medium"/>
              <a:cs typeface="Franklin Gothic Medium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late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1960s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latin typeface="Franklin Gothic Medium"/>
                <a:cs typeface="Franklin Gothic Medium"/>
              </a:rPr>
              <a:t>Database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Task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Group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(DBTG)</a:t>
            </a:r>
            <a:endParaRPr sz="2000" dirty="0">
              <a:latin typeface="Franklin Gothic Medium"/>
              <a:cs typeface="Franklin Gothic Medium"/>
            </a:endParaRPr>
          </a:p>
          <a:p>
            <a:pPr marL="412115" marR="6985" indent="-285750" algn="just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413384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was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charged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create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standard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specifications 	</a:t>
            </a:r>
            <a:r>
              <a:rPr sz="1800" dirty="0">
                <a:latin typeface="Franklin Gothic Medium"/>
                <a:cs typeface="Franklin Gothic Medium"/>
              </a:rPr>
              <a:t>for</a:t>
            </a:r>
            <a:r>
              <a:rPr sz="1800" spc="250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an</a:t>
            </a:r>
            <a:r>
              <a:rPr sz="1800" spc="254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environment</a:t>
            </a:r>
            <a:r>
              <a:rPr sz="1800" spc="254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that</a:t>
            </a:r>
            <a:r>
              <a:rPr sz="1800" spc="250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would</a:t>
            </a:r>
            <a:r>
              <a:rPr sz="1800" spc="254" dirty="0">
                <a:latin typeface="Franklin Gothic Medium"/>
                <a:cs typeface="Franklin Gothic Medium"/>
              </a:rPr>
              <a:t>  </a:t>
            </a:r>
            <a:r>
              <a:rPr sz="1800" spc="-10" dirty="0">
                <a:latin typeface="Franklin Gothic Medium"/>
                <a:cs typeface="Franklin Gothic Medium"/>
              </a:rPr>
              <a:t>facilitate 	database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creation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manipulation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13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3990" cy="18097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Franklin Gothic Medium"/>
                <a:cs typeface="Franklin Gothic Medium"/>
              </a:rPr>
              <a:t>Relational</a:t>
            </a:r>
            <a:r>
              <a:rPr sz="2400" spc="-75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Model</a:t>
            </a:r>
            <a:endParaRPr sz="2400" dirty="0">
              <a:latin typeface="Franklin Gothic Medium"/>
              <a:cs typeface="Franklin Gothic Medium"/>
            </a:endParaRPr>
          </a:p>
          <a:p>
            <a:pPr marL="756285" marR="571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was</a:t>
            </a:r>
            <a:r>
              <a:rPr sz="2000" spc="2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introduced</a:t>
            </a:r>
            <a:r>
              <a:rPr sz="2000" spc="2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2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1970</a:t>
            </a:r>
            <a:r>
              <a:rPr sz="2000" spc="254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by</a:t>
            </a:r>
            <a:r>
              <a:rPr sz="2000" spc="2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E.F.</a:t>
            </a:r>
            <a:r>
              <a:rPr sz="2000" spc="2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Codd</a:t>
            </a:r>
            <a:r>
              <a:rPr sz="2000" spc="254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of IBM</a:t>
            </a:r>
            <a:endParaRPr sz="2000" dirty="0">
              <a:latin typeface="Franklin Gothic Medium"/>
              <a:cs typeface="Franklin Gothic Medium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1228725" algn="l"/>
                <a:tab pos="2552065" algn="l"/>
                <a:tab pos="3058160" algn="l"/>
                <a:tab pos="4286885" algn="l"/>
                <a:tab pos="4799965" algn="l"/>
              </a:tabLst>
            </a:pPr>
            <a:r>
              <a:rPr sz="2000" spc="-25" dirty="0">
                <a:latin typeface="Franklin Gothic Medium"/>
                <a:cs typeface="Franklin Gothic Medium"/>
              </a:rPr>
              <a:t>is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collection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of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relations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or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45" dirty="0">
                <a:latin typeface="Franklin Gothic Medium"/>
                <a:cs typeface="Franklin Gothic Medium"/>
              </a:rPr>
              <a:t>two- </a:t>
            </a:r>
            <a:r>
              <a:rPr sz="2000" spc="-20" dirty="0">
                <a:latin typeface="Franklin Gothic Medium"/>
                <a:cs typeface="Franklin Gothic Medium"/>
              </a:rPr>
              <a:t>dimensional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tables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having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distinct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names</a:t>
            </a:r>
            <a:endParaRPr sz="20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8712" y="4435538"/>
          <a:ext cx="51054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student-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course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89-</a:t>
                      </a: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11043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Marian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BSIT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89-</a:t>
                      </a: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10043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Jackie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BSCS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35" dirty="0">
                          <a:latin typeface="Franklin Gothic Medium"/>
                          <a:cs typeface="Franklin Gothic Medium"/>
                        </a:rPr>
                        <a:t>61-</a:t>
                      </a: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12345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Jennelyn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BSCOE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23-</a:t>
                      </a: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10202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Franklin Gothic Medium"/>
                          <a:cs typeface="Franklin Gothic Medium"/>
                        </a:rPr>
                        <a:t>Solenn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Franklin Gothic Medium"/>
                          <a:cs typeface="Franklin Gothic Medium"/>
                        </a:rPr>
                        <a:t>BSBA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14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311730"/>
            <a:ext cx="35547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Entity</a:t>
            </a:r>
            <a:r>
              <a:rPr sz="2400" spc="-100" dirty="0">
                <a:latin typeface="Franklin Gothic Medium"/>
                <a:cs typeface="Franklin Gothic Medium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relationship</a:t>
            </a:r>
            <a:r>
              <a:rPr sz="2400" spc="-75" dirty="0">
                <a:latin typeface="Franklin Gothic Medium"/>
                <a:cs typeface="Franklin Gothic Medium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679928"/>
            <a:ext cx="4422140" cy="1061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was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introduced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by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Peter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Chen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1976</a:t>
            </a:r>
            <a:endParaRPr sz="2000">
              <a:latin typeface="Franklin Gothic Medium"/>
              <a:cs typeface="Franklin Gothic Medium"/>
            </a:endParaRPr>
          </a:p>
          <a:p>
            <a:pPr marL="299085" marR="1899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1151255" algn="l"/>
                <a:tab pos="152908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yields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0" dirty="0">
                <a:latin typeface="Franklin Gothic Medium"/>
                <a:cs typeface="Franklin Gothic Medium"/>
              </a:rPr>
              <a:t>a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30" dirty="0">
                <a:latin typeface="Franklin Gothic Medium"/>
                <a:cs typeface="Franklin Gothic Medium"/>
              </a:rPr>
              <a:t>graphical </a:t>
            </a:r>
            <a:r>
              <a:rPr sz="2000" spc="-10" dirty="0">
                <a:latin typeface="Franklin Gothic Medium"/>
                <a:cs typeface="Franklin Gothic Medium"/>
              </a:rPr>
              <a:t>entities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767" y="3410838"/>
            <a:ext cx="1227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5805" algn="l"/>
              </a:tabLst>
            </a:pPr>
            <a:r>
              <a:rPr sz="2000" spc="-25" dirty="0">
                <a:latin typeface="Franklin Gothic Medium"/>
                <a:cs typeface="Franklin Gothic Medium"/>
              </a:rPr>
              <a:t>and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their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5953" y="3106038"/>
            <a:ext cx="20504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100"/>
              </a:spcBef>
              <a:tabLst>
                <a:tab pos="183070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representation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5" dirty="0">
                <a:latin typeface="Franklin Gothic Medium"/>
                <a:cs typeface="Franklin Gothic Medium"/>
              </a:rPr>
              <a:t>of </a:t>
            </a:r>
            <a:r>
              <a:rPr sz="2000" spc="-10" dirty="0">
                <a:latin typeface="Franklin Gothic Medium"/>
                <a:cs typeface="Franklin Gothic Medium"/>
              </a:rPr>
              <a:t>relationships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420" dirty="0">
                <a:latin typeface="Franklin Gothic Medium"/>
                <a:cs typeface="Franklin Gothic Medium"/>
              </a:rPr>
              <a:t> </a:t>
            </a:r>
            <a:r>
              <a:rPr sz="2000" spc="-45" dirty="0">
                <a:latin typeface="Franklin Gothic Medium"/>
                <a:cs typeface="Franklin Gothic Medium"/>
              </a:rPr>
              <a:t>in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105" y="3715638"/>
            <a:ext cx="2123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Franklin Gothic Medium"/>
                <a:cs typeface="Franklin Gothic Medium"/>
              </a:rPr>
              <a:t>database</a:t>
            </a:r>
            <a:r>
              <a:rPr sz="2000" spc="36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structure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081348"/>
            <a:ext cx="1470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706120" algn="l"/>
              </a:tabLst>
            </a:pPr>
            <a:r>
              <a:rPr sz="2000" spc="-25" dirty="0">
                <a:latin typeface="Franklin Gothic Medium"/>
                <a:cs typeface="Franklin Gothic Medium"/>
              </a:rPr>
              <a:t>is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usually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5851" y="4081348"/>
            <a:ext cx="3122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2415" algn="l"/>
                <a:tab pos="2016760" algn="l"/>
                <a:tab pos="251841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represented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by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an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0" dirty="0">
                <a:latin typeface="Franklin Gothic Medium"/>
                <a:cs typeface="Franklin Gothic Medium"/>
              </a:rPr>
              <a:t>entity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94" y="4326102"/>
            <a:ext cx="4795520" cy="34042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80"/>
              </a:spcBef>
            </a:pPr>
            <a:r>
              <a:rPr sz="2000" spc="-20" dirty="0">
                <a:latin typeface="Franklin Gothic Medium"/>
                <a:cs typeface="Franklin Gothic Medium"/>
              </a:rPr>
              <a:t>relationship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diagram</a:t>
            </a:r>
            <a:endParaRPr sz="2000">
              <a:latin typeface="Franklin Gothic Medium"/>
              <a:cs typeface="Franklin Gothic Medium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1864360" algn="l"/>
                <a:tab pos="2623820" algn="l"/>
                <a:tab pos="3597910" algn="l"/>
                <a:tab pos="457644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introduced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the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three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types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60" dirty="0">
                <a:latin typeface="Franklin Gothic Medium"/>
                <a:cs typeface="Franklin Gothic Medium"/>
              </a:rPr>
              <a:t>of </a:t>
            </a:r>
            <a:r>
              <a:rPr sz="2000" spc="-10" dirty="0">
                <a:latin typeface="Franklin Gothic Medium"/>
                <a:cs typeface="Franklin Gothic Medium"/>
              </a:rPr>
              <a:t>relationships:</a:t>
            </a:r>
            <a:endParaRPr sz="20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39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One-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spc="-45" dirty="0">
                <a:latin typeface="Franklin Gothic Medium"/>
                <a:cs typeface="Franklin Gothic Medium"/>
              </a:rPr>
              <a:t>many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(1:*)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relationship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698500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Many-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spc="-40" dirty="0">
                <a:latin typeface="Franklin Gothic Medium"/>
                <a:cs typeface="Franklin Gothic Medium"/>
              </a:rPr>
              <a:t>many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(*:*)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relationship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One-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dirty="0">
                <a:latin typeface="Franklin Gothic Medium"/>
                <a:cs typeface="Franklin Gothic Medium"/>
              </a:rPr>
              <a:t>one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(1:1)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relationship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based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on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following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components:</a:t>
            </a:r>
            <a:endParaRPr sz="20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Entity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Attributes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Relationship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94" y="2251148"/>
            <a:ext cx="2352675" cy="7239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Entity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relationships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6985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One-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spc="-25" dirty="0">
                <a:latin typeface="Franklin Gothic Medium"/>
                <a:cs typeface="Franklin Gothic Medium"/>
              </a:rPr>
              <a:t>one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5930265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One-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spc="-30" dirty="0">
                <a:latin typeface="Franklin Gothic Medium"/>
                <a:cs typeface="Franklin Gothic Medium"/>
              </a:rPr>
              <a:t>many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3117850"/>
            <a:ext cx="4203700" cy="2755900"/>
            <a:chOff x="1517650" y="3117850"/>
            <a:chExt cx="4203700" cy="2755900"/>
          </a:xfrm>
        </p:grpSpPr>
        <p:sp>
          <p:nvSpPr>
            <p:cNvPr id="8" name="object 8"/>
            <p:cNvSpPr/>
            <p:nvPr/>
          </p:nvSpPr>
          <p:spPr>
            <a:xfrm>
              <a:off x="1524000" y="3124200"/>
              <a:ext cx="4191000" cy="2743200"/>
            </a:xfrm>
            <a:custGeom>
              <a:avLst/>
              <a:gdLst/>
              <a:ahLst/>
              <a:cxnLst/>
              <a:rect l="l" t="t" r="r" b="b"/>
              <a:pathLst>
                <a:path w="4191000" h="2743200">
                  <a:moveTo>
                    <a:pt x="2438400" y="1371600"/>
                  </a:moveTo>
                  <a:lnTo>
                    <a:pt x="2439168" y="1313617"/>
                  </a:lnTo>
                  <a:lnTo>
                    <a:pt x="2441454" y="1256248"/>
                  </a:lnTo>
                  <a:lnTo>
                    <a:pt x="2445227" y="1199541"/>
                  </a:lnTo>
                  <a:lnTo>
                    <a:pt x="2450456" y="1143542"/>
                  </a:lnTo>
                  <a:lnTo>
                    <a:pt x="2457110" y="1088300"/>
                  </a:lnTo>
                  <a:lnTo>
                    <a:pt x="2465161" y="1033862"/>
                  </a:lnTo>
                  <a:lnTo>
                    <a:pt x="2474576" y="980276"/>
                  </a:lnTo>
                  <a:lnTo>
                    <a:pt x="2485326" y="927589"/>
                  </a:lnTo>
                  <a:lnTo>
                    <a:pt x="2497381" y="875849"/>
                  </a:lnTo>
                  <a:lnTo>
                    <a:pt x="2510709" y="825103"/>
                  </a:lnTo>
                  <a:lnTo>
                    <a:pt x="2525281" y="775399"/>
                  </a:lnTo>
                  <a:lnTo>
                    <a:pt x="2541066" y="726785"/>
                  </a:lnTo>
                  <a:lnTo>
                    <a:pt x="2558033" y="679308"/>
                  </a:lnTo>
                  <a:lnTo>
                    <a:pt x="2576153" y="633016"/>
                  </a:lnTo>
                  <a:lnTo>
                    <a:pt x="2595395" y="587957"/>
                  </a:lnTo>
                  <a:lnTo>
                    <a:pt x="2615728" y="544177"/>
                  </a:lnTo>
                  <a:lnTo>
                    <a:pt x="2637122" y="501725"/>
                  </a:lnTo>
                  <a:lnTo>
                    <a:pt x="2659547" y="460649"/>
                  </a:lnTo>
                  <a:lnTo>
                    <a:pt x="2682972" y="420995"/>
                  </a:lnTo>
                  <a:lnTo>
                    <a:pt x="2707367" y="382811"/>
                  </a:lnTo>
                  <a:lnTo>
                    <a:pt x="2732702" y="346146"/>
                  </a:lnTo>
                  <a:lnTo>
                    <a:pt x="2758945" y="311046"/>
                  </a:lnTo>
                  <a:lnTo>
                    <a:pt x="2786067" y="277559"/>
                  </a:lnTo>
                  <a:lnTo>
                    <a:pt x="2814037" y="245733"/>
                  </a:lnTo>
                  <a:lnTo>
                    <a:pt x="2842825" y="215616"/>
                  </a:lnTo>
                  <a:lnTo>
                    <a:pt x="2872401" y="187254"/>
                  </a:lnTo>
                  <a:lnTo>
                    <a:pt x="2902733" y="160696"/>
                  </a:lnTo>
                  <a:lnTo>
                    <a:pt x="2933792" y="135989"/>
                  </a:lnTo>
                  <a:lnTo>
                    <a:pt x="2965547" y="113181"/>
                  </a:lnTo>
                  <a:lnTo>
                    <a:pt x="2997968" y="92319"/>
                  </a:lnTo>
                  <a:lnTo>
                    <a:pt x="3064686" y="56624"/>
                  </a:lnTo>
                  <a:lnTo>
                    <a:pt x="3133702" y="29286"/>
                  </a:lnTo>
                  <a:lnTo>
                    <a:pt x="3204772" y="10686"/>
                  </a:lnTo>
                  <a:lnTo>
                    <a:pt x="3277655" y="1203"/>
                  </a:lnTo>
                  <a:lnTo>
                    <a:pt x="3314700" y="0"/>
                  </a:lnTo>
                  <a:lnTo>
                    <a:pt x="3351744" y="1203"/>
                  </a:lnTo>
                  <a:lnTo>
                    <a:pt x="3388397" y="4781"/>
                  </a:lnTo>
                  <a:lnTo>
                    <a:pt x="3460404" y="18870"/>
                  </a:lnTo>
                  <a:lnTo>
                    <a:pt x="3530477" y="41887"/>
                  </a:lnTo>
                  <a:lnTo>
                    <a:pt x="3598374" y="73451"/>
                  </a:lnTo>
                  <a:lnTo>
                    <a:pt x="3663852" y="113181"/>
                  </a:lnTo>
                  <a:lnTo>
                    <a:pt x="3695607" y="135989"/>
                  </a:lnTo>
                  <a:lnTo>
                    <a:pt x="3726666" y="160696"/>
                  </a:lnTo>
                  <a:lnTo>
                    <a:pt x="3756998" y="187254"/>
                  </a:lnTo>
                  <a:lnTo>
                    <a:pt x="3786574" y="215616"/>
                  </a:lnTo>
                  <a:lnTo>
                    <a:pt x="3815362" y="245733"/>
                  </a:lnTo>
                  <a:lnTo>
                    <a:pt x="3843332" y="277559"/>
                  </a:lnTo>
                  <a:lnTo>
                    <a:pt x="3870454" y="311046"/>
                  </a:lnTo>
                  <a:lnTo>
                    <a:pt x="3896697" y="346146"/>
                  </a:lnTo>
                  <a:lnTo>
                    <a:pt x="3922032" y="382811"/>
                  </a:lnTo>
                  <a:lnTo>
                    <a:pt x="3946427" y="420995"/>
                  </a:lnTo>
                  <a:lnTo>
                    <a:pt x="3969852" y="460649"/>
                  </a:lnTo>
                  <a:lnTo>
                    <a:pt x="3992277" y="501725"/>
                  </a:lnTo>
                  <a:lnTo>
                    <a:pt x="4013671" y="544177"/>
                  </a:lnTo>
                  <a:lnTo>
                    <a:pt x="4034004" y="587957"/>
                  </a:lnTo>
                  <a:lnTo>
                    <a:pt x="4053246" y="633016"/>
                  </a:lnTo>
                  <a:lnTo>
                    <a:pt x="4071366" y="679308"/>
                  </a:lnTo>
                  <a:lnTo>
                    <a:pt x="4088333" y="726785"/>
                  </a:lnTo>
                  <a:lnTo>
                    <a:pt x="4104118" y="775399"/>
                  </a:lnTo>
                  <a:lnTo>
                    <a:pt x="4118690" y="825103"/>
                  </a:lnTo>
                  <a:lnTo>
                    <a:pt x="4132018" y="875849"/>
                  </a:lnTo>
                  <a:lnTo>
                    <a:pt x="4144073" y="927589"/>
                  </a:lnTo>
                  <a:lnTo>
                    <a:pt x="4154823" y="980276"/>
                  </a:lnTo>
                  <a:lnTo>
                    <a:pt x="4164238" y="1033862"/>
                  </a:lnTo>
                  <a:lnTo>
                    <a:pt x="4172289" y="1088300"/>
                  </a:lnTo>
                  <a:lnTo>
                    <a:pt x="4178943" y="1143542"/>
                  </a:lnTo>
                  <a:lnTo>
                    <a:pt x="4184172" y="1199541"/>
                  </a:lnTo>
                  <a:lnTo>
                    <a:pt x="4187945" y="1256248"/>
                  </a:lnTo>
                  <a:lnTo>
                    <a:pt x="4190231" y="1313617"/>
                  </a:lnTo>
                  <a:lnTo>
                    <a:pt x="4191000" y="1371600"/>
                  </a:lnTo>
                  <a:lnTo>
                    <a:pt x="4190231" y="1429582"/>
                  </a:lnTo>
                  <a:lnTo>
                    <a:pt x="4187945" y="1486951"/>
                  </a:lnTo>
                  <a:lnTo>
                    <a:pt x="4184172" y="1543658"/>
                  </a:lnTo>
                  <a:lnTo>
                    <a:pt x="4178943" y="1599657"/>
                  </a:lnTo>
                  <a:lnTo>
                    <a:pt x="4172289" y="1654899"/>
                  </a:lnTo>
                  <a:lnTo>
                    <a:pt x="4164238" y="1709337"/>
                  </a:lnTo>
                  <a:lnTo>
                    <a:pt x="4154823" y="1762923"/>
                  </a:lnTo>
                  <a:lnTo>
                    <a:pt x="4144073" y="1815610"/>
                  </a:lnTo>
                  <a:lnTo>
                    <a:pt x="4132018" y="1867350"/>
                  </a:lnTo>
                  <a:lnTo>
                    <a:pt x="4118690" y="1918096"/>
                  </a:lnTo>
                  <a:lnTo>
                    <a:pt x="4104118" y="1967800"/>
                  </a:lnTo>
                  <a:lnTo>
                    <a:pt x="4088333" y="2016414"/>
                  </a:lnTo>
                  <a:lnTo>
                    <a:pt x="4071366" y="2063891"/>
                  </a:lnTo>
                  <a:lnTo>
                    <a:pt x="4053246" y="2110183"/>
                  </a:lnTo>
                  <a:lnTo>
                    <a:pt x="4034004" y="2155242"/>
                  </a:lnTo>
                  <a:lnTo>
                    <a:pt x="4013671" y="2199022"/>
                  </a:lnTo>
                  <a:lnTo>
                    <a:pt x="3992277" y="2241474"/>
                  </a:lnTo>
                  <a:lnTo>
                    <a:pt x="3969852" y="2282550"/>
                  </a:lnTo>
                  <a:lnTo>
                    <a:pt x="3946427" y="2322204"/>
                  </a:lnTo>
                  <a:lnTo>
                    <a:pt x="3922032" y="2360388"/>
                  </a:lnTo>
                  <a:lnTo>
                    <a:pt x="3896697" y="2397053"/>
                  </a:lnTo>
                  <a:lnTo>
                    <a:pt x="3870454" y="2432153"/>
                  </a:lnTo>
                  <a:lnTo>
                    <a:pt x="3843332" y="2465640"/>
                  </a:lnTo>
                  <a:lnTo>
                    <a:pt x="3815362" y="2497466"/>
                  </a:lnTo>
                  <a:lnTo>
                    <a:pt x="3786574" y="2527583"/>
                  </a:lnTo>
                  <a:lnTo>
                    <a:pt x="3756998" y="2555945"/>
                  </a:lnTo>
                  <a:lnTo>
                    <a:pt x="3726666" y="2582503"/>
                  </a:lnTo>
                  <a:lnTo>
                    <a:pt x="3695607" y="2607210"/>
                  </a:lnTo>
                  <a:lnTo>
                    <a:pt x="3663852" y="2630018"/>
                  </a:lnTo>
                  <a:lnTo>
                    <a:pt x="3631431" y="2650880"/>
                  </a:lnTo>
                  <a:lnTo>
                    <a:pt x="3564713" y="2686575"/>
                  </a:lnTo>
                  <a:lnTo>
                    <a:pt x="3495697" y="2713913"/>
                  </a:lnTo>
                  <a:lnTo>
                    <a:pt x="3424627" y="2732513"/>
                  </a:lnTo>
                  <a:lnTo>
                    <a:pt x="3351744" y="2741996"/>
                  </a:lnTo>
                  <a:lnTo>
                    <a:pt x="3314700" y="2743200"/>
                  </a:lnTo>
                  <a:lnTo>
                    <a:pt x="3277655" y="2741996"/>
                  </a:lnTo>
                  <a:lnTo>
                    <a:pt x="3241002" y="2738418"/>
                  </a:lnTo>
                  <a:lnTo>
                    <a:pt x="3168995" y="2724329"/>
                  </a:lnTo>
                  <a:lnTo>
                    <a:pt x="3098922" y="2701312"/>
                  </a:lnTo>
                  <a:lnTo>
                    <a:pt x="3031025" y="2669748"/>
                  </a:lnTo>
                  <a:lnTo>
                    <a:pt x="2965547" y="2630018"/>
                  </a:lnTo>
                  <a:lnTo>
                    <a:pt x="2933792" y="2607210"/>
                  </a:lnTo>
                  <a:lnTo>
                    <a:pt x="2902733" y="2582503"/>
                  </a:lnTo>
                  <a:lnTo>
                    <a:pt x="2872401" y="2555945"/>
                  </a:lnTo>
                  <a:lnTo>
                    <a:pt x="2842825" y="2527583"/>
                  </a:lnTo>
                  <a:lnTo>
                    <a:pt x="2814037" y="2497466"/>
                  </a:lnTo>
                  <a:lnTo>
                    <a:pt x="2786067" y="2465640"/>
                  </a:lnTo>
                  <a:lnTo>
                    <a:pt x="2758945" y="2432153"/>
                  </a:lnTo>
                  <a:lnTo>
                    <a:pt x="2732702" y="2397053"/>
                  </a:lnTo>
                  <a:lnTo>
                    <a:pt x="2707367" y="2360388"/>
                  </a:lnTo>
                  <a:lnTo>
                    <a:pt x="2682972" y="2322204"/>
                  </a:lnTo>
                  <a:lnTo>
                    <a:pt x="2659547" y="2282550"/>
                  </a:lnTo>
                  <a:lnTo>
                    <a:pt x="2637122" y="2241474"/>
                  </a:lnTo>
                  <a:lnTo>
                    <a:pt x="2615728" y="2199022"/>
                  </a:lnTo>
                  <a:lnTo>
                    <a:pt x="2595395" y="2155242"/>
                  </a:lnTo>
                  <a:lnTo>
                    <a:pt x="2576153" y="2110183"/>
                  </a:lnTo>
                  <a:lnTo>
                    <a:pt x="2558033" y="2063891"/>
                  </a:lnTo>
                  <a:lnTo>
                    <a:pt x="2541066" y="2016414"/>
                  </a:lnTo>
                  <a:lnTo>
                    <a:pt x="2525281" y="1967800"/>
                  </a:lnTo>
                  <a:lnTo>
                    <a:pt x="2510709" y="1918096"/>
                  </a:lnTo>
                  <a:lnTo>
                    <a:pt x="2497381" y="1867350"/>
                  </a:lnTo>
                  <a:lnTo>
                    <a:pt x="2485326" y="1815610"/>
                  </a:lnTo>
                  <a:lnTo>
                    <a:pt x="2474576" y="1762923"/>
                  </a:lnTo>
                  <a:lnTo>
                    <a:pt x="2465161" y="1709337"/>
                  </a:lnTo>
                  <a:lnTo>
                    <a:pt x="2457110" y="1654899"/>
                  </a:lnTo>
                  <a:lnTo>
                    <a:pt x="2450456" y="1599657"/>
                  </a:lnTo>
                  <a:lnTo>
                    <a:pt x="2445227" y="1543658"/>
                  </a:lnTo>
                  <a:lnTo>
                    <a:pt x="2441454" y="1486951"/>
                  </a:lnTo>
                  <a:lnTo>
                    <a:pt x="2439168" y="1429582"/>
                  </a:lnTo>
                  <a:lnTo>
                    <a:pt x="2438400" y="1371600"/>
                  </a:lnTo>
                  <a:close/>
                </a:path>
                <a:path w="4191000" h="2743200">
                  <a:moveTo>
                    <a:pt x="0" y="1371600"/>
                  </a:moveTo>
                  <a:lnTo>
                    <a:pt x="768" y="1313617"/>
                  </a:lnTo>
                  <a:lnTo>
                    <a:pt x="3054" y="1256248"/>
                  </a:lnTo>
                  <a:lnTo>
                    <a:pt x="6827" y="1199541"/>
                  </a:lnTo>
                  <a:lnTo>
                    <a:pt x="12056" y="1143542"/>
                  </a:lnTo>
                  <a:lnTo>
                    <a:pt x="18710" y="1088300"/>
                  </a:lnTo>
                  <a:lnTo>
                    <a:pt x="26761" y="1033862"/>
                  </a:lnTo>
                  <a:lnTo>
                    <a:pt x="36176" y="980276"/>
                  </a:lnTo>
                  <a:lnTo>
                    <a:pt x="46926" y="927589"/>
                  </a:lnTo>
                  <a:lnTo>
                    <a:pt x="58981" y="875849"/>
                  </a:lnTo>
                  <a:lnTo>
                    <a:pt x="72309" y="825103"/>
                  </a:lnTo>
                  <a:lnTo>
                    <a:pt x="86881" y="775399"/>
                  </a:lnTo>
                  <a:lnTo>
                    <a:pt x="102666" y="726785"/>
                  </a:lnTo>
                  <a:lnTo>
                    <a:pt x="119634" y="679308"/>
                  </a:lnTo>
                  <a:lnTo>
                    <a:pt x="137753" y="633016"/>
                  </a:lnTo>
                  <a:lnTo>
                    <a:pt x="156995" y="587957"/>
                  </a:lnTo>
                  <a:lnTo>
                    <a:pt x="177328" y="544177"/>
                  </a:lnTo>
                  <a:lnTo>
                    <a:pt x="198722" y="501725"/>
                  </a:lnTo>
                  <a:lnTo>
                    <a:pt x="221147" y="460649"/>
                  </a:lnTo>
                  <a:lnTo>
                    <a:pt x="244572" y="420995"/>
                  </a:lnTo>
                  <a:lnTo>
                    <a:pt x="268967" y="382811"/>
                  </a:lnTo>
                  <a:lnTo>
                    <a:pt x="294302" y="346146"/>
                  </a:lnTo>
                  <a:lnTo>
                    <a:pt x="320545" y="311046"/>
                  </a:lnTo>
                  <a:lnTo>
                    <a:pt x="347667" y="277559"/>
                  </a:lnTo>
                  <a:lnTo>
                    <a:pt x="375637" y="245733"/>
                  </a:lnTo>
                  <a:lnTo>
                    <a:pt x="404425" y="215616"/>
                  </a:lnTo>
                  <a:lnTo>
                    <a:pt x="434001" y="187254"/>
                  </a:lnTo>
                  <a:lnTo>
                    <a:pt x="464333" y="160696"/>
                  </a:lnTo>
                  <a:lnTo>
                    <a:pt x="495392" y="135989"/>
                  </a:lnTo>
                  <a:lnTo>
                    <a:pt x="527147" y="113181"/>
                  </a:lnTo>
                  <a:lnTo>
                    <a:pt x="559568" y="92319"/>
                  </a:lnTo>
                  <a:lnTo>
                    <a:pt x="626286" y="56624"/>
                  </a:lnTo>
                  <a:lnTo>
                    <a:pt x="695302" y="29286"/>
                  </a:lnTo>
                  <a:lnTo>
                    <a:pt x="766372" y="10686"/>
                  </a:lnTo>
                  <a:lnTo>
                    <a:pt x="839255" y="1203"/>
                  </a:lnTo>
                  <a:lnTo>
                    <a:pt x="876300" y="0"/>
                  </a:lnTo>
                  <a:lnTo>
                    <a:pt x="913344" y="1203"/>
                  </a:lnTo>
                  <a:lnTo>
                    <a:pt x="949997" y="4781"/>
                  </a:lnTo>
                  <a:lnTo>
                    <a:pt x="1022004" y="18870"/>
                  </a:lnTo>
                  <a:lnTo>
                    <a:pt x="1092077" y="41887"/>
                  </a:lnTo>
                  <a:lnTo>
                    <a:pt x="1159974" y="73451"/>
                  </a:lnTo>
                  <a:lnTo>
                    <a:pt x="1225452" y="113181"/>
                  </a:lnTo>
                  <a:lnTo>
                    <a:pt x="1257207" y="135989"/>
                  </a:lnTo>
                  <a:lnTo>
                    <a:pt x="1288266" y="160696"/>
                  </a:lnTo>
                  <a:lnTo>
                    <a:pt x="1318598" y="187254"/>
                  </a:lnTo>
                  <a:lnTo>
                    <a:pt x="1348174" y="215616"/>
                  </a:lnTo>
                  <a:lnTo>
                    <a:pt x="1376962" y="245733"/>
                  </a:lnTo>
                  <a:lnTo>
                    <a:pt x="1404932" y="277559"/>
                  </a:lnTo>
                  <a:lnTo>
                    <a:pt x="1432054" y="311046"/>
                  </a:lnTo>
                  <a:lnTo>
                    <a:pt x="1458297" y="346146"/>
                  </a:lnTo>
                  <a:lnTo>
                    <a:pt x="1483632" y="382811"/>
                  </a:lnTo>
                  <a:lnTo>
                    <a:pt x="1508027" y="420995"/>
                  </a:lnTo>
                  <a:lnTo>
                    <a:pt x="1531452" y="460649"/>
                  </a:lnTo>
                  <a:lnTo>
                    <a:pt x="1553877" y="501725"/>
                  </a:lnTo>
                  <a:lnTo>
                    <a:pt x="1575271" y="544177"/>
                  </a:lnTo>
                  <a:lnTo>
                    <a:pt x="1595604" y="587957"/>
                  </a:lnTo>
                  <a:lnTo>
                    <a:pt x="1614846" y="633016"/>
                  </a:lnTo>
                  <a:lnTo>
                    <a:pt x="1632965" y="679308"/>
                  </a:lnTo>
                  <a:lnTo>
                    <a:pt x="1649933" y="726785"/>
                  </a:lnTo>
                  <a:lnTo>
                    <a:pt x="1665718" y="775399"/>
                  </a:lnTo>
                  <a:lnTo>
                    <a:pt x="1680290" y="825103"/>
                  </a:lnTo>
                  <a:lnTo>
                    <a:pt x="1693618" y="875849"/>
                  </a:lnTo>
                  <a:lnTo>
                    <a:pt x="1705673" y="927589"/>
                  </a:lnTo>
                  <a:lnTo>
                    <a:pt x="1716423" y="980276"/>
                  </a:lnTo>
                  <a:lnTo>
                    <a:pt x="1725838" y="1033862"/>
                  </a:lnTo>
                  <a:lnTo>
                    <a:pt x="1733889" y="1088300"/>
                  </a:lnTo>
                  <a:lnTo>
                    <a:pt x="1740543" y="1143542"/>
                  </a:lnTo>
                  <a:lnTo>
                    <a:pt x="1745772" y="1199541"/>
                  </a:lnTo>
                  <a:lnTo>
                    <a:pt x="1749545" y="1256248"/>
                  </a:lnTo>
                  <a:lnTo>
                    <a:pt x="1751831" y="1313617"/>
                  </a:lnTo>
                  <a:lnTo>
                    <a:pt x="1752600" y="1371600"/>
                  </a:lnTo>
                  <a:lnTo>
                    <a:pt x="1751831" y="1429582"/>
                  </a:lnTo>
                  <a:lnTo>
                    <a:pt x="1749545" y="1486951"/>
                  </a:lnTo>
                  <a:lnTo>
                    <a:pt x="1745772" y="1543658"/>
                  </a:lnTo>
                  <a:lnTo>
                    <a:pt x="1740543" y="1599657"/>
                  </a:lnTo>
                  <a:lnTo>
                    <a:pt x="1733889" y="1654899"/>
                  </a:lnTo>
                  <a:lnTo>
                    <a:pt x="1725838" y="1709337"/>
                  </a:lnTo>
                  <a:lnTo>
                    <a:pt x="1716423" y="1762923"/>
                  </a:lnTo>
                  <a:lnTo>
                    <a:pt x="1705673" y="1815610"/>
                  </a:lnTo>
                  <a:lnTo>
                    <a:pt x="1693618" y="1867350"/>
                  </a:lnTo>
                  <a:lnTo>
                    <a:pt x="1680290" y="1918096"/>
                  </a:lnTo>
                  <a:lnTo>
                    <a:pt x="1665718" y="1967800"/>
                  </a:lnTo>
                  <a:lnTo>
                    <a:pt x="1649933" y="2016414"/>
                  </a:lnTo>
                  <a:lnTo>
                    <a:pt x="1632966" y="2063891"/>
                  </a:lnTo>
                  <a:lnTo>
                    <a:pt x="1614846" y="2110183"/>
                  </a:lnTo>
                  <a:lnTo>
                    <a:pt x="1595604" y="2155242"/>
                  </a:lnTo>
                  <a:lnTo>
                    <a:pt x="1575271" y="2199022"/>
                  </a:lnTo>
                  <a:lnTo>
                    <a:pt x="1553877" y="2241474"/>
                  </a:lnTo>
                  <a:lnTo>
                    <a:pt x="1531452" y="2282550"/>
                  </a:lnTo>
                  <a:lnTo>
                    <a:pt x="1508027" y="2322204"/>
                  </a:lnTo>
                  <a:lnTo>
                    <a:pt x="1483632" y="2360388"/>
                  </a:lnTo>
                  <a:lnTo>
                    <a:pt x="1458297" y="2397053"/>
                  </a:lnTo>
                  <a:lnTo>
                    <a:pt x="1432054" y="2432153"/>
                  </a:lnTo>
                  <a:lnTo>
                    <a:pt x="1404932" y="2465640"/>
                  </a:lnTo>
                  <a:lnTo>
                    <a:pt x="1376962" y="2497466"/>
                  </a:lnTo>
                  <a:lnTo>
                    <a:pt x="1348174" y="2527583"/>
                  </a:lnTo>
                  <a:lnTo>
                    <a:pt x="1318598" y="2555945"/>
                  </a:lnTo>
                  <a:lnTo>
                    <a:pt x="1288266" y="2582503"/>
                  </a:lnTo>
                  <a:lnTo>
                    <a:pt x="1257207" y="2607210"/>
                  </a:lnTo>
                  <a:lnTo>
                    <a:pt x="1225452" y="2630018"/>
                  </a:lnTo>
                  <a:lnTo>
                    <a:pt x="1193031" y="2650880"/>
                  </a:lnTo>
                  <a:lnTo>
                    <a:pt x="1126313" y="2686575"/>
                  </a:lnTo>
                  <a:lnTo>
                    <a:pt x="1057297" y="2713913"/>
                  </a:lnTo>
                  <a:lnTo>
                    <a:pt x="986227" y="2732513"/>
                  </a:lnTo>
                  <a:lnTo>
                    <a:pt x="913344" y="2741996"/>
                  </a:lnTo>
                  <a:lnTo>
                    <a:pt x="876300" y="2743200"/>
                  </a:lnTo>
                  <a:lnTo>
                    <a:pt x="839255" y="2741996"/>
                  </a:lnTo>
                  <a:lnTo>
                    <a:pt x="802602" y="2738418"/>
                  </a:lnTo>
                  <a:lnTo>
                    <a:pt x="730595" y="2724329"/>
                  </a:lnTo>
                  <a:lnTo>
                    <a:pt x="660522" y="2701312"/>
                  </a:lnTo>
                  <a:lnTo>
                    <a:pt x="592625" y="2669748"/>
                  </a:lnTo>
                  <a:lnTo>
                    <a:pt x="527147" y="2630018"/>
                  </a:lnTo>
                  <a:lnTo>
                    <a:pt x="495392" y="2607210"/>
                  </a:lnTo>
                  <a:lnTo>
                    <a:pt x="464333" y="2582503"/>
                  </a:lnTo>
                  <a:lnTo>
                    <a:pt x="434001" y="2555945"/>
                  </a:lnTo>
                  <a:lnTo>
                    <a:pt x="404425" y="2527583"/>
                  </a:lnTo>
                  <a:lnTo>
                    <a:pt x="375637" y="2497466"/>
                  </a:lnTo>
                  <a:lnTo>
                    <a:pt x="347667" y="2465640"/>
                  </a:lnTo>
                  <a:lnTo>
                    <a:pt x="320545" y="2432153"/>
                  </a:lnTo>
                  <a:lnTo>
                    <a:pt x="294302" y="2397053"/>
                  </a:lnTo>
                  <a:lnTo>
                    <a:pt x="268967" y="2360388"/>
                  </a:lnTo>
                  <a:lnTo>
                    <a:pt x="244572" y="2322204"/>
                  </a:lnTo>
                  <a:lnTo>
                    <a:pt x="221147" y="2282550"/>
                  </a:lnTo>
                  <a:lnTo>
                    <a:pt x="198722" y="2241474"/>
                  </a:lnTo>
                  <a:lnTo>
                    <a:pt x="177328" y="2199022"/>
                  </a:lnTo>
                  <a:lnTo>
                    <a:pt x="156995" y="2155242"/>
                  </a:lnTo>
                  <a:lnTo>
                    <a:pt x="137753" y="2110183"/>
                  </a:lnTo>
                  <a:lnTo>
                    <a:pt x="119634" y="2063891"/>
                  </a:lnTo>
                  <a:lnTo>
                    <a:pt x="102666" y="2016414"/>
                  </a:lnTo>
                  <a:lnTo>
                    <a:pt x="86881" y="1967800"/>
                  </a:lnTo>
                  <a:lnTo>
                    <a:pt x="72309" y="1918096"/>
                  </a:lnTo>
                  <a:lnTo>
                    <a:pt x="58981" y="1867350"/>
                  </a:lnTo>
                  <a:lnTo>
                    <a:pt x="46926" y="1815610"/>
                  </a:lnTo>
                  <a:lnTo>
                    <a:pt x="36176" y="1762923"/>
                  </a:lnTo>
                  <a:lnTo>
                    <a:pt x="26761" y="1709337"/>
                  </a:lnTo>
                  <a:lnTo>
                    <a:pt x="18710" y="1654899"/>
                  </a:lnTo>
                  <a:lnTo>
                    <a:pt x="12056" y="1599657"/>
                  </a:lnTo>
                  <a:lnTo>
                    <a:pt x="6827" y="1543658"/>
                  </a:lnTo>
                  <a:lnTo>
                    <a:pt x="3054" y="1486951"/>
                  </a:lnTo>
                  <a:lnTo>
                    <a:pt x="768" y="1429582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9000" y="33718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42439" y="3445002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9000" y="396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2439" y="4035678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9000" y="457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2439" y="4645228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590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2439" y="5255133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3371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54550" y="3445002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396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54550" y="4035678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65650" y="4565650"/>
            <a:ext cx="469900" cy="469900"/>
            <a:chOff x="4565650" y="4565650"/>
            <a:chExt cx="469900" cy="469900"/>
          </a:xfrm>
        </p:grpSpPr>
        <p:sp>
          <p:nvSpPr>
            <p:cNvPr id="22" name="object 22"/>
            <p:cNvSpPr/>
            <p:nvPr/>
          </p:nvSpPr>
          <p:spPr>
            <a:xfrm>
              <a:off x="4572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72000" y="4572000"/>
            <a:ext cx="457200" cy="4572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8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0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54550" y="5255133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3200" y="3543299"/>
            <a:ext cx="1752600" cy="1905000"/>
          </a:xfrm>
          <a:custGeom>
            <a:avLst/>
            <a:gdLst/>
            <a:ahLst/>
            <a:cxnLst/>
            <a:rect l="l" t="t" r="r" b="b"/>
            <a:pathLst>
              <a:path w="1752600" h="1905000">
                <a:moveTo>
                  <a:pt x="1752600" y="1866900"/>
                </a:moveTo>
                <a:lnTo>
                  <a:pt x="1739900" y="1860550"/>
                </a:lnTo>
                <a:lnTo>
                  <a:pt x="1676400" y="1828800"/>
                </a:lnTo>
                <a:lnTo>
                  <a:pt x="1676400" y="1860550"/>
                </a:lnTo>
                <a:lnTo>
                  <a:pt x="76200" y="1860550"/>
                </a:lnTo>
                <a:lnTo>
                  <a:pt x="76200" y="1828800"/>
                </a:lnTo>
                <a:lnTo>
                  <a:pt x="0" y="1866900"/>
                </a:lnTo>
                <a:lnTo>
                  <a:pt x="76200" y="1905000"/>
                </a:lnTo>
                <a:lnTo>
                  <a:pt x="76200" y="1873250"/>
                </a:lnTo>
                <a:lnTo>
                  <a:pt x="1676400" y="1873250"/>
                </a:lnTo>
                <a:lnTo>
                  <a:pt x="1676400" y="1905000"/>
                </a:lnTo>
                <a:lnTo>
                  <a:pt x="1739900" y="1873250"/>
                </a:lnTo>
                <a:lnTo>
                  <a:pt x="1752600" y="1866900"/>
                </a:lnTo>
                <a:close/>
              </a:path>
              <a:path w="1752600" h="1905000">
                <a:moveTo>
                  <a:pt x="1752600" y="1257300"/>
                </a:moveTo>
                <a:lnTo>
                  <a:pt x="1739900" y="1250950"/>
                </a:lnTo>
                <a:lnTo>
                  <a:pt x="1676400" y="1219200"/>
                </a:lnTo>
                <a:lnTo>
                  <a:pt x="1676400" y="1250950"/>
                </a:lnTo>
                <a:lnTo>
                  <a:pt x="76200" y="1250950"/>
                </a:lnTo>
                <a:lnTo>
                  <a:pt x="76200" y="1219200"/>
                </a:lnTo>
                <a:lnTo>
                  <a:pt x="0" y="1257300"/>
                </a:lnTo>
                <a:lnTo>
                  <a:pt x="76200" y="1295400"/>
                </a:lnTo>
                <a:lnTo>
                  <a:pt x="76200" y="1263650"/>
                </a:lnTo>
                <a:lnTo>
                  <a:pt x="1676400" y="1263650"/>
                </a:lnTo>
                <a:lnTo>
                  <a:pt x="1676400" y="1295400"/>
                </a:lnTo>
                <a:lnTo>
                  <a:pt x="1739900" y="1263650"/>
                </a:lnTo>
                <a:lnTo>
                  <a:pt x="1752600" y="1257300"/>
                </a:lnTo>
                <a:close/>
              </a:path>
              <a:path w="1752600" h="1905000">
                <a:moveTo>
                  <a:pt x="1752600" y="647700"/>
                </a:moveTo>
                <a:lnTo>
                  <a:pt x="1739900" y="641350"/>
                </a:lnTo>
                <a:lnTo>
                  <a:pt x="1676400" y="609600"/>
                </a:lnTo>
                <a:lnTo>
                  <a:pt x="1676400" y="641350"/>
                </a:lnTo>
                <a:lnTo>
                  <a:pt x="76200" y="641350"/>
                </a:lnTo>
                <a:lnTo>
                  <a:pt x="76200" y="609600"/>
                </a:lnTo>
                <a:lnTo>
                  <a:pt x="0" y="647700"/>
                </a:lnTo>
                <a:lnTo>
                  <a:pt x="76200" y="685800"/>
                </a:lnTo>
                <a:lnTo>
                  <a:pt x="76200" y="654050"/>
                </a:lnTo>
                <a:lnTo>
                  <a:pt x="1676400" y="654050"/>
                </a:lnTo>
                <a:lnTo>
                  <a:pt x="1676400" y="685800"/>
                </a:lnTo>
                <a:lnTo>
                  <a:pt x="1739900" y="654050"/>
                </a:lnTo>
                <a:lnTo>
                  <a:pt x="1752600" y="647700"/>
                </a:lnTo>
                <a:close/>
              </a:path>
              <a:path w="1752600" h="1905000">
                <a:moveTo>
                  <a:pt x="1752600" y="38100"/>
                </a:moveTo>
                <a:lnTo>
                  <a:pt x="1739900" y="31750"/>
                </a:lnTo>
                <a:lnTo>
                  <a:pt x="1676400" y="0"/>
                </a:lnTo>
                <a:lnTo>
                  <a:pt x="16764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676400" y="44450"/>
                </a:lnTo>
                <a:lnTo>
                  <a:pt x="1676400" y="76200"/>
                </a:lnTo>
                <a:lnTo>
                  <a:pt x="1739900" y="44450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517650" y="6292850"/>
            <a:ext cx="4203700" cy="2755900"/>
            <a:chOff x="1517650" y="6292850"/>
            <a:chExt cx="4203700" cy="2755900"/>
          </a:xfrm>
        </p:grpSpPr>
        <p:sp>
          <p:nvSpPr>
            <p:cNvPr id="29" name="object 29"/>
            <p:cNvSpPr/>
            <p:nvPr/>
          </p:nvSpPr>
          <p:spPr>
            <a:xfrm>
              <a:off x="1524000" y="6299200"/>
              <a:ext cx="4191000" cy="2743200"/>
            </a:xfrm>
            <a:custGeom>
              <a:avLst/>
              <a:gdLst/>
              <a:ahLst/>
              <a:cxnLst/>
              <a:rect l="l" t="t" r="r" b="b"/>
              <a:pathLst>
                <a:path w="4191000" h="2743200">
                  <a:moveTo>
                    <a:pt x="2438400" y="1371600"/>
                  </a:moveTo>
                  <a:lnTo>
                    <a:pt x="2439168" y="1313617"/>
                  </a:lnTo>
                  <a:lnTo>
                    <a:pt x="2441454" y="1256248"/>
                  </a:lnTo>
                  <a:lnTo>
                    <a:pt x="2445227" y="1199541"/>
                  </a:lnTo>
                  <a:lnTo>
                    <a:pt x="2450456" y="1143542"/>
                  </a:lnTo>
                  <a:lnTo>
                    <a:pt x="2457110" y="1088300"/>
                  </a:lnTo>
                  <a:lnTo>
                    <a:pt x="2465161" y="1033862"/>
                  </a:lnTo>
                  <a:lnTo>
                    <a:pt x="2474576" y="980276"/>
                  </a:lnTo>
                  <a:lnTo>
                    <a:pt x="2485326" y="927589"/>
                  </a:lnTo>
                  <a:lnTo>
                    <a:pt x="2497381" y="875849"/>
                  </a:lnTo>
                  <a:lnTo>
                    <a:pt x="2510709" y="825103"/>
                  </a:lnTo>
                  <a:lnTo>
                    <a:pt x="2525281" y="775399"/>
                  </a:lnTo>
                  <a:lnTo>
                    <a:pt x="2541066" y="726785"/>
                  </a:lnTo>
                  <a:lnTo>
                    <a:pt x="2558033" y="679308"/>
                  </a:lnTo>
                  <a:lnTo>
                    <a:pt x="2576153" y="633016"/>
                  </a:lnTo>
                  <a:lnTo>
                    <a:pt x="2595395" y="587957"/>
                  </a:lnTo>
                  <a:lnTo>
                    <a:pt x="2615728" y="544177"/>
                  </a:lnTo>
                  <a:lnTo>
                    <a:pt x="2637122" y="501725"/>
                  </a:lnTo>
                  <a:lnTo>
                    <a:pt x="2659547" y="460649"/>
                  </a:lnTo>
                  <a:lnTo>
                    <a:pt x="2682972" y="420995"/>
                  </a:lnTo>
                  <a:lnTo>
                    <a:pt x="2707367" y="382811"/>
                  </a:lnTo>
                  <a:lnTo>
                    <a:pt x="2732702" y="346146"/>
                  </a:lnTo>
                  <a:lnTo>
                    <a:pt x="2758945" y="311046"/>
                  </a:lnTo>
                  <a:lnTo>
                    <a:pt x="2786067" y="277559"/>
                  </a:lnTo>
                  <a:lnTo>
                    <a:pt x="2814037" y="245733"/>
                  </a:lnTo>
                  <a:lnTo>
                    <a:pt x="2842825" y="215616"/>
                  </a:lnTo>
                  <a:lnTo>
                    <a:pt x="2872401" y="187254"/>
                  </a:lnTo>
                  <a:lnTo>
                    <a:pt x="2902733" y="160696"/>
                  </a:lnTo>
                  <a:lnTo>
                    <a:pt x="2933792" y="135989"/>
                  </a:lnTo>
                  <a:lnTo>
                    <a:pt x="2965547" y="113181"/>
                  </a:lnTo>
                  <a:lnTo>
                    <a:pt x="2997968" y="92319"/>
                  </a:lnTo>
                  <a:lnTo>
                    <a:pt x="3064686" y="56624"/>
                  </a:lnTo>
                  <a:lnTo>
                    <a:pt x="3133702" y="29286"/>
                  </a:lnTo>
                  <a:lnTo>
                    <a:pt x="3204772" y="10686"/>
                  </a:lnTo>
                  <a:lnTo>
                    <a:pt x="3277655" y="1203"/>
                  </a:lnTo>
                  <a:lnTo>
                    <a:pt x="3314700" y="0"/>
                  </a:lnTo>
                  <a:lnTo>
                    <a:pt x="3351744" y="1203"/>
                  </a:lnTo>
                  <a:lnTo>
                    <a:pt x="3388397" y="4781"/>
                  </a:lnTo>
                  <a:lnTo>
                    <a:pt x="3460404" y="18870"/>
                  </a:lnTo>
                  <a:lnTo>
                    <a:pt x="3530477" y="41887"/>
                  </a:lnTo>
                  <a:lnTo>
                    <a:pt x="3598374" y="73451"/>
                  </a:lnTo>
                  <a:lnTo>
                    <a:pt x="3663852" y="113181"/>
                  </a:lnTo>
                  <a:lnTo>
                    <a:pt x="3695607" y="135989"/>
                  </a:lnTo>
                  <a:lnTo>
                    <a:pt x="3726666" y="160696"/>
                  </a:lnTo>
                  <a:lnTo>
                    <a:pt x="3756998" y="187254"/>
                  </a:lnTo>
                  <a:lnTo>
                    <a:pt x="3786574" y="215616"/>
                  </a:lnTo>
                  <a:lnTo>
                    <a:pt x="3815362" y="245733"/>
                  </a:lnTo>
                  <a:lnTo>
                    <a:pt x="3843332" y="277559"/>
                  </a:lnTo>
                  <a:lnTo>
                    <a:pt x="3870454" y="311046"/>
                  </a:lnTo>
                  <a:lnTo>
                    <a:pt x="3896697" y="346146"/>
                  </a:lnTo>
                  <a:lnTo>
                    <a:pt x="3922032" y="382811"/>
                  </a:lnTo>
                  <a:lnTo>
                    <a:pt x="3946427" y="420995"/>
                  </a:lnTo>
                  <a:lnTo>
                    <a:pt x="3969852" y="460649"/>
                  </a:lnTo>
                  <a:lnTo>
                    <a:pt x="3992277" y="501725"/>
                  </a:lnTo>
                  <a:lnTo>
                    <a:pt x="4013671" y="544177"/>
                  </a:lnTo>
                  <a:lnTo>
                    <a:pt x="4034004" y="587957"/>
                  </a:lnTo>
                  <a:lnTo>
                    <a:pt x="4053246" y="633016"/>
                  </a:lnTo>
                  <a:lnTo>
                    <a:pt x="4071366" y="679308"/>
                  </a:lnTo>
                  <a:lnTo>
                    <a:pt x="4088333" y="726785"/>
                  </a:lnTo>
                  <a:lnTo>
                    <a:pt x="4104118" y="775399"/>
                  </a:lnTo>
                  <a:lnTo>
                    <a:pt x="4118690" y="825103"/>
                  </a:lnTo>
                  <a:lnTo>
                    <a:pt x="4132018" y="875849"/>
                  </a:lnTo>
                  <a:lnTo>
                    <a:pt x="4144073" y="927589"/>
                  </a:lnTo>
                  <a:lnTo>
                    <a:pt x="4154823" y="980276"/>
                  </a:lnTo>
                  <a:lnTo>
                    <a:pt x="4164238" y="1033862"/>
                  </a:lnTo>
                  <a:lnTo>
                    <a:pt x="4172289" y="1088300"/>
                  </a:lnTo>
                  <a:lnTo>
                    <a:pt x="4178943" y="1143542"/>
                  </a:lnTo>
                  <a:lnTo>
                    <a:pt x="4184172" y="1199541"/>
                  </a:lnTo>
                  <a:lnTo>
                    <a:pt x="4187945" y="1256248"/>
                  </a:lnTo>
                  <a:lnTo>
                    <a:pt x="4190231" y="1313617"/>
                  </a:lnTo>
                  <a:lnTo>
                    <a:pt x="4191000" y="1371600"/>
                  </a:lnTo>
                  <a:lnTo>
                    <a:pt x="4190231" y="1429582"/>
                  </a:lnTo>
                  <a:lnTo>
                    <a:pt x="4187945" y="1486951"/>
                  </a:lnTo>
                  <a:lnTo>
                    <a:pt x="4184172" y="1543658"/>
                  </a:lnTo>
                  <a:lnTo>
                    <a:pt x="4178943" y="1599657"/>
                  </a:lnTo>
                  <a:lnTo>
                    <a:pt x="4172289" y="1654899"/>
                  </a:lnTo>
                  <a:lnTo>
                    <a:pt x="4164238" y="1709337"/>
                  </a:lnTo>
                  <a:lnTo>
                    <a:pt x="4154823" y="1762923"/>
                  </a:lnTo>
                  <a:lnTo>
                    <a:pt x="4144073" y="1815610"/>
                  </a:lnTo>
                  <a:lnTo>
                    <a:pt x="4132018" y="1867350"/>
                  </a:lnTo>
                  <a:lnTo>
                    <a:pt x="4118690" y="1918096"/>
                  </a:lnTo>
                  <a:lnTo>
                    <a:pt x="4104118" y="1967800"/>
                  </a:lnTo>
                  <a:lnTo>
                    <a:pt x="4088333" y="2016414"/>
                  </a:lnTo>
                  <a:lnTo>
                    <a:pt x="4071366" y="2063891"/>
                  </a:lnTo>
                  <a:lnTo>
                    <a:pt x="4053246" y="2110183"/>
                  </a:lnTo>
                  <a:lnTo>
                    <a:pt x="4034004" y="2155242"/>
                  </a:lnTo>
                  <a:lnTo>
                    <a:pt x="4013671" y="2199022"/>
                  </a:lnTo>
                  <a:lnTo>
                    <a:pt x="3992277" y="2241474"/>
                  </a:lnTo>
                  <a:lnTo>
                    <a:pt x="3969852" y="2282550"/>
                  </a:lnTo>
                  <a:lnTo>
                    <a:pt x="3946427" y="2322204"/>
                  </a:lnTo>
                  <a:lnTo>
                    <a:pt x="3922032" y="2360388"/>
                  </a:lnTo>
                  <a:lnTo>
                    <a:pt x="3896697" y="2397053"/>
                  </a:lnTo>
                  <a:lnTo>
                    <a:pt x="3870454" y="2432153"/>
                  </a:lnTo>
                  <a:lnTo>
                    <a:pt x="3843332" y="2465640"/>
                  </a:lnTo>
                  <a:lnTo>
                    <a:pt x="3815362" y="2497466"/>
                  </a:lnTo>
                  <a:lnTo>
                    <a:pt x="3786574" y="2527583"/>
                  </a:lnTo>
                  <a:lnTo>
                    <a:pt x="3756998" y="2555945"/>
                  </a:lnTo>
                  <a:lnTo>
                    <a:pt x="3726666" y="2582503"/>
                  </a:lnTo>
                  <a:lnTo>
                    <a:pt x="3695607" y="2607210"/>
                  </a:lnTo>
                  <a:lnTo>
                    <a:pt x="3663852" y="2630018"/>
                  </a:lnTo>
                  <a:lnTo>
                    <a:pt x="3631431" y="2650880"/>
                  </a:lnTo>
                  <a:lnTo>
                    <a:pt x="3564713" y="2686575"/>
                  </a:lnTo>
                  <a:lnTo>
                    <a:pt x="3495697" y="2713913"/>
                  </a:lnTo>
                  <a:lnTo>
                    <a:pt x="3424627" y="2732513"/>
                  </a:lnTo>
                  <a:lnTo>
                    <a:pt x="3351744" y="2741996"/>
                  </a:lnTo>
                  <a:lnTo>
                    <a:pt x="3314700" y="2743200"/>
                  </a:lnTo>
                  <a:lnTo>
                    <a:pt x="3277655" y="2741996"/>
                  </a:lnTo>
                  <a:lnTo>
                    <a:pt x="3241002" y="2738418"/>
                  </a:lnTo>
                  <a:lnTo>
                    <a:pt x="3168995" y="2724329"/>
                  </a:lnTo>
                  <a:lnTo>
                    <a:pt x="3098922" y="2701312"/>
                  </a:lnTo>
                  <a:lnTo>
                    <a:pt x="3031025" y="2669748"/>
                  </a:lnTo>
                  <a:lnTo>
                    <a:pt x="2965547" y="2630018"/>
                  </a:lnTo>
                  <a:lnTo>
                    <a:pt x="2933792" y="2607210"/>
                  </a:lnTo>
                  <a:lnTo>
                    <a:pt x="2902733" y="2582503"/>
                  </a:lnTo>
                  <a:lnTo>
                    <a:pt x="2872401" y="2555945"/>
                  </a:lnTo>
                  <a:lnTo>
                    <a:pt x="2842825" y="2527583"/>
                  </a:lnTo>
                  <a:lnTo>
                    <a:pt x="2814037" y="2497466"/>
                  </a:lnTo>
                  <a:lnTo>
                    <a:pt x="2786067" y="2465640"/>
                  </a:lnTo>
                  <a:lnTo>
                    <a:pt x="2758945" y="2432153"/>
                  </a:lnTo>
                  <a:lnTo>
                    <a:pt x="2732702" y="2397053"/>
                  </a:lnTo>
                  <a:lnTo>
                    <a:pt x="2707367" y="2360388"/>
                  </a:lnTo>
                  <a:lnTo>
                    <a:pt x="2682972" y="2322204"/>
                  </a:lnTo>
                  <a:lnTo>
                    <a:pt x="2659547" y="2282550"/>
                  </a:lnTo>
                  <a:lnTo>
                    <a:pt x="2637122" y="2241474"/>
                  </a:lnTo>
                  <a:lnTo>
                    <a:pt x="2615728" y="2199022"/>
                  </a:lnTo>
                  <a:lnTo>
                    <a:pt x="2595395" y="2155242"/>
                  </a:lnTo>
                  <a:lnTo>
                    <a:pt x="2576153" y="2110183"/>
                  </a:lnTo>
                  <a:lnTo>
                    <a:pt x="2558033" y="2063891"/>
                  </a:lnTo>
                  <a:lnTo>
                    <a:pt x="2541066" y="2016414"/>
                  </a:lnTo>
                  <a:lnTo>
                    <a:pt x="2525281" y="1967800"/>
                  </a:lnTo>
                  <a:lnTo>
                    <a:pt x="2510709" y="1918096"/>
                  </a:lnTo>
                  <a:lnTo>
                    <a:pt x="2497381" y="1867350"/>
                  </a:lnTo>
                  <a:lnTo>
                    <a:pt x="2485326" y="1815610"/>
                  </a:lnTo>
                  <a:lnTo>
                    <a:pt x="2474576" y="1762923"/>
                  </a:lnTo>
                  <a:lnTo>
                    <a:pt x="2465161" y="1709337"/>
                  </a:lnTo>
                  <a:lnTo>
                    <a:pt x="2457110" y="1654899"/>
                  </a:lnTo>
                  <a:lnTo>
                    <a:pt x="2450456" y="1599657"/>
                  </a:lnTo>
                  <a:lnTo>
                    <a:pt x="2445227" y="1543658"/>
                  </a:lnTo>
                  <a:lnTo>
                    <a:pt x="2441454" y="1486951"/>
                  </a:lnTo>
                  <a:lnTo>
                    <a:pt x="2439168" y="1429582"/>
                  </a:lnTo>
                  <a:lnTo>
                    <a:pt x="2438400" y="1371600"/>
                  </a:lnTo>
                  <a:close/>
                </a:path>
                <a:path w="4191000" h="2743200">
                  <a:moveTo>
                    <a:pt x="0" y="1066800"/>
                  </a:moveTo>
                  <a:lnTo>
                    <a:pt x="1072" y="1013558"/>
                  </a:lnTo>
                  <a:lnTo>
                    <a:pt x="4255" y="960991"/>
                  </a:lnTo>
                  <a:lnTo>
                    <a:pt x="9500" y="909161"/>
                  </a:lnTo>
                  <a:lnTo>
                    <a:pt x="16756" y="858129"/>
                  </a:lnTo>
                  <a:lnTo>
                    <a:pt x="25972" y="807956"/>
                  </a:lnTo>
                  <a:lnTo>
                    <a:pt x="37099" y="758702"/>
                  </a:lnTo>
                  <a:lnTo>
                    <a:pt x="50086" y="710430"/>
                  </a:lnTo>
                  <a:lnTo>
                    <a:pt x="64883" y="663201"/>
                  </a:lnTo>
                  <a:lnTo>
                    <a:pt x="81440" y="617074"/>
                  </a:lnTo>
                  <a:lnTo>
                    <a:pt x="99707" y="572112"/>
                  </a:lnTo>
                  <a:lnTo>
                    <a:pt x="119634" y="528376"/>
                  </a:lnTo>
                  <a:lnTo>
                    <a:pt x="141169" y="485926"/>
                  </a:lnTo>
                  <a:lnTo>
                    <a:pt x="164264" y="444825"/>
                  </a:lnTo>
                  <a:lnTo>
                    <a:pt x="188868" y="405133"/>
                  </a:lnTo>
                  <a:lnTo>
                    <a:pt x="214931" y="366910"/>
                  </a:lnTo>
                  <a:lnTo>
                    <a:pt x="242402" y="330219"/>
                  </a:lnTo>
                  <a:lnTo>
                    <a:pt x="271232" y="295121"/>
                  </a:lnTo>
                  <a:lnTo>
                    <a:pt x="301370" y="261676"/>
                  </a:lnTo>
                  <a:lnTo>
                    <a:pt x="332766" y="229946"/>
                  </a:lnTo>
                  <a:lnTo>
                    <a:pt x="365370" y="199991"/>
                  </a:lnTo>
                  <a:lnTo>
                    <a:pt x="399132" y="171874"/>
                  </a:lnTo>
                  <a:lnTo>
                    <a:pt x="434001" y="145654"/>
                  </a:lnTo>
                  <a:lnTo>
                    <a:pt x="469927" y="121394"/>
                  </a:lnTo>
                  <a:lnTo>
                    <a:pt x="506861" y="99155"/>
                  </a:lnTo>
                  <a:lnTo>
                    <a:pt x="544751" y="78996"/>
                  </a:lnTo>
                  <a:lnTo>
                    <a:pt x="583548" y="60981"/>
                  </a:lnTo>
                  <a:lnTo>
                    <a:pt x="623202" y="45169"/>
                  </a:lnTo>
                  <a:lnTo>
                    <a:pt x="663661" y="31622"/>
                  </a:lnTo>
                  <a:lnTo>
                    <a:pt x="704878" y="20401"/>
                  </a:lnTo>
                  <a:lnTo>
                    <a:pt x="746800" y="11567"/>
                  </a:lnTo>
                  <a:lnTo>
                    <a:pt x="789377" y="5181"/>
                  </a:lnTo>
                  <a:lnTo>
                    <a:pt x="832561" y="1305"/>
                  </a:lnTo>
                  <a:lnTo>
                    <a:pt x="876300" y="0"/>
                  </a:lnTo>
                  <a:lnTo>
                    <a:pt x="920038" y="1305"/>
                  </a:lnTo>
                  <a:lnTo>
                    <a:pt x="963222" y="5181"/>
                  </a:lnTo>
                  <a:lnTo>
                    <a:pt x="1005799" y="11567"/>
                  </a:lnTo>
                  <a:lnTo>
                    <a:pt x="1047721" y="20401"/>
                  </a:lnTo>
                  <a:lnTo>
                    <a:pt x="1088938" y="31622"/>
                  </a:lnTo>
                  <a:lnTo>
                    <a:pt x="1129397" y="45169"/>
                  </a:lnTo>
                  <a:lnTo>
                    <a:pt x="1169051" y="60981"/>
                  </a:lnTo>
                  <a:lnTo>
                    <a:pt x="1207848" y="78996"/>
                  </a:lnTo>
                  <a:lnTo>
                    <a:pt x="1245738" y="99155"/>
                  </a:lnTo>
                  <a:lnTo>
                    <a:pt x="1282672" y="121394"/>
                  </a:lnTo>
                  <a:lnTo>
                    <a:pt x="1318598" y="145654"/>
                  </a:lnTo>
                  <a:lnTo>
                    <a:pt x="1353467" y="171874"/>
                  </a:lnTo>
                  <a:lnTo>
                    <a:pt x="1387229" y="199991"/>
                  </a:lnTo>
                  <a:lnTo>
                    <a:pt x="1419833" y="229946"/>
                  </a:lnTo>
                  <a:lnTo>
                    <a:pt x="1451229" y="261676"/>
                  </a:lnTo>
                  <a:lnTo>
                    <a:pt x="1481367" y="295121"/>
                  </a:lnTo>
                  <a:lnTo>
                    <a:pt x="1510197" y="330219"/>
                  </a:lnTo>
                  <a:lnTo>
                    <a:pt x="1537668" y="366910"/>
                  </a:lnTo>
                  <a:lnTo>
                    <a:pt x="1563731" y="405133"/>
                  </a:lnTo>
                  <a:lnTo>
                    <a:pt x="1588335" y="444825"/>
                  </a:lnTo>
                  <a:lnTo>
                    <a:pt x="1611430" y="485926"/>
                  </a:lnTo>
                  <a:lnTo>
                    <a:pt x="1632965" y="528376"/>
                  </a:lnTo>
                  <a:lnTo>
                    <a:pt x="1652892" y="572112"/>
                  </a:lnTo>
                  <a:lnTo>
                    <a:pt x="1671159" y="617074"/>
                  </a:lnTo>
                  <a:lnTo>
                    <a:pt x="1687716" y="663201"/>
                  </a:lnTo>
                  <a:lnTo>
                    <a:pt x="1702513" y="710430"/>
                  </a:lnTo>
                  <a:lnTo>
                    <a:pt x="1715500" y="758702"/>
                  </a:lnTo>
                  <a:lnTo>
                    <a:pt x="1726627" y="807956"/>
                  </a:lnTo>
                  <a:lnTo>
                    <a:pt x="1735843" y="858129"/>
                  </a:lnTo>
                  <a:lnTo>
                    <a:pt x="1743099" y="909161"/>
                  </a:lnTo>
                  <a:lnTo>
                    <a:pt x="1748344" y="960991"/>
                  </a:lnTo>
                  <a:lnTo>
                    <a:pt x="1751527" y="1013558"/>
                  </a:lnTo>
                  <a:lnTo>
                    <a:pt x="1752600" y="1066800"/>
                  </a:lnTo>
                  <a:lnTo>
                    <a:pt x="1751527" y="1120041"/>
                  </a:lnTo>
                  <a:lnTo>
                    <a:pt x="1748344" y="1172608"/>
                  </a:lnTo>
                  <a:lnTo>
                    <a:pt x="1743099" y="1224438"/>
                  </a:lnTo>
                  <a:lnTo>
                    <a:pt x="1735843" y="1275470"/>
                  </a:lnTo>
                  <a:lnTo>
                    <a:pt x="1726627" y="1325643"/>
                  </a:lnTo>
                  <a:lnTo>
                    <a:pt x="1715500" y="1374897"/>
                  </a:lnTo>
                  <a:lnTo>
                    <a:pt x="1702513" y="1423169"/>
                  </a:lnTo>
                  <a:lnTo>
                    <a:pt x="1687716" y="1470398"/>
                  </a:lnTo>
                  <a:lnTo>
                    <a:pt x="1671159" y="1516525"/>
                  </a:lnTo>
                  <a:lnTo>
                    <a:pt x="1652892" y="1561487"/>
                  </a:lnTo>
                  <a:lnTo>
                    <a:pt x="1632965" y="1605223"/>
                  </a:lnTo>
                  <a:lnTo>
                    <a:pt x="1611430" y="1647673"/>
                  </a:lnTo>
                  <a:lnTo>
                    <a:pt x="1588335" y="1688774"/>
                  </a:lnTo>
                  <a:lnTo>
                    <a:pt x="1563731" y="1728466"/>
                  </a:lnTo>
                  <a:lnTo>
                    <a:pt x="1537668" y="1766689"/>
                  </a:lnTo>
                  <a:lnTo>
                    <a:pt x="1510197" y="1803380"/>
                  </a:lnTo>
                  <a:lnTo>
                    <a:pt x="1481367" y="1838478"/>
                  </a:lnTo>
                  <a:lnTo>
                    <a:pt x="1451229" y="1871923"/>
                  </a:lnTo>
                  <a:lnTo>
                    <a:pt x="1419833" y="1903653"/>
                  </a:lnTo>
                  <a:lnTo>
                    <a:pt x="1387229" y="1933608"/>
                  </a:lnTo>
                  <a:lnTo>
                    <a:pt x="1353467" y="1961725"/>
                  </a:lnTo>
                  <a:lnTo>
                    <a:pt x="1318598" y="1987945"/>
                  </a:lnTo>
                  <a:lnTo>
                    <a:pt x="1282672" y="2012205"/>
                  </a:lnTo>
                  <a:lnTo>
                    <a:pt x="1245738" y="2034444"/>
                  </a:lnTo>
                  <a:lnTo>
                    <a:pt x="1207848" y="2054603"/>
                  </a:lnTo>
                  <a:lnTo>
                    <a:pt x="1169051" y="2072618"/>
                  </a:lnTo>
                  <a:lnTo>
                    <a:pt x="1129397" y="2088430"/>
                  </a:lnTo>
                  <a:lnTo>
                    <a:pt x="1088938" y="2101977"/>
                  </a:lnTo>
                  <a:lnTo>
                    <a:pt x="1047721" y="2113198"/>
                  </a:lnTo>
                  <a:lnTo>
                    <a:pt x="1005799" y="2122032"/>
                  </a:lnTo>
                  <a:lnTo>
                    <a:pt x="963222" y="2128418"/>
                  </a:lnTo>
                  <a:lnTo>
                    <a:pt x="920038" y="2132294"/>
                  </a:lnTo>
                  <a:lnTo>
                    <a:pt x="876300" y="2133600"/>
                  </a:lnTo>
                  <a:lnTo>
                    <a:pt x="832561" y="2132294"/>
                  </a:lnTo>
                  <a:lnTo>
                    <a:pt x="789377" y="2128418"/>
                  </a:lnTo>
                  <a:lnTo>
                    <a:pt x="746800" y="2122032"/>
                  </a:lnTo>
                  <a:lnTo>
                    <a:pt x="704878" y="2113198"/>
                  </a:lnTo>
                  <a:lnTo>
                    <a:pt x="663661" y="2101977"/>
                  </a:lnTo>
                  <a:lnTo>
                    <a:pt x="623202" y="2088430"/>
                  </a:lnTo>
                  <a:lnTo>
                    <a:pt x="583548" y="2072618"/>
                  </a:lnTo>
                  <a:lnTo>
                    <a:pt x="544751" y="2054603"/>
                  </a:lnTo>
                  <a:lnTo>
                    <a:pt x="506861" y="2034444"/>
                  </a:lnTo>
                  <a:lnTo>
                    <a:pt x="469927" y="2012205"/>
                  </a:lnTo>
                  <a:lnTo>
                    <a:pt x="434001" y="1987945"/>
                  </a:lnTo>
                  <a:lnTo>
                    <a:pt x="399132" y="1961725"/>
                  </a:lnTo>
                  <a:lnTo>
                    <a:pt x="365370" y="1933608"/>
                  </a:lnTo>
                  <a:lnTo>
                    <a:pt x="332766" y="1903653"/>
                  </a:lnTo>
                  <a:lnTo>
                    <a:pt x="301370" y="1871923"/>
                  </a:lnTo>
                  <a:lnTo>
                    <a:pt x="271232" y="1838478"/>
                  </a:lnTo>
                  <a:lnTo>
                    <a:pt x="242402" y="1803380"/>
                  </a:lnTo>
                  <a:lnTo>
                    <a:pt x="214931" y="1766689"/>
                  </a:lnTo>
                  <a:lnTo>
                    <a:pt x="188868" y="1728466"/>
                  </a:lnTo>
                  <a:lnTo>
                    <a:pt x="164264" y="1688774"/>
                  </a:lnTo>
                  <a:lnTo>
                    <a:pt x="141169" y="1647673"/>
                  </a:lnTo>
                  <a:lnTo>
                    <a:pt x="119634" y="1605223"/>
                  </a:lnTo>
                  <a:lnTo>
                    <a:pt x="99707" y="1561487"/>
                  </a:lnTo>
                  <a:lnTo>
                    <a:pt x="81440" y="1516525"/>
                  </a:lnTo>
                  <a:lnTo>
                    <a:pt x="64883" y="1470398"/>
                  </a:lnTo>
                  <a:lnTo>
                    <a:pt x="50086" y="1423169"/>
                  </a:lnTo>
                  <a:lnTo>
                    <a:pt x="37099" y="1374897"/>
                  </a:lnTo>
                  <a:lnTo>
                    <a:pt x="25972" y="1325643"/>
                  </a:lnTo>
                  <a:lnTo>
                    <a:pt x="16756" y="1275470"/>
                  </a:lnTo>
                  <a:lnTo>
                    <a:pt x="9500" y="1224438"/>
                  </a:lnTo>
                  <a:lnTo>
                    <a:pt x="4255" y="1172608"/>
                  </a:lnTo>
                  <a:lnTo>
                    <a:pt x="1072" y="1120041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59000" y="65468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42439" y="6620636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59000" y="713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42439" y="721131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59000" y="774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42439" y="782091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72000" y="6546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54550" y="6620636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713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54550" y="721131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774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54550" y="782091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8356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54550" y="843056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43200" y="6718300"/>
            <a:ext cx="1752600" cy="1881505"/>
          </a:xfrm>
          <a:custGeom>
            <a:avLst/>
            <a:gdLst/>
            <a:ahLst/>
            <a:cxnLst/>
            <a:rect l="l" t="t" r="r" b="b"/>
            <a:pathLst>
              <a:path w="1752600" h="1881504">
                <a:moveTo>
                  <a:pt x="1752600" y="1866900"/>
                </a:moveTo>
                <a:lnTo>
                  <a:pt x="1739468" y="1854454"/>
                </a:lnTo>
                <a:lnTo>
                  <a:pt x="1690751" y="1808226"/>
                </a:lnTo>
                <a:lnTo>
                  <a:pt x="1681505" y="1838693"/>
                </a:lnTo>
                <a:lnTo>
                  <a:pt x="74739" y="1349641"/>
                </a:lnTo>
                <a:lnTo>
                  <a:pt x="75857" y="1345946"/>
                </a:lnTo>
                <a:lnTo>
                  <a:pt x="83947" y="1319276"/>
                </a:lnTo>
                <a:lnTo>
                  <a:pt x="0" y="1333500"/>
                </a:lnTo>
                <a:lnTo>
                  <a:pt x="61849" y="1392174"/>
                </a:lnTo>
                <a:lnTo>
                  <a:pt x="71081" y="1361719"/>
                </a:lnTo>
                <a:lnTo>
                  <a:pt x="1677847" y="1850771"/>
                </a:lnTo>
                <a:lnTo>
                  <a:pt x="1668653" y="1881124"/>
                </a:lnTo>
                <a:lnTo>
                  <a:pt x="1752600" y="1866900"/>
                </a:lnTo>
                <a:close/>
              </a:path>
              <a:path w="1752600" h="1881504">
                <a:moveTo>
                  <a:pt x="1752600" y="1257300"/>
                </a:moveTo>
                <a:lnTo>
                  <a:pt x="1739900" y="1250950"/>
                </a:lnTo>
                <a:lnTo>
                  <a:pt x="1676400" y="1219200"/>
                </a:lnTo>
                <a:lnTo>
                  <a:pt x="1676400" y="1250950"/>
                </a:lnTo>
                <a:lnTo>
                  <a:pt x="76200" y="1250950"/>
                </a:lnTo>
                <a:lnTo>
                  <a:pt x="76200" y="1219200"/>
                </a:lnTo>
                <a:lnTo>
                  <a:pt x="0" y="1257300"/>
                </a:lnTo>
                <a:lnTo>
                  <a:pt x="76200" y="1295400"/>
                </a:lnTo>
                <a:lnTo>
                  <a:pt x="76200" y="1263650"/>
                </a:lnTo>
                <a:lnTo>
                  <a:pt x="1676400" y="1263650"/>
                </a:lnTo>
                <a:lnTo>
                  <a:pt x="1676400" y="1295400"/>
                </a:lnTo>
                <a:lnTo>
                  <a:pt x="1739900" y="1263650"/>
                </a:lnTo>
                <a:lnTo>
                  <a:pt x="1752600" y="1257300"/>
                </a:lnTo>
                <a:close/>
              </a:path>
              <a:path w="1752600" h="1881504">
                <a:moveTo>
                  <a:pt x="1752600" y="723900"/>
                </a:moveTo>
                <a:lnTo>
                  <a:pt x="1739900" y="717550"/>
                </a:lnTo>
                <a:lnTo>
                  <a:pt x="1676400" y="685800"/>
                </a:lnTo>
                <a:lnTo>
                  <a:pt x="1676400" y="717550"/>
                </a:lnTo>
                <a:lnTo>
                  <a:pt x="76200" y="717550"/>
                </a:lnTo>
                <a:lnTo>
                  <a:pt x="76200" y="685800"/>
                </a:lnTo>
                <a:lnTo>
                  <a:pt x="0" y="723900"/>
                </a:lnTo>
                <a:lnTo>
                  <a:pt x="76200" y="762000"/>
                </a:lnTo>
                <a:lnTo>
                  <a:pt x="76200" y="730250"/>
                </a:lnTo>
                <a:lnTo>
                  <a:pt x="1676400" y="730250"/>
                </a:lnTo>
                <a:lnTo>
                  <a:pt x="1676400" y="762000"/>
                </a:lnTo>
                <a:lnTo>
                  <a:pt x="1739900" y="730250"/>
                </a:lnTo>
                <a:lnTo>
                  <a:pt x="1752600" y="723900"/>
                </a:lnTo>
                <a:close/>
              </a:path>
              <a:path w="1752600" h="1881504">
                <a:moveTo>
                  <a:pt x="1752600" y="114300"/>
                </a:moveTo>
                <a:lnTo>
                  <a:pt x="1668653" y="100076"/>
                </a:lnTo>
                <a:lnTo>
                  <a:pt x="1677847" y="130441"/>
                </a:lnTo>
                <a:lnTo>
                  <a:pt x="876287" y="374421"/>
                </a:lnTo>
                <a:lnTo>
                  <a:pt x="74739" y="130441"/>
                </a:lnTo>
                <a:lnTo>
                  <a:pt x="75857" y="126746"/>
                </a:lnTo>
                <a:lnTo>
                  <a:pt x="83947" y="100076"/>
                </a:lnTo>
                <a:lnTo>
                  <a:pt x="0" y="114300"/>
                </a:lnTo>
                <a:lnTo>
                  <a:pt x="61849" y="172974"/>
                </a:lnTo>
                <a:lnTo>
                  <a:pt x="71081" y="142519"/>
                </a:lnTo>
                <a:lnTo>
                  <a:pt x="854621" y="381012"/>
                </a:lnTo>
                <a:lnTo>
                  <a:pt x="71081" y="619493"/>
                </a:lnTo>
                <a:lnTo>
                  <a:pt x="61849" y="589026"/>
                </a:lnTo>
                <a:lnTo>
                  <a:pt x="0" y="647700"/>
                </a:lnTo>
                <a:lnTo>
                  <a:pt x="83947" y="661924"/>
                </a:lnTo>
                <a:lnTo>
                  <a:pt x="75857" y="635254"/>
                </a:lnTo>
                <a:lnTo>
                  <a:pt x="74739" y="631571"/>
                </a:lnTo>
                <a:lnTo>
                  <a:pt x="876287" y="387604"/>
                </a:lnTo>
                <a:lnTo>
                  <a:pt x="1677847" y="631571"/>
                </a:lnTo>
                <a:lnTo>
                  <a:pt x="1668653" y="661924"/>
                </a:lnTo>
                <a:lnTo>
                  <a:pt x="1752600" y="647700"/>
                </a:lnTo>
                <a:lnTo>
                  <a:pt x="1739468" y="635254"/>
                </a:lnTo>
                <a:lnTo>
                  <a:pt x="1690751" y="589026"/>
                </a:lnTo>
                <a:lnTo>
                  <a:pt x="1681505" y="619493"/>
                </a:lnTo>
                <a:lnTo>
                  <a:pt x="897953" y="381012"/>
                </a:lnTo>
                <a:lnTo>
                  <a:pt x="1681505" y="142519"/>
                </a:lnTo>
                <a:lnTo>
                  <a:pt x="1690751" y="172974"/>
                </a:lnTo>
                <a:lnTo>
                  <a:pt x="1739468" y="126746"/>
                </a:lnTo>
                <a:lnTo>
                  <a:pt x="1752600" y="114300"/>
                </a:lnTo>
                <a:close/>
              </a:path>
              <a:path w="1752600" h="1881504">
                <a:moveTo>
                  <a:pt x="1752600" y="38100"/>
                </a:moveTo>
                <a:lnTo>
                  <a:pt x="1739900" y="31750"/>
                </a:lnTo>
                <a:lnTo>
                  <a:pt x="1676400" y="0"/>
                </a:lnTo>
                <a:lnTo>
                  <a:pt x="16764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676400" y="44450"/>
                </a:lnTo>
                <a:lnTo>
                  <a:pt x="1676400" y="76200"/>
                </a:lnTo>
                <a:lnTo>
                  <a:pt x="1739900" y="44450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15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7794" y="2314777"/>
            <a:ext cx="1445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10" dirty="0">
                <a:latin typeface="Franklin Gothic Medium"/>
                <a:cs typeface="Franklin Gothic Medium"/>
              </a:rPr>
              <a:t>Many-</a:t>
            </a:r>
            <a:r>
              <a:rPr sz="1800" spc="-20" dirty="0">
                <a:latin typeface="Franklin Gothic Medium"/>
                <a:cs typeface="Franklin Gothic Medium"/>
              </a:rPr>
              <a:t>to-</a:t>
            </a:r>
            <a:r>
              <a:rPr sz="1800" spc="-25" dirty="0">
                <a:latin typeface="Franklin Gothic Medium"/>
                <a:cs typeface="Franklin Gothic Medium"/>
              </a:rPr>
              <a:t>one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5250" y="2660650"/>
            <a:ext cx="4203700" cy="2755900"/>
            <a:chOff x="1365250" y="2660650"/>
            <a:chExt cx="4203700" cy="2755900"/>
          </a:xfrm>
        </p:grpSpPr>
        <p:sp>
          <p:nvSpPr>
            <p:cNvPr id="7" name="object 7"/>
            <p:cNvSpPr/>
            <p:nvPr/>
          </p:nvSpPr>
          <p:spPr>
            <a:xfrm>
              <a:off x="1371600" y="2667000"/>
              <a:ext cx="4191000" cy="2743200"/>
            </a:xfrm>
            <a:custGeom>
              <a:avLst/>
              <a:gdLst/>
              <a:ahLst/>
              <a:cxnLst/>
              <a:rect l="l" t="t" r="r" b="b"/>
              <a:pathLst>
                <a:path w="4191000" h="2743200">
                  <a:moveTo>
                    <a:pt x="2438400" y="1066800"/>
                  </a:moveTo>
                  <a:lnTo>
                    <a:pt x="2439472" y="1013558"/>
                  </a:lnTo>
                  <a:lnTo>
                    <a:pt x="2442655" y="960991"/>
                  </a:lnTo>
                  <a:lnTo>
                    <a:pt x="2447900" y="909161"/>
                  </a:lnTo>
                  <a:lnTo>
                    <a:pt x="2455156" y="858129"/>
                  </a:lnTo>
                  <a:lnTo>
                    <a:pt x="2464372" y="807956"/>
                  </a:lnTo>
                  <a:lnTo>
                    <a:pt x="2475499" y="758702"/>
                  </a:lnTo>
                  <a:lnTo>
                    <a:pt x="2488486" y="710430"/>
                  </a:lnTo>
                  <a:lnTo>
                    <a:pt x="2503283" y="663201"/>
                  </a:lnTo>
                  <a:lnTo>
                    <a:pt x="2519840" y="617074"/>
                  </a:lnTo>
                  <a:lnTo>
                    <a:pt x="2538107" y="572112"/>
                  </a:lnTo>
                  <a:lnTo>
                    <a:pt x="2558034" y="528376"/>
                  </a:lnTo>
                  <a:lnTo>
                    <a:pt x="2579569" y="485926"/>
                  </a:lnTo>
                  <a:lnTo>
                    <a:pt x="2602664" y="444825"/>
                  </a:lnTo>
                  <a:lnTo>
                    <a:pt x="2627268" y="405133"/>
                  </a:lnTo>
                  <a:lnTo>
                    <a:pt x="2653331" y="366910"/>
                  </a:lnTo>
                  <a:lnTo>
                    <a:pt x="2680802" y="330219"/>
                  </a:lnTo>
                  <a:lnTo>
                    <a:pt x="2709632" y="295121"/>
                  </a:lnTo>
                  <a:lnTo>
                    <a:pt x="2739770" y="261676"/>
                  </a:lnTo>
                  <a:lnTo>
                    <a:pt x="2771166" y="229946"/>
                  </a:lnTo>
                  <a:lnTo>
                    <a:pt x="2803770" y="199991"/>
                  </a:lnTo>
                  <a:lnTo>
                    <a:pt x="2837532" y="171874"/>
                  </a:lnTo>
                  <a:lnTo>
                    <a:pt x="2872401" y="145654"/>
                  </a:lnTo>
                  <a:lnTo>
                    <a:pt x="2908327" y="121394"/>
                  </a:lnTo>
                  <a:lnTo>
                    <a:pt x="2945261" y="99155"/>
                  </a:lnTo>
                  <a:lnTo>
                    <a:pt x="2983151" y="78996"/>
                  </a:lnTo>
                  <a:lnTo>
                    <a:pt x="3021948" y="60981"/>
                  </a:lnTo>
                  <a:lnTo>
                    <a:pt x="3061602" y="45169"/>
                  </a:lnTo>
                  <a:lnTo>
                    <a:pt x="3102061" y="31622"/>
                  </a:lnTo>
                  <a:lnTo>
                    <a:pt x="3143278" y="20401"/>
                  </a:lnTo>
                  <a:lnTo>
                    <a:pt x="3185200" y="11567"/>
                  </a:lnTo>
                  <a:lnTo>
                    <a:pt x="3227777" y="5181"/>
                  </a:lnTo>
                  <a:lnTo>
                    <a:pt x="3270961" y="1305"/>
                  </a:lnTo>
                  <a:lnTo>
                    <a:pt x="3314700" y="0"/>
                  </a:lnTo>
                  <a:lnTo>
                    <a:pt x="3358438" y="1305"/>
                  </a:lnTo>
                  <a:lnTo>
                    <a:pt x="3401622" y="5181"/>
                  </a:lnTo>
                  <a:lnTo>
                    <a:pt x="3444199" y="11567"/>
                  </a:lnTo>
                  <a:lnTo>
                    <a:pt x="3486121" y="20401"/>
                  </a:lnTo>
                  <a:lnTo>
                    <a:pt x="3527338" y="31622"/>
                  </a:lnTo>
                  <a:lnTo>
                    <a:pt x="3567797" y="45169"/>
                  </a:lnTo>
                  <a:lnTo>
                    <a:pt x="3607451" y="60981"/>
                  </a:lnTo>
                  <a:lnTo>
                    <a:pt x="3646248" y="78996"/>
                  </a:lnTo>
                  <a:lnTo>
                    <a:pt x="3684138" y="99155"/>
                  </a:lnTo>
                  <a:lnTo>
                    <a:pt x="3721072" y="121394"/>
                  </a:lnTo>
                  <a:lnTo>
                    <a:pt x="3756998" y="145654"/>
                  </a:lnTo>
                  <a:lnTo>
                    <a:pt x="3791867" y="171874"/>
                  </a:lnTo>
                  <a:lnTo>
                    <a:pt x="3825629" y="199991"/>
                  </a:lnTo>
                  <a:lnTo>
                    <a:pt x="3858233" y="229946"/>
                  </a:lnTo>
                  <a:lnTo>
                    <a:pt x="3889629" y="261676"/>
                  </a:lnTo>
                  <a:lnTo>
                    <a:pt x="3919767" y="295121"/>
                  </a:lnTo>
                  <a:lnTo>
                    <a:pt x="3948597" y="330219"/>
                  </a:lnTo>
                  <a:lnTo>
                    <a:pt x="3976068" y="366910"/>
                  </a:lnTo>
                  <a:lnTo>
                    <a:pt x="4002131" y="405133"/>
                  </a:lnTo>
                  <a:lnTo>
                    <a:pt x="4026735" y="444825"/>
                  </a:lnTo>
                  <a:lnTo>
                    <a:pt x="4049830" y="485926"/>
                  </a:lnTo>
                  <a:lnTo>
                    <a:pt x="4071366" y="528376"/>
                  </a:lnTo>
                  <a:lnTo>
                    <a:pt x="4091292" y="572112"/>
                  </a:lnTo>
                  <a:lnTo>
                    <a:pt x="4109559" y="617074"/>
                  </a:lnTo>
                  <a:lnTo>
                    <a:pt x="4126116" y="663201"/>
                  </a:lnTo>
                  <a:lnTo>
                    <a:pt x="4140913" y="710430"/>
                  </a:lnTo>
                  <a:lnTo>
                    <a:pt x="4153900" y="758702"/>
                  </a:lnTo>
                  <a:lnTo>
                    <a:pt x="4165027" y="807956"/>
                  </a:lnTo>
                  <a:lnTo>
                    <a:pt x="4174243" y="858129"/>
                  </a:lnTo>
                  <a:lnTo>
                    <a:pt x="4181499" y="909161"/>
                  </a:lnTo>
                  <a:lnTo>
                    <a:pt x="4186744" y="960991"/>
                  </a:lnTo>
                  <a:lnTo>
                    <a:pt x="4189927" y="1013558"/>
                  </a:lnTo>
                  <a:lnTo>
                    <a:pt x="4191000" y="1066800"/>
                  </a:lnTo>
                  <a:lnTo>
                    <a:pt x="4189927" y="1120041"/>
                  </a:lnTo>
                  <a:lnTo>
                    <a:pt x="4186744" y="1172608"/>
                  </a:lnTo>
                  <a:lnTo>
                    <a:pt x="4181499" y="1224438"/>
                  </a:lnTo>
                  <a:lnTo>
                    <a:pt x="4174243" y="1275470"/>
                  </a:lnTo>
                  <a:lnTo>
                    <a:pt x="4165027" y="1325643"/>
                  </a:lnTo>
                  <a:lnTo>
                    <a:pt x="4153900" y="1374897"/>
                  </a:lnTo>
                  <a:lnTo>
                    <a:pt x="4140913" y="1423169"/>
                  </a:lnTo>
                  <a:lnTo>
                    <a:pt x="4126116" y="1470398"/>
                  </a:lnTo>
                  <a:lnTo>
                    <a:pt x="4109559" y="1516525"/>
                  </a:lnTo>
                  <a:lnTo>
                    <a:pt x="4091292" y="1561487"/>
                  </a:lnTo>
                  <a:lnTo>
                    <a:pt x="4071365" y="1605223"/>
                  </a:lnTo>
                  <a:lnTo>
                    <a:pt x="4049830" y="1647673"/>
                  </a:lnTo>
                  <a:lnTo>
                    <a:pt x="4026735" y="1688774"/>
                  </a:lnTo>
                  <a:lnTo>
                    <a:pt x="4002131" y="1728466"/>
                  </a:lnTo>
                  <a:lnTo>
                    <a:pt x="3976068" y="1766689"/>
                  </a:lnTo>
                  <a:lnTo>
                    <a:pt x="3948597" y="1803380"/>
                  </a:lnTo>
                  <a:lnTo>
                    <a:pt x="3919767" y="1838478"/>
                  </a:lnTo>
                  <a:lnTo>
                    <a:pt x="3889629" y="1871923"/>
                  </a:lnTo>
                  <a:lnTo>
                    <a:pt x="3858233" y="1903653"/>
                  </a:lnTo>
                  <a:lnTo>
                    <a:pt x="3825629" y="1933608"/>
                  </a:lnTo>
                  <a:lnTo>
                    <a:pt x="3791867" y="1961725"/>
                  </a:lnTo>
                  <a:lnTo>
                    <a:pt x="3756998" y="1987945"/>
                  </a:lnTo>
                  <a:lnTo>
                    <a:pt x="3721072" y="2012205"/>
                  </a:lnTo>
                  <a:lnTo>
                    <a:pt x="3684138" y="2034444"/>
                  </a:lnTo>
                  <a:lnTo>
                    <a:pt x="3646248" y="2054603"/>
                  </a:lnTo>
                  <a:lnTo>
                    <a:pt x="3607451" y="2072618"/>
                  </a:lnTo>
                  <a:lnTo>
                    <a:pt x="3567797" y="2088430"/>
                  </a:lnTo>
                  <a:lnTo>
                    <a:pt x="3527338" y="2101977"/>
                  </a:lnTo>
                  <a:lnTo>
                    <a:pt x="3486121" y="2113198"/>
                  </a:lnTo>
                  <a:lnTo>
                    <a:pt x="3444199" y="2122032"/>
                  </a:lnTo>
                  <a:lnTo>
                    <a:pt x="3401622" y="2128418"/>
                  </a:lnTo>
                  <a:lnTo>
                    <a:pt x="3358438" y="2132294"/>
                  </a:lnTo>
                  <a:lnTo>
                    <a:pt x="3314700" y="2133600"/>
                  </a:lnTo>
                  <a:lnTo>
                    <a:pt x="3270961" y="2132294"/>
                  </a:lnTo>
                  <a:lnTo>
                    <a:pt x="3227777" y="2128418"/>
                  </a:lnTo>
                  <a:lnTo>
                    <a:pt x="3185200" y="2122032"/>
                  </a:lnTo>
                  <a:lnTo>
                    <a:pt x="3143278" y="2113198"/>
                  </a:lnTo>
                  <a:lnTo>
                    <a:pt x="3102061" y="2101977"/>
                  </a:lnTo>
                  <a:lnTo>
                    <a:pt x="3061602" y="2088430"/>
                  </a:lnTo>
                  <a:lnTo>
                    <a:pt x="3021948" y="2072618"/>
                  </a:lnTo>
                  <a:lnTo>
                    <a:pt x="2983151" y="2054603"/>
                  </a:lnTo>
                  <a:lnTo>
                    <a:pt x="2945261" y="2034444"/>
                  </a:lnTo>
                  <a:lnTo>
                    <a:pt x="2908327" y="2012205"/>
                  </a:lnTo>
                  <a:lnTo>
                    <a:pt x="2872401" y="1987945"/>
                  </a:lnTo>
                  <a:lnTo>
                    <a:pt x="2837532" y="1961725"/>
                  </a:lnTo>
                  <a:lnTo>
                    <a:pt x="2803770" y="1933608"/>
                  </a:lnTo>
                  <a:lnTo>
                    <a:pt x="2771166" y="1903653"/>
                  </a:lnTo>
                  <a:lnTo>
                    <a:pt x="2739770" y="1871923"/>
                  </a:lnTo>
                  <a:lnTo>
                    <a:pt x="2709632" y="1838478"/>
                  </a:lnTo>
                  <a:lnTo>
                    <a:pt x="2680802" y="1803380"/>
                  </a:lnTo>
                  <a:lnTo>
                    <a:pt x="2653331" y="1766689"/>
                  </a:lnTo>
                  <a:lnTo>
                    <a:pt x="2627268" y="1728466"/>
                  </a:lnTo>
                  <a:lnTo>
                    <a:pt x="2602664" y="1688774"/>
                  </a:lnTo>
                  <a:lnTo>
                    <a:pt x="2579569" y="1647673"/>
                  </a:lnTo>
                  <a:lnTo>
                    <a:pt x="2558033" y="1605223"/>
                  </a:lnTo>
                  <a:lnTo>
                    <a:pt x="2538107" y="1561487"/>
                  </a:lnTo>
                  <a:lnTo>
                    <a:pt x="2519840" y="1516525"/>
                  </a:lnTo>
                  <a:lnTo>
                    <a:pt x="2503283" y="1470398"/>
                  </a:lnTo>
                  <a:lnTo>
                    <a:pt x="2488486" y="1423169"/>
                  </a:lnTo>
                  <a:lnTo>
                    <a:pt x="2475499" y="1374897"/>
                  </a:lnTo>
                  <a:lnTo>
                    <a:pt x="2464372" y="1325643"/>
                  </a:lnTo>
                  <a:lnTo>
                    <a:pt x="2455156" y="1275470"/>
                  </a:lnTo>
                  <a:lnTo>
                    <a:pt x="2447900" y="1224438"/>
                  </a:lnTo>
                  <a:lnTo>
                    <a:pt x="2442655" y="1172608"/>
                  </a:lnTo>
                  <a:lnTo>
                    <a:pt x="2439472" y="1120041"/>
                  </a:lnTo>
                  <a:lnTo>
                    <a:pt x="2438400" y="1066800"/>
                  </a:lnTo>
                  <a:close/>
                </a:path>
                <a:path w="4191000" h="2743200">
                  <a:moveTo>
                    <a:pt x="0" y="1371600"/>
                  </a:moveTo>
                  <a:lnTo>
                    <a:pt x="768" y="1313617"/>
                  </a:lnTo>
                  <a:lnTo>
                    <a:pt x="3054" y="1256248"/>
                  </a:lnTo>
                  <a:lnTo>
                    <a:pt x="6827" y="1199541"/>
                  </a:lnTo>
                  <a:lnTo>
                    <a:pt x="12056" y="1143542"/>
                  </a:lnTo>
                  <a:lnTo>
                    <a:pt x="18710" y="1088300"/>
                  </a:lnTo>
                  <a:lnTo>
                    <a:pt x="26761" y="1033862"/>
                  </a:lnTo>
                  <a:lnTo>
                    <a:pt x="36176" y="980276"/>
                  </a:lnTo>
                  <a:lnTo>
                    <a:pt x="46926" y="927589"/>
                  </a:lnTo>
                  <a:lnTo>
                    <a:pt x="58981" y="875849"/>
                  </a:lnTo>
                  <a:lnTo>
                    <a:pt x="72309" y="825103"/>
                  </a:lnTo>
                  <a:lnTo>
                    <a:pt x="86881" y="775399"/>
                  </a:lnTo>
                  <a:lnTo>
                    <a:pt x="102666" y="726785"/>
                  </a:lnTo>
                  <a:lnTo>
                    <a:pt x="119634" y="679308"/>
                  </a:lnTo>
                  <a:lnTo>
                    <a:pt x="137753" y="633016"/>
                  </a:lnTo>
                  <a:lnTo>
                    <a:pt x="156995" y="587957"/>
                  </a:lnTo>
                  <a:lnTo>
                    <a:pt x="177328" y="544177"/>
                  </a:lnTo>
                  <a:lnTo>
                    <a:pt x="198722" y="501725"/>
                  </a:lnTo>
                  <a:lnTo>
                    <a:pt x="221147" y="460649"/>
                  </a:lnTo>
                  <a:lnTo>
                    <a:pt x="244572" y="420995"/>
                  </a:lnTo>
                  <a:lnTo>
                    <a:pt x="268967" y="382811"/>
                  </a:lnTo>
                  <a:lnTo>
                    <a:pt x="294302" y="346146"/>
                  </a:lnTo>
                  <a:lnTo>
                    <a:pt x="320545" y="311046"/>
                  </a:lnTo>
                  <a:lnTo>
                    <a:pt x="347667" y="277559"/>
                  </a:lnTo>
                  <a:lnTo>
                    <a:pt x="375637" y="245733"/>
                  </a:lnTo>
                  <a:lnTo>
                    <a:pt x="404425" y="215616"/>
                  </a:lnTo>
                  <a:lnTo>
                    <a:pt x="434001" y="187254"/>
                  </a:lnTo>
                  <a:lnTo>
                    <a:pt x="464333" y="160696"/>
                  </a:lnTo>
                  <a:lnTo>
                    <a:pt x="495392" y="135989"/>
                  </a:lnTo>
                  <a:lnTo>
                    <a:pt x="527147" y="113181"/>
                  </a:lnTo>
                  <a:lnTo>
                    <a:pt x="559568" y="92319"/>
                  </a:lnTo>
                  <a:lnTo>
                    <a:pt x="626286" y="56624"/>
                  </a:lnTo>
                  <a:lnTo>
                    <a:pt x="695302" y="29286"/>
                  </a:lnTo>
                  <a:lnTo>
                    <a:pt x="766372" y="10686"/>
                  </a:lnTo>
                  <a:lnTo>
                    <a:pt x="839255" y="1203"/>
                  </a:lnTo>
                  <a:lnTo>
                    <a:pt x="876300" y="0"/>
                  </a:lnTo>
                  <a:lnTo>
                    <a:pt x="913344" y="1203"/>
                  </a:lnTo>
                  <a:lnTo>
                    <a:pt x="949997" y="4781"/>
                  </a:lnTo>
                  <a:lnTo>
                    <a:pt x="1022004" y="18870"/>
                  </a:lnTo>
                  <a:lnTo>
                    <a:pt x="1092077" y="41887"/>
                  </a:lnTo>
                  <a:lnTo>
                    <a:pt x="1159974" y="73451"/>
                  </a:lnTo>
                  <a:lnTo>
                    <a:pt x="1225452" y="113181"/>
                  </a:lnTo>
                  <a:lnTo>
                    <a:pt x="1257207" y="135989"/>
                  </a:lnTo>
                  <a:lnTo>
                    <a:pt x="1288266" y="160696"/>
                  </a:lnTo>
                  <a:lnTo>
                    <a:pt x="1318598" y="187254"/>
                  </a:lnTo>
                  <a:lnTo>
                    <a:pt x="1348174" y="215616"/>
                  </a:lnTo>
                  <a:lnTo>
                    <a:pt x="1376962" y="245733"/>
                  </a:lnTo>
                  <a:lnTo>
                    <a:pt x="1404932" y="277559"/>
                  </a:lnTo>
                  <a:lnTo>
                    <a:pt x="1432054" y="311046"/>
                  </a:lnTo>
                  <a:lnTo>
                    <a:pt x="1458297" y="346146"/>
                  </a:lnTo>
                  <a:lnTo>
                    <a:pt x="1483632" y="382811"/>
                  </a:lnTo>
                  <a:lnTo>
                    <a:pt x="1508027" y="420995"/>
                  </a:lnTo>
                  <a:lnTo>
                    <a:pt x="1531452" y="460649"/>
                  </a:lnTo>
                  <a:lnTo>
                    <a:pt x="1553877" y="501725"/>
                  </a:lnTo>
                  <a:lnTo>
                    <a:pt x="1575271" y="544177"/>
                  </a:lnTo>
                  <a:lnTo>
                    <a:pt x="1595604" y="587957"/>
                  </a:lnTo>
                  <a:lnTo>
                    <a:pt x="1614846" y="633016"/>
                  </a:lnTo>
                  <a:lnTo>
                    <a:pt x="1632965" y="679308"/>
                  </a:lnTo>
                  <a:lnTo>
                    <a:pt x="1649933" y="726785"/>
                  </a:lnTo>
                  <a:lnTo>
                    <a:pt x="1665718" y="775399"/>
                  </a:lnTo>
                  <a:lnTo>
                    <a:pt x="1680290" y="825103"/>
                  </a:lnTo>
                  <a:lnTo>
                    <a:pt x="1693618" y="875849"/>
                  </a:lnTo>
                  <a:lnTo>
                    <a:pt x="1705673" y="927589"/>
                  </a:lnTo>
                  <a:lnTo>
                    <a:pt x="1716423" y="980276"/>
                  </a:lnTo>
                  <a:lnTo>
                    <a:pt x="1725838" y="1033862"/>
                  </a:lnTo>
                  <a:lnTo>
                    <a:pt x="1733889" y="1088300"/>
                  </a:lnTo>
                  <a:lnTo>
                    <a:pt x="1740543" y="1143542"/>
                  </a:lnTo>
                  <a:lnTo>
                    <a:pt x="1745772" y="1199541"/>
                  </a:lnTo>
                  <a:lnTo>
                    <a:pt x="1749545" y="1256248"/>
                  </a:lnTo>
                  <a:lnTo>
                    <a:pt x="1751831" y="1313617"/>
                  </a:lnTo>
                  <a:lnTo>
                    <a:pt x="1752600" y="1371600"/>
                  </a:lnTo>
                  <a:lnTo>
                    <a:pt x="1751831" y="1429582"/>
                  </a:lnTo>
                  <a:lnTo>
                    <a:pt x="1749545" y="1486951"/>
                  </a:lnTo>
                  <a:lnTo>
                    <a:pt x="1745772" y="1543658"/>
                  </a:lnTo>
                  <a:lnTo>
                    <a:pt x="1740543" y="1599657"/>
                  </a:lnTo>
                  <a:lnTo>
                    <a:pt x="1733889" y="1654899"/>
                  </a:lnTo>
                  <a:lnTo>
                    <a:pt x="1725838" y="1709337"/>
                  </a:lnTo>
                  <a:lnTo>
                    <a:pt x="1716423" y="1762923"/>
                  </a:lnTo>
                  <a:lnTo>
                    <a:pt x="1705673" y="1815610"/>
                  </a:lnTo>
                  <a:lnTo>
                    <a:pt x="1693618" y="1867350"/>
                  </a:lnTo>
                  <a:lnTo>
                    <a:pt x="1680290" y="1918096"/>
                  </a:lnTo>
                  <a:lnTo>
                    <a:pt x="1665718" y="1967800"/>
                  </a:lnTo>
                  <a:lnTo>
                    <a:pt x="1649933" y="2016414"/>
                  </a:lnTo>
                  <a:lnTo>
                    <a:pt x="1632966" y="2063891"/>
                  </a:lnTo>
                  <a:lnTo>
                    <a:pt x="1614846" y="2110183"/>
                  </a:lnTo>
                  <a:lnTo>
                    <a:pt x="1595604" y="2155242"/>
                  </a:lnTo>
                  <a:lnTo>
                    <a:pt x="1575271" y="2199022"/>
                  </a:lnTo>
                  <a:lnTo>
                    <a:pt x="1553877" y="2241474"/>
                  </a:lnTo>
                  <a:lnTo>
                    <a:pt x="1531452" y="2282550"/>
                  </a:lnTo>
                  <a:lnTo>
                    <a:pt x="1508027" y="2322204"/>
                  </a:lnTo>
                  <a:lnTo>
                    <a:pt x="1483632" y="2360388"/>
                  </a:lnTo>
                  <a:lnTo>
                    <a:pt x="1458297" y="2397053"/>
                  </a:lnTo>
                  <a:lnTo>
                    <a:pt x="1432054" y="2432153"/>
                  </a:lnTo>
                  <a:lnTo>
                    <a:pt x="1404932" y="2465640"/>
                  </a:lnTo>
                  <a:lnTo>
                    <a:pt x="1376962" y="2497466"/>
                  </a:lnTo>
                  <a:lnTo>
                    <a:pt x="1348174" y="2527583"/>
                  </a:lnTo>
                  <a:lnTo>
                    <a:pt x="1318598" y="2555945"/>
                  </a:lnTo>
                  <a:lnTo>
                    <a:pt x="1288266" y="2582503"/>
                  </a:lnTo>
                  <a:lnTo>
                    <a:pt x="1257207" y="2607210"/>
                  </a:lnTo>
                  <a:lnTo>
                    <a:pt x="1225452" y="2630018"/>
                  </a:lnTo>
                  <a:lnTo>
                    <a:pt x="1193031" y="2650880"/>
                  </a:lnTo>
                  <a:lnTo>
                    <a:pt x="1126313" y="2686575"/>
                  </a:lnTo>
                  <a:lnTo>
                    <a:pt x="1057297" y="2713913"/>
                  </a:lnTo>
                  <a:lnTo>
                    <a:pt x="986227" y="2732513"/>
                  </a:lnTo>
                  <a:lnTo>
                    <a:pt x="913344" y="2741996"/>
                  </a:lnTo>
                  <a:lnTo>
                    <a:pt x="876300" y="2743200"/>
                  </a:lnTo>
                  <a:lnTo>
                    <a:pt x="839255" y="2741996"/>
                  </a:lnTo>
                  <a:lnTo>
                    <a:pt x="802602" y="2738418"/>
                  </a:lnTo>
                  <a:lnTo>
                    <a:pt x="730595" y="2724329"/>
                  </a:lnTo>
                  <a:lnTo>
                    <a:pt x="660522" y="2701312"/>
                  </a:lnTo>
                  <a:lnTo>
                    <a:pt x="592625" y="2669748"/>
                  </a:lnTo>
                  <a:lnTo>
                    <a:pt x="527147" y="2630018"/>
                  </a:lnTo>
                  <a:lnTo>
                    <a:pt x="495392" y="2607210"/>
                  </a:lnTo>
                  <a:lnTo>
                    <a:pt x="464333" y="2582503"/>
                  </a:lnTo>
                  <a:lnTo>
                    <a:pt x="434001" y="2555945"/>
                  </a:lnTo>
                  <a:lnTo>
                    <a:pt x="404425" y="2527583"/>
                  </a:lnTo>
                  <a:lnTo>
                    <a:pt x="375637" y="2497466"/>
                  </a:lnTo>
                  <a:lnTo>
                    <a:pt x="347667" y="2465640"/>
                  </a:lnTo>
                  <a:lnTo>
                    <a:pt x="320545" y="2432153"/>
                  </a:lnTo>
                  <a:lnTo>
                    <a:pt x="294302" y="2397053"/>
                  </a:lnTo>
                  <a:lnTo>
                    <a:pt x="268967" y="2360388"/>
                  </a:lnTo>
                  <a:lnTo>
                    <a:pt x="244572" y="2322204"/>
                  </a:lnTo>
                  <a:lnTo>
                    <a:pt x="221147" y="2282550"/>
                  </a:lnTo>
                  <a:lnTo>
                    <a:pt x="198722" y="2241474"/>
                  </a:lnTo>
                  <a:lnTo>
                    <a:pt x="177328" y="2199022"/>
                  </a:lnTo>
                  <a:lnTo>
                    <a:pt x="156995" y="2155242"/>
                  </a:lnTo>
                  <a:lnTo>
                    <a:pt x="137753" y="2110183"/>
                  </a:lnTo>
                  <a:lnTo>
                    <a:pt x="119633" y="2063891"/>
                  </a:lnTo>
                  <a:lnTo>
                    <a:pt x="102666" y="2016414"/>
                  </a:lnTo>
                  <a:lnTo>
                    <a:pt x="86881" y="1967800"/>
                  </a:lnTo>
                  <a:lnTo>
                    <a:pt x="72309" y="1918096"/>
                  </a:lnTo>
                  <a:lnTo>
                    <a:pt x="58981" y="1867350"/>
                  </a:lnTo>
                  <a:lnTo>
                    <a:pt x="46926" y="1815610"/>
                  </a:lnTo>
                  <a:lnTo>
                    <a:pt x="36176" y="1762923"/>
                  </a:lnTo>
                  <a:lnTo>
                    <a:pt x="26761" y="1709337"/>
                  </a:lnTo>
                  <a:lnTo>
                    <a:pt x="18710" y="1654899"/>
                  </a:lnTo>
                  <a:lnTo>
                    <a:pt x="12056" y="1599657"/>
                  </a:lnTo>
                  <a:lnTo>
                    <a:pt x="6827" y="1543658"/>
                  </a:lnTo>
                  <a:lnTo>
                    <a:pt x="3054" y="1486951"/>
                  </a:lnTo>
                  <a:lnTo>
                    <a:pt x="768" y="1429582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6600" y="29146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0039" y="2987802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66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0039" y="3578478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0660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0039" y="4188078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6600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95094" y="4797933"/>
            <a:ext cx="1634489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2540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25" dirty="0">
                <a:latin typeface="Franklin Gothic Medium"/>
                <a:cs typeface="Franklin Gothic Medium"/>
              </a:rPr>
              <a:t>Many-</a:t>
            </a:r>
            <a:r>
              <a:rPr sz="1800" spc="-20" dirty="0">
                <a:latin typeface="Franklin Gothic Medium"/>
                <a:cs typeface="Franklin Gothic Medium"/>
              </a:rPr>
              <a:t>to-many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600" y="29146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2150" y="2987802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2150" y="3578478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1960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02150" y="4188078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90800" y="3086099"/>
            <a:ext cx="1752600" cy="1884680"/>
          </a:xfrm>
          <a:custGeom>
            <a:avLst/>
            <a:gdLst/>
            <a:ahLst/>
            <a:cxnLst/>
            <a:rect l="l" t="t" r="r" b="b"/>
            <a:pathLst>
              <a:path w="1752600" h="1884679">
                <a:moveTo>
                  <a:pt x="1752600" y="1409700"/>
                </a:moveTo>
                <a:lnTo>
                  <a:pt x="1669288" y="1392047"/>
                </a:lnTo>
                <a:lnTo>
                  <a:pt x="1677276" y="1422831"/>
                </a:lnTo>
                <a:lnTo>
                  <a:pt x="72110" y="1841474"/>
                </a:lnTo>
                <a:lnTo>
                  <a:pt x="64135" y="1810766"/>
                </a:lnTo>
                <a:lnTo>
                  <a:pt x="0" y="1866900"/>
                </a:lnTo>
                <a:lnTo>
                  <a:pt x="83312" y="1884553"/>
                </a:lnTo>
                <a:lnTo>
                  <a:pt x="76149" y="1856994"/>
                </a:lnTo>
                <a:lnTo>
                  <a:pt x="75311" y="1853780"/>
                </a:lnTo>
                <a:lnTo>
                  <a:pt x="1680476" y="1435138"/>
                </a:lnTo>
                <a:lnTo>
                  <a:pt x="1688465" y="1465834"/>
                </a:lnTo>
                <a:lnTo>
                  <a:pt x="1741271" y="1419606"/>
                </a:lnTo>
                <a:lnTo>
                  <a:pt x="1752600" y="1409700"/>
                </a:lnTo>
                <a:close/>
              </a:path>
              <a:path w="1752600" h="1884679">
                <a:moveTo>
                  <a:pt x="1752600" y="1333500"/>
                </a:moveTo>
                <a:lnTo>
                  <a:pt x="1739900" y="1327150"/>
                </a:lnTo>
                <a:lnTo>
                  <a:pt x="1676400" y="1295400"/>
                </a:lnTo>
                <a:lnTo>
                  <a:pt x="1676400" y="1327150"/>
                </a:lnTo>
                <a:lnTo>
                  <a:pt x="76200" y="1327150"/>
                </a:lnTo>
                <a:lnTo>
                  <a:pt x="76200" y="1295400"/>
                </a:lnTo>
                <a:lnTo>
                  <a:pt x="0" y="1333500"/>
                </a:lnTo>
                <a:lnTo>
                  <a:pt x="76200" y="1371600"/>
                </a:lnTo>
                <a:lnTo>
                  <a:pt x="76200" y="1339850"/>
                </a:lnTo>
                <a:lnTo>
                  <a:pt x="1676400" y="1339850"/>
                </a:lnTo>
                <a:lnTo>
                  <a:pt x="1676400" y="1371600"/>
                </a:lnTo>
                <a:lnTo>
                  <a:pt x="1739900" y="1339850"/>
                </a:lnTo>
                <a:lnTo>
                  <a:pt x="1752600" y="1333500"/>
                </a:lnTo>
                <a:close/>
              </a:path>
              <a:path w="1752600" h="1884679">
                <a:moveTo>
                  <a:pt x="1752600" y="723900"/>
                </a:moveTo>
                <a:lnTo>
                  <a:pt x="1668653" y="709676"/>
                </a:lnTo>
                <a:lnTo>
                  <a:pt x="1677847" y="740041"/>
                </a:lnTo>
                <a:lnTo>
                  <a:pt x="876287" y="984021"/>
                </a:lnTo>
                <a:lnTo>
                  <a:pt x="74739" y="740041"/>
                </a:lnTo>
                <a:lnTo>
                  <a:pt x="75857" y="736346"/>
                </a:lnTo>
                <a:lnTo>
                  <a:pt x="83947" y="709676"/>
                </a:lnTo>
                <a:lnTo>
                  <a:pt x="0" y="723900"/>
                </a:lnTo>
                <a:lnTo>
                  <a:pt x="61849" y="782574"/>
                </a:lnTo>
                <a:lnTo>
                  <a:pt x="71081" y="752119"/>
                </a:lnTo>
                <a:lnTo>
                  <a:pt x="854621" y="990612"/>
                </a:lnTo>
                <a:lnTo>
                  <a:pt x="71081" y="1229093"/>
                </a:lnTo>
                <a:lnTo>
                  <a:pt x="61849" y="1198626"/>
                </a:lnTo>
                <a:lnTo>
                  <a:pt x="0" y="1257300"/>
                </a:lnTo>
                <a:lnTo>
                  <a:pt x="83947" y="1271524"/>
                </a:lnTo>
                <a:lnTo>
                  <a:pt x="75857" y="1244854"/>
                </a:lnTo>
                <a:lnTo>
                  <a:pt x="74739" y="1241171"/>
                </a:lnTo>
                <a:lnTo>
                  <a:pt x="876287" y="997204"/>
                </a:lnTo>
                <a:lnTo>
                  <a:pt x="1677847" y="1241171"/>
                </a:lnTo>
                <a:lnTo>
                  <a:pt x="1668653" y="1271524"/>
                </a:lnTo>
                <a:lnTo>
                  <a:pt x="1752600" y="1257300"/>
                </a:lnTo>
                <a:lnTo>
                  <a:pt x="1739468" y="1244854"/>
                </a:lnTo>
                <a:lnTo>
                  <a:pt x="1690751" y="1198626"/>
                </a:lnTo>
                <a:lnTo>
                  <a:pt x="1681505" y="1229093"/>
                </a:lnTo>
                <a:lnTo>
                  <a:pt x="897953" y="990612"/>
                </a:lnTo>
                <a:lnTo>
                  <a:pt x="1681505" y="752119"/>
                </a:lnTo>
                <a:lnTo>
                  <a:pt x="1690751" y="782574"/>
                </a:lnTo>
                <a:lnTo>
                  <a:pt x="1739468" y="736346"/>
                </a:lnTo>
                <a:lnTo>
                  <a:pt x="1752600" y="723900"/>
                </a:lnTo>
                <a:close/>
              </a:path>
              <a:path w="1752600" h="1884679">
                <a:moveTo>
                  <a:pt x="1752600" y="647700"/>
                </a:moveTo>
                <a:lnTo>
                  <a:pt x="1739900" y="641350"/>
                </a:lnTo>
                <a:lnTo>
                  <a:pt x="1676400" y="609600"/>
                </a:lnTo>
                <a:lnTo>
                  <a:pt x="1676400" y="641350"/>
                </a:lnTo>
                <a:lnTo>
                  <a:pt x="76200" y="641350"/>
                </a:lnTo>
                <a:lnTo>
                  <a:pt x="76200" y="609600"/>
                </a:lnTo>
                <a:lnTo>
                  <a:pt x="0" y="647700"/>
                </a:lnTo>
                <a:lnTo>
                  <a:pt x="76200" y="685800"/>
                </a:lnTo>
                <a:lnTo>
                  <a:pt x="76200" y="654050"/>
                </a:lnTo>
                <a:lnTo>
                  <a:pt x="1676400" y="654050"/>
                </a:lnTo>
                <a:lnTo>
                  <a:pt x="1676400" y="685800"/>
                </a:lnTo>
                <a:lnTo>
                  <a:pt x="1739900" y="654050"/>
                </a:lnTo>
                <a:lnTo>
                  <a:pt x="1752600" y="647700"/>
                </a:lnTo>
                <a:close/>
              </a:path>
              <a:path w="1752600" h="1884679">
                <a:moveTo>
                  <a:pt x="1752600" y="571500"/>
                </a:moveTo>
                <a:lnTo>
                  <a:pt x="1741271" y="561594"/>
                </a:lnTo>
                <a:lnTo>
                  <a:pt x="1688465" y="515366"/>
                </a:lnTo>
                <a:lnTo>
                  <a:pt x="1680476" y="546074"/>
                </a:lnTo>
                <a:lnTo>
                  <a:pt x="75311" y="127431"/>
                </a:lnTo>
                <a:lnTo>
                  <a:pt x="76149" y="124206"/>
                </a:lnTo>
                <a:lnTo>
                  <a:pt x="83312" y="96647"/>
                </a:lnTo>
                <a:lnTo>
                  <a:pt x="0" y="114300"/>
                </a:lnTo>
                <a:lnTo>
                  <a:pt x="64135" y="170434"/>
                </a:lnTo>
                <a:lnTo>
                  <a:pt x="72110" y="139738"/>
                </a:lnTo>
                <a:lnTo>
                  <a:pt x="1677276" y="558380"/>
                </a:lnTo>
                <a:lnTo>
                  <a:pt x="1669288" y="589153"/>
                </a:lnTo>
                <a:lnTo>
                  <a:pt x="1752600" y="571500"/>
                </a:lnTo>
                <a:close/>
              </a:path>
              <a:path w="1752600" h="1884679">
                <a:moveTo>
                  <a:pt x="1752600" y="38100"/>
                </a:moveTo>
                <a:lnTo>
                  <a:pt x="1739900" y="31750"/>
                </a:lnTo>
                <a:lnTo>
                  <a:pt x="1676400" y="0"/>
                </a:lnTo>
                <a:lnTo>
                  <a:pt x="16764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676400" y="44450"/>
                </a:lnTo>
                <a:lnTo>
                  <a:pt x="1676400" y="76200"/>
                </a:lnTo>
                <a:lnTo>
                  <a:pt x="1739900" y="44450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365250" y="6013450"/>
            <a:ext cx="4203700" cy="2755900"/>
            <a:chOff x="1365250" y="6013450"/>
            <a:chExt cx="4203700" cy="2755900"/>
          </a:xfrm>
        </p:grpSpPr>
        <p:sp>
          <p:nvSpPr>
            <p:cNvPr id="24" name="object 24"/>
            <p:cNvSpPr/>
            <p:nvPr/>
          </p:nvSpPr>
          <p:spPr>
            <a:xfrm>
              <a:off x="1371600" y="6019800"/>
              <a:ext cx="4191000" cy="2743200"/>
            </a:xfrm>
            <a:custGeom>
              <a:avLst/>
              <a:gdLst/>
              <a:ahLst/>
              <a:cxnLst/>
              <a:rect l="l" t="t" r="r" b="b"/>
              <a:pathLst>
                <a:path w="4191000" h="2743200">
                  <a:moveTo>
                    <a:pt x="2438400" y="1371600"/>
                  </a:moveTo>
                  <a:lnTo>
                    <a:pt x="2439168" y="1313617"/>
                  </a:lnTo>
                  <a:lnTo>
                    <a:pt x="2441454" y="1256248"/>
                  </a:lnTo>
                  <a:lnTo>
                    <a:pt x="2445227" y="1199541"/>
                  </a:lnTo>
                  <a:lnTo>
                    <a:pt x="2450456" y="1143542"/>
                  </a:lnTo>
                  <a:lnTo>
                    <a:pt x="2457110" y="1088300"/>
                  </a:lnTo>
                  <a:lnTo>
                    <a:pt x="2465161" y="1033862"/>
                  </a:lnTo>
                  <a:lnTo>
                    <a:pt x="2474576" y="980276"/>
                  </a:lnTo>
                  <a:lnTo>
                    <a:pt x="2485326" y="927589"/>
                  </a:lnTo>
                  <a:lnTo>
                    <a:pt x="2497381" y="875849"/>
                  </a:lnTo>
                  <a:lnTo>
                    <a:pt x="2510709" y="825103"/>
                  </a:lnTo>
                  <a:lnTo>
                    <a:pt x="2525281" y="775399"/>
                  </a:lnTo>
                  <a:lnTo>
                    <a:pt x="2541066" y="726785"/>
                  </a:lnTo>
                  <a:lnTo>
                    <a:pt x="2558033" y="679308"/>
                  </a:lnTo>
                  <a:lnTo>
                    <a:pt x="2576153" y="633016"/>
                  </a:lnTo>
                  <a:lnTo>
                    <a:pt x="2595395" y="587957"/>
                  </a:lnTo>
                  <a:lnTo>
                    <a:pt x="2615728" y="544177"/>
                  </a:lnTo>
                  <a:lnTo>
                    <a:pt x="2637122" y="501725"/>
                  </a:lnTo>
                  <a:lnTo>
                    <a:pt x="2659547" y="460649"/>
                  </a:lnTo>
                  <a:lnTo>
                    <a:pt x="2682972" y="420995"/>
                  </a:lnTo>
                  <a:lnTo>
                    <a:pt x="2707367" y="382811"/>
                  </a:lnTo>
                  <a:lnTo>
                    <a:pt x="2732702" y="346146"/>
                  </a:lnTo>
                  <a:lnTo>
                    <a:pt x="2758945" y="311046"/>
                  </a:lnTo>
                  <a:lnTo>
                    <a:pt x="2786067" y="277559"/>
                  </a:lnTo>
                  <a:lnTo>
                    <a:pt x="2814037" y="245733"/>
                  </a:lnTo>
                  <a:lnTo>
                    <a:pt x="2842825" y="215616"/>
                  </a:lnTo>
                  <a:lnTo>
                    <a:pt x="2872401" y="187254"/>
                  </a:lnTo>
                  <a:lnTo>
                    <a:pt x="2902733" y="160696"/>
                  </a:lnTo>
                  <a:lnTo>
                    <a:pt x="2933792" y="135989"/>
                  </a:lnTo>
                  <a:lnTo>
                    <a:pt x="2965547" y="113181"/>
                  </a:lnTo>
                  <a:lnTo>
                    <a:pt x="2997968" y="92319"/>
                  </a:lnTo>
                  <a:lnTo>
                    <a:pt x="3064686" y="56624"/>
                  </a:lnTo>
                  <a:lnTo>
                    <a:pt x="3133702" y="29286"/>
                  </a:lnTo>
                  <a:lnTo>
                    <a:pt x="3204772" y="10686"/>
                  </a:lnTo>
                  <a:lnTo>
                    <a:pt x="3277655" y="1203"/>
                  </a:lnTo>
                  <a:lnTo>
                    <a:pt x="3314700" y="0"/>
                  </a:lnTo>
                  <a:lnTo>
                    <a:pt x="3351744" y="1203"/>
                  </a:lnTo>
                  <a:lnTo>
                    <a:pt x="3388397" y="4781"/>
                  </a:lnTo>
                  <a:lnTo>
                    <a:pt x="3460404" y="18870"/>
                  </a:lnTo>
                  <a:lnTo>
                    <a:pt x="3530477" y="41887"/>
                  </a:lnTo>
                  <a:lnTo>
                    <a:pt x="3598374" y="73451"/>
                  </a:lnTo>
                  <a:lnTo>
                    <a:pt x="3663852" y="113181"/>
                  </a:lnTo>
                  <a:lnTo>
                    <a:pt x="3695607" y="135989"/>
                  </a:lnTo>
                  <a:lnTo>
                    <a:pt x="3726666" y="160696"/>
                  </a:lnTo>
                  <a:lnTo>
                    <a:pt x="3756998" y="187254"/>
                  </a:lnTo>
                  <a:lnTo>
                    <a:pt x="3786574" y="215616"/>
                  </a:lnTo>
                  <a:lnTo>
                    <a:pt x="3815362" y="245733"/>
                  </a:lnTo>
                  <a:lnTo>
                    <a:pt x="3843332" y="277559"/>
                  </a:lnTo>
                  <a:lnTo>
                    <a:pt x="3870454" y="311046"/>
                  </a:lnTo>
                  <a:lnTo>
                    <a:pt x="3896697" y="346146"/>
                  </a:lnTo>
                  <a:lnTo>
                    <a:pt x="3922032" y="382811"/>
                  </a:lnTo>
                  <a:lnTo>
                    <a:pt x="3946427" y="420995"/>
                  </a:lnTo>
                  <a:lnTo>
                    <a:pt x="3969852" y="460649"/>
                  </a:lnTo>
                  <a:lnTo>
                    <a:pt x="3992277" y="501725"/>
                  </a:lnTo>
                  <a:lnTo>
                    <a:pt x="4013671" y="544177"/>
                  </a:lnTo>
                  <a:lnTo>
                    <a:pt x="4034004" y="587957"/>
                  </a:lnTo>
                  <a:lnTo>
                    <a:pt x="4053246" y="633016"/>
                  </a:lnTo>
                  <a:lnTo>
                    <a:pt x="4071366" y="679308"/>
                  </a:lnTo>
                  <a:lnTo>
                    <a:pt x="4088333" y="726785"/>
                  </a:lnTo>
                  <a:lnTo>
                    <a:pt x="4104118" y="775399"/>
                  </a:lnTo>
                  <a:lnTo>
                    <a:pt x="4118690" y="825103"/>
                  </a:lnTo>
                  <a:lnTo>
                    <a:pt x="4132018" y="875849"/>
                  </a:lnTo>
                  <a:lnTo>
                    <a:pt x="4144073" y="927589"/>
                  </a:lnTo>
                  <a:lnTo>
                    <a:pt x="4154823" y="980276"/>
                  </a:lnTo>
                  <a:lnTo>
                    <a:pt x="4164238" y="1033862"/>
                  </a:lnTo>
                  <a:lnTo>
                    <a:pt x="4172289" y="1088300"/>
                  </a:lnTo>
                  <a:lnTo>
                    <a:pt x="4178943" y="1143542"/>
                  </a:lnTo>
                  <a:lnTo>
                    <a:pt x="4184172" y="1199541"/>
                  </a:lnTo>
                  <a:lnTo>
                    <a:pt x="4187945" y="1256248"/>
                  </a:lnTo>
                  <a:lnTo>
                    <a:pt x="4190231" y="1313617"/>
                  </a:lnTo>
                  <a:lnTo>
                    <a:pt x="4191000" y="1371600"/>
                  </a:lnTo>
                  <a:lnTo>
                    <a:pt x="4190231" y="1429582"/>
                  </a:lnTo>
                  <a:lnTo>
                    <a:pt x="4187945" y="1486951"/>
                  </a:lnTo>
                  <a:lnTo>
                    <a:pt x="4184172" y="1543658"/>
                  </a:lnTo>
                  <a:lnTo>
                    <a:pt x="4178943" y="1599657"/>
                  </a:lnTo>
                  <a:lnTo>
                    <a:pt x="4172289" y="1654899"/>
                  </a:lnTo>
                  <a:lnTo>
                    <a:pt x="4164238" y="1709337"/>
                  </a:lnTo>
                  <a:lnTo>
                    <a:pt x="4154823" y="1762923"/>
                  </a:lnTo>
                  <a:lnTo>
                    <a:pt x="4144073" y="1815610"/>
                  </a:lnTo>
                  <a:lnTo>
                    <a:pt x="4132018" y="1867350"/>
                  </a:lnTo>
                  <a:lnTo>
                    <a:pt x="4118690" y="1918096"/>
                  </a:lnTo>
                  <a:lnTo>
                    <a:pt x="4104118" y="1967800"/>
                  </a:lnTo>
                  <a:lnTo>
                    <a:pt x="4088333" y="2016414"/>
                  </a:lnTo>
                  <a:lnTo>
                    <a:pt x="4071366" y="2063891"/>
                  </a:lnTo>
                  <a:lnTo>
                    <a:pt x="4053246" y="2110183"/>
                  </a:lnTo>
                  <a:lnTo>
                    <a:pt x="4034004" y="2155242"/>
                  </a:lnTo>
                  <a:lnTo>
                    <a:pt x="4013671" y="2199022"/>
                  </a:lnTo>
                  <a:lnTo>
                    <a:pt x="3992277" y="2241474"/>
                  </a:lnTo>
                  <a:lnTo>
                    <a:pt x="3969852" y="2282550"/>
                  </a:lnTo>
                  <a:lnTo>
                    <a:pt x="3946427" y="2322204"/>
                  </a:lnTo>
                  <a:lnTo>
                    <a:pt x="3922032" y="2360388"/>
                  </a:lnTo>
                  <a:lnTo>
                    <a:pt x="3896697" y="2397053"/>
                  </a:lnTo>
                  <a:lnTo>
                    <a:pt x="3870454" y="2432153"/>
                  </a:lnTo>
                  <a:lnTo>
                    <a:pt x="3843332" y="2465640"/>
                  </a:lnTo>
                  <a:lnTo>
                    <a:pt x="3815362" y="2497466"/>
                  </a:lnTo>
                  <a:lnTo>
                    <a:pt x="3786574" y="2527583"/>
                  </a:lnTo>
                  <a:lnTo>
                    <a:pt x="3756998" y="2555945"/>
                  </a:lnTo>
                  <a:lnTo>
                    <a:pt x="3726666" y="2582503"/>
                  </a:lnTo>
                  <a:lnTo>
                    <a:pt x="3695607" y="2607210"/>
                  </a:lnTo>
                  <a:lnTo>
                    <a:pt x="3663852" y="2630018"/>
                  </a:lnTo>
                  <a:lnTo>
                    <a:pt x="3631431" y="2650880"/>
                  </a:lnTo>
                  <a:lnTo>
                    <a:pt x="3564713" y="2686575"/>
                  </a:lnTo>
                  <a:lnTo>
                    <a:pt x="3495697" y="2713913"/>
                  </a:lnTo>
                  <a:lnTo>
                    <a:pt x="3424627" y="2732513"/>
                  </a:lnTo>
                  <a:lnTo>
                    <a:pt x="3351744" y="2741996"/>
                  </a:lnTo>
                  <a:lnTo>
                    <a:pt x="3314700" y="2743200"/>
                  </a:lnTo>
                  <a:lnTo>
                    <a:pt x="3277655" y="2741996"/>
                  </a:lnTo>
                  <a:lnTo>
                    <a:pt x="3241002" y="2738418"/>
                  </a:lnTo>
                  <a:lnTo>
                    <a:pt x="3168995" y="2724329"/>
                  </a:lnTo>
                  <a:lnTo>
                    <a:pt x="3098922" y="2701312"/>
                  </a:lnTo>
                  <a:lnTo>
                    <a:pt x="3031025" y="2669748"/>
                  </a:lnTo>
                  <a:lnTo>
                    <a:pt x="2965547" y="2630018"/>
                  </a:lnTo>
                  <a:lnTo>
                    <a:pt x="2933792" y="2607210"/>
                  </a:lnTo>
                  <a:lnTo>
                    <a:pt x="2902733" y="2582503"/>
                  </a:lnTo>
                  <a:lnTo>
                    <a:pt x="2872401" y="2555945"/>
                  </a:lnTo>
                  <a:lnTo>
                    <a:pt x="2842825" y="2527583"/>
                  </a:lnTo>
                  <a:lnTo>
                    <a:pt x="2814037" y="2497466"/>
                  </a:lnTo>
                  <a:lnTo>
                    <a:pt x="2786067" y="2465640"/>
                  </a:lnTo>
                  <a:lnTo>
                    <a:pt x="2758945" y="2432153"/>
                  </a:lnTo>
                  <a:lnTo>
                    <a:pt x="2732702" y="2397053"/>
                  </a:lnTo>
                  <a:lnTo>
                    <a:pt x="2707367" y="2360388"/>
                  </a:lnTo>
                  <a:lnTo>
                    <a:pt x="2682972" y="2322204"/>
                  </a:lnTo>
                  <a:lnTo>
                    <a:pt x="2659547" y="2282550"/>
                  </a:lnTo>
                  <a:lnTo>
                    <a:pt x="2637122" y="2241474"/>
                  </a:lnTo>
                  <a:lnTo>
                    <a:pt x="2615728" y="2199022"/>
                  </a:lnTo>
                  <a:lnTo>
                    <a:pt x="2595395" y="2155242"/>
                  </a:lnTo>
                  <a:lnTo>
                    <a:pt x="2576153" y="2110183"/>
                  </a:lnTo>
                  <a:lnTo>
                    <a:pt x="2558033" y="2063891"/>
                  </a:lnTo>
                  <a:lnTo>
                    <a:pt x="2541066" y="2016414"/>
                  </a:lnTo>
                  <a:lnTo>
                    <a:pt x="2525281" y="1967800"/>
                  </a:lnTo>
                  <a:lnTo>
                    <a:pt x="2510709" y="1918096"/>
                  </a:lnTo>
                  <a:lnTo>
                    <a:pt x="2497381" y="1867350"/>
                  </a:lnTo>
                  <a:lnTo>
                    <a:pt x="2485326" y="1815610"/>
                  </a:lnTo>
                  <a:lnTo>
                    <a:pt x="2474576" y="1762923"/>
                  </a:lnTo>
                  <a:lnTo>
                    <a:pt x="2465161" y="1709337"/>
                  </a:lnTo>
                  <a:lnTo>
                    <a:pt x="2457110" y="1654899"/>
                  </a:lnTo>
                  <a:lnTo>
                    <a:pt x="2450456" y="1599657"/>
                  </a:lnTo>
                  <a:lnTo>
                    <a:pt x="2445227" y="1543658"/>
                  </a:lnTo>
                  <a:lnTo>
                    <a:pt x="2441454" y="1486951"/>
                  </a:lnTo>
                  <a:lnTo>
                    <a:pt x="2439168" y="1429582"/>
                  </a:lnTo>
                  <a:lnTo>
                    <a:pt x="2438400" y="1371600"/>
                  </a:lnTo>
                  <a:close/>
                </a:path>
                <a:path w="4191000" h="2743200">
                  <a:moveTo>
                    <a:pt x="0" y="1371600"/>
                  </a:moveTo>
                  <a:lnTo>
                    <a:pt x="768" y="1313617"/>
                  </a:lnTo>
                  <a:lnTo>
                    <a:pt x="3054" y="1256248"/>
                  </a:lnTo>
                  <a:lnTo>
                    <a:pt x="6827" y="1199541"/>
                  </a:lnTo>
                  <a:lnTo>
                    <a:pt x="12056" y="1143542"/>
                  </a:lnTo>
                  <a:lnTo>
                    <a:pt x="18710" y="1088300"/>
                  </a:lnTo>
                  <a:lnTo>
                    <a:pt x="26761" y="1033862"/>
                  </a:lnTo>
                  <a:lnTo>
                    <a:pt x="36176" y="980276"/>
                  </a:lnTo>
                  <a:lnTo>
                    <a:pt x="46926" y="927589"/>
                  </a:lnTo>
                  <a:lnTo>
                    <a:pt x="58981" y="875849"/>
                  </a:lnTo>
                  <a:lnTo>
                    <a:pt x="72309" y="825103"/>
                  </a:lnTo>
                  <a:lnTo>
                    <a:pt x="86881" y="775399"/>
                  </a:lnTo>
                  <a:lnTo>
                    <a:pt x="102666" y="726785"/>
                  </a:lnTo>
                  <a:lnTo>
                    <a:pt x="119634" y="679308"/>
                  </a:lnTo>
                  <a:lnTo>
                    <a:pt x="137753" y="633016"/>
                  </a:lnTo>
                  <a:lnTo>
                    <a:pt x="156995" y="587957"/>
                  </a:lnTo>
                  <a:lnTo>
                    <a:pt x="177328" y="544177"/>
                  </a:lnTo>
                  <a:lnTo>
                    <a:pt x="198722" y="501725"/>
                  </a:lnTo>
                  <a:lnTo>
                    <a:pt x="221147" y="460649"/>
                  </a:lnTo>
                  <a:lnTo>
                    <a:pt x="244572" y="420995"/>
                  </a:lnTo>
                  <a:lnTo>
                    <a:pt x="268967" y="382811"/>
                  </a:lnTo>
                  <a:lnTo>
                    <a:pt x="294302" y="346146"/>
                  </a:lnTo>
                  <a:lnTo>
                    <a:pt x="320545" y="311046"/>
                  </a:lnTo>
                  <a:lnTo>
                    <a:pt x="347667" y="277559"/>
                  </a:lnTo>
                  <a:lnTo>
                    <a:pt x="375637" y="245733"/>
                  </a:lnTo>
                  <a:lnTo>
                    <a:pt x="404425" y="215616"/>
                  </a:lnTo>
                  <a:lnTo>
                    <a:pt x="434001" y="187254"/>
                  </a:lnTo>
                  <a:lnTo>
                    <a:pt x="464333" y="160696"/>
                  </a:lnTo>
                  <a:lnTo>
                    <a:pt x="495392" y="135989"/>
                  </a:lnTo>
                  <a:lnTo>
                    <a:pt x="527147" y="113181"/>
                  </a:lnTo>
                  <a:lnTo>
                    <a:pt x="559568" y="92319"/>
                  </a:lnTo>
                  <a:lnTo>
                    <a:pt x="626286" y="56624"/>
                  </a:lnTo>
                  <a:lnTo>
                    <a:pt x="695302" y="29286"/>
                  </a:lnTo>
                  <a:lnTo>
                    <a:pt x="766372" y="10686"/>
                  </a:lnTo>
                  <a:lnTo>
                    <a:pt x="839255" y="1203"/>
                  </a:lnTo>
                  <a:lnTo>
                    <a:pt x="876300" y="0"/>
                  </a:lnTo>
                  <a:lnTo>
                    <a:pt x="913344" y="1203"/>
                  </a:lnTo>
                  <a:lnTo>
                    <a:pt x="949997" y="4781"/>
                  </a:lnTo>
                  <a:lnTo>
                    <a:pt x="1022004" y="18870"/>
                  </a:lnTo>
                  <a:lnTo>
                    <a:pt x="1092077" y="41887"/>
                  </a:lnTo>
                  <a:lnTo>
                    <a:pt x="1159974" y="73451"/>
                  </a:lnTo>
                  <a:lnTo>
                    <a:pt x="1225452" y="113181"/>
                  </a:lnTo>
                  <a:lnTo>
                    <a:pt x="1257207" y="135989"/>
                  </a:lnTo>
                  <a:lnTo>
                    <a:pt x="1288266" y="160696"/>
                  </a:lnTo>
                  <a:lnTo>
                    <a:pt x="1318598" y="187254"/>
                  </a:lnTo>
                  <a:lnTo>
                    <a:pt x="1348174" y="215616"/>
                  </a:lnTo>
                  <a:lnTo>
                    <a:pt x="1376962" y="245733"/>
                  </a:lnTo>
                  <a:lnTo>
                    <a:pt x="1404932" y="277559"/>
                  </a:lnTo>
                  <a:lnTo>
                    <a:pt x="1432054" y="311046"/>
                  </a:lnTo>
                  <a:lnTo>
                    <a:pt x="1458297" y="346146"/>
                  </a:lnTo>
                  <a:lnTo>
                    <a:pt x="1483632" y="382811"/>
                  </a:lnTo>
                  <a:lnTo>
                    <a:pt x="1508027" y="420995"/>
                  </a:lnTo>
                  <a:lnTo>
                    <a:pt x="1531452" y="460649"/>
                  </a:lnTo>
                  <a:lnTo>
                    <a:pt x="1553877" y="501725"/>
                  </a:lnTo>
                  <a:lnTo>
                    <a:pt x="1575271" y="544177"/>
                  </a:lnTo>
                  <a:lnTo>
                    <a:pt x="1595604" y="587957"/>
                  </a:lnTo>
                  <a:lnTo>
                    <a:pt x="1614846" y="633016"/>
                  </a:lnTo>
                  <a:lnTo>
                    <a:pt x="1632965" y="679308"/>
                  </a:lnTo>
                  <a:lnTo>
                    <a:pt x="1649933" y="726785"/>
                  </a:lnTo>
                  <a:lnTo>
                    <a:pt x="1665718" y="775399"/>
                  </a:lnTo>
                  <a:lnTo>
                    <a:pt x="1680290" y="825103"/>
                  </a:lnTo>
                  <a:lnTo>
                    <a:pt x="1693618" y="875849"/>
                  </a:lnTo>
                  <a:lnTo>
                    <a:pt x="1705673" y="927589"/>
                  </a:lnTo>
                  <a:lnTo>
                    <a:pt x="1716423" y="980276"/>
                  </a:lnTo>
                  <a:lnTo>
                    <a:pt x="1725838" y="1033862"/>
                  </a:lnTo>
                  <a:lnTo>
                    <a:pt x="1733889" y="1088300"/>
                  </a:lnTo>
                  <a:lnTo>
                    <a:pt x="1740543" y="1143542"/>
                  </a:lnTo>
                  <a:lnTo>
                    <a:pt x="1745772" y="1199541"/>
                  </a:lnTo>
                  <a:lnTo>
                    <a:pt x="1749545" y="1256248"/>
                  </a:lnTo>
                  <a:lnTo>
                    <a:pt x="1751831" y="1313617"/>
                  </a:lnTo>
                  <a:lnTo>
                    <a:pt x="1752600" y="1371600"/>
                  </a:lnTo>
                  <a:lnTo>
                    <a:pt x="1751831" y="1429582"/>
                  </a:lnTo>
                  <a:lnTo>
                    <a:pt x="1749545" y="1486951"/>
                  </a:lnTo>
                  <a:lnTo>
                    <a:pt x="1745772" y="1543658"/>
                  </a:lnTo>
                  <a:lnTo>
                    <a:pt x="1740543" y="1599657"/>
                  </a:lnTo>
                  <a:lnTo>
                    <a:pt x="1733889" y="1654899"/>
                  </a:lnTo>
                  <a:lnTo>
                    <a:pt x="1725838" y="1709337"/>
                  </a:lnTo>
                  <a:lnTo>
                    <a:pt x="1716423" y="1762923"/>
                  </a:lnTo>
                  <a:lnTo>
                    <a:pt x="1705673" y="1815610"/>
                  </a:lnTo>
                  <a:lnTo>
                    <a:pt x="1693618" y="1867350"/>
                  </a:lnTo>
                  <a:lnTo>
                    <a:pt x="1680290" y="1918096"/>
                  </a:lnTo>
                  <a:lnTo>
                    <a:pt x="1665718" y="1967800"/>
                  </a:lnTo>
                  <a:lnTo>
                    <a:pt x="1649933" y="2016414"/>
                  </a:lnTo>
                  <a:lnTo>
                    <a:pt x="1632966" y="2063891"/>
                  </a:lnTo>
                  <a:lnTo>
                    <a:pt x="1614846" y="2110183"/>
                  </a:lnTo>
                  <a:lnTo>
                    <a:pt x="1595604" y="2155242"/>
                  </a:lnTo>
                  <a:lnTo>
                    <a:pt x="1575271" y="2199022"/>
                  </a:lnTo>
                  <a:lnTo>
                    <a:pt x="1553877" y="2241474"/>
                  </a:lnTo>
                  <a:lnTo>
                    <a:pt x="1531452" y="2282550"/>
                  </a:lnTo>
                  <a:lnTo>
                    <a:pt x="1508027" y="2322204"/>
                  </a:lnTo>
                  <a:lnTo>
                    <a:pt x="1483632" y="2360388"/>
                  </a:lnTo>
                  <a:lnTo>
                    <a:pt x="1458297" y="2397053"/>
                  </a:lnTo>
                  <a:lnTo>
                    <a:pt x="1432054" y="2432153"/>
                  </a:lnTo>
                  <a:lnTo>
                    <a:pt x="1404932" y="2465640"/>
                  </a:lnTo>
                  <a:lnTo>
                    <a:pt x="1376962" y="2497466"/>
                  </a:lnTo>
                  <a:lnTo>
                    <a:pt x="1348174" y="2527583"/>
                  </a:lnTo>
                  <a:lnTo>
                    <a:pt x="1318598" y="2555945"/>
                  </a:lnTo>
                  <a:lnTo>
                    <a:pt x="1288266" y="2582503"/>
                  </a:lnTo>
                  <a:lnTo>
                    <a:pt x="1257207" y="2607210"/>
                  </a:lnTo>
                  <a:lnTo>
                    <a:pt x="1225452" y="2630018"/>
                  </a:lnTo>
                  <a:lnTo>
                    <a:pt x="1193031" y="2650880"/>
                  </a:lnTo>
                  <a:lnTo>
                    <a:pt x="1126313" y="2686575"/>
                  </a:lnTo>
                  <a:lnTo>
                    <a:pt x="1057297" y="2713913"/>
                  </a:lnTo>
                  <a:lnTo>
                    <a:pt x="986227" y="2732513"/>
                  </a:lnTo>
                  <a:lnTo>
                    <a:pt x="913344" y="2741996"/>
                  </a:lnTo>
                  <a:lnTo>
                    <a:pt x="876300" y="2743200"/>
                  </a:lnTo>
                  <a:lnTo>
                    <a:pt x="839255" y="2741996"/>
                  </a:lnTo>
                  <a:lnTo>
                    <a:pt x="802602" y="2738418"/>
                  </a:lnTo>
                  <a:lnTo>
                    <a:pt x="730595" y="2724329"/>
                  </a:lnTo>
                  <a:lnTo>
                    <a:pt x="660522" y="2701312"/>
                  </a:lnTo>
                  <a:lnTo>
                    <a:pt x="592625" y="2669748"/>
                  </a:lnTo>
                  <a:lnTo>
                    <a:pt x="527147" y="2630018"/>
                  </a:lnTo>
                  <a:lnTo>
                    <a:pt x="495392" y="2607210"/>
                  </a:lnTo>
                  <a:lnTo>
                    <a:pt x="464333" y="2582503"/>
                  </a:lnTo>
                  <a:lnTo>
                    <a:pt x="434001" y="2555945"/>
                  </a:lnTo>
                  <a:lnTo>
                    <a:pt x="404425" y="2527583"/>
                  </a:lnTo>
                  <a:lnTo>
                    <a:pt x="375637" y="2497466"/>
                  </a:lnTo>
                  <a:lnTo>
                    <a:pt x="347667" y="2465640"/>
                  </a:lnTo>
                  <a:lnTo>
                    <a:pt x="320545" y="2432153"/>
                  </a:lnTo>
                  <a:lnTo>
                    <a:pt x="294302" y="2397053"/>
                  </a:lnTo>
                  <a:lnTo>
                    <a:pt x="268967" y="2360388"/>
                  </a:lnTo>
                  <a:lnTo>
                    <a:pt x="244572" y="2322204"/>
                  </a:lnTo>
                  <a:lnTo>
                    <a:pt x="221147" y="2282550"/>
                  </a:lnTo>
                  <a:lnTo>
                    <a:pt x="198722" y="2241474"/>
                  </a:lnTo>
                  <a:lnTo>
                    <a:pt x="177328" y="2199022"/>
                  </a:lnTo>
                  <a:lnTo>
                    <a:pt x="156995" y="2155242"/>
                  </a:lnTo>
                  <a:lnTo>
                    <a:pt x="137753" y="2110183"/>
                  </a:lnTo>
                  <a:lnTo>
                    <a:pt x="119633" y="2063891"/>
                  </a:lnTo>
                  <a:lnTo>
                    <a:pt x="102666" y="2016414"/>
                  </a:lnTo>
                  <a:lnTo>
                    <a:pt x="86881" y="1967800"/>
                  </a:lnTo>
                  <a:lnTo>
                    <a:pt x="72309" y="1918096"/>
                  </a:lnTo>
                  <a:lnTo>
                    <a:pt x="58981" y="1867350"/>
                  </a:lnTo>
                  <a:lnTo>
                    <a:pt x="46926" y="1815610"/>
                  </a:lnTo>
                  <a:lnTo>
                    <a:pt x="36176" y="1762923"/>
                  </a:lnTo>
                  <a:lnTo>
                    <a:pt x="26761" y="1709337"/>
                  </a:lnTo>
                  <a:lnTo>
                    <a:pt x="18710" y="1654899"/>
                  </a:lnTo>
                  <a:lnTo>
                    <a:pt x="12056" y="1599657"/>
                  </a:lnTo>
                  <a:lnTo>
                    <a:pt x="6827" y="1543658"/>
                  </a:lnTo>
                  <a:lnTo>
                    <a:pt x="3054" y="1486951"/>
                  </a:lnTo>
                  <a:lnTo>
                    <a:pt x="768" y="1429582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6600" y="62674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90039" y="6341109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06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90039" y="693191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600" y="746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90039" y="754151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06600" y="8077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90039" y="815111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19600" y="62674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2150" y="6341109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9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02150" y="693191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19600" y="746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02150" y="754151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19600" y="8077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02150" y="815111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-37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90800" y="6438900"/>
            <a:ext cx="1752600" cy="1981200"/>
          </a:xfrm>
          <a:custGeom>
            <a:avLst/>
            <a:gdLst/>
            <a:ahLst/>
            <a:cxnLst/>
            <a:rect l="l" t="t" r="r" b="b"/>
            <a:pathLst>
              <a:path w="1752600" h="1981200">
                <a:moveTo>
                  <a:pt x="1752600" y="1943100"/>
                </a:moveTo>
                <a:lnTo>
                  <a:pt x="1739900" y="1936750"/>
                </a:lnTo>
                <a:lnTo>
                  <a:pt x="1676400" y="1905000"/>
                </a:lnTo>
                <a:lnTo>
                  <a:pt x="1676400" y="1936750"/>
                </a:lnTo>
                <a:lnTo>
                  <a:pt x="76200" y="1936750"/>
                </a:lnTo>
                <a:lnTo>
                  <a:pt x="76200" y="1905000"/>
                </a:lnTo>
                <a:lnTo>
                  <a:pt x="0" y="1943100"/>
                </a:lnTo>
                <a:lnTo>
                  <a:pt x="76200" y="1981200"/>
                </a:lnTo>
                <a:lnTo>
                  <a:pt x="76200" y="1949450"/>
                </a:lnTo>
                <a:lnTo>
                  <a:pt x="1676400" y="1949450"/>
                </a:lnTo>
                <a:lnTo>
                  <a:pt x="1676400" y="1981200"/>
                </a:lnTo>
                <a:lnTo>
                  <a:pt x="1739900" y="1949450"/>
                </a:lnTo>
                <a:lnTo>
                  <a:pt x="1752600" y="1943100"/>
                </a:lnTo>
                <a:close/>
              </a:path>
              <a:path w="1752600" h="1981200">
                <a:moveTo>
                  <a:pt x="1752600" y="1333500"/>
                </a:moveTo>
                <a:lnTo>
                  <a:pt x="1668653" y="1319276"/>
                </a:lnTo>
                <a:lnTo>
                  <a:pt x="1677847" y="1349641"/>
                </a:lnTo>
                <a:lnTo>
                  <a:pt x="1022159" y="1549222"/>
                </a:lnTo>
                <a:lnTo>
                  <a:pt x="75831" y="1343456"/>
                </a:lnTo>
                <a:lnTo>
                  <a:pt x="76415" y="1340739"/>
                </a:lnTo>
                <a:lnTo>
                  <a:pt x="82550" y="1312418"/>
                </a:lnTo>
                <a:lnTo>
                  <a:pt x="0" y="1333500"/>
                </a:lnTo>
                <a:lnTo>
                  <a:pt x="66421" y="1386967"/>
                </a:lnTo>
                <a:lnTo>
                  <a:pt x="73139" y="1355890"/>
                </a:lnTo>
                <a:lnTo>
                  <a:pt x="997204" y="1556816"/>
                </a:lnTo>
                <a:lnTo>
                  <a:pt x="71081" y="1838693"/>
                </a:lnTo>
                <a:lnTo>
                  <a:pt x="61849" y="1808226"/>
                </a:lnTo>
                <a:lnTo>
                  <a:pt x="0" y="1866900"/>
                </a:lnTo>
                <a:lnTo>
                  <a:pt x="83947" y="1881124"/>
                </a:lnTo>
                <a:lnTo>
                  <a:pt x="75857" y="1854454"/>
                </a:lnTo>
                <a:lnTo>
                  <a:pt x="74739" y="1850771"/>
                </a:lnTo>
                <a:lnTo>
                  <a:pt x="1022489" y="1562303"/>
                </a:lnTo>
                <a:lnTo>
                  <a:pt x="1676755" y="1704555"/>
                </a:lnTo>
                <a:lnTo>
                  <a:pt x="1670050" y="1735582"/>
                </a:lnTo>
                <a:lnTo>
                  <a:pt x="1752600" y="1714500"/>
                </a:lnTo>
                <a:lnTo>
                  <a:pt x="1743595" y="1707261"/>
                </a:lnTo>
                <a:lnTo>
                  <a:pt x="1686179" y="1661033"/>
                </a:lnTo>
                <a:lnTo>
                  <a:pt x="1679448" y="1692122"/>
                </a:lnTo>
                <a:lnTo>
                  <a:pt x="1047432" y="1554721"/>
                </a:lnTo>
                <a:lnTo>
                  <a:pt x="1681505" y="1361719"/>
                </a:lnTo>
                <a:lnTo>
                  <a:pt x="1690751" y="1392174"/>
                </a:lnTo>
                <a:lnTo>
                  <a:pt x="1739468" y="1345946"/>
                </a:lnTo>
                <a:lnTo>
                  <a:pt x="1752600" y="1333500"/>
                </a:lnTo>
                <a:close/>
              </a:path>
              <a:path w="1752600" h="1981200">
                <a:moveTo>
                  <a:pt x="1752600" y="1257300"/>
                </a:moveTo>
                <a:lnTo>
                  <a:pt x="1739900" y="1250950"/>
                </a:lnTo>
                <a:lnTo>
                  <a:pt x="1676400" y="1219200"/>
                </a:lnTo>
                <a:lnTo>
                  <a:pt x="1676400" y="1250950"/>
                </a:lnTo>
                <a:lnTo>
                  <a:pt x="76200" y="1250950"/>
                </a:lnTo>
                <a:lnTo>
                  <a:pt x="76200" y="1219200"/>
                </a:lnTo>
                <a:lnTo>
                  <a:pt x="0" y="1257300"/>
                </a:lnTo>
                <a:lnTo>
                  <a:pt x="76200" y="1295400"/>
                </a:lnTo>
                <a:lnTo>
                  <a:pt x="76200" y="1263650"/>
                </a:lnTo>
                <a:lnTo>
                  <a:pt x="1676400" y="1263650"/>
                </a:lnTo>
                <a:lnTo>
                  <a:pt x="1676400" y="1295400"/>
                </a:lnTo>
                <a:lnTo>
                  <a:pt x="1739900" y="1263650"/>
                </a:lnTo>
                <a:lnTo>
                  <a:pt x="1752600" y="1257300"/>
                </a:lnTo>
                <a:close/>
              </a:path>
              <a:path w="1752600" h="1981200">
                <a:moveTo>
                  <a:pt x="1752600" y="723900"/>
                </a:moveTo>
                <a:lnTo>
                  <a:pt x="1739900" y="717550"/>
                </a:lnTo>
                <a:lnTo>
                  <a:pt x="1676400" y="685800"/>
                </a:lnTo>
                <a:lnTo>
                  <a:pt x="1676400" y="717550"/>
                </a:lnTo>
                <a:lnTo>
                  <a:pt x="76200" y="717550"/>
                </a:lnTo>
                <a:lnTo>
                  <a:pt x="76200" y="685800"/>
                </a:lnTo>
                <a:lnTo>
                  <a:pt x="0" y="723900"/>
                </a:lnTo>
                <a:lnTo>
                  <a:pt x="76200" y="762000"/>
                </a:lnTo>
                <a:lnTo>
                  <a:pt x="76200" y="730250"/>
                </a:lnTo>
                <a:lnTo>
                  <a:pt x="1676400" y="730250"/>
                </a:lnTo>
                <a:lnTo>
                  <a:pt x="1676400" y="762000"/>
                </a:lnTo>
                <a:lnTo>
                  <a:pt x="1739900" y="730250"/>
                </a:lnTo>
                <a:lnTo>
                  <a:pt x="1752600" y="723900"/>
                </a:lnTo>
                <a:close/>
              </a:path>
              <a:path w="1752600" h="1981200">
                <a:moveTo>
                  <a:pt x="1752600" y="114300"/>
                </a:moveTo>
                <a:lnTo>
                  <a:pt x="1668653" y="100076"/>
                </a:lnTo>
                <a:lnTo>
                  <a:pt x="1677847" y="130441"/>
                </a:lnTo>
                <a:lnTo>
                  <a:pt x="876287" y="374421"/>
                </a:lnTo>
                <a:lnTo>
                  <a:pt x="74739" y="130441"/>
                </a:lnTo>
                <a:lnTo>
                  <a:pt x="75857" y="126746"/>
                </a:lnTo>
                <a:lnTo>
                  <a:pt x="83947" y="100076"/>
                </a:lnTo>
                <a:lnTo>
                  <a:pt x="0" y="114300"/>
                </a:lnTo>
                <a:lnTo>
                  <a:pt x="61849" y="172974"/>
                </a:lnTo>
                <a:lnTo>
                  <a:pt x="71081" y="142519"/>
                </a:lnTo>
                <a:lnTo>
                  <a:pt x="854621" y="381012"/>
                </a:lnTo>
                <a:lnTo>
                  <a:pt x="71081" y="619493"/>
                </a:lnTo>
                <a:lnTo>
                  <a:pt x="61849" y="589026"/>
                </a:lnTo>
                <a:lnTo>
                  <a:pt x="0" y="647700"/>
                </a:lnTo>
                <a:lnTo>
                  <a:pt x="83947" y="661924"/>
                </a:lnTo>
                <a:lnTo>
                  <a:pt x="75857" y="635254"/>
                </a:lnTo>
                <a:lnTo>
                  <a:pt x="74739" y="631571"/>
                </a:lnTo>
                <a:lnTo>
                  <a:pt x="876287" y="387604"/>
                </a:lnTo>
                <a:lnTo>
                  <a:pt x="1677847" y="631571"/>
                </a:lnTo>
                <a:lnTo>
                  <a:pt x="1668653" y="661924"/>
                </a:lnTo>
                <a:lnTo>
                  <a:pt x="1752600" y="647700"/>
                </a:lnTo>
                <a:lnTo>
                  <a:pt x="1739468" y="635254"/>
                </a:lnTo>
                <a:lnTo>
                  <a:pt x="1690751" y="589026"/>
                </a:lnTo>
                <a:lnTo>
                  <a:pt x="1681505" y="619493"/>
                </a:lnTo>
                <a:lnTo>
                  <a:pt x="897953" y="381012"/>
                </a:lnTo>
                <a:lnTo>
                  <a:pt x="1681505" y="142519"/>
                </a:lnTo>
                <a:lnTo>
                  <a:pt x="1690751" y="172974"/>
                </a:lnTo>
                <a:lnTo>
                  <a:pt x="1739468" y="126746"/>
                </a:lnTo>
                <a:lnTo>
                  <a:pt x="1752600" y="114300"/>
                </a:lnTo>
                <a:close/>
              </a:path>
              <a:path w="1752600" h="1981200">
                <a:moveTo>
                  <a:pt x="1752600" y="38100"/>
                </a:moveTo>
                <a:lnTo>
                  <a:pt x="1739900" y="31750"/>
                </a:lnTo>
                <a:lnTo>
                  <a:pt x="1676400" y="0"/>
                </a:lnTo>
                <a:lnTo>
                  <a:pt x="16764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676400" y="44450"/>
                </a:lnTo>
                <a:lnTo>
                  <a:pt x="1676400" y="76200"/>
                </a:lnTo>
                <a:lnTo>
                  <a:pt x="1739900" y="44450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16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17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172075" cy="53467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30" dirty="0">
                <a:latin typeface="Franklin Gothic Medium"/>
                <a:cs typeface="Franklin Gothic Medium"/>
              </a:rPr>
              <a:t>Object-</a:t>
            </a:r>
            <a:r>
              <a:rPr sz="2400" spc="-10" dirty="0">
                <a:latin typeface="Franklin Gothic Medium"/>
                <a:cs typeface="Franklin Gothic Medium"/>
              </a:rPr>
              <a:t>oriented</a:t>
            </a:r>
            <a:r>
              <a:rPr sz="2400" spc="-90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  <a:p>
            <a:pPr marL="756285" marR="147320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stores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both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and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their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relationships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single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structure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known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as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object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based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on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components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such</a:t>
            </a:r>
            <a:r>
              <a:rPr sz="2000" spc="-25" dirty="0">
                <a:latin typeface="Franklin Gothic Medium"/>
                <a:cs typeface="Franklin Gothic Medium"/>
              </a:rPr>
              <a:t> as: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Object</a:t>
            </a:r>
            <a:endParaRPr sz="1800">
              <a:latin typeface="Franklin Gothic Medium"/>
              <a:cs typeface="Franklin Gothic Medium"/>
            </a:endParaRPr>
          </a:p>
          <a:p>
            <a:pPr marL="1612265" lvl="2" indent="-227965">
              <a:lnSpc>
                <a:spcPct val="100000"/>
              </a:lnSpc>
              <a:spcBef>
                <a:spcPts val="384"/>
              </a:spcBef>
              <a:buChar char="–"/>
              <a:tabLst>
                <a:tab pos="1612265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is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an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abstraction</a:t>
            </a:r>
            <a:r>
              <a:rPr sz="1600" spc="-3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</a:t>
            </a:r>
            <a:r>
              <a:rPr sz="1600" spc="-3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real-</a:t>
            </a:r>
            <a:r>
              <a:rPr sz="1600" spc="-10" dirty="0">
                <a:latin typeface="Franklin Gothic Medium"/>
                <a:cs typeface="Franklin Gothic Medium"/>
              </a:rPr>
              <a:t>world</a:t>
            </a:r>
            <a:r>
              <a:rPr sz="1600" spc="-3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entity</a:t>
            </a:r>
            <a:endParaRPr sz="16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Attribute</a:t>
            </a:r>
            <a:endParaRPr sz="1800">
              <a:latin typeface="Franklin Gothic Medium"/>
              <a:cs typeface="Franklin Gothic Medium"/>
            </a:endParaRPr>
          </a:p>
          <a:p>
            <a:pPr marL="1612265" lvl="2" indent="-227965">
              <a:lnSpc>
                <a:spcPct val="100000"/>
              </a:lnSpc>
              <a:spcBef>
                <a:spcPts val="380"/>
              </a:spcBef>
              <a:buChar char="–"/>
              <a:tabLst>
                <a:tab pos="1612265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describes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properties</a:t>
            </a:r>
            <a:r>
              <a:rPr sz="1600" spc="-5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4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an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object</a:t>
            </a:r>
            <a:endParaRPr sz="16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Class</a:t>
            </a:r>
            <a:endParaRPr sz="1800">
              <a:latin typeface="Franklin Gothic Medium"/>
              <a:cs typeface="Franklin Gothic Medium"/>
            </a:endParaRPr>
          </a:p>
          <a:p>
            <a:pPr marL="1612900" marR="471805" lvl="2" indent="-228600">
              <a:lnSpc>
                <a:spcPct val="100000"/>
              </a:lnSpc>
              <a:spcBef>
                <a:spcPts val="380"/>
              </a:spcBef>
              <a:buChar char="–"/>
              <a:tabLst>
                <a:tab pos="1612900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is</a:t>
            </a:r>
            <a:r>
              <a:rPr sz="1600" spc="-8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</a:t>
            </a:r>
            <a:r>
              <a:rPr sz="1600" spc="-5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collection</a:t>
            </a:r>
            <a:r>
              <a:rPr sz="1600" spc="-4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similar</a:t>
            </a:r>
            <a:r>
              <a:rPr sz="1600" spc="-7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objects</a:t>
            </a:r>
            <a:r>
              <a:rPr sz="1600" spc="-2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with </a:t>
            </a:r>
            <a:r>
              <a:rPr sz="1600" dirty="0">
                <a:latin typeface="Franklin Gothic Medium"/>
                <a:cs typeface="Franklin Gothic Medium"/>
              </a:rPr>
              <a:t>shared</a:t>
            </a:r>
            <a:r>
              <a:rPr sz="1600" spc="-7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attributes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and</a:t>
            </a:r>
            <a:r>
              <a:rPr sz="1600" spc="-6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methods</a:t>
            </a:r>
            <a:endParaRPr sz="16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Class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hierarchy</a:t>
            </a:r>
            <a:endParaRPr sz="1800">
              <a:latin typeface="Franklin Gothic Medium"/>
              <a:cs typeface="Franklin Gothic Medium"/>
            </a:endParaRPr>
          </a:p>
          <a:p>
            <a:pPr marL="1612265" lvl="2" indent="-227965">
              <a:lnSpc>
                <a:spcPct val="100000"/>
              </a:lnSpc>
              <a:spcBef>
                <a:spcPts val="385"/>
              </a:spcBef>
              <a:buChar char="–"/>
              <a:tabLst>
                <a:tab pos="1612265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refers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to</a:t>
            </a:r>
            <a:r>
              <a:rPr sz="1600" spc="-3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arrangement</a:t>
            </a:r>
            <a:r>
              <a:rPr sz="1600" spc="-2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classes</a:t>
            </a:r>
            <a:endParaRPr sz="16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Inheritance</a:t>
            </a:r>
            <a:endParaRPr sz="1800">
              <a:latin typeface="Franklin Gothic Medium"/>
              <a:cs typeface="Franklin Gothic Medium"/>
            </a:endParaRPr>
          </a:p>
          <a:p>
            <a:pPr marL="1612900" marR="5080" lvl="2" indent="-228600">
              <a:lnSpc>
                <a:spcPct val="100000"/>
              </a:lnSpc>
              <a:spcBef>
                <a:spcPts val="380"/>
              </a:spcBef>
              <a:buChar char="–"/>
              <a:tabLst>
                <a:tab pos="1612900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refers</a:t>
            </a:r>
            <a:r>
              <a:rPr sz="1600" spc="-7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to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ability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an</a:t>
            </a:r>
            <a:r>
              <a:rPr sz="1600" spc="-5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object</a:t>
            </a:r>
            <a:r>
              <a:rPr sz="1600" spc="-3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within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the </a:t>
            </a:r>
            <a:r>
              <a:rPr sz="1600" dirty="0">
                <a:latin typeface="Franklin Gothic Medium"/>
                <a:cs typeface="Franklin Gothic Medium"/>
              </a:rPr>
              <a:t>class</a:t>
            </a:r>
            <a:r>
              <a:rPr sz="1600" spc="-6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hierarchy</a:t>
            </a:r>
            <a:r>
              <a:rPr sz="1600" spc="-3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to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inherit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attributes </a:t>
            </a:r>
            <a:r>
              <a:rPr sz="1600" dirty="0">
                <a:latin typeface="Franklin Gothic Medium"/>
                <a:cs typeface="Franklin Gothic Medium"/>
              </a:rPr>
              <a:t>and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methods</a:t>
            </a:r>
            <a:r>
              <a:rPr sz="1600" spc="-5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-5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classes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above</a:t>
            </a:r>
            <a:r>
              <a:rPr sz="1600" spc="-3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it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745" marR="5080" indent="-10185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Basic</a:t>
            </a:r>
            <a:r>
              <a:rPr spc="25" dirty="0"/>
              <a:t> </a:t>
            </a:r>
            <a:r>
              <a:rPr dirty="0"/>
              <a:t>Data</a:t>
            </a:r>
            <a:r>
              <a:rPr spc="45" dirty="0"/>
              <a:t> Modeling </a:t>
            </a:r>
            <a:r>
              <a:rPr spc="40" dirty="0"/>
              <a:t>Concepts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18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0180" cy="45789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Data</a:t>
            </a:r>
            <a:r>
              <a:rPr sz="2400" spc="-125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model</a:t>
            </a:r>
            <a:endParaRPr sz="2400" dirty="0">
              <a:latin typeface="Franklin Gothic Medium"/>
              <a:cs typeface="Franklin Gothic Medium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relatively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simple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representation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50" dirty="0">
                <a:latin typeface="Franklin Gothic Medium"/>
                <a:cs typeface="Franklin Gothic Medium"/>
              </a:rPr>
              <a:t>a </a:t>
            </a:r>
            <a:r>
              <a:rPr sz="2000" spc="-20" dirty="0">
                <a:latin typeface="Franklin Gothic Medium"/>
                <a:cs typeface="Franklin Gothic Medium"/>
              </a:rPr>
              <a:t>more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complex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real-</a:t>
            </a:r>
            <a:r>
              <a:rPr sz="2000" spc="-10" dirty="0">
                <a:latin typeface="Franklin Gothic Medium"/>
                <a:cs typeface="Franklin Gothic Medium"/>
              </a:rPr>
              <a:t>world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object</a:t>
            </a:r>
            <a:endParaRPr sz="20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ANSI/SPARC</a:t>
            </a:r>
            <a:endParaRPr sz="2400" dirty="0">
              <a:latin typeface="Franklin Gothic Medium"/>
              <a:cs typeface="Franklin Gothic Medium"/>
            </a:endParaRPr>
          </a:p>
          <a:p>
            <a:pPr marL="756285" marR="320040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stands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for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American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National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Standard Institute/Standards</a:t>
            </a:r>
            <a:r>
              <a:rPr sz="2000" spc="31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Planning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and </a:t>
            </a:r>
            <a:r>
              <a:rPr sz="2000" spc="-30" dirty="0">
                <a:latin typeface="Franklin Gothic Medium"/>
                <a:cs typeface="Franklin Gothic Medium"/>
              </a:rPr>
              <a:t>Requirements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Committee</a:t>
            </a:r>
            <a:endParaRPr sz="2000" dirty="0">
              <a:latin typeface="Franklin Gothic Medium"/>
              <a:cs typeface="Franklin Gothic Medium"/>
            </a:endParaRPr>
          </a:p>
          <a:p>
            <a:pPr marL="756285" marR="53149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defined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three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different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models </a:t>
            </a:r>
            <a:r>
              <a:rPr sz="2000" dirty="0">
                <a:latin typeface="Franklin Gothic Medium"/>
                <a:cs typeface="Franklin Gothic Medium"/>
              </a:rPr>
              <a:t>based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on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their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degree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abstraction:</a:t>
            </a:r>
            <a:endParaRPr sz="2000" dirty="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9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Conceptual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model</a:t>
            </a:r>
            <a:endParaRPr sz="1800" dirty="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Internal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model</a:t>
            </a:r>
            <a:endParaRPr sz="1800" dirty="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External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model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745" marR="5080" indent="-101854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Basic</a:t>
            </a:r>
            <a:r>
              <a:rPr spc="25" dirty="0"/>
              <a:t> </a:t>
            </a:r>
            <a:r>
              <a:rPr dirty="0"/>
              <a:t>Data</a:t>
            </a:r>
            <a:r>
              <a:rPr spc="45" dirty="0"/>
              <a:t> Modeling </a:t>
            </a:r>
            <a:r>
              <a:rPr spc="40" dirty="0"/>
              <a:t>Concepts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84" y="3357371"/>
            <a:ext cx="6140577" cy="44150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19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!!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File</a:t>
            </a:r>
            <a:r>
              <a:rPr spc="-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3355" cy="11391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dirty="0">
                <a:latin typeface="Franklin Gothic Medium"/>
                <a:cs typeface="Franklin Gothic Medium"/>
              </a:rPr>
              <a:t>File</a:t>
            </a:r>
            <a:r>
              <a:rPr sz="2400" spc="-125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systems</a:t>
            </a:r>
            <a:endParaRPr sz="2400">
              <a:latin typeface="Franklin Gothic Medium"/>
              <a:cs typeface="Franklin Gothic Medium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1266825" algn="l"/>
                <a:tab pos="1949450" algn="l"/>
                <a:tab pos="2350770" algn="l"/>
                <a:tab pos="2644775" algn="l"/>
                <a:tab pos="3760470" algn="l"/>
                <a:tab pos="4128135" algn="l"/>
                <a:tab pos="4665980" algn="l"/>
              </a:tabLst>
            </a:pPr>
            <a:r>
              <a:rPr sz="2000" spc="-25" dirty="0">
                <a:latin typeface="Franklin Gothic Medium"/>
                <a:cs typeface="Franklin Gothic Medium"/>
              </a:rPr>
              <a:t>are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0" dirty="0">
                <a:latin typeface="Franklin Gothic Medium"/>
                <a:cs typeface="Franklin Gothic Medium"/>
              </a:rPr>
              <a:t>used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by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0" dirty="0">
                <a:latin typeface="Franklin Gothic Medium"/>
                <a:cs typeface="Franklin Gothic Medium"/>
              </a:rPr>
              <a:t>a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manager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of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5" dirty="0">
                <a:latin typeface="Franklin Gothic Medium"/>
                <a:cs typeface="Franklin Gothic Medium"/>
              </a:rPr>
              <a:t>any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0" dirty="0">
                <a:latin typeface="Franklin Gothic Medium"/>
                <a:cs typeface="Franklin Gothic Medium"/>
              </a:rPr>
              <a:t>small </a:t>
            </a:r>
            <a:r>
              <a:rPr sz="2000" spc="-25" dirty="0">
                <a:latin typeface="Franklin Gothic Medium"/>
                <a:cs typeface="Franklin Gothic Medium"/>
              </a:rPr>
              <a:t>organization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track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necessary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data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911536"/>
            <a:ext cx="2795651" cy="48911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00" y="3911600"/>
            <a:ext cx="2797175" cy="48926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2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3820" marR="5080" indent="-134175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Management 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20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650" spc="1095" dirty="0">
                <a:latin typeface="Microsoft Sans Serif"/>
                <a:cs typeface="Microsoft Sans Serif"/>
              </a:rPr>
              <a:t>🢩</a:t>
            </a:r>
            <a:r>
              <a:rPr sz="1650" spc="565" dirty="0">
                <a:latin typeface="Microsoft Sans Serif"/>
                <a:cs typeface="Microsoft Sans Serif"/>
              </a:rPr>
              <a:t> </a:t>
            </a:r>
            <a:r>
              <a:rPr spc="-10" dirty="0"/>
              <a:t>Database</a:t>
            </a:r>
            <a:r>
              <a:rPr spc="-65" dirty="0"/>
              <a:t> </a:t>
            </a:r>
            <a:r>
              <a:rPr spc="-25" dirty="0"/>
              <a:t>Management</a:t>
            </a:r>
            <a:r>
              <a:rPr spc="-55" dirty="0"/>
              <a:t> </a:t>
            </a:r>
            <a:r>
              <a:rPr spc="-10" dirty="0"/>
              <a:t>Systems</a:t>
            </a:r>
            <a:endParaRPr sz="1650">
              <a:latin typeface="Microsoft Sans Serif"/>
              <a:cs typeface="Microsoft Sans Serif"/>
            </a:endParaRPr>
          </a:p>
          <a:p>
            <a:pPr marL="755015" marR="5080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/>
              <a:t>is</a:t>
            </a:r>
            <a:r>
              <a:rPr sz="2000" spc="45" dirty="0"/>
              <a:t> </a:t>
            </a:r>
            <a:r>
              <a:rPr sz="2000" dirty="0"/>
              <a:t>a</a:t>
            </a:r>
            <a:r>
              <a:rPr sz="2000" spc="50" dirty="0"/>
              <a:t> </a:t>
            </a:r>
            <a:r>
              <a:rPr sz="2000" dirty="0"/>
              <a:t>collection</a:t>
            </a:r>
            <a:r>
              <a:rPr sz="2000" spc="60" dirty="0"/>
              <a:t> </a:t>
            </a:r>
            <a:r>
              <a:rPr sz="2000" dirty="0"/>
              <a:t>of</a:t>
            </a:r>
            <a:r>
              <a:rPr sz="2000" spc="60" dirty="0"/>
              <a:t> </a:t>
            </a:r>
            <a:r>
              <a:rPr sz="2000" dirty="0"/>
              <a:t>programs</a:t>
            </a:r>
            <a:r>
              <a:rPr sz="2000" spc="45" dirty="0"/>
              <a:t> </a:t>
            </a:r>
            <a:r>
              <a:rPr sz="2000" dirty="0"/>
              <a:t>that</a:t>
            </a:r>
            <a:r>
              <a:rPr sz="2000" spc="50" dirty="0"/>
              <a:t> </a:t>
            </a:r>
            <a:r>
              <a:rPr sz="2000" spc="-20" dirty="0"/>
              <a:t>manages 	</a:t>
            </a:r>
            <a:r>
              <a:rPr sz="2000" dirty="0"/>
              <a:t>the</a:t>
            </a:r>
            <a:r>
              <a:rPr sz="2000" spc="340" dirty="0"/>
              <a:t>  </a:t>
            </a:r>
            <a:r>
              <a:rPr sz="2000" dirty="0"/>
              <a:t>database</a:t>
            </a:r>
            <a:r>
              <a:rPr sz="2000" spc="345" dirty="0"/>
              <a:t>  </a:t>
            </a:r>
            <a:r>
              <a:rPr sz="2000" dirty="0"/>
              <a:t>structure</a:t>
            </a:r>
            <a:r>
              <a:rPr sz="2000" spc="345" dirty="0"/>
              <a:t>  </a:t>
            </a:r>
            <a:r>
              <a:rPr sz="2000" dirty="0"/>
              <a:t>and</a:t>
            </a:r>
            <a:r>
              <a:rPr sz="2000" spc="345" dirty="0"/>
              <a:t>  </a:t>
            </a:r>
            <a:r>
              <a:rPr sz="2000" spc="-10" dirty="0"/>
              <a:t>controls 	</a:t>
            </a:r>
            <a:r>
              <a:rPr sz="2000" dirty="0"/>
              <a:t>access</a:t>
            </a:r>
            <a:r>
              <a:rPr sz="2000" spc="-75" dirty="0"/>
              <a:t> </a:t>
            </a:r>
            <a:r>
              <a:rPr sz="2000" dirty="0"/>
              <a:t>to</a:t>
            </a:r>
            <a:r>
              <a:rPr sz="2000" spc="-60" dirty="0"/>
              <a:t> </a:t>
            </a:r>
            <a:r>
              <a:rPr sz="2000" dirty="0"/>
              <a:t>the</a:t>
            </a:r>
            <a:r>
              <a:rPr sz="2000" spc="-65" dirty="0"/>
              <a:t> </a:t>
            </a:r>
            <a:r>
              <a:rPr sz="2000" dirty="0"/>
              <a:t>data</a:t>
            </a:r>
            <a:r>
              <a:rPr sz="2000" spc="-55" dirty="0"/>
              <a:t> </a:t>
            </a:r>
            <a:r>
              <a:rPr sz="2000" dirty="0"/>
              <a:t>stored</a:t>
            </a:r>
            <a:r>
              <a:rPr sz="2000" spc="-60" dirty="0"/>
              <a:t> </a:t>
            </a:r>
            <a:r>
              <a:rPr sz="2000" dirty="0"/>
              <a:t>in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70" dirty="0"/>
              <a:t> </a:t>
            </a:r>
            <a:r>
              <a:rPr sz="2000" spc="-10" dirty="0"/>
              <a:t>database</a:t>
            </a:r>
            <a:endParaRPr sz="2000"/>
          </a:p>
          <a:p>
            <a:pPr marL="755015" indent="-285750" algn="just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5015" algn="l"/>
              </a:tabLst>
            </a:pPr>
            <a:r>
              <a:rPr sz="2000" spc="-10" dirty="0"/>
              <a:t>Examples:</a:t>
            </a:r>
            <a:endParaRPr sz="2000"/>
          </a:p>
          <a:p>
            <a:pPr marL="1155700" lvl="1" indent="-229235">
              <a:lnSpc>
                <a:spcPct val="100000"/>
              </a:lnSpc>
              <a:spcBef>
                <a:spcPts val="445"/>
              </a:spcBef>
              <a:buSzPct val="69444"/>
              <a:buChar char="o"/>
              <a:tabLst>
                <a:tab pos="11557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MS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SQL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Oracle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DB2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3820" marR="5080" indent="-134175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Management 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21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4832350" cy="49803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Functions</a:t>
            </a:r>
            <a:r>
              <a:rPr sz="2400" spc="-70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of</a:t>
            </a:r>
            <a:r>
              <a:rPr sz="2400" spc="-40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a</a:t>
            </a:r>
            <a:r>
              <a:rPr sz="2400" spc="-50" dirty="0">
                <a:latin typeface="Franklin Gothic Medium"/>
                <a:cs typeface="Franklin Gothic Medium"/>
              </a:rPr>
              <a:t> </a:t>
            </a:r>
            <a:r>
              <a:rPr sz="2400" spc="-20" dirty="0">
                <a:latin typeface="Franklin Gothic Medium"/>
                <a:cs typeface="Franklin Gothic Medium"/>
              </a:rPr>
              <a:t>DBMS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dictionary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management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storage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management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transformation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and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presentation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Security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management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Multiuser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access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control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Backup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and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recovery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management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integrity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management</a:t>
            </a:r>
            <a:endParaRPr sz="2000">
              <a:latin typeface="Franklin Gothic Medium"/>
              <a:cs typeface="Franklin Gothic Medium"/>
            </a:endParaRPr>
          </a:p>
          <a:p>
            <a:pPr marL="756285" marR="259079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Database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access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languages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and </a:t>
            </a:r>
            <a:r>
              <a:rPr sz="2000" spc="-20" dirty="0">
                <a:latin typeface="Franklin Gothic Medium"/>
                <a:cs typeface="Franklin Gothic Medium"/>
              </a:rPr>
              <a:t>application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programming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interfaces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57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Query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language</a:t>
            </a:r>
            <a:endParaRPr sz="1800">
              <a:latin typeface="Franklin Gothic Medium"/>
              <a:cs typeface="Franklin Gothic Medium"/>
            </a:endParaRPr>
          </a:p>
          <a:p>
            <a:pPr marL="1612265" lvl="2" indent="-227965">
              <a:lnSpc>
                <a:spcPct val="100000"/>
              </a:lnSpc>
              <a:spcBef>
                <a:spcPts val="380"/>
              </a:spcBef>
              <a:buChar char="–"/>
              <a:tabLst>
                <a:tab pos="1612265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Data</a:t>
            </a:r>
            <a:r>
              <a:rPr sz="1600" spc="-45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Definition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Language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(DDL)</a:t>
            </a:r>
            <a:endParaRPr sz="1600">
              <a:latin typeface="Franklin Gothic Medium"/>
              <a:cs typeface="Franklin Gothic Medium"/>
            </a:endParaRPr>
          </a:p>
          <a:p>
            <a:pPr marL="1612265" lvl="2" indent="-227965">
              <a:lnSpc>
                <a:spcPct val="100000"/>
              </a:lnSpc>
              <a:spcBef>
                <a:spcPts val="385"/>
              </a:spcBef>
              <a:buChar char="–"/>
              <a:tabLst>
                <a:tab pos="1612265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Data</a:t>
            </a:r>
            <a:r>
              <a:rPr sz="1600" spc="-4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Manipulation</a:t>
            </a:r>
            <a:r>
              <a:rPr sz="1600" spc="-4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Language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(DML)</a:t>
            </a:r>
            <a:endParaRPr sz="16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Database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communication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interfaces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50" dirty="0"/>
              <a:t> </a:t>
            </a:r>
            <a:r>
              <a:rPr spc="-10" dirty="0"/>
              <a:t>Dictionary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22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3990" cy="37985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650" spc="1095" dirty="0">
                <a:latin typeface="Microsoft Sans Serif"/>
                <a:cs typeface="Microsoft Sans Serif"/>
              </a:rPr>
              <a:t>🢩</a:t>
            </a:r>
            <a:r>
              <a:rPr sz="1650" spc="6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Data</a:t>
            </a:r>
            <a:r>
              <a:rPr sz="2400" spc="-50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Dictionary</a:t>
            </a:r>
            <a:endParaRPr sz="2400">
              <a:latin typeface="Franklin Gothic Medium"/>
              <a:cs typeface="Franklin Gothic Medium"/>
            </a:endParaRPr>
          </a:p>
          <a:p>
            <a:pPr marL="755015" marR="5080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1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1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centralized</a:t>
            </a:r>
            <a:r>
              <a:rPr sz="2000" spc="1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repository</a:t>
            </a:r>
            <a:r>
              <a:rPr sz="2000" spc="1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1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information 	</a:t>
            </a:r>
            <a:r>
              <a:rPr sz="2000" dirty="0">
                <a:latin typeface="Franklin Gothic Medium"/>
                <a:cs typeface="Franklin Gothic Medium"/>
              </a:rPr>
              <a:t>about</a:t>
            </a:r>
            <a:r>
              <a:rPr sz="2000" spc="280" dirty="0">
                <a:latin typeface="Franklin Gothic Medium"/>
                <a:cs typeface="Franklin Gothic Medium"/>
              </a:rPr>
              <a:t>    </a:t>
            </a: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290" dirty="0">
                <a:latin typeface="Franklin Gothic Medium"/>
                <a:cs typeface="Franklin Gothic Medium"/>
              </a:rPr>
              <a:t>    </a:t>
            </a:r>
            <a:r>
              <a:rPr sz="2000" dirty="0">
                <a:latin typeface="Franklin Gothic Medium"/>
                <a:cs typeface="Franklin Gothic Medium"/>
              </a:rPr>
              <a:t>such</a:t>
            </a:r>
            <a:r>
              <a:rPr sz="2000" spc="285" dirty="0">
                <a:latin typeface="Franklin Gothic Medium"/>
                <a:cs typeface="Franklin Gothic Medium"/>
              </a:rPr>
              <a:t>    </a:t>
            </a:r>
            <a:r>
              <a:rPr sz="2000" dirty="0">
                <a:latin typeface="Franklin Gothic Medium"/>
                <a:cs typeface="Franklin Gothic Medium"/>
              </a:rPr>
              <a:t>as</a:t>
            </a:r>
            <a:r>
              <a:rPr sz="2000" spc="285" dirty="0">
                <a:latin typeface="Franklin Gothic Medium"/>
                <a:cs typeface="Franklin Gothic Medium"/>
              </a:rPr>
              <a:t>    </a:t>
            </a:r>
            <a:r>
              <a:rPr sz="2000" spc="-25" dirty="0">
                <a:latin typeface="Franklin Gothic Medium"/>
                <a:cs typeface="Franklin Gothic Medium"/>
              </a:rPr>
              <a:t>meaning, 	</a:t>
            </a:r>
            <a:r>
              <a:rPr sz="2000" dirty="0">
                <a:latin typeface="Franklin Gothic Medium"/>
                <a:cs typeface="Franklin Gothic Medium"/>
              </a:rPr>
              <a:t>relationships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other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data,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origin,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usage, 	</a:t>
            </a:r>
            <a:r>
              <a:rPr sz="2000" dirty="0">
                <a:latin typeface="Franklin Gothic Medium"/>
                <a:cs typeface="Franklin Gothic Medium"/>
              </a:rPr>
              <a:t>and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format</a:t>
            </a:r>
            <a:endParaRPr sz="2000">
              <a:latin typeface="Franklin Gothic Medium"/>
              <a:cs typeface="Franklin Gothic Medium"/>
            </a:endParaRPr>
          </a:p>
          <a:p>
            <a:pPr marL="755015" indent="-285750" algn="just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has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two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main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types:</a:t>
            </a:r>
            <a:endParaRPr sz="20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45"/>
              </a:spcBef>
              <a:buSzPct val="69444"/>
              <a:buChar char="o"/>
              <a:tabLst>
                <a:tab pos="115443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Integrated</a:t>
            </a:r>
            <a:endParaRPr sz="18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443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standalone</a:t>
            </a:r>
            <a:endParaRPr sz="1800">
              <a:latin typeface="Franklin Gothic Medium"/>
              <a:cs typeface="Franklin Gothic Medium"/>
            </a:endParaRPr>
          </a:p>
          <a:p>
            <a:pPr marL="755015" indent="-285750" algn="just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can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be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classified</a:t>
            </a:r>
            <a:r>
              <a:rPr sz="2000" spc="-25" dirty="0">
                <a:latin typeface="Franklin Gothic Medium"/>
                <a:cs typeface="Franklin Gothic Medium"/>
              </a:rPr>
              <a:t> as:</a:t>
            </a:r>
            <a:endParaRPr sz="20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4430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Active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Dictionary</a:t>
            </a:r>
            <a:endParaRPr sz="18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443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Passive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Dictionary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File</a:t>
            </a:r>
            <a:r>
              <a:rPr spc="-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3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94" y="2215474"/>
            <a:ext cx="4613910" cy="24377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Disadvantages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File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System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698500" algn="l"/>
              </a:tabLst>
            </a:pPr>
            <a:r>
              <a:rPr sz="1250" spc="-50" dirty="0">
                <a:latin typeface="Franklin Gothic Medium"/>
                <a:cs typeface="Franklin Gothic Medium"/>
              </a:rPr>
              <a:t>o</a:t>
            </a:r>
            <a:r>
              <a:rPr sz="1250" dirty="0">
                <a:latin typeface="Franklin Gothic Medium"/>
                <a:cs typeface="Franklin Gothic Medium"/>
              </a:rPr>
              <a:t>	</a:t>
            </a:r>
            <a:r>
              <a:rPr sz="1800" spc="-20" dirty="0">
                <a:latin typeface="Franklin Gothic Medium"/>
                <a:cs typeface="Franklin Gothic Medium"/>
              </a:rPr>
              <a:t>Lengthy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development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time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SzPct val="69444"/>
              <a:buChar char="o"/>
              <a:tabLst>
                <a:tab pos="698500" algn="l"/>
              </a:tabLst>
            </a:pPr>
            <a:r>
              <a:rPr sz="1800" spc="-30" dirty="0">
                <a:latin typeface="Franklin Gothic Medium"/>
                <a:cs typeface="Franklin Gothic Medium"/>
              </a:rPr>
              <a:t>Difficulty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getting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quick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answers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SzPct val="69444"/>
              <a:buChar char="o"/>
              <a:tabLst>
                <a:tab pos="698500" algn="l"/>
              </a:tabLst>
            </a:pPr>
            <a:r>
              <a:rPr sz="1800" spc="-30" dirty="0">
                <a:latin typeface="Franklin Gothic Medium"/>
                <a:cs typeface="Franklin Gothic Medium"/>
              </a:rPr>
              <a:t>Complex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system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administration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Lack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security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limited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sharing</a:t>
            </a:r>
            <a:endParaRPr sz="1800">
              <a:latin typeface="Franklin Gothic Medium"/>
              <a:cs typeface="Franklin Gothic Medium"/>
            </a:endParaRPr>
          </a:p>
          <a:p>
            <a:pPr marL="698500" lvl="1" indent="-228600">
              <a:lnSpc>
                <a:spcPct val="100000"/>
              </a:lnSpc>
              <a:spcBef>
                <a:spcPts val="1085"/>
              </a:spcBef>
              <a:buSzPct val="69444"/>
              <a:buChar char="o"/>
              <a:tabLst>
                <a:tab pos="6985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Extensive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programming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4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236896"/>
            <a:ext cx="5253990" cy="37433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650" spc="1095" dirty="0">
                <a:latin typeface="Microsoft Sans Serif"/>
                <a:cs typeface="Microsoft Sans Serif"/>
              </a:rPr>
              <a:t>🢩</a:t>
            </a:r>
            <a:r>
              <a:rPr sz="1650" spc="5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Database</a:t>
            </a:r>
            <a:r>
              <a:rPr sz="2400" spc="-50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System</a:t>
            </a:r>
            <a:endParaRPr sz="2400">
              <a:latin typeface="Franklin Gothic Medium"/>
              <a:cs typeface="Franklin Gothic Medium"/>
            </a:endParaRPr>
          </a:p>
          <a:p>
            <a:pPr marL="755015" marR="5080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23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24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computerized</a:t>
            </a:r>
            <a:r>
              <a:rPr sz="2000" spc="24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system</a:t>
            </a:r>
            <a:r>
              <a:rPr sz="2000" spc="229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whose</a:t>
            </a:r>
            <a:r>
              <a:rPr sz="2000" spc="23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overall 	</a:t>
            </a:r>
            <a:r>
              <a:rPr sz="2000" dirty="0">
                <a:latin typeface="Franklin Gothic Medium"/>
                <a:cs typeface="Franklin Gothic Medium"/>
              </a:rPr>
              <a:t>purpose</a:t>
            </a:r>
            <a:r>
              <a:rPr sz="2000" spc="32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3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3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maintain</a:t>
            </a:r>
            <a:r>
              <a:rPr sz="2000" spc="33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information</a:t>
            </a:r>
            <a:r>
              <a:rPr sz="2000" spc="32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and 	</a:t>
            </a:r>
            <a:r>
              <a:rPr sz="2000" dirty="0">
                <a:latin typeface="Franklin Gothic Medium"/>
                <a:cs typeface="Franklin Gothic Medium"/>
              </a:rPr>
              <a:t>make</a:t>
            </a:r>
            <a:r>
              <a:rPr sz="2000" spc="355" dirty="0">
                <a:latin typeface="Franklin Gothic Medium"/>
                <a:cs typeface="Franklin Gothic Medium"/>
              </a:rPr>
              <a:t>  </a:t>
            </a:r>
            <a:r>
              <a:rPr sz="2000" dirty="0">
                <a:latin typeface="Franklin Gothic Medium"/>
                <a:cs typeface="Franklin Gothic Medium"/>
              </a:rPr>
              <a:t>that</a:t>
            </a:r>
            <a:r>
              <a:rPr sz="2000" spc="355" dirty="0">
                <a:latin typeface="Franklin Gothic Medium"/>
                <a:cs typeface="Franklin Gothic Medium"/>
              </a:rPr>
              <a:t>  </a:t>
            </a:r>
            <a:r>
              <a:rPr sz="2000" dirty="0">
                <a:latin typeface="Franklin Gothic Medium"/>
                <a:cs typeface="Franklin Gothic Medium"/>
              </a:rPr>
              <a:t>information</a:t>
            </a:r>
            <a:r>
              <a:rPr sz="2000" spc="360" dirty="0">
                <a:latin typeface="Franklin Gothic Medium"/>
                <a:cs typeface="Franklin Gothic Medium"/>
              </a:rPr>
              <a:t>  </a:t>
            </a:r>
            <a:r>
              <a:rPr sz="2000" dirty="0">
                <a:latin typeface="Franklin Gothic Medium"/>
                <a:cs typeface="Franklin Gothic Medium"/>
              </a:rPr>
              <a:t>available</a:t>
            </a:r>
            <a:r>
              <a:rPr sz="2000" spc="360" dirty="0">
                <a:latin typeface="Franklin Gothic Medium"/>
                <a:cs typeface="Franklin Gothic Medium"/>
              </a:rPr>
              <a:t>  </a:t>
            </a:r>
            <a:r>
              <a:rPr sz="2000" spc="-25" dirty="0">
                <a:latin typeface="Franklin Gothic Medium"/>
                <a:cs typeface="Franklin Gothic Medium"/>
              </a:rPr>
              <a:t>on 	</a:t>
            </a:r>
            <a:r>
              <a:rPr sz="2000" spc="-10" dirty="0">
                <a:latin typeface="Franklin Gothic Medium"/>
                <a:cs typeface="Franklin Gothic Medium"/>
              </a:rPr>
              <a:t>demand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95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Examples: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9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Computerized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record-</a:t>
            </a:r>
            <a:r>
              <a:rPr sz="1800" spc="-20" dirty="0">
                <a:latin typeface="Franklin Gothic Medium"/>
                <a:cs typeface="Franklin Gothic Medium"/>
              </a:rPr>
              <a:t>keeping</a:t>
            </a:r>
            <a:r>
              <a:rPr sz="1800" spc="-10" dirty="0">
                <a:latin typeface="Franklin Gothic Medium"/>
                <a:cs typeface="Franklin Gothic Medium"/>
              </a:rPr>
              <a:t> system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Electronic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filing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cabinet</a:t>
            </a:r>
            <a:endParaRPr sz="1800">
              <a:latin typeface="Franklin Gothic Medium"/>
              <a:cs typeface="Franklin Gothic Medium"/>
            </a:endParaRPr>
          </a:p>
          <a:p>
            <a:pPr marL="1155700" marR="135509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Repository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for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collection </a:t>
            </a:r>
            <a:r>
              <a:rPr sz="1800" spc="-25" dirty="0">
                <a:latin typeface="Franklin Gothic Medium"/>
                <a:cs typeface="Franklin Gothic Medium"/>
              </a:rPr>
              <a:t>of </a:t>
            </a:r>
            <a:r>
              <a:rPr sz="1800" spc="-20" dirty="0">
                <a:latin typeface="Franklin Gothic Medium"/>
                <a:cs typeface="Franklin Gothic Medium"/>
              </a:rPr>
              <a:t>computerized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files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2050" name="!!p">
            <a:extLst>
              <a:ext uri="{FF2B5EF4-FFF2-40B4-BE49-F238E27FC236}">
                <a16:creationId xmlns:a16="http://schemas.microsoft.com/office/drawing/2014/main" id="{C3EF303B-A8E4-4D16-C804-C1B10D48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96" y="6532999"/>
            <a:ext cx="1984842" cy="23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5" name="!!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2505075"/>
            <a:ext cx="5657850" cy="6334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5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6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311730"/>
            <a:ext cx="5090160" cy="522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dirty="0">
                <a:latin typeface="Franklin Gothic Medium"/>
                <a:cs typeface="Franklin Gothic Medium"/>
              </a:rPr>
              <a:t>Five</a:t>
            </a:r>
            <a:r>
              <a:rPr sz="2400" spc="-85" dirty="0">
                <a:latin typeface="Franklin Gothic Medium"/>
                <a:cs typeface="Franklin Gothic Medium"/>
              </a:rPr>
              <a:t> </a:t>
            </a:r>
            <a:r>
              <a:rPr sz="2400" spc="-30" dirty="0">
                <a:latin typeface="Franklin Gothic Medium"/>
                <a:cs typeface="Franklin Gothic Medium"/>
              </a:rPr>
              <a:t>major</a:t>
            </a:r>
            <a:r>
              <a:rPr sz="2400" spc="-70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parts</a:t>
            </a:r>
            <a:r>
              <a:rPr sz="2400" spc="-55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of</a:t>
            </a:r>
            <a:r>
              <a:rPr sz="2400" spc="-60" dirty="0">
                <a:latin typeface="Franklin Gothic Medium"/>
                <a:cs typeface="Franklin Gothic Medium"/>
              </a:rPr>
              <a:t> </a:t>
            </a:r>
            <a:r>
              <a:rPr sz="2400" dirty="0">
                <a:latin typeface="Franklin Gothic Medium"/>
                <a:cs typeface="Franklin Gothic Medium"/>
              </a:rPr>
              <a:t>a</a:t>
            </a:r>
            <a:r>
              <a:rPr sz="2400" spc="-55" dirty="0">
                <a:latin typeface="Franklin Gothic Medium"/>
                <a:cs typeface="Franklin Gothic Medium"/>
              </a:rPr>
              <a:t> </a:t>
            </a:r>
            <a:r>
              <a:rPr sz="2400" spc="-10" dirty="0">
                <a:latin typeface="Franklin Gothic Medium"/>
                <a:cs typeface="Franklin Gothic Medium"/>
              </a:rPr>
              <a:t>Database</a:t>
            </a:r>
            <a:endParaRPr sz="2400">
              <a:latin typeface="Franklin Gothic Medium"/>
              <a:cs typeface="Franklin Gothic Medium"/>
            </a:endParaRPr>
          </a:p>
          <a:p>
            <a:pPr marL="354965">
              <a:lnSpc>
                <a:spcPct val="100000"/>
              </a:lnSpc>
            </a:pPr>
            <a:r>
              <a:rPr sz="2400" spc="-10" dirty="0">
                <a:latin typeface="Franklin Gothic Medium"/>
                <a:cs typeface="Franklin Gothic Medium"/>
              </a:rPr>
              <a:t>System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Hardware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Software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Operating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Systems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Software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DBMS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Software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30" dirty="0">
                <a:latin typeface="Franklin Gothic Medium"/>
                <a:cs typeface="Franklin Gothic Medium"/>
              </a:rPr>
              <a:t>Application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programs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utility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software</a:t>
            </a:r>
            <a:endParaRPr sz="18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People</a:t>
            </a:r>
            <a:endParaRPr sz="20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Systems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Administrators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Database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Administrators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Database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Designers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SzPct val="69444"/>
              <a:buChar char="o"/>
              <a:tabLst>
                <a:tab pos="115570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Systems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Analysts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Programmers</a:t>
            </a:r>
            <a:endParaRPr sz="1800">
              <a:latin typeface="Franklin Gothic Medium"/>
              <a:cs typeface="Franklin Gothic Medium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57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End </a:t>
            </a:r>
            <a:r>
              <a:rPr sz="1800" spc="-10" dirty="0">
                <a:latin typeface="Franklin Gothic Medium"/>
                <a:cs typeface="Franklin Gothic Medium"/>
              </a:rPr>
              <a:t>Users</a:t>
            </a:r>
            <a:endParaRPr sz="18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Procedures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Data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Database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650" spc="1095" dirty="0">
                <a:latin typeface="Microsoft Sans Serif"/>
                <a:cs typeface="Microsoft Sans Serif"/>
              </a:rPr>
              <a:t>🢩</a:t>
            </a:r>
            <a:r>
              <a:rPr sz="1650" spc="670" dirty="0">
                <a:latin typeface="Microsoft Sans Serif"/>
                <a:cs typeface="Microsoft Sans Serif"/>
              </a:rPr>
              <a:t> </a:t>
            </a:r>
            <a:r>
              <a:rPr spc="-10" dirty="0"/>
              <a:t>Database</a:t>
            </a:r>
            <a:endParaRPr sz="1650">
              <a:latin typeface="Microsoft Sans Serif"/>
              <a:cs typeface="Microsoft Sans Serif"/>
            </a:endParaRPr>
          </a:p>
          <a:p>
            <a:pPr marL="755015" marR="687070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/>
              <a:t>is</a:t>
            </a:r>
            <a:r>
              <a:rPr sz="2000" spc="-5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shared,</a:t>
            </a:r>
            <a:r>
              <a:rPr sz="2000" spc="-45" dirty="0"/>
              <a:t> </a:t>
            </a:r>
            <a:r>
              <a:rPr sz="2000" spc="-20" dirty="0"/>
              <a:t>integrated</a:t>
            </a:r>
            <a:r>
              <a:rPr sz="2000" spc="-30" dirty="0"/>
              <a:t> </a:t>
            </a:r>
            <a:r>
              <a:rPr sz="2000" spc="-10" dirty="0"/>
              <a:t>computer 	</a:t>
            </a:r>
            <a:r>
              <a:rPr sz="2000" dirty="0"/>
              <a:t>structure</a:t>
            </a:r>
            <a:r>
              <a:rPr sz="2000" spc="-75" dirty="0"/>
              <a:t> </a:t>
            </a:r>
            <a:r>
              <a:rPr sz="2000" dirty="0"/>
              <a:t>that</a:t>
            </a:r>
            <a:r>
              <a:rPr sz="2000" spc="-70" dirty="0"/>
              <a:t> </a:t>
            </a:r>
            <a:r>
              <a:rPr sz="2000" dirty="0"/>
              <a:t>stores</a:t>
            </a:r>
            <a:r>
              <a:rPr sz="2000" spc="-90" dirty="0"/>
              <a:t> </a:t>
            </a:r>
            <a:r>
              <a:rPr sz="2000" dirty="0"/>
              <a:t>a</a:t>
            </a:r>
            <a:r>
              <a:rPr sz="2000" spc="-70" dirty="0"/>
              <a:t> </a:t>
            </a:r>
            <a:r>
              <a:rPr sz="2000" spc="-10" dirty="0"/>
              <a:t>collection</a:t>
            </a:r>
            <a:r>
              <a:rPr sz="2000" spc="-70" dirty="0"/>
              <a:t> </a:t>
            </a:r>
            <a:r>
              <a:rPr sz="2000" spc="-25" dirty="0"/>
              <a:t>of:</a:t>
            </a:r>
            <a:endParaRPr sz="2000"/>
          </a:p>
          <a:p>
            <a:pPr marL="1154430" lvl="1" indent="-227965" algn="just">
              <a:lnSpc>
                <a:spcPct val="100000"/>
              </a:lnSpc>
              <a:spcBef>
                <a:spcPts val="440"/>
              </a:spcBef>
              <a:buSzPct val="69444"/>
              <a:buChar char="o"/>
              <a:tabLst>
                <a:tab pos="115443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End-user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  <a:p>
            <a:pPr marL="1612265" lvl="2" indent="-227965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161226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raw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facts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interest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end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user</a:t>
            </a:r>
            <a:endParaRPr sz="18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30"/>
              </a:spcBef>
              <a:buSzPct val="69444"/>
              <a:buChar char="o"/>
              <a:tabLst>
                <a:tab pos="115443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Metadata</a:t>
            </a:r>
            <a:endParaRPr sz="1800">
              <a:latin typeface="Franklin Gothic Medium"/>
              <a:cs typeface="Franklin Gothic Medium"/>
            </a:endParaRPr>
          </a:p>
          <a:p>
            <a:pPr marL="1612900" marR="5080" lvl="2" indent="-228600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161290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3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about</a:t>
            </a:r>
            <a:r>
              <a:rPr sz="1800" spc="3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3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through</a:t>
            </a:r>
            <a:r>
              <a:rPr sz="1800" spc="3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which</a:t>
            </a:r>
            <a:r>
              <a:rPr sz="1800" spc="3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the </a:t>
            </a:r>
            <a:r>
              <a:rPr sz="1800" spc="-10" dirty="0">
                <a:latin typeface="Franklin Gothic Medium"/>
                <a:cs typeface="Franklin Gothic Medium"/>
              </a:rPr>
              <a:t>end-</a:t>
            </a:r>
            <a:r>
              <a:rPr sz="1800" dirty="0">
                <a:latin typeface="Franklin Gothic Medium"/>
                <a:cs typeface="Franklin Gothic Medium"/>
              </a:rPr>
              <a:t>user</a:t>
            </a:r>
            <a:r>
              <a:rPr sz="1800" spc="170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170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are</a:t>
            </a:r>
            <a:r>
              <a:rPr sz="1800" spc="175" dirty="0">
                <a:latin typeface="Franklin Gothic Medium"/>
                <a:cs typeface="Franklin Gothic Medium"/>
              </a:rPr>
              <a:t>  </a:t>
            </a:r>
            <a:r>
              <a:rPr sz="1800" dirty="0">
                <a:latin typeface="Franklin Gothic Medium"/>
                <a:cs typeface="Franklin Gothic Medium"/>
              </a:rPr>
              <a:t>integrated</a:t>
            </a:r>
            <a:r>
              <a:rPr sz="1800" spc="175" dirty="0">
                <a:latin typeface="Franklin Gothic Medium"/>
                <a:cs typeface="Franklin Gothic Medium"/>
              </a:rPr>
              <a:t>  </a:t>
            </a:r>
            <a:r>
              <a:rPr sz="1800" spc="-25" dirty="0">
                <a:latin typeface="Franklin Gothic Medium"/>
                <a:cs typeface="Franklin Gothic Medium"/>
              </a:rPr>
              <a:t>and </a:t>
            </a:r>
            <a:r>
              <a:rPr sz="1800" spc="-10" dirty="0">
                <a:latin typeface="Franklin Gothic Medium"/>
                <a:cs typeface="Franklin Gothic Medium"/>
              </a:rPr>
              <a:t>managed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6" name="!!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400" y="7010400"/>
            <a:ext cx="2892065" cy="18462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7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2311730"/>
            <a:ext cx="3591560" cy="563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Advantages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Reduced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redundancy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integrity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independence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security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Data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consistency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Easier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use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data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Less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storage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1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45" dirty="0">
                <a:latin typeface="Microsoft Sans Serif"/>
                <a:cs typeface="Microsoft Sans Serif"/>
              </a:rPr>
              <a:t>🢩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Franklin Gothic Medium"/>
                <a:cs typeface="Franklin Gothic Medium"/>
              </a:rPr>
              <a:t>Disadvantages</a:t>
            </a:r>
            <a:endParaRPr sz="24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Complexity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Expense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Vulnerability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Size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Training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costs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Compatibility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25" dirty="0">
                <a:latin typeface="Franklin Gothic Medium"/>
                <a:cs typeface="Franklin Gothic Medium"/>
              </a:rPr>
              <a:t>Locking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technology</a:t>
            </a:r>
            <a:endParaRPr sz="2000">
              <a:latin typeface="Franklin Gothic Medium"/>
              <a:cs typeface="Franklin Gothic Medium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Lack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of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lower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level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control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6" name="!!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7553354"/>
            <a:ext cx="1739671" cy="15401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8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496" y="715771"/>
            <a:ext cx="1581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Theory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Database</a:t>
            </a:r>
            <a:r>
              <a:rPr sz="900" b="1" spc="-10" dirty="0">
                <a:latin typeface="Arial"/>
                <a:cs typeface="Arial"/>
              </a:rPr>
              <a:t> Systems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100" dirty="0"/>
              <a:t> </a:t>
            </a:r>
            <a:r>
              <a:rPr spc="-10" dirty="0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Introduction</a:t>
            </a:r>
            <a:r>
              <a:rPr spc="-35" dirty="0"/>
              <a:t> </a:t>
            </a:r>
            <a:r>
              <a:rPr dirty="0"/>
              <a:t>to Database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401817" y="9186322"/>
            <a:ext cx="919479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R="5080" algn="r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Page</a:t>
            </a:r>
            <a:r>
              <a:rPr i="0" spc="-20" dirty="0">
                <a:latin typeface="Arial"/>
                <a:cs typeface="Arial"/>
              </a:rPr>
              <a:t> </a:t>
            </a:r>
            <a:fld id="{81D60167-4931-47E6-BA6A-407CBD079E47}" type="slidenum">
              <a:rPr i="0" dirty="0">
                <a:latin typeface="Arial"/>
                <a:cs typeface="Arial"/>
              </a:rPr>
              <a:t>9</a:t>
            </a:fld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 </a:t>
            </a:r>
            <a:r>
              <a:rPr i="0" spc="-25" dirty="0">
                <a:latin typeface="Arial"/>
                <a:cs typeface="Arial"/>
              </a:rPr>
              <a:t>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650" spc="1095" dirty="0">
                <a:latin typeface="Microsoft Sans Serif"/>
                <a:cs typeface="Microsoft Sans Serif"/>
              </a:rPr>
              <a:t>🢩</a:t>
            </a:r>
            <a:r>
              <a:rPr sz="1650" spc="575" dirty="0">
                <a:latin typeface="Microsoft Sans Serif"/>
                <a:cs typeface="Microsoft Sans Serif"/>
              </a:rPr>
              <a:t> </a:t>
            </a:r>
            <a:r>
              <a:rPr dirty="0"/>
              <a:t>Database</a:t>
            </a:r>
            <a:r>
              <a:rPr spc="484" dirty="0"/>
              <a:t> </a:t>
            </a:r>
            <a:r>
              <a:rPr spc="-10" dirty="0"/>
              <a:t>Model</a:t>
            </a:r>
            <a:endParaRPr sz="1650">
              <a:latin typeface="Microsoft Sans Serif"/>
              <a:cs typeface="Microsoft Sans Serif"/>
            </a:endParaRPr>
          </a:p>
          <a:p>
            <a:pPr marL="755015" marR="5080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</a:tabLst>
            </a:pPr>
            <a:r>
              <a:rPr sz="2000" dirty="0"/>
              <a:t>is</a:t>
            </a:r>
            <a:r>
              <a:rPr sz="2000" spc="200" dirty="0"/>
              <a:t> </a:t>
            </a:r>
            <a:r>
              <a:rPr sz="2000" dirty="0"/>
              <a:t>a</a:t>
            </a:r>
            <a:r>
              <a:rPr sz="2000" spc="210" dirty="0"/>
              <a:t> </a:t>
            </a:r>
            <a:r>
              <a:rPr sz="2000" dirty="0"/>
              <a:t>collection</a:t>
            </a:r>
            <a:r>
              <a:rPr sz="2000" spc="210" dirty="0"/>
              <a:t> </a:t>
            </a:r>
            <a:r>
              <a:rPr sz="2000" dirty="0"/>
              <a:t>of</a:t>
            </a:r>
            <a:r>
              <a:rPr sz="2000" spc="200" dirty="0"/>
              <a:t> </a:t>
            </a:r>
            <a:r>
              <a:rPr sz="2000" dirty="0"/>
              <a:t>logical</a:t>
            </a:r>
            <a:r>
              <a:rPr sz="2000" spc="204" dirty="0"/>
              <a:t> </a:t>
            </a:r>
            <a:r>
              <a:rPr sz="2000" dirty="0"/>
              <a:t>constructs</a:t>
            </a:r>
            <a:r>
              <a:rPr sz="2000" spc="210" dirty="0"/>
              <a:t> </a:t>
            </a:r>
            <a:r>
              <a:rPr sz="2000" spc="-20" dirty="0"/>
              <a:t>used 	</a:t>
            </a:r>
            <a:r>
              <a:rPr sz="2000" dirty="0"/>
              <a:t>to</a:t>
            </a:r>
            <a:r>
              <a:rPr sz="2000" spc="320" dirty="0"/>
              <a:t> </a:t>
            </a:r>
            <a:r>
              <a:rPr sz="2000" dirty="0"/>
              <a:t>represent</a:t>
            </a:r>
            <a:r>
              <a:rPr sz="2000" spc="320" dirty="0"/>
              <a:t> </a:t>
            </a:r>
            <a:r>
              <a:rPr sz="2000" dirty="0"/>
              <a:t>the</a:t>
            </a:r>
            <a:r>
              <a:rPr sz="2000" spc="320" dirty="0"/>
              <a:t> </a:t>
            </a:r>
            <a:r>
              <a:rPr sz="2000" dirty="0"/>
              <a:t>data</a:t>
            </a:r>
            <a:r>
              <a:rPr sz="2000" spc="315" dirty="0"/>
              <a:t> </a:t>
            </a:r>
            <a:r>
              <a:rPr sz="2000" dirty="0"/>
              <a:t>structure</a:t>
            </a:r>
            <a:r>
              <a:rPr sz="2000" spc="325" dirty="0"/>
              <a:t> </a:t>
            </a:r>
            <a:r>
              <a:rPr sz="2000" dirty="0"/>
              <a:t>and</a:t>
            </a:r>
            <a:r>
              <a:rPr sz="2000" spc="330" dirty="0"/>
              <a:t> </a:t>
            </a:r>
            <a:r>
              <a:rPr sz="2000" spc="-25" dirty="0"/>
              <a:t>the 	</a:t>
            </a:r>
            <a:r>
              <a:rPr sz="2000" dirty="0"/>
              <a:t>data</a:t>
            </a:r>
            <a:r>
              <a:rPr sz="2000" spc="425" dirty="0"/>
              <a:t>  </a:t>
            </a:r>
            <a:r>
              <a:rPr sz="2000" dirty="0"/>
              <a:t>relationships</a:t>
            </a:r>
            <a:r>
              <a:rPr sz="2000" spc="425" dirty="0"/>
              <a:t>  </a:t>
            </a:r>
            <a:r>
              <a:rPr sz="2000" dirty="0"/>
              <a:t>found</a:t>
            </a:r>
            <a:r>
              <a:rPr sz="2000" spc="420" dirty="0"/>
              <a:t>  </a:t>
            </a:r>
            <a:r>
              <a:rPr sz="2000" dirty="0"/>
              <a:t>within</a:t>
            </a:r>
            <a:r>
              <a:rPr sz="2000" spc="425" dirty="0"/>
              <a:t>  </a:t>
            </a:r>
            <a:r>
              <a:rPr sz="2000" spc="-25" dirty="0"/>
              <a:t>the 	</a:t>
            </a:r>
            <a:r>
              <a:rPr sz="2000" spc="-10" dirty="0"/>
              <a:t>database</a:t>
            </a:r>
            <a:endParaRPr sz="2000"/>
          </a:p>
          <a:p>
            <a:pPr marL="755015" indent="-285750" algn="just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5015" algn="l"/>
              </a:tabLst>
            </a:pPr>
            <a:r>
              <a:rPr sz="2000" spc="-10" dirty="0"/>
              <a:t>Categories:</a:t>
            </a:r>
            <a:endParaRPr sz="2000"/>
          </a:p>
          <a:p>
            <a:pPr marL="1154430" lvl="1" indent="-227965" algn="just">
              <a:lnSpc>
                <a:spcPct val="100000"/>
              </a:lnSpc>
              <a:spcBef>
                <a:spcPts val="445"/>
              </a:spcBef>
              <a:buSzPct val="69444"/>
              <a:buChar char="o"/>
              <a:tabLst>
                <a:tab pos="115443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Conceptual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1612900" marR="7620" lvl="2" indent="-228600" algn="just">
              <a:lnSpc>
                <a:spcPct val="100000"/>
              </a:lnSpc>
              <a:spcBef>
                <a:spcPts val="380"/>
              </a:spcBef>
              <a:buChar char="–"/>
              <a:tabLst>
                <a:tab pos="1612900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focuses</a:t>
            </a:r>
            <a:r>
              <a:rPr sz="1600" spc="114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on</a:t>
            </a:r>
            <a:r>
              <a:rPr sz="1600" spc="13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11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logical</a:t>
            </a:r>
            <a:r>
              <a:rPr sz="1600" spc="12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nature</a:t>
            </a:r>
            <a:r>
              <a:rPr sz="1600" spc="12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of</a:t>
            </a:r>
            <a:r>
              <a:rPr sz="1600" spc="114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114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data </a:t>
            </a:r>
            <a:r>
              <a:rPr sz="1600" spc="-10" dirty="0">
                <a:latin typeface="Franklin Gothic Medium"/>
                <a:cs typeface="Franklin Gothic Medium"/>
              </a:rPr>
              <a:t>representation</a:t>
            </a:r>
            <a:endParaRPr sz="1600">
              <a:latin typeface="Franklin Gothic Medium"/>
              <a:cs typeface="Franklin Gothic Medium"/>
            </a:endParaRPr>
          </a:p>
          <a:p>
            <a:pPr marL="1612265" lvl="2" indent="-227965" algn="just">
              <a:lnSpc>
                <a:spcPct val="100000"/>
              </a:lnSpc>
              <a:spcBef>
                <a:spcPts val="380"/>
              </a:spcBef>
              <a:buChar char="–"/>
              <a:tabLst>
                <a:tab pos="1612265" algn="l"/>
              </a:tabLst>
            </a:pPr>
            <a:r>
              <a:rPr sz="1600" spc="-20" dirty="0">
                <a:latin typeface="Franklin Gothic Medium"/>
                <a:cs typeface="Franklin Gothic Medium"/>
              </a:rPr>
              <a:t>Example: Entity</a:t>
            </a:r>
            <a:r>
              <a:rPr sz="1600" spc="-3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relationship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(E-R)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model</a:t>
            </a:r>
            <a:endParaRPr sz="1600">
              <a:latin typeface="Franklin Gothic Medium"/>
              <a:cs typeface="Franklin Gothic Medium"/>
            </a:endParaRPr>
          </a:p>
          <a:p>
            <a:pPr marL="1154430" lvl="1" indent="-227965" algn="just">
              <a:lnSpc>
                <a:spcPct val="100000"/>
              </a:lnSpc>
              <a:spcBef>
                <a:spcPts val="439"/>
              </a:spcBef>
              <a:buSzPct val="69444"/>
              <a:buChar char="o"/>
              <a:tabLst>
                <a:tab pos="1154430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Implementation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1612900" marR="7620" lvl="2" indent="-228600" algn="just">
              <a:lnSpc>
                <a:spcPct val="100000"/>
              </a:lnSpc>
              <a:spcBef>
                <a:spcPts val="380"/>
              </a:spcBef>
              <a:buChar char="–"/>
              <a:tabLst>
                <a:tab pos="1612900" algn="l"/>
              </a:tabLst>
            </a:pPr>
            <a:r>
              <a:rPr sz="1600" dirty="0">
                <a:latin typeface="Franklin Gothic Medium"/>
                <a:cs typeface="Franklin Gothic Medium"/>
              </a:rPr>
              <a:t>places</a:t>
            </a:r>
            <a:r>
              <a:rPr sz="1600" spc="47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emphasis</a:t>
            </a:r>
            <a:r>
              <a:rPr sz="1600" spc="4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on</a:t>
            </a:r>
            <a:r>
              <a:rPr sz="1600" spc="4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how</a:t>
            </a:r>
            <a:r>
              <a:rPr sz="1600" spc="47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4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data</a:t>
            </a:r>
            <a:r>
              <a:rPr sz="1600" spc="475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are </a:t>
            </a:r>
            <a:r>
              <a:rPr sz="1600" dirty="0">
                <a:latin typeface="Franklin Gothic Medium"/>
                <a:cs typeface="Franklin Gothic Medium"/>
              </a:rPr>
              <a:t>represented</a:t>
            </a:r>
            <a:r>
              <a:rPr sz="1600" spc="24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in</a:t>
            </a:r>
            <a:r>
              <a:rPr sz="1600" spc="229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the</a:t>
            </a:r>
            <a:r>
              <a:rPr sz="1600" spc="22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database</a:t>
            </a:r>
            <a:r>
              <a:rPr sz="1600" spc="26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or</a:t>
            </a:r>
            <a:r>
              <a:rPr sz="1600" spc="23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how</a:t>
            </a:r>
            <a:r>
              <a:rPr sz="1600" spc="235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the </a:t>
            </a:r>
            <a:r>
              <a:rPr sz="1600" dirty="0">
                <a:latin typeface="Franklin Gothic Medium"/>
                <a:cs typeface="Franklin Gothic Medium"/>
              </a:rPr>
              <a:t>data</a:t>
            </a:r>
            <a:r>
              <a:rPr sz="1600" spc="310" dirty="0">
                <a:latin typeface="Franklin Gothic Medium"/>
                <a:cs typeface="Franklin Gothic Medium"/>
              </a:rPr>
              <a:t>  </a:t>
            </a:r>
            <a:r>
              <a:rPr sz="1600" dirty="0">
                <a:latin typeface="Franklin Gothic Medium"/>
                <a:cs typeface="Franklin Gothic Medium"/>
              </a:rPr>
              <a:t>structures</a:t>
            </a:r>
            <a:r>
              <a:rPr sz="1600" spc="315" dirty="0">
                <a:latin typeface="Franklin Gothic Medium"/>
                <a:cs typeface="Franklin Gothic Medium"/>
              </a:rPr>
              <a:t>  </a:t>
            </a:r>
            <a:r>
              <a:rPr sz="1600" dirty="0">
                <a:latin typeface="Franklin Gothic Medium"/>
                <a:cs typeface="Franklin Gothic Medium"/>
              </a:rPr>
              <a:t>are</a:t>
            </a:r>
            <a:r>
              <a:rPr sz="1600" spc="315" dirty="0">
                <a:latin typeface="Franklin Gothic Medium"/>
                <a:cs typeface="Franklin Gothic Medium"/>
              </a:rPr>
              <a:t>  </a:t>
            </a:r>
            <a:r>
              <a:rPr sz="1600" dirty="0">
                <a:latin typeface="Franklin Gothic Medium"/>
                <a:cs typeface="Franklin Gothic Medium"/>
              </a:rPr>
              <a:t>implemented</a:t>
            </a:r>
            <a:r>
              <a:rPr sz="1600" spc="315" dirty="0">
                <a:latin typeface="Franklin Gothic Medium"/>
                <a:cs typeface="Franklin Gothic Medium"/>
              </a:rPr>
              <a:t>  </a:t>
            </a:r>
            <a:r>
              <a:rPr sz="1600" spc="-25" dirty="0">
                <a:latin typeface="Franklin Gothic Medium"/>
                <a:cs typeface="Franklin Gothic Medium"/>
              </a:rPr>
              <a:t>to </a:t>
            </a:r>
            <a:r>
              <a:rPr sz="1600" dirty="0">
                <a:latin typeface="Franklin Gothic Medium"/>
                <a:cs typeface="Franklin Gothic Medium"/>
              </a:rPr>
              <a:t>represent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what</a:t>
            </a:r>
            <a:r>
              <a:rPr sz="1600" spc="-6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is</a:t>
            </a:r>
            <a:r>
              <a:rPr sz="1600" spc="-7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modeled</a:t>
            </a:r>
            <a:endParaRPr sz="1600">
              <a:latin typeface="Franklin Gothic Medium"/>
              <a:cs typeface="Franklin Gothic Medium"/>
            </a:endParaRPr>
          </a:p>
          <a:p>
            <a:pPr marL="1612265" lvl="2" indent="-227965" algn="just">
              <a:lnSpc>
                <a:spcPct val="100000"/>
              </a:lnSpc>
              <a:spcBef>
                <a:spcPts val="385"/>
              </a:spcBef>
              <a:buChar char="–"/>
              <a:tabLst>
                <a:tab pos="1612265" algn="l"/>
              </a:tabLst>
            </a:pPr>
            <a:r>
              <a:rPr sz="1600" spc="-10" dirty="0">
                <a:latin typeface="Franklin Gothic Medium"/>
                <a:cs typeface="Franklin Gothic Medium"/>
              </a:rPr>
              <a:t>Examples:</a:t>
            </a:r>
            <a:endParaRPr sz="1600">
              <a:latin typeface="Franklin Gothic Medium"/>
              <a:cs typeface="Franklin Gothic Medium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  <a:tabLst>
                <a:tab pos="2070100" algn="l"/>
              </a:tabLst>
            </a:pPr>
            <a:r>
              <a:rPr sz="1600" spc="-50" dirty="0"/>
              <a:t>»</a:t>
            </a:r>
            <a:r>
              <a:rPr sz="1600" dirty="0"/>
              <a:t>	</a:t>
            </a:r>
            <a:r>
              <a:rPr sz="1600" spc="-20" dirty="0"/>
              <a:t>Hierarchical</a:t>
            </a:r>
            <a:r>
              <a:rPr sz="1600" spc="-55" dirty="0"/>
              <a:t> </a:t>
            </a:r>
            <a:r>
              <a:rPr sz="1600" dirty="0"/>
              <a:t>database</a:t>
            </a:r>
            <a:r>
              <a:rPr sz="1600" spc="-15" dirty="0"/>
              <a:t> </a:t>
            </a:r>
            <a:r>
              <a:rPr sz="1600" spc="-10" dirty="0"/>
              <a:t>model</a:t>
            </a:r>
            <a:endParaRPr sz="1600"/>
          </a:p>
          <a:p>
            <a:pPr marL="1841500">
              <a:lnSpc>
                <a:spcPct val="100000"/>
              </a:lnSpc>
              <a:spcBef>
                <a:spcPts val="384"/>
              </a:spcBef>
              <a:tabLst>
                <a:tab pos="2070100" algn="l"/>
              </a:tabLst>
            </a:pPr>
            <a:r>
              <a:rPr sz="1600" spc="-50" dirty="0"/>
              <a:t>»</a:t>
            </a:r>
            <a:r>
              <a:rPr sz="1600" dirty="0"/>
              <a:t>	</a:t>
            </a:r>
            <a:r>
              <a:rPr sz="1600" spc="-20" dirty="0"/>
              <a:t>Network</a:t>
            </a:r>
            <a:r>
              <a:rPr sz="1600" spc="-40" dirty="0"/>
              <a:t> </a:t>
            </a:r>
            <a:r>
              <a:rPr sz="1600" spc="-10" dirty="0"/>
              <a:t>database</a:t>
            </a:r>
            <a:r>
              <a:rPr sz="1600" spc="-20" dirty="0"/>
              <a:t> </a:t>
            </a:r>
            <a:r>
              <a:rPr sz="1600" spc="-10" dirty="0"/>
              <a:t>model</a:t>
            </a:r>
            <a:endParaRPr sz="1600"/>
          </a:p>
          <a:p>
            <a:pPr marL="1841500">
              <a:lnSpc>
                <a:spcPct val="100000"/>
              </a:lnSpc>
              <a:spcBef>
                <a:spcPts val="380"/>
              </a:spcBef>
              <a:tabLst>
                <a:tab pos="2070100" algn="l"/>
              </a:tabLst>
            </a:pPr>
            <a:r>
              <a:rPr sz="1600" spc="-50" dirty="0"/>
              <a:t>»</a:t>
            </a:r>
            <a:r>
              <a:rPr sz="1600" dirty="0"/>
              <a:t>	</a:t>
            </a:r>
            <a:r>
              <a:rPr sz="1600" spc="-20" dirty="0"/>
              <a:t>Relational</a:t>
            </a:r>
            <a:r>
              <a:rPr sz="1600" spc="-50" dirty="0"/>
              <a:t> </a:t>
            </a:r>
            <a:r>
              <a:rPr sz="1600" spc="-10" dirty="0"/>
              <a:t>database model</a:t>
            </a:r>
            <a:endParaRPr sz="1600"/>
          </a:p>
          <a:p>
            <a:pPr marL="1841500">
              <a:lnSpc>
                <a:spcPct val="100000"/>
              </a:lnSpc>
              <a:spcBef>
                <a:spcPts val="390"/>
              </a:spcBef>
              <a:tabLst>
                <a:tab pos="2070100" algn="l"/>
              </a:tabLst>
            </a:pPr>
            <a:r>
              <a:rPr sz="1600" spc="-50" dirty="0"/>
              <a:t>»</a:t>
            </a:r>
            <a:r>
              <a:rPr sz="1600" dirty="0"/>
              <a:t>	</a:t>
            </a:r>
            <a:r>
              <a:rPr sz="1600" spc="-25" dirty="0"/>
              <a:t>Object-</a:t>
            </a:r>
            <a:r>
              <a:rPr sz="1600" dirty="0"/>
              <a:t>oriented</a:t>
            </a:r>
            <a:r>
              <a:rPr sz="1600" spc="-45" dirty="0"/>
              <a:t> </a:t>
            </a:r>
            <a:r>
              <a:rPr sz="1600" spc="-10" dirty="0"/>
              <a:t>database</a:t>
            </a:r>
            <a:r>
              <a:rPr sz="1600" spc="-45" dirty="0"/>
              <a:t> </a:t>
            </a:r>
            <a:r>
              <a:rPr sz="1600" spc="-20" dirty="0"/>
              <a:t>model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1231</Words>
  <Application>Microsoft Office PowerPoint</Application>
  <PresentationFormat>A4 Paper (210x297 mm)</PresentationFormat>
  <Paragraphs>326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Medium</vt:lpstr>
      <vt:lpstr>Microsoft Sans Serif</vt:lpstr>
      <vt:lpstr>Wingdings</vt:lpstr>
      <vt:lpstr>Office Theme</vt:lpstr>
      <vt:lpstr>ITP311</vt:lpstr>
      <vt:lpstr>File Systems</vt:lpstr>
      <vt:lpstr>File Systems</vt:lpstr>
      <vt:lpstr>Database System</vt:lpstr>
      <vt:lpstr>Database System</vt:lpstr>
      <vt:lpstr>Database System</vt:lpstr>
      <vt:lpstr>Database</vt:lpstr>
      <vt:lpstr>Database</vt:lpstr>
      <vt:lpstr>Database Models</vt:lpstr>
      <vt:lpstr>Database Models</vt:lpstr>
      <vt:lpstr>Database Models</vt:lpstr>
      <vt:lpstr>Database Models</vt:lpstr>
      <vt:lpstr>Database Models</vt:lpstr>
      <vt:lpstr>Database Models</vt:lpstr>
      <vt:lpstr>Database Models</vt:lpstr>
      <vt:lpstr>Database Models</vt:lpstr>
      <vt:lpstr>Database Models</vt:lpstr>
      <vt:lpstr>Basic Data Modeling Concepts</vt:lpstr>
      <vt:lpstr>Basic Data Modeling Concepts</vt:lpstr>
      <vt:lpstr>Database Management Systems</vt:lpstr>
      <vt:lpstr>Database Management Systems</vt:lpstr>
      <vt:lpstr>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cp:lastModifiedBy>Richmond Allen Villanueva</cp:lastModifiedBy>
  <cp:revision>8</cp:revision>
  <dcterms:created xsi:type="dcterms:W3CDTF">2023-08-09T14:29:04Z</dcterms:created>
  <dcterms:modified xsi:type="dcterms:W3CDTF">2024-08-14T01:23:36Z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2023-08-09T00:00:00Z</vt:filetime>
  </property>
  <property fmtid="{D5CDD505-2E9C-101B-9397-08002B2CF9AE}" pid="3" name="Producer">
    <vt:lpwstr>iLovePDF</vt:lpwstr>
  </property>
</Properties>
</file>