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8"/>
    <p:sldId id="257" r:id="rId19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HK Grotesk Light" charset="1" panose="00000400000000000000"/>
      <p:regular r:id="rId10"/>
    </p:embeddedFont>
    <p:embeddedFont>
      <p:font typeface="HK Grotesk Light Bold" charset="1" panose="00000500000000000000"/>
      <p:regular r:id="rId11"/>
    </p:embeddedFont>
    <p:embeddedFont>
      <p:font typeface="HK Grotesk Light Italics" charset="1" panose="00000400000000000000"/>
      <p:regular r:id="rId12"/>
    </p:embeddedFont>
    <p:embeddedFont>
      <p:font typeface="HK Grotesk Light Bold Italics" charset="1" panose="00000500000000000000"/>
      <p:regular r:id="rId13"/>
    </p:embeddedFont>
    <p:embeddedFont>
      <p:font typeface="Inter" charset="1" panose="020B0502030000000004"/>
      <p:regular r:id="rId14"/>
    </p:embeddedFont>
    <p:embeddedFont>
      <p:font typeface="Inter Bold" charset="1" panose="020B0802030000000004"/>
      <p:regular r:id="rId15"/>
    </p:embeddedFont>
    <p:embeddedFont>
      <p:font typeface="Inter Italics" charset="1" panose="020B0502030000000004"/>
      <p:regular r:id="rId16"/>
    </p:embeddedFont>
    <p:embeddedFont>
      <p:font typeface="Inter Bold Italics" charset="1" panose="020B0802030000000004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slides/slide1.xml" Type="http://schemas.openxmlformats.org/officeDocument/2006/relationships/slide"/><Relationship Id="rId19" Target="slides/slide2.xml" Type="http://schemas.openxmlformats.org/officeDocument/2006/relationships/slide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jpeg" Type="http://schemas.openxmlformats.org/officeDocument/2006/relationships/image"/><Relationship Id="rId5" Target="../media/image4.jpeg" Type="http://schemas.openxmlformats.org/officeDocument/2006/relationships/image"/><Relationship Id="rId6" Target="../media/image5.png" Type="http://schemas.openxmlformats.org/officeDocument/2006/relationships/image"/><Relationship Id="rId7" Target="../media/image6.png" Type="http://schemas.openxmlformats.org/officeDocument/2006/relationships/image"/><Relationship Id="rId8" Target="../media/image7.png" Type="http://schemas.openxmlformats.org/officeDocument/2006/relationships/image"/><Relationship Id="rId9" Target="../media/image8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jpeg" Type="http://schemas.openxmlformats.org/officeDocument/2006/relationships/image"/><Relationship Id="rId5" Target="../media/image5.png" Type="http://schemas.openxmlformats.org/officeDocument/2006/relationships/image"/><Relationship Id="rId6" Target="../media/image6.png" Type="http://schemas.openxmlformats.org/officeDocument/2006/relationships/image"/><Relationship Id="rId7" Target="../media/image4.jpeg" Type="http://schemas.openxmlformats.org/officeDocument/2006/relationships/image"/><Relationship Id="rId8" Target="../media/image10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3474340" y="1184444"/>
            <a:ext cx="13856995" cy="8132"/>
          </a:xfrm>
          <a:prstGeom prst="rect">
            <a:avLst/>
          </a:prstGeom>
          <a:solidFill>
            <a:srgbClr val="D5D8DB"/>
          </a:solidFill>
        </p:spPr>
      </p:sp>
      <p:sp>
        <p:nvSpPr>
          <p:cNvPr name="AutoShape 3" id="3"/>
          <p:cNvSpPr/>
          <p:nvPr/>
        </p:nvSpPr>
        <p:spPr>
          <a:xfrm rot="0">
            <a:off x="3510358" y="9663023"/>
            <a:ext cx="13784960" cy="9525"/>
          </a:xfrm>
          <a:prstGeom prst="rect">
            <a:avLst/>
          </a:prstGeom>
          <a:solidFill>
            <a:srgbClr val="D5D8DB"/>
          </a:solidFill>
        </p:spPr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7150216" y="9860622"/>
            <a:ext cx="108841" cy="217405"/>
          </a:xfrm>
          <a:prstGeom prst="rect">
            <a:avLst/>
          </a:prstGeom>
        </p:spPr>
      </p:pic>
      <p:grpSp>
        <p:nvGrpSpPr>
          <p:cNvPr name="Group 5" id="5"/>
          <p:cNvGrpSpPr/>
          <p:nvPr/>
        </p:nvGrpSpPr>
        <p:grpSpPr>
          <a:xfrm rot="0">
            <a:off x="497383" y="565316"/>
            <a:ext cx="1628993" cy="8169934"/>
            <a:chOff x="0" y="0"/>
            <a:chExt cx="2171991" cy="10893246"/>
          </a:xfrm>
        </p:grpSpPr>
        <p:grpSp>
          <p:nvGrpSpPr>
            <p:cNvPr name="Group 6" id="6"/>
            <p:cNvGrpSpPr>
              <a:grpSpLocks noChangeAspect="true"/>
            </p:cNvGrpSpPr>
            <p:nvPr/>
          </p:nvGrpSpPr>
          <p:grpSpPr>
            <a:xfrm rot="0">
              <a:off x="0" y="0"/>
              <a:ext cx="2171991" cy="2171982"/>
              <a:chOff x="0" y="0"/>
              <a:chExt cx="6350000" cy="6349975"/>
            </a:xfrm>
          </p:grpSpPr>
          <p:sp>
            <p:nvSpPr>
              <p:cNvPr name="Freeform 7" id="7"/>
              <p:cNvSpPr/>
              <p:nvPr/>
            </p:nvSpPr>
            <p:spPr>
              <a:xfrm>
                <a:off x="0" y="0"/>
                <a:ext cx="6350000" cy="6349974"/>
              </a:xfrm>
              <a:custGeom>
                <a:avLst/>
                <a:gdLst/>
                <a:ahLst/>
                <a:cxnLst/>
                <a:rect r="r" b="b" t="t" l="l"/>
                <a:pathLst>
                  <a:path h="6349974" w="6350000">
                    <a:moveTo>
                      <a:pt x="6350000" y="3175025"/>
                    </a:moveTo>
                    <a:cubicBezTo>
                      <a:pt x="6350000" y="4928451"/>
                      <a:pt x="4928476" y="6349974"/>
                      <a:pt x="3175000" y="6349974"/>
                    </a:cubicBezTo>
                    <a:cubicBezTo>
                      <a:pt x="1421498" y="6349974"/>
                      <a:pt x="0" y="4928451"/>
                      <a:pt x="0" y="3175025"/>
                    </a:cubicBezTo>
                    <a:cubicBezTo>
                      <a:pt x="0" y="1421511"/>
                      <a:pt x="1421498" y="0"/>
                      <a:pt x="3175000" y="0"/>
                    </a:cubicBezTo>
                    <a:cubicBezTo>
                      <a:pt x="4928501" y="0"/>
                      <a:pt x="6350000" y="1421511"/>
                      <a:pt x="6350000" y="3175025"/>
                    </a:cubicBezTo>
                    <a:close/>
                  </a:path>
                </a:pathLst>
              </a:custGeom>
              <a:blipFill>
                <a:blip r:embed="rId4"/>
                <a:stretch>
                  <a:fillRect l="-440" r="0" t="-565" b="-7911"/>
                </a:stretch>
              </a:blipFill>
            </p:spPr>
          </p:sp>
        </p:grpSp>
        <p:grpSp>
          <p:nvGrpSpPr>
            <p:cNvPr name="Group 8" id="8"/>
            <p:cNvGrpSpPr>
              <a:grpSpLocks noChangeAspect="true"/>
            </p:cNvGrpSpPr>
            <p:nvPr/>
          </p:nvGrpSpPr>
          <p:grpSpPr>
            <a:xfrm rot="0">
              <a:off x="163043" y="9047348"/>
              <a:ext cx="1845905" cy="1845898"/>
              <a:chOff x="0" y="0"/>
              <a:chExt cx="6350000" cy="6349975"/>
            </a:xfrm>
          </p:grpSpPr>
          <p:sp>
            <p:nvSpPr>
              <p:cNvPr name="Freeform 9" id="9"/>
              <p:cNvSpPr/>
              <p:nvPr/>
            </p:nvSpPr>
            <p:spPr>
              <a:xfrm>
                <a:off x="0" y="0"/>
                <a:ext cx="6350000" cy="6349974"/>
              </a:xfrm>
              <a:custGeom>
                <a:avLst/>
                <a:gdLst/>
                <a:ahLst/>
                <a:cxnLst/>
                <a:rect r="r" b="b" t="t" l="l"/>
                <a:pathLst>
                  <a:path h="6349974" w="6350000">
                    <a:moveTo>
                      <a:pt x="6350000" y="3175025"/>
                    </a:moveTo>
                    <a:cubicBezTo>
                      <a:pt x="6350000" y="4928451"/>
                      <a:pt x="4928476" y="6349974"/>
                      <a:pt x="3175000" y="6349974"/>
                    </a:cubicBezTo>
                    <a:cubicBezTo>
                      <a:pt x="1421498" y="6349974"/>
                      <a:pt x="0" y="4928451"/>
                      <a:pt x="0" y="3175025"/>
                    </a:cubicBezTo>
                    <a:cubicBezTo>
                      <a:pt x="0" y="1421511"/>
                      <a:pt x="1421498" y="0"/>
                      <a:pt x="3175000" y="0"/>
                    </a:cubicBezTo>
                    <a:cubicBezTo>
                      <a:pt x="4928501" y="0"/>
                      <a:pt x="6350000" y="1421511"/>
                      <a:pt x="6350000" y="3175025"/>
                    </a:cubicBezTo>
                    <a:close/>
                  </a:path>
                </a:pathLst>
              </a:custGeom>
              <a:blipFill>
                <a:blip r:embed="rId5"/>
                <a:stretch>
                  <a:fillRect l="-25627" r="-25627" t="0" b="0"/>
                </a:stretch>
              </a:blipFill>
            </p:spPr>
          </p:sp>
        </p:grpSp>
        <p:grpSp>
          <p:nvGrpSpPr>
            <p:cNvPr name="Group 10" id="10"/>
            <p:cNvGrpSpPr>
              <a:grpSpLocks noChangeAspect="true"/>
            </p:cNvGrpSpPr>
            <p:nvPr/>
          </p:nvGrpSpPr>
          <p:grpSpPr>
            <a:xfrm rot="0">
              <a:off x="0" y="2956659"/>
              <a:ext cx="2171991" cy="2171982"/>
              <a:chOff x="0" y="0"/>
              <a:chExt cx="6350000" cy="6349975"/>
            </a:xfrm>
          </p:grpSpPr>
          <p:sp>
            <p:nvSpPr>
              <p:cNvPr name="Freeform 11" id="11"/>
              <p:cNvSpPr/>
              <p:nvPr/>
            </p:nvSpPr>
            <p:spPr>
              <a:xfrm>
                <a:off x="0" y="0"/>
                <a:ext cx="6350000" cy="6349974"/>
              </a:xfrm>
              <a:custGeom>
                <a:avLst/>
                <a:gdLst/>
                <a:ahLst/>
                <a:cxnLst/>
                <a:rect r="r" b="b" t="t" l="l"/>
                <a:pathLst>
                  <a:path h="6349974" w="6350000">
                    <a:moveTo>
                      <a:pt x="6350000" y="3175025"/>
                    </a:moveTo>
                    <a:cubicBezTo>
                      <a:pt x="6350000" y="4928451"/>
                      <a:pt x="4928476" y="6349974"/>
                      <a:pt x="3175000" y="6349974"/>
                    </a:cubicBezTo>
                    <a:cubicBezTo>
                      <a:pt x="1421498" y="6349974"/>
                      <a:pt x="0" y="4928451"/>
                      <a:pt x="0" y="3175025"/>
                    </a:cubicBezTo>
                    <a:cubicBezTo>
                      <a:pt x="0" y="1421511"/>
                      <a:pt x="1421498" y="0"/>
                      <a:pt x="3175000" y="0"/>
                    </a:cubicBezTo>
                    <a:cubicBezTo>
                      <a:pt x="4928501" y="0"/>
                      <a:pt x="6350000" y="1421511"/>
                      <a:pt x="6350000" y="3175025"/>
                    </a:cubicBezTo>
                    <a:close/>
                  </a:path>
                </a:pathLst>
              </a:custGeom>
              <a:blipFill>
                <a:blip r:embed="rId6"/>
                <a:stretch>
                  <a:fillRect l="0" r="0" t="0" b="0"/>
                </a:stretch>
              </a:blipFill>
            </p:spPr>
          </p:sp>
        </p:grpSp>
        <p:grpSp>
          <p:nvGrpSpPr>
            <p:cNvPr name="Group 12" id="12"/>
            <p:cNvGrpSpPr>
              <a:grpSpLocks noChangeAspect="true"/>
            </p:cNvGrpSpPr>
            <p:nvPr/>
          </p:nvGrpSpPr>
          <p:grpSpPr>
            <a:xfrm rot="0">
              <a:off x="102975" y="6179153"/>
              <a:ext cx="1966042" cy="1966034"/>
              <a:chOff x="0" y="0"/>
              <a:chExt cx="6350000" cy="6349975"/>
            </a:xfrm>
          </p:grpSpPr>
          <p:sp>
            <p:nvSpPr>
              <p:cNvPr name="Freeform 13" id="13"/>
              <p:cNvSpPr/>
              <p:nvPr/>
            </p:nvSpPr>
            <p:spPr>
              <a:xfrm>
                <a:off x="0" y="0"/>
                <a:ext cx="6350000" cy="6349974"/>
              </a:xfrm>
              <a:custGeom>
                <a:avLst/>
                <a:gdLst/>
                <a:ahLst/>
                <a:cxnLst/>
                <a:rect r="r" b="b" t="t" l="l"/>
                <a:pathLst>
                  <a:path h="6349974" w="6350000">
                    <a:moveTo>
                      <a:pt x="6350000" y="3175025"/>
                    </a:moveTo>
                    <a:cubicBezTo>
                      <a:pt x="6350000" y="4928451"/>
                      <a:pt x="4928476" y="6349974"/>
                      <a:pt x="3175000" y="6349974"/>
                    </a:cubicBezTo>
                    <a:cubicBezTo>
                      <a:pt x="1421498" y="6349974"/>
                      <a:pt x="0" y="4928451"/>
                      <a:pt x="0" y="3175025"/>
                    </a:cubicBezTo>
                    <a:cubicBezTo>
                      <a:pt x="0" y="1421511"/>
                      <a:pt x="1421498" y="0"/>
                      <a:pt x="3175000" y="0"/>
                    </a:cubicBezTo>
                    <a:cubicBezTo>
                      <a:pt x="4928501" y="0"/>
                      <a:pt x="6350000" y="1421511"/>
                      <a:pt x="6350000" y="3175025"/>
                    </a:cubicBezTo>
                    <a:close/>
                  </a:path>
                </a:pathLst>
              </a:custGeom>
              <a:blipFill>
                <a:blip r:embed="rId7"/>
                <a:stretch>
                  <a:fillRect l="0" r="0" t="0" b="0"/>
                </a:stretch>
              </a:blipFill>
            </p:spPr>
          </p:sp>
        </p:grpSp>
      </p:grpSp>
      <p:pic>
        <p:nvPicPr>
          <p:cNvPr name="Picture 14" id="14"/>
          <p:cNvPicPr>
            <a:picLocks noChangeAspect="true"/>
          </p:cNvPicPr>
          <p:nvPr/>
        </p:nvPicPr>
        <p:blipFill>
          <a:blip r:embed="rId8"/>
          <a:srcRect l="0" t="0" r="0" b="0"/>
          <a:stretch>
            <a:fillRect/>
          </a:stretch>
        </p:blipFill>
        <p:spPr>
          <a:xfrm flipH="false" flipV="false" rot="0">
            <a:off x="3474340" y="1336346"/>
            <a:ext cx="8062856" cy="6819547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9"/>
          <a:srcRect l="0" t="0" r="0" b="0"/>
          <a:stretch>
            <a:fillRect/>
          </a:stretch>
        </p:blipFill>
        <p:spPr>
          <a:xfrm flipH="false" flipV="false" rot="0">
            <a:off x="13196348" y="1336346"/>
            <a:ext cx="4062709" cy="4412608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10"/>
          <a:srcRect l="0" t="0" r="0" b="0"/>
          <a:stretch>
            <a:fillRect/>
          </a:stretch>
        </p:blipFill>
        <p:spPr>
          <a:xfrm flipH="false" flipV="false" rot="0">
            <a:off x="13196348" y="5792849"/>
            <a:ext cx="4062709" cy="3465451"/>
          </a:xfrm>
          <a:prstGeom prst="rect">
            <a:avLst/>
          </a:prstGeom>
        </p:spPr>
      </p:pic>
      <p:sp>
        <p:nvSpPr>
          <p:cNvPr name="TextBox 17" id="17"/>
          <p:cNvSpPr txBox="true"/>
          <p:nvPr/>
        </p:nvSpPr>
        <p:spPr>
          <a:xfrm rot="0">
            <a:off x="3474340" y="300780"/>
            <a:ext cx="13856995" cy="838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300"/>
              </a:lnSpc>
            </a:pPr>
            <a:r>
              <a:rPr lang="en-US" spc="-300" sz="6000">
                <a:solidFill>
                  <a:srgbClr val="D5D8DB"/>
                </a:solidFill>
                <a:latin typeface="Inter Bold"/>
              </a:rPr>
              <a:t>Transform </a:t>
            </a:r>
            <a:r>
              <a:rPr lang="en-US" spc="-300" sz="6000">
                <a:solidFill>
                  <a:srgbClr val="D5D8DB"/>
                </a:solidFill>
                <a:latin typeface="Inter"/>
              </a:rPr>
              <a:t>TikTok Music Trends Data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3221241" y="9796922"/>
            <a:ext cx="3413494" cy="306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spc="36" sz="1800">
                <a:solidFill>
                  <a:srgbClr val="D5D8DB"/>
                </a:solidFill>
                <a:latin typeface="HK Grotesk Light"/>
              </a:rPr>
              <a:t>Next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3474340" y="8313010"/>
            <a:ext cx="8226142" cy="12071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289"/>
              </a:lnSpc>
            </a:pPr>
            <a:r>
              <a:rPr lang="en-US" sz="2349">
                <a:solidFill>
                  <a:srgbClr val="D5D8DB"/>
                </a:solidFill>
                <a:latin typeface="HK Grotesk Light"/>
              </a:rPr>
              <a:t>We created individual data frames to clean and organize the information provided for TikTok's trending music, trending videos, and the Apple/Spotify data provided for those songs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7150216" y="9002010"/>
            <a:ext cx="108841" cy="217405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13221241" y="8938310"/>
            <a:ext cx="3413494" cy="306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spc="36" sz="1800">
                <a:solidFill>
                  <a:srgbClr val="D5D8DB"/>
                </a:solidFill>
                <a:latin typeface="HK Grotesk Light"/>
              </a:rPr>
              <a:t>Next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028700" y="708939"/>
            <a:ext cx="7833513" cy="1389400"/>
            <a:chOff x="0" y="0"/>
            <a:chExt cx="10444684" cy="1852533"/>
          </a:xfrm>
        </p:grpSpPr>
        <p:grpSp>
          <p:nvGrpSpPr>
            <p:cNvPr name="Group 5" id="5"/>
            <p:cNvGrpSpPr>
              <a:grpSpLocks noChangeAspect="true"/>
            </p:cNvGrpSpPr>
            <p:nvPr/>
          </p:nvGrpSpPr>
          <p:grpSpPr>
            <a:xfrm rot="0">
              <a:off x="0" y="0"/>
              <a:ext cx="1852541" cy="1852533"/>
              <a:chOff x="0" y="0"/>
              <a:chExt cx="6350000" cy="6349975"/>
            </a:xfrm>
          </p:grpSpPr>
          <p:sp>
            <p:nvSpPr>
              <p:cNvPr name="Freeform 6" id="6"/>
              <p:cNvSpPr/>
              <p:nvPr/>
            </p:nvSpPr>
            <p:spPr>
              <a:xfrm>
                <a:off x="0" y="0"/>
                <a:ext cx="6350000" cy="6349974"/>
              </a:xfrm>
              <a:custGeom>
                <a:avLst/>
                <a:gdLst/>
                <a:ahLst/>
                <a:cxnLst/>
                <a:rect r="r" b="b" t="t" l="l"/>
                <a:pathLst>
                  <a:path h="6349974" w="6350000">
                    <a:moveTo>
                      <a:pt x="6350000" y="3175025"/>
                    </a:moveTo>
                    <a:cubicBezTo>
                      <a:pt x="6350000" y="4928451"/>
                      <a:pt x="4928476" y="6349974"/>
                      <a:pt x="3175000" y="6349974"/>
                    </a:cubicBezTo>
                    <a:cubicBezTo>
                      <a:pt x="1421498" y="6349974"/>
                      <a:pt x="0" y="4928451"/>
                      <a:pt x="0" y="3175025"/>
                    </a:cubicBezTo>
                    <a:cubicBezTo>
                      <a:pt x="0" y="1421511"/>
                      <a:pt x="1421498" y="0"/>
                      <a:pt x="3175000" y="0"/>
                    </a:cubicBezTo>
                    <a:cubicBezTo>
                      <a:pt x="4928501" y="0"/>
                      <a:pt x="6350000" y="1421511"/>
                      <a:pt x="6350000" y="3175025"/>
                    </a:cubicBezTo>
                    <a:close/>
                  </a:path>
                </a:pathLst>
              </a:custGeom>
              <a:blipFill>
                <a:blip r:embed="rId4"/>
                <a:stretch>
                  <a:fillRect l="-440" r="0" t="-565" b="-7911"/>
                </a:stretch>
              </a:blipFill>
            </p:spPr>
          </p:sp>
        </p:grpSp>
        <p:grpSp>
          <p:nvGrpSpPr>
            <p:cNvPr name="Group 7" id="7"/>
            <p:cNvGrpSpPr>
              <a:grpSpLocks noChangeAspect="true"/>
            </p:cNvGrpSpPr>
            <p:nvPr/>
          </p:nvGrpSpPr>
          <p:grpSpPr>
            <a:xfrm rot="0">
              <a:off x="2660901" y="0"/>
              <a:ext cx="1852541" cy="1852533"/>
              <a:chOff x="0" y="0"/>
              <a:chExt cx="6350000" cy="6349975"/>
            </a:xfrm>
          </p:grpSpPr>
          <p:sp>
            <p:nvSpPr>
              <p:cNvPr name="Freeform 8" id="8"/>
              <p:cNvSpPr/>
              <p:nvPr/>
            </p:nvSpPr>
            <p:spPr>
              <a:xfrm>
                <a:off x="0" y="0"/>
                <a:ext cx="6350000" cy="6349974"/>
              </a:xfrm>
              <a:custGeom>
                <a:avLst/>
                <a:gdLst/>
                <a:ahLst/>
                <a:cxnLst/>
                <a:rect r="r" b="b" t="t" l="l"/>
                <a:pathLst>
                  <a:path h="6349974" w="6350000">
                    <a:moveTo>
                      <a:pt x="6350000" y="3175025"/>
                    </a:moveTo>
                    <a:cubicBezTo>
                      <a:pt x="6350000" y="4928451"/>
                      <a:pt x="4928476" y="6349974"/>
                      <a:pt x="3175000" y="6349974"/>
                    </a:cubicBezTo>
                    <a:cubicBezTo>
                      <a:pt x="1421498" y="6349974"/>
                      <a:pt x="0" y="4928451"/>
                      <a:pt x="0" y="3175025"/>
                    </a:cubicBezTo>
                    <a:cubicBezTo>
                      <a:pt x="0" y="1421511"/>
                      <a:pt x="1421498" y="0"/>
                      <a:pt x="3175000" y="0"/>
                    </a:cubicBezTo>
                    <a:cubicBezTo>
                      <a:pt x="4928501" y="0"/>
                      <a:pt x="6350000" y="1421511"/>
                      <a:pt x="6350000" y="3175025"/>
                    </a:cubicBezTo>
                    <a:close/>
                  </a:path>
                </a:pathLst>
              </a:custGeom>
              <a:blipFill>
                <a:blip r:embed="rId5"/>
                <a:stretch>
                  <a:fillRect l="0" r="0" t="0" b="0"/>
                </a:stretch>
              </a:blipFill>
            </p:spPr>
          </p:sp>
        </p:grpSp>
        <p:grpSp>
          <p:nvGrpSpPr>
            <p:cNvPr name="Group 9" id="9"/>
            <p:cNvGrpSpPr>
              <a:grpSpLocks noChangeAspect="true"/>
            </p:cNvGrpSpPr>
            <p:nvPr/>
          </p:nvGrpSpPr>
          <p:grpSpPr>
            <a:xfrm rot="0">
              <a:off x="5583765" y="0"/>
              <a:ext cx="1852541" cy="1852533"/>
              <a:chOff x="0" y="0"/>
              <a:chExt cx="6350000" cy="6349975"/>
            </a:xfrm>
          </p:grpSpPr>
          <p:sp>
            <p:nvSpPr>
              <p:cNvPr name="Freeform 10" id="10"/>
              <p:cNvSpPr/>
              <p:nvPr/>
            </p:nvSpPr>
            <p:spPr>
              <a:xfrm>
                <a:off x="0" y="0"/>
                <a:ext cx="6350000" cy="6349974"/>
              </a:xfrm>
              <a:custGeom>
                <a:avLst/>
                <a:gdLst/>
                <a:ahLst/>
                <a:cxnLst/>
                <a:rect r="r" b="b" t="t" l="l"/>
                <a:pathLst>
                  <a:path h="6349974" w="6350000">
                    <a:moveTo>
                      <a:pt x="6350000" y="3175025"/>
                    </a:moveTo>
                    <a:cubicBezTo>
                      <a:pt x="6350000" y="4928451"/>
                      <a:pt x="4928476" y="6349974"/>
                      <a:pt x="3175000" y="6349974"/>
                    </a:cubicBezTo>
                    <a:cubicBezTo>
                      <a:pt x="1421498" y="6349974"/>
                      <a:pt x="0" y="4928451"/>
                      <a:pt x="0" y="3175025"/>
                    </a:cubicBezTo>
                    <a:cubicBezTo>
                      <a:pt x="0" y="1421511"/>
                      <a:pt x="1421498" y="0"/>
                      <a:pt x="3175000" y="0"/>
                    </a:cubicBezTo>
                    <a:cubicBezTo>
                      <a:pt x="4928501" y="0"/>
                      <a:pt x="6350000" y="1421511"/>
                      <a:pt x="6350000" y="3175025"/>
                    </a:cubicBezTo>
                    <a:close/>
                  </a:path>
                </a:pathLst>
              </a:custGeom>
              <a:blipFill>
                <a:blip r:embed="rId6"/>
                <a:stretch>
                  <a:fillRect l="0" r="0" t="0" b="0"/>
                </a:stretch>
              </a:blipFill>
            </p:spPr>
          </p:sp>
        </p:grpSp>
        <p:grpSp>
          <p:nvGrpSpPr>
            <p:cNvPr name="Group 11" id="11"/>
            <p:cNvGrpSpPr>
              <a:grpSpLocks noChangeAspect="true"/>
            </p:cNvGrpSpPr>
            <p:nvPr/>
          </p:nvGrpSpPr>
          <p:grpSpPr>
            <a:xfrm rot="0">
              <a:off x="8592143" y="0"/>
              <a:ext cx="1852541" cy="1852533"/>
              <a:chOff x="0" y="0"/>
              <a:chExt cx="6350000" cy="6349975"/>
            </a:xfrm>
          </p:grpSpPr>
          <p:sp>
            <p:nvSpPr>
              <p:cNvPr name="Freeform 12" id="12"/>
              <p:cNvSpPr/>
              <p:nvPr/>
            </p:nvSpPr>
            <p:spPr>
              <a:xfrm>
                <a:off x="0" y="0"/>
                <a:ext cx="6350000" cy="6349974"/>
              </a:xfrm>
              <a:custGeom>
                <a:avLst/>
                <a:gdLst/>
                <a:ahLst/>
                <a:cxnLst/>
                <a:rect r="r" b="b" t="t" l="l"/>
                <a:pathLst>
                  <a:path h="6349974" w="6350000">
                    <a:moveTo>
                      <a:pt x="6350000" y="3175025"/>
                    </a:moveTo>
                    <a:cubicBezTo>
                      <a:pt x="6350000" y="4928451"/>
                      <a:pt x="4928476" y="6349974"/>
                      <a:pt x="3175000" y="6349974"/>
                    </a:cubicBezTo>
                    <a:cubicBezTo>
                      <a:pt x="1421498" y="6349974"/>
                      <a:pt x="0" y="4928451"/>
                      <a:pt x="0" y="3175025"/>
                    </a:cubicBezTo>
                    <a:cubicBezTo>
                      <a:pt x="0" y="1421511"/>
                      <a:pt x="1421498" y="0"/>
                      <a:pt x="3175000" y="0"/>
                    </a:cubicBezTo>
                    <a:cubicBezTo>
                      <a:pt x="4928501" y="0"/>
                      <a:pt x="6350000" y="1421511"/>
                      <a:pt x="6350000" y="3175025"/>
                    </a:cubicBezTo>
                    <a:close/>
                  </a:path>
                </a:pathLst>
              </a:custGeom>
              <a:blipFill>
                <a:blip r:embed="rId7"/>
                <a:stretch>
                  <a:fillRect l="-25627" r="-25627" t="0" b="0"/>
                </a:stretch>
              </a:blipFill>
            </p:spPr>
          </p:sp>
        </p:grpSp>
      </p:grpSp>
      <p:sp>
        <p:nvSpPr>
          <p:cNvPr name="TextBox 13" id="13"/>
          <p:cNvSpPr txBox="true"/>
          <p:nvPr/>
        </p:nvSpPr>
        <p:spPr>
          <a:xfrm rot="0">
            <a:off x="1028700" y="2689514"/>
            <a:ext cx="7833513" cy="13258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0080"/>
              </a:lnSpc>
            </a:pPr>
            <a:r>
              <a:rPr lang="en-US" spc="-480" sz="9600">
                <a:solidFill>
                  <a:srgbClr val="D5D8DB"/>
                </a:solidFill>
                <a:latin typeface="Inter Bold"/>
              </a:rPr>
              <a:t>LOAD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028700" y="4238151"/>
            <a:ext cx="7833513" cy="5855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836"/>
              </a:lnSpc>
            </a:pPr>
            <a:r>
              <a:rPr lang="en-US" sz="3454">
                <a:solidFill>
                  <a:srgbClr val="D5D8DB"/>
                </a:solidFill>
                <a:latin typeface="HK Grotesk Light"/>
              </a:rPr>
              <a:t>Database | SQL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028700" y="4747539"/>
            <a:ext cx="7833513" cy="46405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619"/>
              </a:lnSpc>
            </a:pPr>
            <a:r>
              <a:rPr lang="en-US" sz="3299">
                <a:solidFill>
                  <a:srgbClr val="D5D8DB"/>
                </a:solidFill>
                <a:latin typeface="HK Grotesk Light"/>
              </a:rPr>
              <a:t>All data was uploaded in SQL and contains six tables for use:</a:t>
            </a:r>
          </a:p>
          <a:p>
            <a:pPr marL="712464" indent="-356232" lvl="1">
              <a:lnSpc>
                <a:spcPts val="4619"/>
              </a:lnSpc>
              <a:buFont typeface="Arial"/>
              <a:buChar char="•"/>
            </a:pPr>
            <a:r>
              <a:rPr lang="en-US" sz="3299">
                <a:solidFill>
                  <a:srgbClr val="D5D8DB"/>
                </a:solidFill>
                <a:latin typeface="HK Grotesk Light"/>
              </a:rPr>
              <a:t>Apple Music Data</a:t>
            </a:r>
          </a:p>
          <a:p>
            <a:pPr marL="712464" indent="-356232" lvl="1">
              <a:lnSpc>
                <a:spcPts val="4619"/>
              </a:lnSpc>
              <a:buFont typeface="Arial"/>
              <a:buChar char="•"/>
            </a:pPr>
            <a:r>
              <a:rPr lang="en-US" sz="3299">
                <a:solidFill>
                  <a:srgbClr val="D5D8DB"/>
                </a:solidFill>
                <a:latin typeface="HK Grotesk Light"/>
              </a:rPr>
              <a:t>Spotify Music Data</a:t>
            </a:r>
          </a:p>
          <a:p>
            <a:pPr marL="712464" indent="-356232" lvl="1">
              <a:lnSpc>
                <a:spcPts val="4619"/>
              </a:lnSpc>
              <a:buFont typeface="Arial"/>
              <a:buChar char="•"/>
            </a:pPr>
            <a:r>
              <a:rPr lang="en-US" sz="3299">
                <a:solidFill>
                  <a:srgbClr val="D5D8DB"/>
                </a:solidFill>
                <a:latin typeface="HK Grotesk Light"/>
              </a:rPr>
              <a:t>Billboard Charts Data</a:t>
            </a:r>
          </a:p>
          <a:p>
            <a:pPr marL="712464" indent="-356232" lvl="1">
              <a:lnSpc>
                <a:spcPts val="4619"/>
              </a:lnSpc>
              <a:buFont typeface="Arial"/>
              <a:buChar char="•"/>
            </a:pPr>
            <a:r>
              <a:rPr lang="en-US" sz="3299">
                <a:solidFill>
                  <a:srgbClr val="D5D8DB"/>
                </a:solidFill>
                <a:latin typeface="HK Grotesk Light"/>
              </a:rPr>
              <a:t>TikTok Trending Music Data</a:t>
            </a:r>
          </a:p>
          <a:p>
            <a:pPr marL="712464" indent="-356232" lvl="1">
              <a:lnSpc>
                <a:spcPts val="4619"/>
              </a:lnSpc>
              <a:buFont typeface="Arial"/>
              <a:buChar char="•"/>
            </a:pPr>
            <a:r>
              <a:rPr lang="en-US" sz="3299">
                <a:solidFill>
                  <a:srgbClr val="D5D8DB"/>
                </a:solidFill>
                <a:latin typeface="HK Grotesk Light"/>
              </a:rPr>
              <a:t>TikTok Trending Videos Data</a:t>
            </a:r>
          </a:p>
          <a:p>
            <a:pPr marL="712464" indent="-356232" lvl="1">
              <a:lnSpc>
                <a:spcPts val="4619"/>
              </a:lnSpc>
              <a:buFont typeface="Arial"/>
              <a:buChar char="•"/>
            </a:pPr>
            <a:r>
              <a:rPr lang="en-US" sz="3299">
                <a:solidFill>
                  <a:srgbClr val="D5D8DB"/>
                </a:solidFill>
                <a:latin typeface="HK Grotesk Light"/>
              </a:rPr>
              <a:t>Final TikTok </a:t>
            </a:r>
          </a:p>
        </p:txBody>
      </p:sp>
      <p:sp>
        <p:nvSpPr>
          <p:cNvPr name="AutoShape 16" id="16"/>
          <p:cNvSpPr/>
          <p:nvPr/>
        </p:nvSpPr>
        <p:spPr>
          <a:xfrm rot="0">
            <a:off x="1028700" y="4015394"/>
            <a:ext cx="7833513" cy="9611"/>
          </a:xfrm>
          <a:prstGeom prst="rect">
            <a:avLst/>
          </a:prstGeom>
          <a:solidFill>
            <a:srgbClr val="D5D8DB"/>
          </a:solidFill>
        </p:spPr>
      </p:sp>
      <p:sp>
        <p:nvSpPr>
          <p:cNvPr name="AutoShape 17" id="17"/>
          <p:cNvSpPr/>
          <p:nvPr/>
        </p:nvSpPr>
        <p:spPr>
          <a:xfrm rot="0">
            <a:off x="1028700" y="9568536"/>
            <a:ext cx="7833513" cy="9525"/>
          </a:xfrm>
          <a:prstGeom prst="rect">
            <a:avLst/>
          </a:prstGeom>
          <a:solidFill>
            <a:srgbClr val="D5D8DB"/>
          </a:solidFill>
        </p:spPr>
      </p:sp>
      <p:pic>
        <p:nvPicPr>
          <p:cNvPr name="Picture 18" id="18"/>
          <p:cNvPicPr>
            <a:picLocks noChangeAspect="true"/>
          </p:cNvPicPr>
          <p:nvPr/>
        </p:nvPicPr>
        <p:blipFill>
          <a:blip r:embed="rId8"/>
          <a:srcRect l="0" t="0" r="0" b="0"/>
          <a:stretch>
            <a:fillRect/>
          </a:stretch>
        </p:blipFill>
        <p:spPr>
          <a:xfrm flipH="false" flipV="false" rot="0">
            <a:off x="9144000" y="708939"/>
            <a:ext cx="8849910" cy="398246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DAE2GkOeYT4</dc:identifier>
  <dcterms:modified xsi:type="dcterms:W3CDTF">2011-08-01T06:04:30Z</dcterms:modified>
  <cp:revision>1</cp:revision>
  <dc:title>TikTok Trends &amp; Top Songs</dc:title>
</cp:coreProperties>
</file>