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mo" panose="020B0604020202020204" pitchFamily="3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K Grotesk Light" pitchFamily="2" charset="77"/>
      <p:regular r:id="rId13"/>
    </p:embeddedFont>
    <p:embeddedFont>
      <p:font typeface="Inter" panose="020B0502030000000004" pitchFamily="34" charset="0"/>
      <p:regular r:id="rId14"/>
    </p:embeddedFont>
    <p:embeddedFont>
      <p:font typeface="Inter Bold" panose="020B08020300000000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 autoAdjust="0"/>
    <p:restoredTop sz="94599" autoAdjust="0"/>
  </p:normalViewPr>
  <p:slideViewPr>
    <p:cSldViewPr>
      <p:cViewPr varScale="1">
        <p:scale>
          <a:sx n="54" d="100"/>
          <a:sy n="54" d="100"/>
        </p:scale>
        <p:origin x="272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765160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354256"/>
            <a:ext cx="108841" cy="217405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028700" y="2160570"/>
            <a:ext cx="16230600" cy="9525"/>
          </a:xfrm>
          <a:prstGeom prst="rect">
            <a:avLst/>
          </a:prstGeom>
          <a:solidFill>
            <a:srgbClr val="D5D8DB"/>
          </a:solidFill>
        </p:spPr>
      </p:sp>
      <p:grpSp>
        <p:nvGrpSpPr>
          <p:cNvPr id="5" name="Group 5"/>
          <p:cNvGrpSpPr/>
          <p:nvPr/>
        </p:nvGrpSpPr>
        <p:grpSpPr>
          <a:xfrm>
            <a:off x="12940554" y="3325224"/>
            <a:ext cx="4318746" cy="4329312"/>
            <a:chOff x="0" y="0"/>
            <a:chExt cx="5758328" cy="5772417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5758328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0" y="4149858"/>
              <a:ext cx="5758328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97245" y="4641732"/>
              <a:ext cx="5285547" cy="59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Project 2 | Group 4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7245" y="491874"/>
              <a:ext cx="5285547" cy="313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Emily Hurst 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Gus Thanasuwandithee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Hanna Lakew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Mary Thissen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Victor Diaz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5759717"/>
              <a:ext cx="5612883" cy="12700"/>
            </a:xfrm>
            <a:prstGeom prst="rect">
              <a:avLst/>
            </a:prstGeom>
            <a:solidFill>
              <a:srgbClr val="D5D8DB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3937306"/>
            <a:ext cx="10480877" cy="326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en-US" sz="12000" spc="-600">
                <a:solidFill>
                  <a:srgbClr val="D5D8DB"/>
                </a:solidFill>
                <a:latin typeface="Inter Bold"/>
              </a:rPr>
              <a:t>TikTok Trends &amp; Top Songs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09577" y="9290556"/>
            <a:ext cx="5125158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531583"/>
            <a:ext cx="6538962" cy="1628987"/>
            <a:chOff x="0" y="0"/>
            <a:chExt cx="8718616" cy="2171982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0"/>
              <a:ext cx="2171991" cy="2171982"/>
              <a:chOff x="0" y="0"/>
              <a:chExt cx="6350000" cy="634997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440" t="-565" b="-7911"/>
                </a:stretch>
              </a:blipFill>
            </p:spPr>
          </p:sp>
        </p:grp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3119744" y="0"/>
              <a:ext cx="2171991" cy="2171982"/>
              <a:chOff x="0" y="0"/>
              <a:chExt cx="6350000" cy="63499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627" r="-25627"/>
                </a:stretch>
              </a:blipFill>
            </p:spPr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6546624" y="0"/>
              <a:ext cx="2171991" cy="2171982"/>
              <a:chOff x="0" y="0"/>
              <a:chExt cx="6350000" cy="634997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16844"/>
            <a:ext cx="3047194" cy="3092069"/>
            <a:chOff x="0" y="-66675"/>
            <a:chExt cx="4062925" cy="4122758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TikTok Trending Tracks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33365"/>
              <a:ext cx="4062925" cy="21227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u="sng" dirty="0">
                  <a:solidFill>
                    <a:srgbClr val="D5D8DB"/>
                  </a:solidFill>
                  <a:latin typeface="HK Grotesk Light"/>
                </a:rPr>
                <a:t>Kaggle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70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</a:t>
              </a:r>
              <a:r>
                <a:rPr lang="en-US" sz="1900" dirty="0" err="1">
                  <a:solidFill>
                    <a:srgbClr val="D5D8DB"/>
                  </a:solidFill>
                  <a:latin typeface="HK Grotesk Light"/>
                </a:rPr>
                <a:t>TikTok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trending music tracks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423169" y="1416844"/>
            <a:ext cx="3047194" cy="3719548"/>
            <a:chOff x="0" y="-66675"/>
            <a:chExt cx="4062925" cy="495939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TikTok Trending Videos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33365"/>
              <a:ext cx="4062925" cy="2959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u="sng" dirty="0">
                  <a:solidFill>
                    <a:srgbClr val="D5D8DB"/>
                  </a:solidFill>
                  <a:latin typeface="HK Grotesk Light"/>
                </a:rPr>
                <a:t>Kaggle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70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trending </a:t>
              </a:r>
              <a:r>
                <a:rPr lang="en-US" sz="1900" dirty="0" err="1">
                  <a:solidFill>
                    <a:srgbClr val="D5D8DB"/>
                  </a:solidFill>
                  <a:latin typeface="HK Grotesk Light"/>
                </a:rPr>
                <a:t>TikTok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videos and what music is used in them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Arimo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423169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817637" y="1416844"/>
            <a:ext cx="3047194" cy="3737117"/>
            <a:chOff x="0" y="-66675"/>
            <a:chExt cx="4062925" cy="498282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Billboard "The Hot 100" Songs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33365"/>
              <a:ext cx="4062925" cy="2982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u="sng" dirty="0">
                  <a:solidFill>
                    <a:srgbClr val="D5D8DB"/>
                  </a:solidFill>
                  <a:latin typeface="HK Grotesk Light"/>
                </a:rPr>
                <a:t>Kaggle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Billboards "Hot 100" which is based on sales, airplay, and streaming 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HK Grotesk Light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212106" y="1416844"/>
            <a:ext cx="3047194" cy="3416518"/>
            <a:chOff x="0" y="-66675"/>
            <a:chExt cx="4062925" cy="455535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Spotify Top 50 Songs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933365"/>
              <a:ext cx="4062925" cy="2555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u="sng" dirty="0">
                  <a:solidFill>
                    <a:srgbClr val="D5D8DB"/>
                  </a:solidFill>
                  <a:latin typeface="HK Grotesk Light"/>
                </a:rPr>
                <a:t>Kaggle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Spotify's top 50 songs 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HK Grotesk Light"/>
              </a:endParaRP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028700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0" name="AutoShape 20"/>
          <p:cNvSpPr/>
          <p:nvPr/>
        </p:nvSpPr>
        <p:spPr>
          <a:xfrm>
            <a:off x="5423169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1" name="TextBox 21"/>
          <p:cNvSpPr txBox="1"/>
          <p:nvPr/>
        </p:nvSpPr>
        <p:spPr>
          <a:xfrm>
            <a:off x="9817637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03</a:t>
            </a:r>
          </a:p>
        </p:txBody>
      </p:sp>
      <p:sp>
        <p:nvSpPr>
          <p:cNvPr id="22" name="AutoShape 22"/>
          <p:cNvSpPr/>
          <p:nvPr/>
        </p:nvSpPr>
        <p:spPr>
          <a:xfrm>
            <a:off x="9817637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3" name="TextBox 23"/>
          <p:cNvSpPr txBox="1"/>
          <p:nvPr/>
        </p:nvSpPr>
        <p:spPr>
          <a:xfrm>
            <a:off x="14182012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04</a:t>
            </a:r>
          </a:p>
        </p:txBody>
      </p:sp>
      <p:sp>
        <p:nvSpPr>
          <p:cNvPr id="24" name="AutoShape 24"/>
          <p:cNvSpPr/>
          <p:nvPr/>
        </p:nvSpPr>
        <p:spPr>
          <a:xfrm>
            <a:off x="14182012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grpSp>
        <p:nvGrpSpPr>
          <p:cNvPr id="25" name="Group 25"/>
          <p:cNvGrpSpPr/>
          <p:nvPr/>
        </p:nvGrpSpPr>
        <p:grpSpPr>
          <a:xfrm>
            <a:off x="1101634" y="6308053"/>
            <a:ext cx="16230600" cy="1754412"/>
            <a:chOff x="0" y="0"/>
            <a:chExt cx="21640800" cy="2339216"/>
          </a:xfrm>
        </p:grpSpPr>
        <p:sp>
          <p:nvSpPr>
            <p:cNvPr id="26" name="TextBox 26"/>
            <p:cNvSpPr txBox="1"/>
            <p:nvPr/>
          </p:nvSpPr>
          <p:spPr>
            <a:xfrm>
              <a:off x="72561" y="694566"/>
              <a:ext cx="21285747" cy="164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D5D8DB"/>
                  </a:solidFill>
                  <a:latin typeface="Inter Bold"/>
                </a:rPr>
                <a:t>EXTRACT </a:t>
              </a:r>
              <a:r>
                <a:rPr lang="en-US" sz="8000">
                  <a:solidFill>
                    <a:srgbClr val="D5D8DB"/>
                  </a:solidFill>
                  <a:latin typeface="Inter"/>
                </a:rPr>
                <a:t>| DATA UTILIZED</a:t>
              </a:r>
            </a:p>
          </p:txBody>
        </p:sp>
        <p:sp>
          <p:nvSpPr>
            <p:cNvPr id="27" name="AutoShape 27"/>
            <p:cNvSpPr/>
            <p:nvPr/>
          </p:nvSpPr>
          <p:spPr>
            <a:xfrm>
              <a:off x="0" y="0"/>
              <a:ext cx="21640800" cy="12700"/>
            </a:xfrm>
            <a:prstGeom prst="rect">
              <a:avLst/>
            </a:prstGeom>
            <a:solidFill>
              <a:srgbClr val="D5D8DB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3347928" y="4981581"/>
            <a:ext cx="873548" cy="873544"/>
            <a:chOff x="0" y="0"/>
            <a:chExt cx="6350000" cy="63499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40" t="-565" b="-7911"/>
              </a:stretch>
            </a:blipFill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12050335" y="5040632"/>
            <a:ext cx="814497" cy="814493"/>
            <a:chOff x="0" y="0"/>
            <a:chExt cx="6350000" cy="63499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5627" r="-25627"/>
              </a:stretch>
            </a:blip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6390140" y="5011106"/>
            <a:ext cx="814497" cy="814493"/>
            <a:chOff x="0" y="0"/>
            <a:chExt cx="6350000" cy="63499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7596815" y="5011106"/>
            <a:ext cx="873548" cy="873544"/>
            <a:chOff x="0" y="0"/>
            <a:chExt cx="6350000" cy="634997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40" t="-565" b="-7911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517869" y="1069931"/>
            <a:ext cx="5741431" cy="4179670"/>
            <a:chOff x="0" y="0"/>
            <a:chExt cx="7655241" cy="5572893"/>
          </a:xfrm>
        </p:grpSpPr>
        <p:sp>
          <p:nvSpPr>
            <p:cNvPr id="5" name="AutoShape 5"/>
            <p:cNvSpPr/>
            <p:nvPr/>
          </p:nvSpPr>
          <p:spPr>
            <a:xfrm>
              <a:off x="0" y="849329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97245" y="-47625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Artist Name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2136507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97245" y="1239553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Song Title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3423686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97245" y="2526732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4710864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97245" y="3813910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7245" y="5101088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6083041"/>
            <a:ext cx="16230600" cy="9525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15" name="TextBox 15"/>
          <p:cNvSpPr txBox="1"/>
          <p:nvPr/>
        </p:nvSpPr>
        <p:spPr>
          <a:xfrm>
            <a:off x="791357" y="3717875"/>
            <a:ext cx="6300567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9600" spc="-480">
                <a:solidFill>
                  <a:srgbClr val="D5D8DB"/>
                </a:solidFill>
                <a:latin typeface="Inter Bold"/>
              </a:rPr>
              <a:t>Transform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295515"/>
            <a:ext cx="66534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Scope of the Transformation Process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91357" y="505839"/>
            <a:ext cx="6538962" cy="1628987"/>
            <a:chOff x="0" y="0"/>
            <a:chExt cx="8718616" cy="2171982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0" y="0"/>
              <a:ext cx="2171991" cy="2171982"/>
              <a:chOff x="0" y="0"/>
              <a:chExt cx="6350000" cy="63499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440" t="-565" b="-7911"/>
                </a:stretch>
              </a:blipFill>
            </p:spPr>
          </p:sp>
        </p:grp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3119744" y="0"/>
              <a:ext cx="2171991" cy="2171982"/>
              <a:chOff x="0" y="0"/>
              <a:chExt cx="6350000" cy="6349975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627" r="-25627"/>
                </a:stretch>
              </a:blipFill>
            </p:spPr>
          </p:sp>
        </p:grp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6546624" y="0"/>
              <a:ext cx="2171991" cy="2171982"/>
              <a:chOff x="0" y="0"/>
              <a:chExt cx="6350000" cy="6349975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19616" y="4591050"/>
            <a:ext cx="16230600" cy="2514600"/>
            <a:chOff x="0" y="0"/>
            <a:chExt cx="21640800" cy="33528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 t="8194" b="8194"/>
            <a:stretch>
              <a:fillRect/>
            </a:stretch>
          </p:blipFill>
          <p:spPr>
            <a:xfrm>
              <a:off x="0" y="0"/>
              <a:ext cx="7128933" cy="335280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 t="14726" b="14726"/>
            <a:stretch>
              <a:fillRect/>
            </a:stretch>
          </p:blipFill>
          <p:spPr>
            <a:xfrm>
              <a:off x="7255933" y="0"/>
              <a:ext cx="7128933" cy="335280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/>
            <a:srcRect t="26484" b="26484"/>
            <a:stretch>
              <a:fillRect/>
            </a:stretch>
          </p:blipFill>
          <p:spPr>
            <a:xfrm>
              <a:off x="14511867" y="0"/>
              <a:ext cx="7128933" cy="3352800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1028457" y="214260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9" name="TextBox 9"/>
          <p:cNvSpPr txBox="1"/>
          <p:nvPr/>
        </p:nvSpPr>
        <p:spPr>
          <a:xfrm>
            <a:off x="1289451" y="627569"/>
            <a:ext cx="1570909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D5D8DB"/>
                </a:solidFill>
                <a:latin typeface="Inter Bold"/>
              </a:rPr>
              <a:t>LOAD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9451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57764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40721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433977"/>
            <a:ext cx="66534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Scope of the Loading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71744" y="7206581"/>
            <a:ext cx="10888228" cy="6390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3" name="AutoShape 3"/>
          <p:cNvSpPr/>
          <p:nvPr/>
        </p:nvSpPr>
        <p:spPr>
          <a:xfrm>
            <a:off x="771744" y="4206550"/>
            <a:ext cx="10888228" cy="6390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4307394"/>
            <a:ext cx="7858344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The next steps in this process would be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688003"/>
            <a:ext cx="7064923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9600" spc="-480">
                <a:solidFill>
                  <a:srgbClr val="D5D8DB"/>
                </a:solidFill>
                <a:latin typeface="Inter Bold"/>
              </a:rPr>
              <a:t>Next Steps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71C6316-D855-EC47-99E0-8BFC30766A28}"/>
              </a:ext>
            </a:extLst>
          </p:cNvPr>
          <p:cNvGrpSpPr>
            <a:grpSpLocks noChangeAspect="1"/>
          </p:cNvGrpSpPr>
          <p:nvPr/>
        </p:nvGrpSpPr>
        <p:grpSpPr>
          <a:xfrm>
            <a:off x="13150913" y="1059295"/>
            <a:ext cx="3990565" cy="8199005"/>
            <a:chOff x="0" y="0"/>
            <a:chExt cx="8839200" cy="181610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2222832-5E73-1045-812E-99D0C01E6B98}"/>
                </a:ext>
              </a:extLst>
            </p:cNvPr>
            <p:cNvSpPr/>
            <p:nvPr/>
          </p:nvSpPr>
          <p:spPr>
            <a:xfrm>
              <a:off x="303530" y="311150"/>
              <a:ext cx="8232140" cy="17538700"/>
            </a:xfrm>
            <a:custGeom>
              <a:avLst/>
              <a:gdLst/>
              <a:ahLst/>
              <a:cxnLst/>
              <a:rect l="l" t="t" r="r" b="b"/>
              <a:pathLst>
                <a:path w="8232140" h="17538700">
                  <a:moveTo>
                    <a:pt x="7565390" y="17538700"/>
                  </a:moveTo>
                  <a:lnTo>
                    <a:pt x="666750" y="17538700"/>
                  </a:lnTo>
                  <a:cubicBezTo>
                    <a:pt x="298450" y="17538700"/>
                    <a:pt x="0" y="17240250"/>
                    <a:pt x="0" y="16871950"/>
                  </a:cubicBezTo>
                  <a:lnTo>
                    <a:pt x="0" y="666750"/>
                  </a:lnTo>
                  <a:cubicBezTo>
                    <a:pt x="0" y="298450"/>
                    <a:pt x="298450" y="0"/>
                    <a:pt x="666750" y="0"/>
                  </a:cubicBezTo>
                  <a:lnTo>
                    <a:pt x="7564120" y="0"/>
                  </a:lnTo>
                  <a:cubicBezTo>
                    <a:pt x="7932420" y="0"/>
                    <a:pt x="8230870" y="298450"/>
                    <a:pt x="8230870" y="666750"/>
                  </a:cubicBezTo>
                  <a:lnTo>
                    <a:pt x="8230870" y="16871950"/>
                  </a:lnTo>
                  <a:cubicBezTo>
                    <a:pt x="8232140" y="17240250"/>
                    <a:pt x="7933690" y="17538700"/>
                    <a:pt x="7565390" y="17538700"/>
                  </a:cubicBezTo>
                  <a:close/>
                </a:path>
              </a:pathLst>
            </a:custGeom>
            <a:blipFill>
              <a:blip r:embed="rId2"/>
              <a:stretch>
                <a:fillRect l="-77268" r="-77268"/>
              </a:stretch>
            </a:blipFill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B498B6F-E483-9741-84F8-A041FA38685B}"/>
                </a:ext>
              </a:extLst>
            </p:cNvPr>
            <p:cNvSpPr/>
            <p:nvPr/>
          </p:nvSpPr>
          <p:spPr>
            <a:xfrm>
              <a:off x="0" y="0"/>
              <a:ext cx="8839200" cy="18161000"/>
            </a:xfrm>
            <a:custGeom>
              <a:avLst/>
              <a:gdLst/>
              <a:ahLst/>
              <a:cxnLst/>
              <a:rect l="l" t="t" r="r" b="b"/>
              <a:pathLst>
                <a:path w="8839200" h="18161000">
                  <a:moveTo>
                    <a:pt x="8839200" y="18161000"/>
                  </a:moveTo>
                  <a:lnTo>
                    <a:pt x="0" y="18161000"/>
                  </a:lnTo>
                  <a:lnTo>
                    <a:pt x="0" y="0"/>
                  </a:lnTo>
                  <a:lnTo>
                    <a:pt x="8839200" y="0"/>
                  </a:lnTo>
                  <a:lnTo>
                    <a:pt x="8839200" y="18161000"/>
                  </a:lnTo>
                  <a:close/>
                </a:path>
              </a:pathLst>
            </a:custGeom>
            <a:blipFill>
              <a:blip r:embed="rId3"/>
              <a:stretch>
                <a:fillRect t="-47" b="-47"/>
              </a:stretch>
            </a:blipFill>
          </p:spPr>
        </p:sp>
      </p:grpSp>
      <p:pic>
        <p:nvPicPr>
          <p:cNvPr id="14" name="Picture 8">
            <a:extLst>
              <a:ext uri="{FF2B5EF4-FFF2-40B4-BE49-F238E27FC236}">
                <a16:creationId xmlns:a16="http://schemas.microsoft.com/office/drawing/2014/main" id="{C189E108-0D53-1843-A89C-8261035FEF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5" r="607"/>
          <a:stretch>
            <a:fillRect/>
          </a:stretch>
        </p:blipFill>
        <p:spPr>
          <a:xfrm>
            <a:off x="13150913" y="1024286"/>
            <a:ext cx="4031653" cy="8234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169</Words>
  <Application>Microsoft Macintosh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Arial</vt:lpstr>
      <vt:lpstr>Inter</vt:lpstr>
      <vt:lpstr>Arimo</vt:lpstr>
      <vt:lpstr>HK Grotesk Light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TikTok Trends &amp; Top Songs</dc:title>
  <cp:lastModifiedBy>Hanna Lakew</cp:lastModifiedBy>
  <cp:revision>3</cp:revision>
  <dcterms:created xsi:type="dcterms:W3CDTF">2006-08-16T00:00:00Z</dcterms:created>
  <dcterms:modified xsi:type="dcterms:W3CDTF">2022-01-21T20:09:27Z</dcterms:modified>
  <dc:identifier>DAE2GkOeYT4</dc:identifier>
</cp:coreProperties>
</file>