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5" autoAdjust="0"/>
    <p:restoredTop sz="93117" autoAdjust="0"/>
  </p:normalViewPr>
  <p:slideViewPr>
    <p:cSldViewPr snapToGrid="0">
      <p:cViewPr>
        <p:scale>
          <a:sx n="50" d="100"/>
          <a:sy n="50" d="100"/>
        </p:scale>
        <p:origin x="5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4075-17DE-4732-A796-938482001E75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78C6-4876-4E97-B10F-991F2E69C6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3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9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78C6-4876-4E97-B10F-991F2E69C6C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07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073FF-420C-4308-8BBC-594DA3F6C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52FD6-1450-43F8-A6EA-58A3E0B3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24293-530E-47D8-9993-1033A2DE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1A7F1-10FE-429F-9982-97070FFF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50B38-7968-4F79-B289-60A1AF4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FDE-D4BE-48E0-8E65-3FACBDA2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218DD-3C95-4C8B-85A4-413F020E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898ED-26C9-4B89-BB57-D1A11DC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FD4FB-20E5-4A8F-A23F-455082ED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2A7CC-BE84-4EF7-9046-3FE00B11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4E612C-4A77-4A8B-84AC-D4A8F51FC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D6B1FF-2BFF-44BB-89B2-7C21600C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A748F-EC78-4053-A038-E1D50180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2284C-3372-4D23-8431-F895F24B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12EAD-483A-40C9-94D3-9649BCB7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0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B9-3AFD-4F32-9E8E-7B0AB28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DBF1E-B7C5-4654-AFB3-D9FE582F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78EE7-4B52-49B6-AB51-F2B6A021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5BA8DE-AC0C-4377-98E6-135E668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8B427-F0BC-4A15-8DBE-678998E9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1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23D0B-DC5B-4F76-993C-97F5518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A2698-97F4-4F1E-9BC6-D917E5EA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44FA7-70B1-44DD-8922-A468B8E4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4FC60-0BB2-42B8-A5B0-CC69E58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3A7C-A349-434A-9078-F62DE3AF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83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45B-04DB-44B4-9C3E-E74A410F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7D255A-C47C-45AE-91CD-FDB3217B8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37236-B9CA-4698-B029-6DED63C7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B4BFB4-FABB-4100-9BB6-4031AA1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678AE3-5285-40C7-9C29-AE94548F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2F2D7A-8549-4C66-AF7E-4C2EF37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15AE-065A-458B-BFB6-C6C8CCCB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A5B25-EA07-4EEF-A7CF-24644299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93F28-5274-4559-9EE0-847DF6A4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63E9615-4F9E-4964-B4E2-84B21492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75F9C8-2553-451A-B574-87E526480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92914F-F4FE-4F60-A28F-AB81ACE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CE622-8EB5-47F5-845A-E13AC2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FC187-F70C-4BB6-8E80-81822FC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C3213-40D3-4078-B619-326AF0A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A46DDD-99C5-4D9D-B0B5-5EF71229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9042A-45BC-4C71-A51A-D3627B7F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FB1EB-FB16-4A13-9230-3727008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6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E02EE-A149-44D0-B1D7-5009006E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CBC869-9A3E-418B-9814-26C856A3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5B5510-BD0D-41CD-83C9-855B66F7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6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A6751-BC56-4793-B793-AB60F01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82D800-E7EF-4191-A5D0-7AF6896E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DB414F-85EF-4091-A3ED-2755ADA7E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AC9EA-CFCC-45AB-86A7-F0B6564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A4853-29B6-4435-AD23-1A38275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1AE125-8C55-4945-B302-85FFD85C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E911-72B5-4830-A99E-BBF3EAE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14E7A0-1551-4819-B33B-29D494F0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14A85B-1792-413D-A81B-87967724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711C04-C9AB-4602-AE1A-0C11409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D7A2A8-2F68-474F-B355-09135FE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F548A-FA46-429E-AD7F-956A30FC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2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B883C7-5BA7-4BDC-A7CA-99BF7509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8B37C-2F02-40F7-94EE-FEF5D24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92283-AA40-484E-9BF2-7BEB33578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DA58-B975-45F0-8888-736C40067B00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0CBF0-6459-40A0-8D38-DFF332895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711DC-1719-4577-B642-D2C42AB9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BA2BC-9AFF-4B85-A520-1A73CFA780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BE4B5-6731-4950-9FFD-AD3BA544C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 C: </a:t>
            </a:r>
            <a:r>
              <a:rPr lang="de-DE" dirty="0" err="1"/>
              <a:t>Intergalactic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E7F8E-94A8-4DFC-B099-75B85711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Von Eike Schaubeck, Johannes Schleicher, Benedikt Riegel</a:t>
            </a:r>
          </a:p>
        </p:txBody>
      </p:sp>
    </p:spTree>
    <p:extLst>
      <p:ext uri="{BB962C8B-B14F-4D97-AF65-F5344CB8AC3E}">
        <p14:creationId xmlns:p14="http://schemas.microsoft.com/office/powerpoint/2010/main" val="42726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B6859-3885-418E-81FE-D08BD568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RMQ – </a:t>
            </a:r>
            <a:r>
              <a:rPr lang="de-DE" dirty="0" err="1"/>
              <a:t>Sparse</a:t>
            </a:r>
            <a:r>
              <a:rPr lang="de-DE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Vorbereitung zur Berechnung des </a:t>
                </a:r>
                <a:r>
                  <a:rPr lang="de-DE" b="1" dirty="0" err="1">
                    <a:latin typeface="+mj-lt"/>
                  </a:rPr>
                  <a:t>L</a:t>
                </a:r>
                <a:r>
                  <a:rPr lang="de-DE" dirty="0" err="1">
                    <a:latin typeface="+mj-lt"/>
                  </a:rPr>
                  <a:t>owest</a:t>
                </a:r>
                <a:r>
                  <a:rPr lang="de-DE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C</a:t>
                </a:r>
                <a:r>
                  <a:rPr lang="de-DE" dirty="0">
                    <a:latin typeface="+mj-lt"/>
                  </a:rPr>
                  <a:t>ommon </a:t>
                </a:r>
                <a:r>
                  <a:rPr lang="de-DE" b="1" dirty="0" err="1">
                    <a:latin typeface="+mj-lt"/>
                  </a:rPr>
                  <a:t>A</a:t>
                </a:r>
                <a:r>
                  <a:rPr lang="de-DE" dirty="0" err="1">
                    <a:latin typeface="+mj-lt"/>
                  </a:rPr>
                  <a:t>nchesters</a:t>
                </a:r>
                <a:r>
                  <a:rPr lang="de-DE" dirty="0">
                    <a:latin typeface="+mj-lt"/>
                  </a:rPr>
                  <a:t> (LCA) mit Hilfe des Eulertour-Arrays (der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Erstellt ein 2D-Integer-Array der Größe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⌈"/>
                        <m:endChr m:val="⌉"/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Nach einmaligem Erstellen kann jeder beliebige LCA in O(1) bestimmt werden.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→ Sehr effizientes Bestimmen der einzelnen Pfadlängen möglich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61F7BAD8-22EA-4518-A1AE-A79EBA8BD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1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528911"/>
              </p:ext>
            </p:extLst>
          </p:nvPr>
        </p:nvGraphicFramePr>
        <p:xfrm>
          <a:off x="533400" y="1852111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6E8083-F56B-4620-84C5-6D95F4943C80}"/>
              </a:ext>
            </a:extLst>
          </p:cNvPr>
          <p:cNvCxnSpPr/>
          <p:nvPr/>
        </p:nvCxnSpPr>
        <p:spPr>
          <a:xfrm flipH="1">
            <a:off x="13970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7039707-3C44-4FB4-AD08-87CEDD80E80C}"/>
              </a:ext>
            </a:extLst>
          </p:cNvPr>
          <p:cNvCxnSpPr/>
          <p:nvPr/>
        </p:nvCxnSpPr>
        <p:spPr>
          <a:xfrm flipH="1">
            <a:off x="1730207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0718EF0-9AD7-468B-854F-4EB95850ED0C}"/>
              </a:ext>
            </a:extLst>
          </p:cNvPr>
          <p:cNvCxnSpPr/>
          <p:nvPr/>
        </p:nvCxnSpPr>
        <p:spPr>
          <a:xfrm flipH="1">
            <a:off x="209550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531019" y="3429000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25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664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03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4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8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6607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994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79888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170362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9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7382" y="3422650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3429000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7" y="4541837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688182" y="3449637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888332" y="3468687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678657" y="3840162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3840162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07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9494" y="3840162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129882" y="3840162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685642" y="4211637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332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719" y="4211637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09107" y="4211637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0090CD7B-F098-480A-B272-DCD46B88BD36}"/>
              </a:ext>
            </a:extLst>
          </p:cNvPr>
          <p:cNvCxnSpPr>
            <a:cxnSpLocks/>
          </p:cNvCxnSpPr>
          <p:nvPr/>
        </p:nvCxnSpPr>
        <p:spPr>
          <a:xfrm flipH="1">
            <a:off x="1385888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D489F226-BAD0-4A53-A74F-F24C06B93BBE}"/>
              </a:ext>
            </a:extLst>
          </p:cNvPr>
          <p:cNvCxnSpPr/>
          <p:nvPr/>
        </p:nvCxnSpPr>
        <p:spPr>
          <a:xfrm flipH="1">
            <a:off x="2457450" y="2561957"/>
            <a:ext cx="4635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E12F642-170A-48CD-9F7D-1558C9CCADB3}"/>
              </a:ext>
            </a:extLst>
          </p:cNvPr>
          <p:cNvCxnSpPr>
            <a:cxnSpLocks/>
          </p:cNvCxnSpPr>
          <p:nvPr/>
        </p:nvCxnSpPr>
        <p:spPr>
          <a:xfrm>
            <a:off x="2971800" y="2153670"/>
            <a:ext cx="612440" cy="1722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AAB84FA4-2039-45B1-BFFC-FD2E90503919}"/>
              </a:ext>
            </a:extLst>
          </p:cNvPr>
          <p:cNvCxnSpPr>
            <a:cxnSpLocks/>
          </p:cNvCxnSpPr>
          <p:nvPr/>
        </p:nvCxnSpPr>
        <p:spPr>
          <a:xfrm flipH="1">
            <a:off x="1711325" y="2561957"/>
            <a:ext cx="120967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LCA</a:t>
                </a:r>
                <a:r>
                  <a:rPr lang="de-DE" sz="1600" dirty="0"/>
                  <a:t> ist minimaler Wert eines Bereichs im Eulerarray.</a:t>
                </a:r>
              </a:p>
              <a:p>
                <a:r>
                  <a:rPr lang="de-DE" sz="1600" dirty="0"/>
                  <a:t>Mit der </a:t>
                </a:r>
                <a:r>
                  <a:rPr lang="de-DE" sz="1600" dirty="0" err="1"/>
                  <a:t>Sparse</a:t>
                </a:r>
                <a:r>
                  <a:rPr lang="de-DE" sz="1600" dirty="0"/>
                  <a:t> Table kann dieser nun in O(1) bestimmt werden.</a:t>
                </a:r>
              </a:p>
              <a:p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:r>
                  <a:rPr lang="de-DE" sz="1600" dirty="0"/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/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/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/>
              </a:p>
              <a:p>
                <a:pPr/>
                <a:r>
                  <a:rPr lang="de-DE" sz="1600" dirty="0"/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/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/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4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9C5548B2-2901-44E9-88A0-5F7405040EB8}"/>
              </a:ext>
            </a:extLst>
          </p:cNvPr>
          <p:cNvCxnSpPr>
            <a:cxnSpLocks/>
          </p:cNvCxnSpPr>
          <p:nvPr/>
        </p:nvCxnSpPr>
        <p:spPr>
          <a:xfrm flipH="1">
            <a:off x="2175669" y="3931413"/>
            <a:ext cx="7099299" cy="354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57C6AD7C-ABF9-4E2D-9E76-7BF3EE5EF6A2}"/>
              </a:ext>
            </a:extLst>
          </p:cNvPr>
          <p:cNvCxnSpPr>
            <a:cxnSpLocks/>
          </p:cNvCxnSpPr>
          <p:nvPr/>
        </p:nvCxnSpPr>
        <p:spPr>
          <a:xfrm flipH="1" flipV="1">
            <a:off x="1563687" y="2388620"/>
            <a:ext cx="9437687" cy="1533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AB55093F-9BCC-4441-901E-6DF888E15B4F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 flipV="1">
            <a:off x="3244057" y="4382293"/>
            <a:ext cx="6069805" cy="572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7A40914C-43E5-4168-8BDF-C0E96170C241}"/>
              </a:ext>
            </a:extLst>
          </p:cNvPr>
          <p:cNvCxnSpPr>
            <a:cxnSpLocks/>
          </p:cNvCxnSpPr>
          <p:nvPr/>
        </p:nvCxnSpPr>
        <p:spPr>
          <a:xfrm flipH="1" flipV="1">
            <a:off x="3356768" y="2432248"/>
            <a:ext cx="7644606" cy="2522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540593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5FC98C32-DE33-4AED-824A-B40652CE2C5B}"/>
              </a:ext>
            </a:extLst>
          </p:cNvPr>
          <p:cNvSpPr/>
          <p:nvPr/>
        </p:nvSpPr>
        <p:spPr>
          <a:xfrm>
            <a:off x="1251284" y="1318661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681167" y="664524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863008E-9D6F-4742-B00F-C527F4FE7B8B}"/>
              </a:ext>
            </a:extLst>
          </p:cNvPr>
          <p:cNvSpPr/>
          <p:nvPr/>
        </p:nvSpPr>
        <p:spPr>
          <a:xfrm>
            <a:off x="2411397" y="1325698"/>
            <a:ext cx="1356979" cy="480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123826" y="1467320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133748" y="3034253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</p:spTree>
    <p:extLst>
      <p:ext uri="{BB962C8B-B14F-4D97-AF65-F5344CB8AC3E}">
        <p14:creationId xmlns:p14="http://schemas.microsoft.com/office/powerpoint/2010/main" val="38327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/>
      <p:bldP spid="226" grpId="0"/>
      <p:bldP spid="227" grpId="0"/>
      <p:bldP spid="235" grpId="0"/>
      <p:bldP spid="236" grpId="0"/>
      <p:bldP spid="262" grpId="0" build="p"/>
      <p:bldP spid="280" grpId="0"/>
      <p:bldP spid="282" grpId="0" animBg="1"/>
      <p:bldP spid="281" grpId="0"/>
      <p:bldP spid="283" grpId="0" animBg="1"/>
      <p:bldP spid="2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293F3-B936-4BC9-89E8-81BF238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373"/>
            <a:ext cx="10515600" cy="1325563"/>
          </a:xfrm>
        </p:spPr>
        <p:txBody>
          <a:bodyPr/>
          <a:lstStyle/>
          <a:p>
            <a:r>
              <a:rPr lang="de-DE" dirty="0" err="1"/>
              <a:t>Sparse</a:t>
            </a:r>
            <a:r>
              <a:rPr lang="de-DE" dirty="0"/>
              <a:t> Table - Beispiel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383DF378-F527-4679-B9D1-E80F7A9CF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43154"/>
              </p:ext>
            </p:extLst>
          </p:nvPr>
        </p:nvGraphicFramePr>
        <p:xfrm>
          <a:off x="620912" y="2036827"/>
          <a:ext cx="3320715" cy="75929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770">
                  <a:extLst>
                    <a:ext uri="{9D8B030D-6E8A-4147-A177-3AD203B41FA5}">
                      <a16:colId xmlns:a16="http://schemas.microsoft.com/office/drawing/2014/main" val="1101999723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97268289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102462970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1486934958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4036273852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97874474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2465315111"/>
                    </a:ext>
                  </a:extLst>
                </a:gridCol>
                <a:gridCol w="367135">
                  <a:extLst>
                    <a:ext uri="{9D8B030D-6E8A-4147-A177-3AD203B41FA5}">
                      <a16:colId xmlns:a16="http://schemas.microsoft.com/office/drawing/2014/main" val="3718603055"/>
                    </a:ext>
                  </a:extLst>
                </a:gridCol>
              </a:tblGrid>
              <a:tr h="388453">
                <a:tc>
                  <a:txBody>
                    <a:bodyPr/>
                    <a:lstStyle/>
                    <a:p>
                      <a:r>
                        <a:rPr lang="de-DE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30350"/>
                  </a:ext>
                </a:extLst>
              </a:tr>
            </a:tbl>
          </a:graphicData>
        </a:graphic>
      </p:graphicFrame>
      <p:grpSp>
        <p:nvGrpSpPr>
          <p:cNvPr id="245" name="Gruppieren 244">
            <a:extLst>
              <a:ext uri="{FF2B5EF4-FFF2-40B4-BE49-F238E27FC236}">
                <a16:creationId xmlns:a16="http://schemas.microsoft.com/office/drawing/2014/main" id="{DDAE9E40-3AAD-40C0-A390-FE1D9973A0BC}"/>
              </a:ext>
            </a:extLst>
          </p:cNvPr>
          <p:cNvGrpSpPr/>
          <p:nvPr/>
        </p:nvGrpSpPr>
        <p:grpSpPr>
          <a:xfrm>
            <a:off x="602700" y="3712684"/>
            <a:ext cx="5186363" cy="1112837"/>
            <a:chOff x="1308100" y="3395663"/>
            <a:chExt cx="5186363" cy="1112837"/>
          </a:xfrm>
        </p:grpSpPr>
        <p:sp>
          <p:nvSpPr>
            <p:cNvPr id="171" name="Rectangle 158">
              <a:extLst>
                <a:ext uri="{FF2B5EF4-FFF2-40B4-BE49-F238E27FC236}">
                  <a16:creationId xmlns:a16="http://schemas.microsoft.com/office/drawing/2014/main" id="{68A98B6E-D611-4037-AFD1-D85012BB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395663"/>
              <a:ext cx="1263649" cy="36988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Rectangle 166">
              <a:extLst>
                <a:ext uri="{FF2B5EF4-FFF2-40B4-BE49-F238E27FC236}">
                  <a16:creationId xmlns:a16="http://schemas.microsoft.com/office/drawing/2014/main" id="{E5CCD7A8-9FED-4A46-8F8F-5D710CC1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3765550"/>
              <a:ext cx="12652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Rectangle 174">
              <a:extLst>
                <a:ext uri="{FF2B5EF4-FFF2-40B4-BE49-F238E27FC236}">
                  <a16:creationId xmlns:a16="http://schemas.microsoft.com/office/drawing/2014/main" id="{82D0750D-1F9C-423D-B751-96DCF9DB4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4137025"/>
              <a:ext cx="1265237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4" name="Gruppieren 243">
              <a:extLst>
                <a:ext uri="{FF2B5EF4-FFF2-40B4-BE49-F238E27FC236}">
                  <a16:creationId xmlns:a16="http://schemas.microsoft.com/office/drawing/2014/main" id="{5AE030F4-D1FF-40B3-9231-6DF51AB9DE65}"/>
                </a:ext>
              </a:extLst>
            </p:cNvPr>
            <p:cNvGrpSpPr/>
            <p:nvPr/>
          </p:nvGrpSpPr>
          <p:grpSpPr>
            <a:xfrm>
              <a:off x="2573338" y="3395663"/>
              <a:ext cx="3921125" cy="1112837"/>
              <a:chOff x="2573338" y="3395663"/>
              <a:chExt cx="3921125" cy="1112837"/>
            </a:xfrm>
          </p:grpSpPr>
          <p:sp>
            <p:nvSpPr>
              <p:cNvPr id="178" name="Rectangle 165">
                <a:extLst>
                  <a:ext uri="{FF2B5EF4-FFF2-40B4-BE49-F238E27FC236}">
                    <a16:creationId xmlns:a16="http://schemas.microsoft.com/office/drawing/2014/main" id="{B036540D-2728-4A77-A7E2-0B918DAC3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395663"/>
                <a:ext cx="560388" cy="369887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6" name="Rectangle 173">
                <a:extLst>
                  <a:ext uri="{FF2B5EF4-FFF2-40B4-BE49-F238E27FC236}">
                    <a16:creationId xmlns:a16="http://schemas.microsoft.com/office/drawing/2014/main" id="{71A1B29F-F219-4102-94B6-6874F7262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3765550"/>
                <a:ext cx="56038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43" name="Gruppieren 242">
                <a:extLst>
                  <a:ext uri="{FF2B5EF4-FFF2-40B4-BE49-F238E27FC236}">
                    <a16:creationId xmlns:a16="http://schemas.microsoft.com/office/drawing/2014/main" id="{2D6B8C6E-5F81-4512-808D-0345E04524B2}"/>
                  </a:ext>
                </a:extLst>
              </p:cNvPr>
              <p:cNvGrpSpPr/>
              <p:nvPr/>
            </p:nvGrpSpPr>
            <p:grpSpPr>
              <a:xfrm>
                <a:off x="2573338" y="3395663"/>
                <a:ext cx="3360738" cy="1112837"/>
                <a:chOff x="2573338" y="3395663"/>
                <a:chExt cx="3360738" cy="1112837"/>
              </a:xfrm>
            </p:grpSpPr>
            <p:sp>
              <p:nvSpPr>
                <p:cNvPr id="172" name="Rectangle 159">
                  <a:extLst>
                    <a:ext uri="{FF2B5EF4-FFF2-40B4-BE49-F238E27FC236}">
                      <a16:creationId xmlns:a16="http://schemas.microsoft.com/office/drawing/2014/main" id="{CD40D1A1-C1DA-4381-B22D-5B65F6D65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Rectangle 160">
                  <a:extLst>
                    <a:ext uri="{FF2B5EF4-FFF2-40B4-BE49-F238E27FC236}">
                      <a16:creationId xmlns:a16="http://schemas.microsoft.com/office/drawing/2014/main" id="{38BD89CA-5C97-480F-9449-A52E05F18A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Rectangle 162">
                  <a:extLst>
                    <a:ext uri="{FF2B5EF4-FFF2-40B4-BE49-F238E27FC236}">
                      <a16:creationId xmlns:a16="http://schemas.microsoft.com/office/drawing/2014/main" id="{E872363E-0B4B-4D8B-BF28-EC9568DFA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Rectangle 163">
                  <a:extLst>
                    <a:ext uri="{FF2B5EF4-FFF2-40B4-BE49-F238E27FC236}">
                      <a16:creationId xmlns:a16="http://schemas.microsoft.com/office/drawing/2014/main" id="{5965006C-C1EE-4F14-AD6B-DB9E24C37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395663"/>
                  <a:ext cx="558800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Rectangle 164">
                  <a:extLst>
                    <a:ext uri="{FF2B5EF4-FFF2-40B4-BE49-F238E27FC236}">
                      <a16:creationId xmlns:a16="http://schemas.microsoft.com/office/drawing/2014/main" id="{9793FB73-252A-4DD7-9D21-C8A0E7DD5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395663"/>
                  <a:ext cx="560388" cy="369887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Rectangle 167">
                  <a:extLst>
                    <a:ext uri="{FF2B5EF4-FFF2-40B4-BE49-F238E27FC236}">
                      <a16:creationId xmlns:a16="http://schemas.microsoft.com/office/drawing/2014/main" id="{1BDD165A-7EB9-47F8-AE1A-DEE948200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Rectangle 168">
                  <a:extLst>
                    <a:ext uri="{FF2B5EF4-FFF2-40B4-BE49-F238E27FC236}">
                      <a16:creationId xmlns:a16="http://schemas.microsoft.com/office/drawing/2014/main" id="{C96130D4-F9AF-4988-9EBC-DAA7D97B0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Rectangle 170">
                  <a:extLst>
                    <a:ext uri="{FF2B5EF4-FFF2-40B4-BE49-F238E27FC236}">
                      <a16:creationId xmlns:a16="http://schemas.microsoft.com/office/drawing/2014/main" id="{11567F2D-EDBD-474A-9730-4D5071941D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Rectangle 171">
                  <a:extLst>
                    <a:ext uri="{FF2B5EF4-FFF2-40B4-BE49-F238E27FC236}">
                      <a16:creationId xmlns:a16="http://schemas.microsoft.com/office/drawing/2014/main" id="{9A5C88EE-9A52-4ACE-94B4-B856DD3106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3765550"/>
                  <a:ext cx="558800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Rectangle 172">
                  <a:extLst>
                    <a:ext uri="{FF2B5EF4-FFF2-40B4-BE49-F238E27FC236}">
                      <a16:creationId xmlns:a16="http://schemas.microsoft.com/office/drawing/2014/main" id="{36E5CE45-4D98-472C-A34A-0D6D74A8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3765550"/>
                  <a:ext cx="560388" cy="371475"/>
                </a:xfrm>
                <a:prstGeom prst="rect">
                  <a:avLst/>
                </a:prstGeom>
                <a:solidFill>
                  <a:srgbClr val="E9EB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Rectangle 175">
                  <a:extLst>
                    <a:ext uri="{FF2B5EF4-FFF2-40B4-BE49-F238E27FC236}">
                      <a16:creationId xmlns:a16="http://schemas.microsoft.com/office/drawing/2014/main" id="{843FF9B2-AB79-415A-9671-EAED50E49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33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Rectangle 176">
                  <a:extLst>
                    <a:ext uri="{FF2B5EF4-FFF2-40B4-BE49-F238E27FC236}">
                      <a16:creationId xmlns:a16="http://schemas.microsoft.com/office/drawing/2014/main" id="{CA403D03-20B0-4E3E-91D1-4F213B4B4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3725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42" name="Gruppieren 241">
                  <a:extLst>
                    <a:ext uri="{FF2B5EF4-FFF2-40B4-BE49-F238E27FC236}">
                      <a16:creationId xmlns:a16="http://schemas.microsoft.com/office/drawing/2014/main" id="{21D5E59C-15D0-4C06-A4FB-7A57B0A63137}"/>
                    </a:ext>
                  </a:extLst>
                </p:cNvPr>
                <p:cNvGrpSpPr/>
                <p:nvPr/>
              </p:nvGrpSpPr>
              <p:grpSpPr>
                <a:xfrm>
                  <a:off x="3694113" y="3395663"/>
                  <a:ext cx="560388" cy="1112837"/>
                  <a:chOff x="3694113" y="3395663"/>
                  <a:chExt cx="560388" cy="1112837"/>
                </a:xfrm>
              </p:grpSpPr>
              <p:sp>
                <p:nvSpPr>
                  <p:cNvPr id="174" name="Rectangle 161">
                    <a:extLst>
                      <a:ext uri="{FF2B5EF4-FFF2-40B4-BE49-F238E27FC236}">
                        <a16:creationId xmlns:a16="http://schemas.microsoft.com/office/drawing/2014/main" id="{CB3CE32B-2B49-4248-BE7E-9C2A8AB3C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395663"/>
                    <a:ext cx="560388" cy="369887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82" name="Rectangle 169">
                    <a:extLst>
                      <a:ext uri="{FF2B5EF4-FFF2-40B4-BE49-F238E27FC236}">
                        <a16:creationId xmlns:a16="http://schemas.microsoft.com/office/drawing/2014/main" id="{CBC92F34-7465-48C8-8BC5-D4AE8DB309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3765550"/>
                    <a:ext cx="560388" cy="371475"/>
                  </a:xfrm>
                  <a:prstGeom prst="rect">
                    <a:avLst/>
                  </a:prstGeom>
                  <a:solidFill>
                    <a:srgbClr val="E9EB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90" name="Rectangle 177">
                    <a:extLst>
                      <a:ext uri="{FF2B5EF4-FFF2-40B4-BE49-F238E27FC236}">
                        <a16:creationId xmlns:a16="http://schemas.microsoft.com/office/drawing/2014/main" id="{51293857-4384-40C9-BD56-037AA442E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4113" y="4137025"/>
                    <a:ext cx="560388" cy="371475"/>
                  </a:xfrm>
                  <a:prstGeom prst="rect">
                    <a:avLst/>
                  </a:prstGeom>
                  <a:solidFill>
                    <a:srgbClr val="CFD5E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sp>
              <p:nvSpPr>
                <p:cNvPr id="191" name="Rectangle 178">
                  <a:extLst>
                    <a:ext uri="{FF2B5EF4-FFF2-40B4-BE49-F238E27FC236}">
                      <a16:creationId xmlns:a16="http://schemas.microsoft.com/office/drawing/2014/main" id="{569E1339-F852-404A-961F-43A8C7A2F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4500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2" name="Rectangle 179">
                  <a:extLst>
                    <a:ext uri="{FF2B5EF4-FFF2-40B4-BE49-F238E27FC236}">
                      <a16:creationId xmlns:a16="http://schemas.microsoft.com/office/drawing/2014/main" id="{52F78789-74F4-4E05-AD60-34DDF22D2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4888" y="4137025"/>
                  <a:ext cx="558800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3" name="Rectangle 180">
                  <a:extLst>
                    <a:ext uri="{FF2B5EF4-FFF2-40B4-BE49-F238E27FC236}">
                      <a16:creationId xmlns:a16="http://schemas.microsoft.com/office/drawing/2014/main" id="{E25B42EF-2B4E-4FBB-B172-3FD6D1514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688" y="4137025"/>
                  <a:ext cx="560388" cy="3714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sp>
            <p:nvSpPr>
              <p:cNvPr id="194" name="Rectangle 181">
                <a:extLst>
                  <a:ext uri="{FF2B5EF4-FFF2-40B4-BE49-F238E27FC236}">
                    <a16:creationId xmlns:a16="http://schemas.microsoft.com/office/drawing/2014/main" id="{F1DE691C-993A-46BD-9DE5-1C7C29C3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4137025"/>
                <a:ext cx="56038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195" name="Line 182">
            <a:extLst>
              <a:ext uri="{FF2B5EF4-FFF2-40B4-BE49-F238E27FC236}">
                <a16:creationId xmlns:a16="http://schemas.microsoft.com/office/drawing/2014/main" id="{A4B7D6B5-DBE9-47AF-BC9C-E28F0E17C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7938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6" name="Line 183">
            <a:extLst>
              <a:ext uri="{FF2B5EF4-FFF2-40B4-BE49-F238E27FC236}">
                <a16:creationId xmlns:a16="http://schemas.microsoft.com/office/drawing/2014/main" id="{07BC8451-8750-4A96-8756-A01DABE0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325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7" name="Line 184">
            <a:extLst>
              <a:ext uri="{FF2B5EF4-FFF2-40B4-BE49-F238E27FC236}">
                <a16:creationId xmlns:a16="http://schemas.microsoft.com/office/drawing/2014/main" id="{B3A98C71-726F-4966-92B7-01E9BB20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713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8" name="Line 185">
            <a:extLst>
              <a:ext uri="{FF2B5EF4-FFF2-40B4-BE49-F238E27FC236}">
                <a16:creationId xmlns:a16="http://schemas.microsoft.com/office/drawing/2014/main" id="{C235DC50-6408-4992-8C61-3151BBB55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100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9" name="Line 186">
            <a:extLst>
              <a:ext uri="{FF2B5EF4-FFF2-40B4-BE49-F238E27FC236}">
                <a16:creationId xmlns:a16="http://schemas.microsoft.com/office/drawing/2014/main" id="{0D284C9E-2D9C-4110-B771-65F0AD025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9488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0" name="Line 187">
            <a:extLst>
              <a:ext uri="{FF2B5EF4-FFF2-40B4-BE49-F238E27FC236}">
                <a16:creationId xmlns:a16="http://schemas.microsoft.com/office/drawing/2014/main" id="{9FFD7F93-C38F-44FE-8797-C4EF0957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288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1" name="Line 188">
            <a:extLst>
              <a:ext uri="{FF2B5EF4-FFF2-40B4-BE49-F238E27FC236}">
                <a16:creationId xmlns:a16="http://schemas.microsoft.com/office/drawing/2014/main" id="{26A9E7B9-30F6-4F58-B268-5DB2D9720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8675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2" name="Line 189">
            <a:extLst>
              <a:ext uri="{FF2B5EF4-FFF2-40B4-BE49-F238E27FC236}">
                <a16:creationId xmlns:a16="http://schemas.microsoft.com/office/drawing/2014/main" id="{AE5A0DF1-194E-4092-9A45-06C683F1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88" y="4082571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3" name="Line 190">
            <a:extLst>
              <a:ext uri="{FF2B5EF4-FFF2-40B4-BE49-F238E27FC236}">
                <a16:creationId xmlns:a16="http://schemas.microsoft.com/office/drawing/2014/main" id="{FCB8CD9D-A2D3-4455-A65C-2E8D60D41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88" y="4454046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4" name="Line 191">
            <a:extLst>
              <a:ext uri="{FF2B5EF4-FFF2-40B4-BE49-F238E27FC236}">
                <a16:creationId xmlns:a16="http://schemas.microsoft.com/office/drawing/2014/main" id="{266E336F-A1E3-4106-84CB-F4F7FEC12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00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5" name="Line 192">
            <a:extLst>
              <a:ext uri="{FF2B5EF4-FFF2-40B4-BE49-F238E27FC236}">
                <a16:creationId xmlns:a16="http://schemas.microsoft.com/office/drawing/2014/main" id="{7CD7CB1C-DB85-4AF8-B0CD-5DF532260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063" y="3706334"/>
            <a:ext cx="0" cy="112553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6" name="Line 193">
            <a:extLst>
              <a:ext uri="{FF2B5EF4-FFF2-40B4-BE49-F238E27FC236}">
                <a16:creationId xmlns:a16="http://schemas.microsoft.com/office/drawing/2014/main" id="{B70D3F8E-D15D-4A7D-BBB7-B5537FBB9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88" y="3712684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7" name="Line 194">
            <a:extLst>
              <a:ext uri="{FF2B5EF4-FFF2-40B4-BE49-F238E27FC236}">
                <a16:creationId xmlns:a16="http://schemas.microsoft.com/office/drawing/2014/main" id="{AE0C8BC3-4207-4FA1-90C5-0046B837F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388" y="4825521"/>
            <a:ext cx="56610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9C5E43D4-24EB-4997-A88A-AAF217ABEAD3}"/>
              </a:ext>
            </a:extLst>
          </p:cNvPr>
          <p:cNvGrpSpPr/>
          <p:nvPr/>
        </p:nvGrpSpPr>
        <p:grpSpPr>
          <a:xfrm>
            <a:off x="759863" y="3733321"/>
            <a:ext cx="1041400" cy="377825"/>
            <a:chOff x="1465263" y="3416300"/>
            <a:chExt cx="1041400" cy="377825"/>
          </a:xfrm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4EE109E4-9A44-410F-A9FF-0B10A0C54680}"/>
                </a:ext>
              </a:extLst>
            </p:cNvPr>
            <p:cNvGrpSpPr/>
            <p:nvPr/>
          </p:nvGrpSpPr>
          <p:grpSpPr>
            <a:xfrm>
              <a:off x="1465263" y="3416300"/>
              <a:ext cx="1041400" cy="377825"/>
              <a:chOff x="1465263" y="3416300"/>
              <a:chExt cx="1041400" cy="377825"/>
            </a:xfrm>
          </p:grpSpPr>
          <p:sp>
            <p:nvSpPr>
              <p:cNvPr id="208" name="Rectangle 195">
                <a:extLst>
                  <a:ext uri="{FF2B5EF4-FFF2-40B4-BE49-F238E27FC236}">
                    <a16:creationId xmlns:a16="http://schemas.microsoft.com/office/drawing/2014/main" id="{7EDB0949-09F7-4A0F-B120-EB01B4884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63" y="3435350"/>
                <a:ext cx="1041400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0.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97">
                <a:extLst>
                  <a:ext uri="{FF2B5EF4-FFF2-40B4-BE49-F238E27FC236}">
                    <a16:creationId xmlns:a16="http://schemas.microsoft.com/office/drawing/2014/main" id="{3C083E56-1CDF-4BC2-912A-0F2B3F2F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416300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1" name="Rectangle 198">
              <a:extLst>
                <a:ext uri="{FF2B5EF4-FFF2-40B4-BE49-F238E27FC236}">
                  <a16:creationId xmlns:a16="http://schemas.microsoft.com/office/drawing/2014/main" id="{AA6807C5-4456-494D-9CE7-956DFA516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613" y="343535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F2133F77-BACD-44C8-ADFC-23A0D7CEAC92}"/>
              </a:ext>
            </a:extLst>
          </p:cNvPr>
          <p:cNvGrpSpPr/>
          <p:nvPr/>
        </p:nvGrpSpPr>
        <p:grpSpPr>
          <a:xfrm>
            <a:off x="1960013" y="3752371"/>
            <a:ext cx="3477757" cy="358775"/>
            <a:chOff x="2665413" y="3435350"/>
            <a:chExt cx="3477757" cy="358775"/>
          </a:xfrm>
        </p:grpSpPr>
        <p:sp>
          <p:nvSpPr>
            <p:cNvPr id="212" name="Rectangle 199">
              <a:extLst>
                <a:ext uri="{FF2B5EF4-FFF2-40B4-BE49-F238E27FC236}">
                  <a16:creationId xmlns:a16="http://schemas.microsoft.com/office/drawing/2014/main" id="{8969F272-FA42-494D-AB82-EA9643F4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413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200">
              <a:extLst>
                <a:ext uri="{FF2B5EF4-FFF2-40B4-BE49-F238E27FC236}">
                  <a16:creationId xmlns:a16="http://schemas.microsoft.com/office/drawing/2014/main" id="{20537ECA-6E50-4CB1-ABAC-872F7E43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3435350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201">
              <a:extLst>
                <a:ext uri="{FF2B5EF4-FFF2-40B4-BE49-F238E27FC236}">
                  <a16:creationId xmlns:a16="http://schemas.microsoft.com/office/drawing/2014/main" id="{8A861AA7-144A-477D-BB18-D18F5B777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2">
              <a:extLst>
                <a:ext uri="{FF2B5EF4-FFF2-40B4-BE49-F238E27FC236}">
                  <a16:creationId xmlns:a16="http://schemas.microsoft.com/office/drawing/2014/main" id="{408A2500-8B9A-4816-B083-E1BFD1D3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3435350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02CB0F61-5EC7-46F7-B76C-A1FFE6F1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217" name="Rectangle 204">
              <a:extLst>
                <a:ext uri="{FF2B5EF4-FFF2-40B4-BE49-F238E27FC236}">
                  <a16:creationId xmlns:a16="http://schemas.microsoft.com/office/drawing/2014/main" id="{91F25E71-CE00-4A48-9B7F-B293933B7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218" name="Rectangle 205">
              <a:extLst>
                <a:ext uri="{FF2B5EF4-FFF2-40B4-BE49-F238E27FC236}">
                  <a16:creationId xmlns:a16="http://schemas.microsoft.com/office/drawing/2014/main" id="{7279B75B-09AF-4088-8A1F-84F1C79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4353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</p:grpSp>
      <p:grpSp>
        <p:nvGrpSpPr>
          <p:cNvPr id="250" name="Gruppieren 249">
            <a:extLst>
              <a:ext uri="{FF2B5EF4-FFF2-40B4-BE49-F238E27FC236}">
                <a16:creationId xmlns:a16="http://schemas.microsoft.com/office/drawing/2014/main" id="{7CA25854-71EB-48B1-84D6-131933FAF67D}"/>
              </a:ext>
            </a:extLst>
          </p:cNvPr>
          <p:cNvGrpSpPr/>
          <p:nvPr/>
        </p:nvGrpSpPr>
        <p:grpSpPr>
          <a:xfrm>
            <a:off x="750338" y="4123846"/>
            <a:ext cx="990600" cy="376230"/>
            <a:chOff x="1455738" y="3806825"/>
            <a:chExt cx="990600" cy="376230"/>
          </a:xfrm>
        </p:grpSpPr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040EC32B-3A9F-4C9E-82EF-924816FC9A49}"/>
                </a:ext>
              </a:extLst>
            </p:cNvPr>
            <p:cNvGrpSpPr/>
            <p:nvPr/>
          </p:nvGrpSpPr>
          <p:grpSpPr>
            <a:xfrm>
              <a:off x="1455738" y="3811588"/>
              <a:ext cx="990600" cy="371467"/>
              <a:chOff x="1455738" y="3811588"/>
              <a:chExt cx="990600" cy="371467"/>
            </a:xfrm>
          </p:grpSpPr>
          <p:sp>
            <p:nvSpPr>
              <p:cNvPr id="219" name="Rectangle 206">
                <a:extLst>
                  <a:ext uri="{FF2B5EF4-FFF2-40B4-BE49-F238E27FC236}">
                    <a16:creationId xmlns:a16="http://schemas.microsoft.com/office/drawing/2014/main" id="{15019B74-CDB6-4064-9E08-E5023439F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738" y="3824279"/>
                <a:ext cx="369888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1.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207">
                <a:extLst>
                  <a:ext uri="{FF2B5EF4-FFF2-40B4-BE49-F238E27FC236}">
                    <a16:creationId xmlns:a16="http://schemas.microsoft.com/office/drawing/2014/main" id="{BCDE8595-0902-4185-B791-962AA92E2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213" y="3824280"/>
                <a:ext cx="746125" cy="35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Ebene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209">
                <a:extLst>
                  <a:ext uri="{FF2B5EF4-FFF2-40B4-BE49-F238E27FC236}">
                    <a16:creationId xmlns:a16="http://schemas.microsoft.com/office/drawing/2014/main" id="{CAA43E88-C2A2-4B58-AB5E-CDE1B1C08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3811588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3" name="Rectangle 210">
              <a:extLst>
                <a:ext uri="{FF2B5EF4-FFF2-40B4-BE49-F238E27FC236}">
                  <a16:creationId xmlns:a16="http://schemas.microsoft.com/office/drawing/2014/main" id="{D8D9A059-8381-4397-B3AC-DD4E8822B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3806825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24" name="Rectangle 211">
            <a:extLst>
              <a:ext uri="{FF2B5EF4-FFF2-40B4-BE49-F238E27FC236}">
                <a16:creationId xmlns:a16="http://schemas.microsoft.com/office/drawing/2014/main" id="{F94BA78A-F832-40C6-A36E-E3B121CB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13" y="4123846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12">
            <a:extLst>
              <a:ext uri="{FF2B5EF4-FFF2-40B4-BE49-F238E27FC236}">
                <a16:creationId xmlns:a16="http://schemas.microsoft.com/office/drawing/2014/main" id="{78D621A7-B2F9-4F80-A5CF-ABB4F0BB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00" y="4123846"/>
            <a:ext cx="247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13">
            <a:extLst>
              <a:ext uri="{FF2B5EF4-FFF2-40B4-BE49-F238E27FC236}">
                <a16:creationId xmlns:a16="http://schemas.microsoft.com/office/drawing/2014/main" id="{FE6A2A1D-BDC6-4ADF-84F6-89C71AF1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88" y="4123846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14">
            <a:extLst>
              <a:ext uri="{FF2B5EF4-FFF2-40B4-BE49-F238E27FC236}">
                <a16:creationId xmlns:a16="http://schemas.microsoft.com/office/drawing/2014/main" id="{5E736CCC-3B1A-48FA-8479-BA5A6CC06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175" y="4123846"/>
            <a:ext cx="2460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1A47DC43-35DA-4EAC-8A4B-9D3F62DC4C6D}"/>
              </a:ext>
            </a:extLst>
          </p:cNvPr>
          <p:cNvGrpSpPr/>
          <p:nvPr/>
        </p:nvGrpSpPr>
        <p:grpSpPr>
          <a:xfrm>
            <a:off x="4201563" y="4123846"/>
            <a:ext cx="1317625" cy="358775"/>
            <a:chOff x="4906963" y="3806825"/>
            <a:chExt cx="1317625" cy="358775"/>
          </a:xfrm>
        </p:grpSpPr>
        <p:sp>
          <p:nvSpPr>
            <p:cNvPr id="228" name="Rectangle 215">
              <a:extLst>
                <a:ext uri="{FF2B5EF4-FFF2-40B4-BE49-F238E27FC236}">
                  <a16:creationId xmlns:a16="http://schemas.microsoft.com/office/drawing/2014/main" id="{FEECEC17-FDFB-404F-9FF9-C5BEBCF0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806825"/>
              <a:ext cx="2460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216">
              <a:extLst>
                <a:ext uri="{FF2B5EF4-FFF2-40B4-BE49-F238E27FC236}">
                  <a16:creationId xmlns:a16="http://schemas.microsoft.com/office/drawing/2014/main" id="{A35F397C-648B-4E56-950B-D4D064DF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3806825"/>
              <a:ext cx="2476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17">
              <a:extLst>
                <a:ext uri="{FF2B5EF4-FFF2-40B4-BE49-F238E27FC236}">
                  <a16:creationId xmlns:a16="http://schemas.microsoft.com/office/drawing/2014/main" id="{382549EE-3DA5-4DCE-8209-D4654D7C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806825"/>
              <a:ext cx="198438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F817DD59-9149-47D3-9996-671495FCBB92}"/>
              </a:ext>
            </a:extLst>
          </p:cNvPr>
          <p:cNvGrpSpPr/>
          <p:nvPr/>
        </p:nvGrpSpPr>
        <p:grpSpPr>
          <a:xfrm>
            <a:off x="757323" y="4495321"/>
            <a:ext cx="990600" cy="346090"/>
            <a:chOff x="1462723" y="4178300"/>
            <a:chExt cx="990600" cy="346090"/>
          </a:xfrm>
        </p:grpSpPr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7778666A-2CCE-4E48-A27A-A9E8EAA7B442}"/>
                </a:ext>
              </a:extLst>
            </p:cNvPr>
            <p:cNvGrpSpPr/>
            <p:nvPr/>
          </p:nvGrpSpPr>
          <p:grpSpPr>
            <a:xfrm>
              <a:off x="1462723" y="4183063"/>
              <a:ext cx="990600" cy="341327"/>
              <a:chOff x="1462723" y="4183063"/>
              <a:chExt cx="990600" cy="341327"/>
            </a:xfrm>
          </p:grpSpPr>
          <p:sp>
            <p:nvSpPr>
              <p:cNvPr id="231" name="Rectangle 218">
                <a:extLst>
                  <a:ext uri="{FF2B5EF4-FFF2-40B4-BE49-F238E27FC236}">
                    <a16:creationId xmlns:a16="http://schemas.microsoft.com/office/drawing/2014/main" id="{B7CAB48E-F4D7-4909-84D7-6A362944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723" y="4183078"/>
                <a:ext cx="990600" cy="341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18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</a:rPr>
                  <a:t>2. Ebene </a:t>
                </a: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20">
                <a:extLst>
                  <a:ext uri="{FF2B5EF4-FFF2-40B4-BE49-F238E27FC236}">
                    <a16:creationId xmlns:a16="http://schemas.microsoft.com/office/drawing/2014/main" id="{E7348D2C-5B98-49E8-B0B2-58F2BC728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888" y="4183063"/>
                <a:ext cx="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4" name="Rectangle 221">
              <a:extLst>
                <a:ext uri="{FF2B5EF4-FFF2-40B4-BE49-F238E27FC236}">
                  <a16:creationId xmlns:a16="http://schemas.microsoft.com/office/drawing/2014/main" id="{91D90F23-25AC-4954-8D1F-F576728B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675" y="4178300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5" name="Rectangle 222">
            <a:extLst>
              <a:ext uri="{FF2B5EF4-FFF2-40B4-BE49-F238E27FC236}">
                <a16:creationId xmlns:a16="http://schemas.microsoft.com/office/drawing/2014/main" id="{A628FC4B-EA0E-414E-8508-1091BEB3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13" y="4495321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23">
            <a:extLst>
              <a:ext uri="{FF2B5EF4-FFF2-40B4-BE49-F238E27FC236}">
                <a16:creationId xmlns:a16="http://schemas.microsoft.com/office/drawing/2014/main" id="{7090C67F-BAA4-43D0-9C4E-EB427869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00" y="4495321"/>
            <a:ext cx="23495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1" name="Gruppieren 260">
            <a:extLst>
              <a:ext uri="{FF2B5EF4-FFF2-40B4-BE49-F238E27FC236}">
                <a16:creationId xmlns:a16="http://schemas.microsoft.com/office/drawing/2014/main" id="{F7EFE0CF-F45C-4BB8-8E1C-E8199E2B87C2}"/>
              </a:ext>
            </a:extLst>
          </p:cNvPr>
          <p:cNvGrpSpPr/>
          <p:nvPr/>
        </p:nvGrpSpPr>
        <p:grpSpPr>
          <a:xfrm>
            <a:off x="3080788" y="4495321"/>
            <a:ext cx="2428875" cy="341312"/>
            <a:chOff x="3786188" y="4178300"/>
            <a:chExt cx="2428875" cy="341312"/>
          </a:xfrm>
        </p:grpSpPr>
        <p:sp>
          <p:nvSpPr>
            <p:cNvPr id="237" name="Rectangle 224">
              <a:extLst>
                <a:ext uri="{FF2B5EF4-FFF2-40B4-BE49-F238E27FC236}">
                  <a16:creationId xmlns:a16="http://schemas.microsoft.com/office/drawing/2014/main" id="{A0574197-393B-4684-A503-50396FF3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8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5">
              <a:extLst>
                <a:ext uri="{FF2B5EF4-FFF2-40B4-BE49-F238E27FC236}">
                  <a16:creationId xmlns:a16="http://schemas.microsoft.com/office/drawing/2014/main" id="{A5ECA6A6-262C-4213-A508-F1DA73BCB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75" y="4178300"/>
              <a:ext cx="23495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6">
              <a:extLst>
                <a:ext uri="{FF2B5EF4-FFF2-40B4-BE49-F238E27FC236}">
                  <a16:creationId xmlns:a16="http://schemas.microsoft.com/office/drawing/2014/main" id="{86CA511E-54BF-4510-9B5E-446705468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227">
              <a:extLst>
                <a:ext uri="{FF2B5EF4-FFF2-40B4-BE49-F238E27FC236}">
                  <a16:creationId xmlns:a16="http://schemas.microsoft.com/office/drawing/2014/main" id="{58245061-E68A-4E64-A695-7029D9DC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5763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228">
              <a:extLst>
                <a:ext uri="{FF2B5EF4-FFF2-40B4-BE49-F238E27FC236}">
                  <a16:creationId xmlns:a16="http://schemas.microsoft.com/office/drawing/2014/main" id="{EC01FE39-1A0A-4AF3-AEAA-CE84BF33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4178300"/>
              <a:ext cx="188913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-</a:t>
              </a:r>
              <a:endPara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/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/>
                  <a:t>LCA</a:t>
                </a:r>
                <a:r>
                  <a:rPr lang="de-DE" sz="1600" dirty="0"/>
                  <a:t> ist minimaler Wert eines Bereichs im Eulerarray.</a:t>
                </a:r>
              </a:p>
              <a:p>
                <a:r>
                  <a:rPr lang="de-DE" sz="1600" dirty="0"/>
                  <a:t>Mit der </a:t>
                </a:r>
                <a:r>
                  <a:rPr lang="de-DE" sz="1600" dirty="0" err="1"/>
                  <a:t>Sparse</a:t>
                </a:r>
                <a:r>
                  <a:rPr lang="de-DE" sz="1600" dirty="0"/>
                  <a:t> Table kann dieser nun in O(1) bestimmt werden.</a:t>
                </a:r>
              </a:p>
              <a:p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 :5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𝑆𝑡𝑎𝑟𝑡𝑖𝑛𝑑𝑒𝑥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𝐷𝑖𝑠𝑡𝑎𝑛𝑧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=5 −0+1=6</m:t>
                      </m:r>
                    </m:oMath>
                  </m:oMathPara>
                </a14:m>
                <a:endParaRPr lang="de-DE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:r>
                  <a:rPr lang="de-DE" sz="1600" dirty="0"/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/>
                  <a:t> als Minimum aus </a:t>
                </a:r>
                <a14:m>
                  <m:oMath xmlns:m="http://schemas.openxmlformats.org/officeDocument/2006/math"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/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=0+6 −4=2</m:t>
                      </m:r>
                    </m:oMath>
                  </m:oMathPara>
                </a14:m>
                <a:endParaRPr lang="de-DE" sz="1600" dirty="0"/>
              </a:p>
              <a:p>
                <a:pPr/>
                <a:r>
                  <a:rPr lang="de-DE" sz="1600" dirty="0"/>
                  <a:t>Bestimme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600" dirty="0"/>
                  <a:t> als Minimum aus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𝐿𝐸𝑁𝐺𝑇𝐻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600" dirty="0"/>
                  <a:t> mit: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𝑆𝑝𝑎𝑟𝑠𝑒𝑡𝑎𝑏𝑙𝑒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𝐸𝑢𝑙𝑒𝑟𝑎𝑟𝑟𝑎𝑦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𝑳𝑪𝑨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de-DE" sz="16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600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BC32EDB2-C137-415E-8539-183F1133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19" y="1416040"/>
                <a:ext cx="5475455" cy="4381520"/>
              </a:xfrm>
              <a:prstGeom prst="rect">
                <a:avLst/>
              </a:prstGeom>
              <a:blipFill>
                <a:blip r:embed="rId4"/>
                <a:stretch>
                  <a:fillRect l="-668" t="-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Textfeld 279">
            <a:extLst>
              <a:ext uri="{FF2B5EF4-FFF2-40B4-BE49-F238E27FC236}">
                <a16:creationId xmlns:a16="http://schemas.microsoft.com/office/drawing/2014/main" id="{14E13462-7BC4-43A2-8BFF-2E72AE78FEC2}"/>
              </a:ext>
            </a:extLst>
          </p:cNvPr>
          <p:cNvSpPr txBox="1"/>
          <p:nvPr/>
        </p:nvSpPr>
        <p:spPr>
          <a:xfrm rot="16200000">
            <a:off x="1628105" y="849240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49F44F2-59F7-4A8E-A366-538B466A9CEF}"/>
              </a:ext>
            </a:extLst>
          </p:cNvPr>
          <p:cNvSpPr txBox="1"/>
          <p:nvPr/>
        </p:nvSpPr>
        <p:spPr>
          <a:xfrm rot="16200000">
            <a:off x="2768679" y="849240"/>
            <a:ext cx="7146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/>
              <a:t>]</a:t>
            </a:r>
          </a:p>
        </p:txBody>
      </p:sp>
      <p:sp>
        <p:nvSpPr>
          <p:cNvPr id="291" name="Textfeld 290">
            <a:extLst>
              <a:ext uri="{FF2B5EF4-FFF2-40B4-BE49-F238E27FC236}">
                <a16:creationId xmlns:a16="http://schemas.microsoft.com/office/drawing/2014/main" id="{3B30A28E-9170-4108-B728-218F552CF50C}"/>
              </a:ext>
            </a:extLst>
          </p:cNvPr>
          <p:cNvSpPr txBox="1"/>
          <p:nvPr/>
        </p:nvSpPr>
        <p:spPr>
          <a:xfrm>
            <a:off x="211338" y="1652036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Eulerarray: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A67D5D51-F0D6-4F01-B906-F109A10547FD}"/>
              </a:ext>
            </a:extLst>
          </p:cNvPr>
          <p:cNvSpPr txBox="1"/>
          <p:nvPr/>
        </p:nvSpPr>
        <p:spPr>
          <a:xfrm>
            <a:off x="205429" y="3317937"/>
            <a:ext cx="14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Sparse</a:t>
            </a:r>
            <a:r>
              <a:rPr lang="de-DE" dirty="0"/>
              <a:t> Table:</a:t>
            </a:r>
          </a:p>
        </p:txBody>
      </p:sp>
    </p:spTree>
    <p:extLst>
      <p:ext uri="{BB962C8B-B14F-4D97-AF65-F5344CB8AC3E}">
        <p14:creationId xmlns:p14="http://schemas.microsoft.com/office/powerpoint/2010/main" val="124646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7525-B265-4209-8D23-267B0A9F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E3BB0-8FFB-4D96-A421-1FD097EEC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Problemstellung</a:t>
            </a:r>
          </a:p>
          <a:p>
            <a:r>
              <a:rPr lang="de-DE" dirty="0">
                <a:latin typeface="+mj-lt"/>
              </a:rPr>
              <a:t>Lösungsansätze</a:t>
            </a:r>
          </a:p>
          <a:p>
            <a:r>
              <a:rPr lang="de-DE" dirty="0">
                <a:latin typeface="+mj-lt"/>
              </a:rPr>
              <a:t>RMQ</a:t>
            </a:r>
          </a:p>
          <a:p>
            <a:r>
              <a:rPr lang="de-DE" dirty="0">
                <a:latin typeface="+mj-lt"/>
              </a:rPr>
              <a:t>Laufzeiten</a:t>
            </a:r>
          </a:p>
        </p:txBody>
      </p:sp>
    </p:spTree>
    <p:extLst>
      <p:ext uri="{BB962C8B-B14F-4D97-AF65-F5344CB8AC3E}">
        <p14:creationId xmlns:p14="http://schemas.microsoft.com/office/powerpoint/2010/main" val="341316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58632-8788-4C7A-AA38-1755E8A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Aufgabe</a:t>
            </a:r>
          </a:p>
        </p:txBody>
      </p:sp>
      <p:pic>
        <p:nvPicPr>
          <p:cNvPr id="4" name="Picture 1306">
            <a:extLst>
              <a:ext uri="{FF2B5EF4-FFF2-40B4-BE49-F238E27FC236}">
                <a16:creationId xmlns:a16="http://schemas.microsoft.com/office/drawing/2014/main" id="{4A41C601-17DF-4A17-A761-A9F858EFBA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9463" y="365125"/>
            <a:ext cx="1860698" cy="1807535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9B9DD2-EF37-4E53-B698-8D467494AB59}"/>
              </a:ext>
            </a:extLst>
          </p:cNvPr>
          <p:cNvSpPr txBox="1">
            <a:spLocks/>
          </p:cNvSpPr>
          <p:nvPr/>
        </p:nvSpPr>
        <p:spPr>
          <a:xfrm>
            <a:off x="838200" y="2316513"/>
            <a:ext cx="10515600" cy="313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+mj-lt"/>
              </a:rPr>
              <a:t>Es ist ein Labyrinth gegeben. In diesem kann jeder Punkt erreicht werden und es gibt </a:t>
            </a:r>
            <a:r>
              <a:rPr lang="de-DE" b="1" dirty="0">
                <a:latin typeface="+mj-lt"/>
              </a:rPr>
              <a:t>keine Kreise!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In diesem ist ein Pfad markiert (oben 1 – 7).</a:t>
            </a:r>
          </a:p>
          <a:p>
            <a:r>
              <a:rPr lang="de-DE" dirty="0">
                <a:latin typeface="+mj-lt"/>
              </a:rPr>
              <a:t>Der Output soll die Anzahl an Felder sein, die man mindestens durchlaufen muss, um den Pfad der vorgegebenen Reihe nach abzulaufen.</a:t>
            </a:r>
          </a:p>
        </p:txBody>
      </p:sp>
    </p:spTree>
    <p:extLst>
      <p:ext uri="{BB962C8B-B14F-4D97-AF65-F5344CB8AC3E}">
        <p14:creationId xmlns:p14="http://schemas.microsoft.com/office/powerpoint/2010/main" val="32557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7A74B-3A69-4DEA-9C5A-DFEED39B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- Input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B18F4-B5CC-43F7-B53C-3AC70C5E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86103"/>
            <a:ext cx="138021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_ _ _ _ _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 _  |_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_| |  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|_   _|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    _ _  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|_|_ _ _|_|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1 4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3 1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4 5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1 2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2 2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5 4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6025D9-7BBC-4FE3-BF83-82360C440F75}"/>
              </a:ext>
            </a:extLst>
          </p:cNvPr>
          <p:cNvSpPr txBox="1">
            <a:spLocks/>
          </p:cNvSpPr>
          <p:nvPr/>
        </p:nvSpPr>
        <p:spPr>
          <a:xfrm>
            <a:off x="2218415" y="1786103"/>
            <a:ext cx="9135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Erste Zeile gibt die </a:t>
                </a:r>
                <a:r>
                  <a:rPr lang="de-DE" b="1" dirty="0">
                    <a:latin typeface="+mj-lt"/>
                  </a:rPr>
                  <a:t>Höhe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de-DE" dirty="0">
                    <a:latin typeface="+mj-lt"/>
                  </a:rPr>
                  <a:t> und </a:t>
                </a:r>
                <a:r>
                  <a:rPr lang="de-DE" b="1" dirty="0">
                    <a:latin typeface="+mj-lt"/>
                  </a:rPr>
                  <a:t>Breite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de-DE" dirty="0">
                    <a:latin typeface="+mj-lt"/>
                  </a:rPr>
                  <a:t> des Labyrinths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folgenden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b="1" dirty="0">
                    <a:latin typeface="+mj-lt"/>
                  </a:rPr>
                  <a:t>Zeilen</a:t>
                </a:r>
                <a:r>
                  <a:rPr lang="de-DE" dirty="0">
                    <a:latin typeface="+mj-lt"/>
                  </a:rPr>
                  <a:t> sind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de-DE" b="1" dirty="0">
                    <a:latin typeface="+mj-lt"/>
                  </a:rPr>
                  <a:t>lang</a:t>
                </a:r>
                <a:r>
                  <a:rPr lang="de-DE" dirty="0">
                    <a:latin typeface="+mj-lt"/>
                  </a:rPr>
                  <a:t> und geben das Labyrinth an.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de-DE" dirty="0">
                    <a:latin typeface="+mj-lt"/>
                  </a:rPr>
                  <a:t>-te Zeile gibt die </a:t>
                </a:r>
                <a:r>
                  <a:rPr lang="de-DE" b="1" dirty="0">
                    <a:latin typeface="+mj-lt"/>
                  </a:rPr>
                  <a:t>Anzahl</a:t>
                </a:r>
                <a:r>
                  <a:rPr lang="de-D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 an </a:t>
                </a:r>
                <a:r>
                  <a:rPr lang="de-DE" b="1" dirty="0">
                    <a:latin typeface="+mj-lt"/>
                  </a:rPr>
                  <a:t>Besuchspunkten</a:t>
                </a:r>
                <a:r>
                  <a:rPr lang="de-DE" dirty="0">
                    <a:latin typeface="+mj-lt"/>
                  </a:rPr>
                  <a:t> 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dirty="0">
                    <a:latin typeface="+mj-lt"/>
                  </a:rPr>
                  <a:t>Die nächsten m Zeilen geben die </a:t>
                </a:r>
                <a:r>
                  <a:rPr lang="de-DE" b="1" dirty="0">
                    <a:latin typeface="+mj-lt"/>
                  </a:rPr>
                  <a:t>Koordinaten</a:t>
                </a:r>
                <a:r>
                  <a:rPr lang="de-DE" dirty="0">
                    <a:latin typeface="+mj-lt"/>
                  </a:rPr>
                  <a:t> der Punkte an mit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≤1.000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𝑢𝑛𝑑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=10.000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093CE4F8-C714-4D93-AF27-AF68AD9C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83" y="1786103"/>
                <a:ext cx="8821309" cy="4351338"/>
              </a:xfrm>
              <a:prstGeom prst="rect">
                <a:avLst/>
              </a:prstGeom>
              <a:blipFill>
                <a:blip r:embed="rId2"/>
                <a:stretch>
                  <a:fillRect l="-1451" t="-2381" r="-1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C1DC7-136A-40F6-BA86-8B3EDB2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Input Translator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6B109-1291-4293-9AA3-A0DDDA44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6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 Wege für alle Pfadabschnitte berechnen.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Dafür wandelt man den Input in einen Graphen um und einem Pfad Array der Länge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Als nächstes durch das Pfad Array laufen und für jedes Knotenpaar        </a:t>
                </a:r>
                <a:r>
                  <a:rPr lang="de-DE" sz="24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400" dirty="0">
                    <a:latin typeface="+mj-lt"/>
                  </a:rPr>
                  <a:t>) </a:t>
                </a:r>
                <a:r>
                  <a:rPr lang="de-DE" dirty="0">
                    <a:latin typeface="+mj-lt"/>
                  </a:rPr>
                  <a:t>mit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de-DE" sz="2400" dirty="0">
                    <a:latin typeface="+mj-lt"/>
                  </a:rPr>
                  <a:t> </a:t>
                </a:r>
                <a:r>
                  <a:rPr lang="de-DE" dirty="0">
                    <a:latin typeface="+mj-lt"/>
                  </a:rPr>
                  <a:t>den kürzesten Weg berechnen.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𝐵𝑒𝑠𝑡𝑖𝑚𝑚𝑒𝑛</m:t>
                      </m:r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Kürzester Weg: z.B. mit Dijkstra.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Alle Weglängen aufaddiert ergibt den gewünschten Output.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08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ED10E-C7F6-4CDC-8BF9-5EF4A101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 – Kürzeste Wege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Pfad Array Durchlaufen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𝐵𝑒𝑠𝑡𝑖𝑚𝑚𝑒𝑛</m:t>
                    </m:r>
                  </m:oMath>
                </a14:m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DE" dirty="0">
                    <a:latin typeface="+mj-lt"/>
                  </a:rPr>
                  <a:t>Bestimmen mit Dijkstra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de-DE" dirty="0">
                  <a:latin typeface="+mj-lt"/>
                </a:endParaRPr>
              </a:p>
              <a:p>
                <a:endParaRPr lang="de-DE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de-DE" sz="2400" dirty="0">
                    <a:latin typeface="+mj-lt"/>
                  </a:rPr>
                  <a:t> und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>
                  <a:latin typeface="+mj-lt"/>
                </a:endParaRPr>
              </a:p>
              <a:p>
                <a:pPr marL="0" indent="0">
                  <a:spcBef>
                    <a:spcPts val="1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97C8E3D-EB45-42F0-85AF-1A464160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8996E2F6-46B3-4A37-BB37-4DC2E9752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5" y="503725"/>
            <a:ext cx="1371118" cy="140974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73B311D-BD96-4661-87A9-704EF1EFB4F0}"/>
              </a:ext>
            </a:extLst>
          </p:cNvPr>
          <p:cNvGrpSpPr/>
          <p:nvPr/>
        </p:nvGrpSpPr>
        <p:grpSpPr>
          <a:xfrm>
            <a:off x="5232244" y="990600"/>
            <a:ext cx="2478623" cy="1906269"/>
            <a:chOff x="5232244" y="990600"/>
            <a:chExt cx="2478623" cy="190626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0D7B243-961F-44E7-B9E0-8D761813E5FC}"/>
                </a:ext>
              </a:extLst>
            </p:cNvPr>
            <p:cNvSpPr/>
            <p:nvPr/>
          </p:nvSpPr>
          <p:spPr>
            <a:xfrm>
              <a:off x="5865545" y="990600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7D49045-4F33-4F55-BAA3-F6BCD598D877}"/>
                </a:ext>
              </a:extLst>
            </p:cNvPr>
            <p:cNvSpPr/>
            <p:nvPr/>
          </p:nvSpPr>
          <p:spPr>
            <a:xfrm>
              <a:off x="5232244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EBC27219-0949-49E0-9F6E-A26DA9328487}"/>
                </a:ext>
              </a:extLst>
            </p:cNvPr>
            <p:cNvSpPr/>
            <p:nvPr/>
          </p:nvSpPr>
          <p:spPr>
            <a:xfrm>
              <a:off x="6536006" y="1711194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8A258EB-6135-48CF-9591-CF14461DD1F9}"/>
                </a:ext>
              </a:extLst>
            </p:cNvPr>
            <p:cNvSpPr/>
            <p:nvPr/>
          </p:nvSpPr>
          <p:spPr>
            <a:xfrm>
              <a:off x="7192545" y="2378547"/>
              <a:ext cx="518322" cy="51832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318A79D-CE5D-4B39-A4C7-6DF1DD28513A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6307961" y="1433016"/>
              <a:ext cx="30395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6996614-1D18-427B-A88F-821DCA0841EE}"/>
                </a:ext>
              </a:extLst>
            </p:cNvPr>
            <p:cNvCxnSpPr>
              <a:stCxn id="8" idx="5"/>
              <a:endCxn id="9" idx="1"/>
            </p:cNvCxnSpPr>
            <p:nvPr/>
          </p:nvCxnSpPr>
          <p:spPr>
            <a:xfrm>
              <a:off x="6978422" y="2153610"/>
              <a:ext cx="290029" cy="300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2EC0A414-33CE-4C7A-8F7D-A14C9ADBBF44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5674660" y="1433016"/>
              <a:ext cx="266791" cy="3540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05FE6E-7BCD-4ECE-B0DA-157FB865C26A}"/>
              </a:ext>
            </a:extLst>
          </p:cNvPr>
          <p:cNvGrpSpPr/>
          <p:nvPr/>
        </p:nvGrpSpPr>
        <p:grpSpPr>
          <a:xfrm>
            <a:off x="7104316" y="1875124"/>
            <a:ext cx="328270" cy="450013"/>
            <a:chOff x="7104316" y="1875124"/>
            <a:chExt cx="328270" cy="450013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B41CC44-8056-4A77-B06B-656C42D585F0}"/>
                </a:ext>
              </a:extLst>
            </p:cNvPr>
            <p:cNvCxnSpPr/>
            <p:nvPr/>
          </p:nvCxnSpPr>
          <p:spPr>
            <a:xfrm flipH="1" flipV="1">
              <a:off x="7104316" y="1991461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D4F3FAD-D25B-4C08-B5CF-35EEF666AC9A}"/>
                </a:ext>
              </a:extLst>
            </p:cNvPr>
            <p:cNvSpPr txBox="1"/>
            <p:nvPr/>
          </p:nvSpPr>
          <p:spPr>
            <a:xfrm>
              <a:off x="7318440" y="1875124"/>
              <a:ext cx="75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FBA38D9-4D51-4ED8-A32C-4D2DF962DCD6}"/>
              </a:ext>
            </a:extLst>
          </p:cNvPr>
          <p:cNvGrpSpPr/>
          <p:nvPr/>
        </p:nvGrpSpPr>
        <p:grpSpPr>
          <a:xfrm>
            <a:off x="6431543" y="1107147"/>
            <a:ext cx="328270" cy="503948"/>
            <a:chOff x="6431543" y="1107147"/>
            <a:chExt cx="328270" cy="503948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CDE9740-1410-48B3-939A-B3822EC0C924}"/>
                </a:ext>
              </a:extLst>
            </p:cNvPr>
            <p:cNvCxnSpPr/>
            <p:nvPr/>
          </p:nvCxnSpPr>
          <p:spPr>
            <a:xfrm flipH="1" flipV="1">
              <a:off x="6431543" y="1277419"/>
              <a:ext cx="328270" cy="333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4759FD4-3D8D-4244-820F-A9CE211BB770}"/>
                </a:ext>
              </a:extLst>
            </p:cNvPr>
            <p:cNvSpPr txBox="1"/>
            <p:nvPr/>
          </p:nvSpPr>
          <p:spPr>
            <a:xfrm>
              <a:off x="6602227" y="1107147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BBDCAD-EDBC-4EA9-B325-2E7288569EBD}"/>
              </a:ext>
            </a:extLst>
          </p:cNvPr>
          <p:cNvGrpSpPr/>
          <p:nvPr/>
        </p:nvGrpSpPr>
        <p:grpSpPr>
          <a:xfrm>
            <a:off x="5421593" y="1092753"/>
            <a:ext cx="374320" cy="525946"/>
            <a:chOff x="5421593" y="1092753"/>
            <a:chExt cx="374320" cy="525946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54219F83-BFE3-4B40-9FDB-8B982ED53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952" y="1277419"/>
              <a:ext cx="276961" cy="341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4673575-154C-44F7-A48F-AF0BEEA5BA01}"/>
                </a:ext>
              </a:extLst>
            </p:cNvPr>
            <p:cNvSpPr txBox="1"/>
            <p:nvPr/>
          </p:nvSpPr>
          <p:spPr>
            <a:xfrm>
              <a:off x="5421593" y="1092753"/>
              <a:ext cx="133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0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Elektronik, Zeichnung, Tastatur, Uhr enthält.&#10;&#10;Automatisch generierte Beschreibung">
            <a:extLst>
              <a:ext uri="{FF2B5EF4-FFF2-40B4-BE49-F238E27FC236}">
                <a16:creationId xmlns:a16="http://schemas.microsoft.com/office/drawing/2014/main" id="{C723280C-94AB-49D2-BB1E-28495793B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3" y="1616722"/>
            <a:ext cx="1629002" cy="1571844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EAEB63D9-E7D4-4487-94B4-162C4D697650}"/>
              </a:ext>
            </a:extLst>
          </p:cNvPr>
          <p:cNvSpPr txBox="1"/>
          <p:nvPr/>
        </p:nvSpPr>
        <p:spPr>
          <a:xfrm>
            <a:off x="6177306" y="1735405"/>
            <a:ext cx="560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Eulertour-Array: […, 7, 11, 7, 12, 17, 12, 7, 13, 8, 13, 7, …]</a:t>
            </a:r>
          </a:p>
        </p:txBody>
      </p: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2412EDD-9A0C-420D-9EB4-5EF3FF934641}"/>
              </a:ext>
            </a:extLst>
          </p:cNvPr>
          <p:cNvGrpSpPr/>
          <p:nvPr/>
        </p:nvGrpSpPr>
        <p:grpSpPr>
          <a:xfrm>
            <a:off x="2365740" y="1603223"/>
            <a:ext cx="4204222" cy="4304704"/>
            <a:chOff x="2229553" y="552636"/>
            <a:chExt cx="4204222" cy="4304704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1CCBA18B-7B40-440E-A4B4-1D422FFE720C}"/>
                </a:ext>
              </a:extLst>
            </p:cNvPr>
            <p:cNvGrpSpPr/>
            <p:nvPr/>
          </p:nvGrpSpPr>
          <p:grpSpPr>
            <a:xfrm>
              <a:off x="2229553" y="552636"/>
              <a:ext cx="4204222" cy="3868534"/>
              <a:chOff x="3432711" y="2302298"/>
              <a:chExt cx="2774871" cy="2553310"/>
            </a:xfrm>
          </p:grpSpPr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1CF65B7A-90EE-45A6-AF3D-D232C31E18CA}"/>
                  </a:ext>
                </a:extLst>
              </p:cNvPr>
              <p:cNvGrpSpPr/>
              <p:nvPr/>
            </p:nvGrpSpPr>
            <p:grpSpPr>
              <a:xfrm>
                <a:off x="3432711" y="2302298"/>
                <a:ext cx="2774871" cy="2553310"/>
                <a:chOff x="3432711" y="2302298"/>
                <a:chExt cx="2774871" cy="2553310"/>
              </a:xfrm>
            </p:grpSpPr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4375F240-944E-43B7-AF37-C4540DDF3417}"/>
                    </a:ext>
                  </a:extLst>
                </p:cNvPr>
                <p:cNvSpPr/>
                <p:nvPr/>
              </p:nvSpPr>
              <p:spPr>
                <a:xfrm>
                  <a:off x="4268812" y="2604557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081DFEC4-FFE3-456F-8A30-98445C551636}"/>
                    </a:ext>
                  </a:extLst>
                </p:cNvPr>
                <p:cNvSpPr/>
                <p:nvPr/>
              </p:nvSpPr>
              <p:spPr>
                <a:xfrm flipV="1">
                  <a:off x="4505113" y="2488564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9E9F2299-2ED1-4986-BEE1-7EDCFDEA0B88}"/>
                    </a:ext>
                  </a:extLst>
                </p:cNvPr>
                <p:cNvSpPr/>
                <p:nvPr/>
              </p:nvSpPr>
              <p:spPr>
                <a:xfrm flipV="1">
                  <a:off x="4505113" y="239543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72706BC0-4679-412F-9781-AA26671BD298}"/>
                    </a:ext>
                  </a:extLst>
                </p:cNvPr>
                <p:cNvSpPr/>
                <p:nvPr/>
              </p:nvSpPr>
              <p:spPr>
                <a:xfrm flipV="1">
                  <a:off x="4505113" y="230229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" name="Ellipse 24">
                  <a:extLst>
                    <a:ext uri="{FF2B5EF4-FFF2-40B4-BE49-F238E27FC236}">
                      <a16:creationId xmlns:a16="http://schemas.microsoft.com/office/drawing/2014/main" id="{6D3FC993-66EF-4730-8380-E9CCB2C5C395}"/>
                    </a:ext>
                  </a:extLst>
                </p:cNvPr>
                <p:cNvSpPr/>
                <p:nvPr/>
              </p:nvSpPr>
              <p:spPr>
                <a:xfrm>
                  <a:off x="3432711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11</a:t>
                  </a:r>
                </a:p>
              </p:txBody>
            </p:sp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EBCB9D91-BC8E-49BE-82BC-4C66F110E267}"/>
                    </a:ext>
                  </a:extLst>
                </p:cNvPr>
                <p:cNvCxnSpPr>
                  <a:cxnSpLocks/>
                  <a:stCxn id="17" idx="3"/>
                  <a:endCxn id="25" idx="7"/>
                </p:cNvCxnSpPr>
                <p:nvPr/>
              </p:nvCxnSpPr>
              <p:spPr>
                <a:xfrm flipH="1">
                  <a:off x="3875127" y="3046973"/>
                  <a:ext cx="469591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Ellipse 26">
                  <a:extLst>
                    <a:ext uri="{FF2B5EF4-FFF2-40B4-BE49-F238E27FC236}">
                      <a16:creationId xmlns:a16="http://schemas.microsoft.com/office/drawing/2014/main" id="{2B5F8B33-7955-4BB0-8698-1269C1E2D2FD}"/>
                    </a:ext>
                  </a:extLst>
                </p:cNvPr>
                <p:cNvSpPr/>
                <p:nvPr/>
              </p:nvSpPr>
              <p:spPr>
                <a:xfrm>
                  <a:off x="5092919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DC957F97-B111-4D94-9C23-7BC41961AD2D}"/>
                    </a:ext>
                  </a:extLst>
                </p:cNvPr>
                <p:cNvCxnSpPr>
                  <a:cxnSpLocks/>
                  <a:stCxn id="17" idx="5"/>
                  <a:endCxn id="27" idx="1"/>
                </p:cNvCxnSpPr>
                <p:nvPr/>
              </p:nvCxnSpPr>
              <p:spPr>
                <a:xfrm>
                  <a:off x="4711228" y="3046973"/>
                  <a:ext cx="457597" cy="65925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1CC0020-727C-4EF8-B9B1-856EDA1B49C3}"/>
                    </a:ext>
                  </a:extLst>
                </p:cNvPr>
                <p:cNvSpPr/>
                <p:nvPr/>
              </p:nvSpPr>
              <p:spPr>
                <a:xfrm>
                  <a:off x="4262815" y="3630321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12</a:t>
                  </a:r>
                </a:p>
              </p:txBody>
            </p: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1BE8D24F-A03E-4A95-91DC-BD359ADA8DA0}"/>
                    </a:ext>
                  </a:extLst>
                </p:cNvPr>
                <p:cNvCxnSpPr>
                  <a:stCxn id="17" idx="4"/>
                  <a:endCxn id="29" idx="0"/>
                </p:cNvCxnSpPr>
                <p:nvPr/>
              </p:nvCxnSpPr>
              <p:spPr>
                <a:xfrm flipH="1">
                  <a:off x="4521976" y="3122879"/>
                  <a:ext cx="5997" cy="5074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01615CB-9F1F-413B-AB27-4037BBBD6A54}"/>
                    </a:ext>
                  </a:extLst>
                </p:cNvPr>
                <p:cNvSpPr/>
                <p:nvPr/>
              </p:nvSpPr>
              <p:spPr>
                <a:xfrm>
                  <a:off x="5689260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cxnSp>
              <p:nvCxnSpPr>
                <p:cNvPr id="43" name="Gerade Verbindung mit Pfeil 42">
                  <a:extLst>
                    <a:ext uri="{FF2B5EF4-FFF2-40B4-BE49-F238E27FC236}">
                      <a16:creationId xmlns:a16="http://schemas.microsoft.com/office/drawing/2014/main" id="{8A187414-3144-4D03-A877-8AF07F9142B9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5532037" y="4068232"/>
                  <a:ext cx="233129" cy="3449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DA53366B-F6F4-4F11-AF6C-0371C235F85A}"/>
                    </a:ext>
                  </a:extLst>
                </p:cNvPr>
                <p:cNvSpPr/>
                <p:nvPr/>
              </p:nvSpPr>
              <p:spPr>
                <a:xfrm>
                  <a:off x="4262815" y="4337286"/>
                  <a:ext cx="518322" cy="51832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1A44B2E5-CE71-46D3-9BC1-3C3BCD3412AD}"/>
                    </a:ext>
                  </a:extLst>
                </p:cNvPr>
                <p:cNvCxnSpPr>
                  <a:cxnSpLocks/>
                  <a:stCxn id="29" idx="4"/>
                  <a:endCxn id="45" idx="0"/>
                </p:cNvCxnSpPr>
                <p:nvPr/>
              </p:nvCxnSpPr>
              <p:spPr>
                <a:xfrm>
                  <a:off x="4521976" y="4148643"/>
                  <a:ext cx="0" cy="1886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9484F21B-D82B-47E5-BB69-D89D471E954B}"/>
                  </a:ext>
                </a:extLst>
              </p:cNvPr>
              <p:cNvCxnSpPr/>
              <p:nvPr/>
            </p:nvCxnSpPr>
            <p:spPr>
              <a:xfrm flipH="1">
                <a:off x="3852333" y="3031067"/>
                <a:ext cx="402167" cy="5418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8C0F9048-694E-4F17-9F78-92057360F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0077" y="3128433"/>
                <a:ext cx="344490" cy="501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>
                <a:extLst>
                  <a:ext uri="{FF2B5EF4-FFF2-40B4-BE49-F238E27FC236}">
                    <a16:creationId xmlns:a16="http://schemas.microsoft.com/office/drawing/2014/main" id="{A40C3C9D-395B-4713-BC88-9821E9E6D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3151573"/>
                <a:ext cx="0" cy="450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>
                <a:extLst>
                  <a:ext uri="{FF2B5EF4-FFF2-40B4-BE49-F238E27FC236}">
                    <a16:creationId xmlns:a16="http://schemas.microsoft.com/office/drawing/2014/main" id="{B3AB8CFF-A0C1-49B9-B2EF-5D843207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4944" y="4165398"/>
                <a:ext cx="0" cy="17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B6AAE0BB-7431-4786-8F57-B294415EB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2744" y="4148643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8227DA6E-5A34-439A-BC8B-631A3CB4BC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6921" y="3141134"/>
                <a:ext cx="0" cy="431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D9ECA461-2503-432E-A8B4-4C0585FDC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533" y="3141133"/>
                <a:ext cx="389209" cy="571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FA16A00B-305E-4F5A-915A-339185327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966" y="4148643"/>
                <a:ext cx="221401" cy="3262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49626B3A-64BB-4805-9CF4-F28E70B2A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1242" y="4024659"/>
                <a:ext cx="205995" cy="287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125B9B76-5BEB-4936-AB6B-6088D301DE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1455" y="3006129"/>
                <a:ext cx="413397" cy="566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D25BFC80-E073-482A-979E-53BD5FA87B84}"/>
                </a:ext>
              </a:extLst>
            </p:cNvPr>
            <p:cNvCxnSpPr/>
            <p:nvPr/>
          </p:nvCxnSpPr>
          <p:spPr>
            <a:xfrm>
              <a:off x="5039310" y="890033"/>
              <a:ext cx="9824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50088D6-F18D-49D6-B2E9-490452B42D1C}"/>
                </a:ext>
              </a:extLst>
            </p:cNvPr>
            <p:cNvSpPr/>
            <p:nvPr/>
          </p:nvSpPr>
          <p:spPr>
            <a:xfrm flipV="1">
              <a:off x="3845268" y="478806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BB22FDA-34A9-4EFD-948E-BF138BD24CF7}"/>
                </a:ext>
              </a:extLst>
            </p:cNvPr>
            <p:cNvSpPr/>
            <p:nvPr/>
          </p:nvSpPr>
          <p:spPr>
            <a:xfrm flipV="1">
              <a:off x="3845268" y="464696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AB6C564-0B68-4F12-BAD8-ED8C2BEB6CA7}"/>
                </a:ext>
              </a:extLst>
            </p:cNvPr>
            <p:cNvSpPr/>
            <p:nvPr/>
          </p:nvSpPr>
          <p:spPr>
            <a:xfrm flipV="1">
              <a:off x="3845268" y="450585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794F090A-677E-4628-BB30-6181AF2C498B}"/>
                </a:ext>
              </a:extLst>
            </p:cNvPr>
            <p:cNvSpPr/>
            <p:nvPr/>
          </p:nvSpPr>
          <p:spPr>
            <a:xfrm flipV="1">
              <a:off x="6248305" y="4720219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624C75B-4264-4118-8DD4-C9A111874328}"/>
                </a:ext>
              </a:extLst>
            </p:cNvPr>
            <p:cNvSpPr/>
            <p:nvPr/>
          </p:nvSpPr>
          <p:spPr>
            <a:xfrm flipV="1">
              <a:off x="6248305" y="4579112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26C44C9F-77BC-4426-81AA-447DA9BC8D1D}"/>
                </a:ext>
              </a:extLst>
            </p:cNvPr>
            <p:cNvSpPr/>
            <p:nvPr/>
          </p:nvSpPr>
          <p:spPr>
            <a:xfrm flipV="1">
              <a:off x="6248305" y="4438006"/>
              <a:ext cx="69271" cy="692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itel 1">
            <a:extLst>
              <a:ext uri="{FF2B5EF4-FFF2-40B4-BE49-F238E27FC236}">
                <a16:creationId xmlns:a16="http://schemas.microsoft.com/office/drawing/2014/main" id="{8BE6663A-3DB0-4E03-852C-783838E9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Lösungsansatz – Eulertour</a:t>
            </a:r>
          </a:p>
        </p:txBody>
      </p:sp>
    </p:spTree>
    <p:extLst>
      <p:ext uri="{BB962C8B-B14F-4D97-AF65-F5344CB8AC3E}">
        <p14:creationId xmlns:p14="http://schemas.microsoft.com/office/powerpoint/2010/main" val="20597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Breitbild</PresentationFormat>
  <Paragraphs>199</Paragraphs>
  <Slides>12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</vt:lpstr>
      <vt:lpstr>Problem C: Intergalactic</vt:lpstr>
      <vt:lpstr>Übersicht</vt:lpstr>
      <vt:lpstr>Problemstellung - Aufgabe</vt:lpstr>
      <vt:lpstr>Problemstellung - Input</vt:lpstr>
      <vt:lpstr>Lösungsansatz – Input Translator</vt:lpstr>
      <vt:lpstr>Lösungsansatz – Kürzeste Wege</vt:lpstr>
      <vt:lpstr>Lösungsansatz – Kürzeste Wege</vt:lpstr>
      <vt:lpstr>PowerPoint-Präsentation</vt:lpstr>
      <vt:lpstr>Lösungsansatz – Eulertour</vt:lpstr>
      <vt:lpstr>RMQ – Sparse Table</vt:lpstr>
      <vt:lpstr>Sparse Table - Beispiel</vt:lpstr>
      <vt:lpstr>Sparse Table - 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C: Intergalactic</dc:title>
  <dc:creator>Benedikt</dc:creator>
  <cp:lastModifiedBy>Eike Schaubeck</cp:lastModifiedBy>
  <cp:revision>25</cp:revision>
  <dcterms:created xsi:type="dcterms:W3CDTF">2020-05-08T13:03:21Z</dcterms:created>
  <dcterms:modified xsi:type="dcterms:W3CDTF">2020-05-09T09:35:50Z</dcterms:modified>
</cp:coreProperties>
</file>