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64" r:id="rId28"/>
    <p:sldId id="325" r:id="rId29"/>
    <p:sldId id="342" r:id="rId30"/>
    <p:sldId id="341" r:id="rId31"/>
    <p:sldId id="340" r:id="rId32"/>
    <p:sldId id="339" r:id="rId33"/>
    <p:sldId id="338" r:id="rId34"/>
    <p:sldId id="337" r:id="rId35"/>
    <p:sldId id="336" r:id="rId36"/>
    <p:sldId id="335" r:id="rId37"/>
    <p:sldId id="334" r:id="rId38"/>
    <p:sldId id="333" r:id="rId39"/>
    <p:sldId id="332" r:id="rId40"/>
    <p:sldId id="331" r:id="rId41"/>
    <p:sldId id="330" r:id="rId42"/>
    <p:sldId id="329" r:id="rId43"/>
    <p:sldId id="327" r:id="rId44"/>
    <p:sldId id="343" r:id="rId45"/>
    <p:sldId id="344" r:id="rId46"/>
    <p:sldId id="345" r:id="rId47"/>
    <p:sldId id="346" r:id="rId48"/>
    <p:sldId id="347" r:id="rId49"/>
    <p:sldId id="348" r:id="rId50"/>
    <p:sldId id="284" r:id="rId51"/>
    <p:sldId id="286" r:id="rId52"/>
    <p:sldId id="320" r:id="rId53"/>
    <p:sldId id="323" r:id="rId54"/>
    <p:sldId id="350" r:id="rId55"/>
    <p:sldId id="260" r:id="rId56"/>
    <p:sldId id="263" r:id="rId57"/>
    <p:sldId id="261" r:id="rId58"/>
    <p:sldId id="265" r:id="rId59"/>
    <p:sldId id="287" r:id="rId60"/>
    <p:sldId id="308" r:id="rId61"/>
    <p:sldId id="288" r:id="rId62"/>
    <p:sldId id="289" r:id="rId63"/>
    <p:sldId id="290" r:id="rId64"/>
    <p:sldId id="291" r:id="rId65"/>
    <p:sldId id="309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1" r:id="rId74"/>
    <p:sldId id="300" r:id="rId75"/>
    <p:sldId id="302" r:id="rId76"/>
    <p:sldId id="303" r:id="rId77"/>
    <p:sldId id="305" r:id="rId78"/>
    <p:sldId id="304" r:id="rId79"/>
    <p:sldId id="307" r:id="rId80"/>
    <p:sldId id="306" r:id="rId81"/>
    <p:sldId id="318" r:id="rId82"/>
    <p:sldId id="319" r:id="rId83"/>
    <p:sldId id="321" r:id="rId84"/>
    <p:sldId id="322" r:id="rId8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74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2009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</a:t>
                </a:r>
                <a:r>
                  <a:rPr lang="de-DE" dirty="0" err="1">
                    <a:latin typeface="+mj-lt"/>
                  </a:rPr>
                  <a:t>Teilweg</a:t>
                </a:r>
                <a:r>
                  <a:rPr lang="de-DE" dirty="0">
                    <a:latin typeface="+mj-lt"/>
                  </a:rPr>
                  <a:t> erneut BFS anwenden und Länge der </a:t>
                </a:r>
                <a:r>
                  <a:rPr lang="de-DE" dirty="0" err="1">
                    <a:latin typeface="+mj-lt"/>
                  </a:rPr>
                  <a:t>Teilwege</a:t>
                </a:r>
                <a:r>
                  <a:rPr lang="de-DE" dirty="0">
                    <a:latin typeface="+mj-lt"/>
                  </a:rPr>
                  <a:t> summieren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einer gewurzelten 		  Baumstruktur berechnen: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5444389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 err="1">
                <a:latin typeface="+mj-lt"/>
              </a:rPr>
              <a:t>Sparse</a:t>
            </a:r>
            <a:r>
              <a:rPr lang="de-DE" dirty="0">
                <a:latin typeface="+mj-lt"/>
              </a:rPr>
              <a:t> Table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mithilfe einer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DB69D7-057F-4F76-9AEC-A36D754EA135}"/>
              </a:ext>
            </a:extLst>
          </p:cNvPr>
          <p:cNvGrpSpPr/>
          <p:nvPr/>
        </p:nvGrpSpPr>
        <p:grpSpPr>
          <a:xfrm>
            <a:off x="423572" y="1364796"/>
            <a:ext cx="3710711" cy="4829859"/>
            <a:chOff x="2728399" y="1393672"/>
            <a:chExt cx="3710711" cy="4829859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365BCFF-00DA-4DCD-A264-B0F528518E2A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8A228C2-9666-495B-94C0-BF5EE9F5383A}"/>
                </a:ext>
              </a:extLst>
            </p:cNvPr>
            <p:cNvGrpSpPr/>
            <p:nvPr/>
          </p:nvGrpSpPr>
          <p:grpSpPr>
            <a:xfrm>
              <a:off x="2728399" y="1393672"/>
              <a:ext cx="3710711" cy="4829859"/>
              <a:chOff x="2786151" y="1374421"/>
              <a:chExt cx="3710711" cy="4829859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5777DC4A-0CEB-40D7-B2FE-8DC855B16D49}"/>
                  </a:ext>
                </a:extLst>
              </p:cNvPr>
              <p:cNvGrpSpPr/>
              <p:nvPr/>
            </p:nvGrpSpPr>
            <p:grpSpPr>
              <a:xfrm>
                <a:off x="2786151" y="1374421"/>
                <a:ext cx="3710711" cy="4829859"/>
                <a:chOff x="2229549" y="-682718"/>
                <a:chExt cx="4204219" cy="5472208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49CCC690-C6FB-431E-8877-6806EDF5C107}"/>
                    </a:ext>
                  </a:extLst>
                </p:cNvPr>
                <p:cNvGrpSpPr/>
                <p:nvPr/>
              </p:nvGrpSpPr>
              <p:grpSpPr>
                <a:xfrm>
                  <a:off x="2229549" y="-682718"/>
                  <a:ext cx="4204219" cy="5103891"/>
                  <a:chOff x="3432711" y="1486939"/>
                  <a:chExt cx="2774871" cy="3368669"/>
                </a:xfrm>
              </p:grpSpPr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C8920B8A-381F-4DAC-AFA6-7B91B8539189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810DA5EA-A5FD-435A-94AC-AC13AD5B047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Ellipse 69">
                    <a:extLst>
                      <a:ext uri="{FF2B5EF4-FFF2-40B4-BE49-F238E27FC236}">
                        <a16:creationId xmlns:a16="http://schemas.microsoft.com/office/drawing/2014/main" id="{2B8A40E4-CA0C-4648-98CF-3428DC462E8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id="{96A7D415-5C23-42C1-AEBF-BC4EF195FB7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Ellipse 71">
                    <a:extLst>
                      <a:ext uri="{FF2B5EF4-FFF2-40B4-BE49-F238E27FC236}">
                        <a16:creationId xmlns:a16="http://schemas.microsoft.com/office/drawing/2014/main" id="{4CFB31E0-2DE0-4266-A0AC-25759E52A1F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Gerade Verbindung mit Pfeil 72">
                    <a:extLst>
                      <a:ext uri="{FF2B5EF4-FFF2-40B4-BE49-F238E27FC236}">
                        <a16:creationId xmlns:a16="http://schemas.microsoft.com/office/drawing/2014/main" id="{540BA210-D3C5-4B2D-832D-B753EBCFD4C9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id="{7EF55BF3-47CA-4F48-8729-B9C12A98F1F0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F63EF452-38CB-4DC0-B9EC-37153F26BE19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lipse 75">
                    <a:extLst>
                      <a:ext uri="{FF2B5EF4-FFF2-40B4-BE49-F238E27FC236}">
                        <a16:creationId xmlns:a16="http://schemas.microsoft.com/office/drawing/2014/main" id="{23DF8C5A-E4C2-4FA3-8745-658C932117D9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CB8F33A3-8B66-4366-BE5C-9066DBDC81BD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Ellipse 77">
                    <a:extLst>
                      <a:ext uri="{FF2B5EF4-FFF2-40B4-BE49-F238E27FC236}">
                        <a16:creationId xmlns:a16="http://schemas.microsoft.com/office/drawing/2014/main" id="{289B898A-DD80-427B-A917-42194C7F10D2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79" name="Gerade Verbindung mit Pfeil 78">
                    <a:extLst>
                      <a:ext uri="{FF2B5EF4-FFF2-40B4-BE49-F238E27FC236}">
                        <a16:creationId xmlns:a16="http://schemas.microsoft.com/office/drawing/2014/main" id="{25FDCC72-66D4-404D-88CD-45D74D7814EC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2492DD4D-41E7-414D-A320-C3948EA067CD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6A7A9442-664E-49F3-9A84-6E3CA999650A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866C17B4-9E38-4483-B0D8-A7F27E278549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6413C3F7-CA0B-44F8-ADA3-96CFEE1FAEC7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00433DD-B079-4EC3-AFD4-3A30556A2E3F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4304EE68-FC34-4DF4-BE32-7FCFC6BE4225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4AF0A57-CBC0-4B6F-8D87-690596B37AD3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4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8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6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125B9B76-5BEB-4936-AB6B-6088D301D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01455" y="3006129"/>
                    <a:ext cx="413397" cy="5668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</p:spTree>
    <p:extLst>
      <p:ext uri="{BB962C8B-B14F-4D97-AF65-F5344CB8AC3E}">
        <p14:creationId xmlns:p14="http://schemas.microsoft.com/office/powerpoint/2010/main" val="170908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Weglänge zu berechnen</a:t>
            </a:r>
          </a:p>
        </p:txBody>
      </p:sp>
    </p:spTree>
    <p:extLst>
      <p:ext uri="{BB962C8B-B14F-4D97-AF65-F5344CB8AC3E}">
        <p14:creationId xmlns:p14="http://schemas.microsoft.com/office/powerpoint/2010/main" val="64835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4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Weglänge zu berechnen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30EF9E-864B-491D-B12D-9432FE11A7FE}"/>
              </a:ext>
            </a:extLst>
          </p:cNvPr>
          <p:cNvSpPr txBox="1"/>
          <p:nvPr/>
        </p:nvSpPr>
        <p:spPr>
          <a:xfrm>
            <a:off x="3331827" y="2716497"/>
            <a:ext cx="54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LCA(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): Erste Vorkommen der Knoten betrachten 	und das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Minimum</a:t>
            </a:r>
            <a:r>
              <a:rPr lang="de-DE" dirty="0">
                <a:latin typeface="+mj-lt"/>
              </a:rPr>
              <a:t> des Intervalls bestimmen</a:t>
            </a:r>
          </a:p>
        </p:txBody>
      </p:sp>
    </p:spTree>
    <p:extLst>
      <p:ext uri="{BB962C8B-B14F-4D97-AF65-F5344CB8AC3E}">
        <p14:creationId xmlns:p14="http://schemas.microsoft.com/office/powerpoint/2010/main" val="149465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</a:t>
            </a:r>
            <a:r>
              <a:rPr lang="de-DE" dirty="0" err="1"/>
              <a:t>Eulertourlänge</a:t>
            </a:r>
            <a:endParaRPr lang="de-DE" dirty="0"/>
          </a:p>
        </p:txBody>
      </p: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457B1638-D511-44CE-8D90-168949E0B762}"/>
              </a:ext>
            </a:extLst>
          </p:cNvPr>
          <p:cNvGrpSpPr/>
          <p:nvPr/>
        </p:nvGrpSpPr>
        <p:grpSpPr>
          <a:xfrm>
            <a:off x="1059367" y="2870532"/>
            <a:ext cx="42793" cy="217129"/>
            <a:chOff x="-506700" y="1856446"/>
            <a:chExt cx="69273" cy="351484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68B74403-62D0-4ABE-9688-1AE91B95E1A5}"/>
                </a:ext>
              </a:extLst>
            </p:cNvPr>
            <p:cNvSpPr/>
            <p:nvPr/>
          </p:nvSpPr>
          <p:spPr>
            <a:xfrm flipV="1">
              <a:off x="-506698" y="213865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AF9F366F-86C9-4567-8343-DBB731F8ED65}"/>
                </a:ext>
              </a:extLst>
            </p:cNvPr>
            <p:cNvSpPr/>
            <p:nvPr/>
          </p:nvSpPr>
          <p:spPr>
            <a:xfrm flipV="1">
              <a:off x="-506700" y="199755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C5AED25C-2C46-44D1-8963-894A4EAA80D4}"/>
                </a:ext>
              </a:extLst>
            </p:cNvPr>
            <p:cNvSpPr/>
            <p:nvPr/>
          </p:nvSpPr>
          <p:spPr>
            <a:xfrm flipV="1">
              <a:off x="-506698" y="185644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838201" y="2298955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1080765" y="2175815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838201" y="169068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1DF5EA5-DA6F-4DE2-B2C0-3B5390F12C56}"/>
              </a:ext>
            </a:extLst>
          </p:cNvPr>
          <p:cNvSpPr/>
          <p:nvPr/>
        </p:nvSpPr>
        <p:spPr>
          <a:xfrm>
            <a:off x="838200" y="375749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4AE08F-980F-4303-9248-7D6C34AE91A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>
            <a:off x="1080764" y="3634358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AB6DA14-A267-4C08-9033-390353CBF755}"/>
              </a:ext>
            </a:extLst>
          </p:cNvPr>
          <p:cNvSpPr/>
          <p:nvPr/>
        </p:nvSpPr>
        <p:spPr>
          <a:xfrm>
            <a:off x="838200" y="314923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73E508-EEC6-485C-8605-3E0417E05D30}"/>
              </a:ext>
            </a:extLst>
          </p:cNvPr>
          <p:cNvSpPr txBox="1"/>
          <p:nvPr/>
        </p:nvSpPr>
        <p:spPr>
          <a:xfrm>
            <a:off x="870384" y="3237905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2D1D4C-5756-439A-B610-CF427FD993F3}"/>
              </a:ext>
            </a:extLst>
          </p:cNvPr>
          <p:cNvSpPr txBox="1"/>
          <p:nvPr/>
        </p:nvSpPr>
        <p:spPr>
          <a:xfrm>
            <a:off x="870384" y="3845616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8AB002-A8EB-4AC1-A8D6-347CC911AF5E}"/>
              </a:ext>
            </a:extLst>
          </p:cNvPr>
          <p:cNvSpPr/>
          <p:nvPr/>
        </p:nvSpPr>
        <p:spPr>
          <a:xfrm>
            <a:off x="838200" y="436465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EDD20D-1E1F-4649-BBC8-A7DAE822E3A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80764" y="4241511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5992760-7CD2-4F26-BF4C-D571E045B19D}"/>
              </a:ext>
            </a:extLst>
          </p:cNvPr>
          <p:cNvSpPr txBox="1"/>
          <p:nvPr/>
        </p:nvSpPr>
        <p:spPr>
          <a:xfrm>
            <a:off x="870384" y="4452769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6CDCBD9-0112-4938-BF25-507180D4CC6B}"/>
              </a:ext>
            </a:extLst>
          </p:cNvPr>
          <p:cNvSpPr/>
          <p:nvPr/>
        </p:nvSpPr>
        <p:spPr>
          <a:xfrm>
            <a:off x="840040" y="497040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84C1CEE-6C8B-4BAB-A66B-C84F9A41FFD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82604" y="4847261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5F56164-C3DD-4190-BC27-661D01CAE947}"/>
                  </a:ext>
                </a:extLst>
              </p:cNvPr>
              <p:cNvSpPr txBox="1"/>
              <p:nvPr/>
            </p:nvSpPr>
            <p:spPr>
              <a:xfrm>
                <a:off x="2031208" y="1690688"/>
                <a:ext cx="693680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+mj-lt"/>
                  </a:rPr>
                  <a:t>Betrachte Eulertour s einer Schlange.</a:t>
                </a:r>
              </a:p>
              <a:p>
                <a:r>
                  <a:rPr lang="de-DE" dirty="0">
                    <a:latin typeface="+mj-lt"/>
                  </a:rPr>
                  <a:t>Eulertour s = [0,1,…,n-1,n,n-1,…,1,0]</a:t>
                </a:r>
              </a:p>
              <a:p>
                <a:r>
                  <a:rPr lang="de-DE" dirty="0">
                    <a:latin typeface="+mj-lt"/>
                  </a:rPr>
                  <a:t>Knoten von 0 bis n-1 werden genau zweimal besucht und Knoten n nur einmal.</a:t>
                </a:r>
              </a:p>
              <a:p>
                <a:r>
                  <a:rPr lang="de-DE" dirty="0">
                    <a:latin typeface="+mj-lt"/>
                  </a:rPr>
                  <a:t>Länge von s ist </a:t>
                </a:r>
                <a14:m>
                  <m:oMath xmlns:m="http://schemas.openxmlformats.org/officeDocument/2006/math">
                    <m:r>
                      <a:rPr lang="de-DE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5F56164-C3DD-4190-BC27-661D01CA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08" y="1690688"/>
                <a:ext cx="6936803" cy="1477328"/>
              </a:xfrm>
              <a:prstGeom prst="rect">
                <a:avLst/>
              </a:prstGeom>
              <a:blipFill>
                <a:blip r:embed="rId2"/>
                <a:stretch>
                  <a:fillRect l="-703" t="-2058" b="-53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25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</a:t>
            </a:r>
            <a:r>
              <a:rPr lang="de-DE" dirty="0" err="1"/>
              <a:t>Eulertourlänge</a:t>
            </a:r>
            <a:endParaRPr lang="de-DE" dirty="0"/>
          </a:p>
        </p:txBody>
      </p: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457B1638-D511-44CE-8D90-168949E0B762}"/>
              </a:ext>
            </a:extLst>
          </p:cNvPr>
          <p:cNvGrpSpPr/>
          <p:nvPr/>
        </p:nvGrpSpPr>
        <p:grpSpPr>
          <a:xfrm>
            <a:off x="1059367" y="2870532"/>
            <a:ext cx="42793" cy="217129"/>
            <a:chOff x="-506700" y="1856446"/>
            <a:chExt cx="69273" cy="351484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68B74403-62D0-4ABE-9688-1AE91B95E1A5}"/>
                </a:ext>
              </a:extLst>
            </p:cNvPr>
            <p:cNvSpPr/>
            <p:nvPr/>
          </p:nvSpPr>
          <p:spPr>
            <a:xfrm flipV="1">
              <a:off x="-506698" y="213865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AF9F366F-86C9-4567-8343-DBB731F8ED65}"/>
                </a:ext>
              </a:extLst>
            </p:cNvPr>
            <p:cNvSpPr/>
            <p:nvPr/>
          </p:nvSpPr>
          <p:spPr>
            <a:xfrm flipV="1">
              <a:off x="-506700" y="199755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C5AED25C-2C46-44D1-8963-894A4EAA80D4}"/>
                </a:ext>
              </a:extLst>
            </p:cNvPr>
            <p:cNvSpPr/>
            <p:nvPr/>
          </p:nvSpPr>
          <p:spPr>
            <a:xfrm flipV="1">
              <a:off x="-506698" y="185644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838201" y="2298955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1080765" y="2175815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838201" y="169068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1DF5EA5-DA6F-4DE2-B2C0-3B5390F12C56}"/>
              </a:ext>
            </a:extLst>
          </p:cNvPr>
          <p:cNvSpPr/>
          <p:nvPr/>
        </p:nvSpPr>
        <p:spPr>
          <a:xfrm>
            <a:off x="838200" y="375749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4AE08F-980F-4303-9248-7D6C34AE91A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>
            <a:off x="1080764" y="3634358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AB6DA14-A267-4C08-9033-390353CBF755}"/>
              </a:ext>
            </a:extLst>
          </p:cNvPr>
          <p:cNvSpPr/>
          <p:nvPr/>
        </p:nvSpPr>
        <p:spPr>
          <a:xfrm>
            <a:off x="838200" y="314923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73E508-EEC6-485C-8605-3E0417E05D30}"/>
              </a:ext>
            </a:extLst>
          </p:cNvPr>
          <p:cNvSpPr txBox="1"/>
          <p:nvPr/>
        </p:nvSpPr>
        <p:spPr>
          <a:xfrm>
            <a:off x="870384" y="3237905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2D1D4C-5756-439A-B610-CF427FD993F3}"/>
              </a:ext>
            </a:extLst>
          </p:cNvPr>
          <p:cNvSpPr txBox="1"/>
          <p:nvPr/>
        </p:nvSpPr>
        <p:spPr>
          <a:xfrm>
            <a:off x="870384" y="3845616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8AB002-A8EB-4AC1-A8D6-347CC911AF5E}"/>
              </a:ext>
            </a:extLst>
          </p:cNvPr>
          <p:cNvSpPr/>
          <p:nvPr/>
        </p:nvSpPr>
        <p:spPr>
          <a:xfrm>
            <a:off x="838200" y="436465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EDD20D-1E1F-4649-BBC8-A7DAE822E3A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80764" y="4241511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5992760-7CD2-4F26-BF4C-D571E045B19D}"/>
              </a:ext>
            </a:extLst>
          </p:cNvPr>
          <p:cNvSpPr txBox="1"/>
          <p:nvPr/>
        </p:nvSpPr>
        <p:spPr>
          <a:xfrm>
            <a:off x="870384" y="4452769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6CDCBD9-0112-4938-BF25-507180D4CC6B}"/>
              </a:ext>
            </a:extLst>
          </p:cNvPr>
          <p:cNvSpPr/>
          <p:nvPr/>
        </p:nvSpPr>
        <p:spPr>
          <a:xfrm>
            <a:off x="1387440" y="436465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84C1CEE-6C8B-4BAB-A66B-C84F9A41FFD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271588" y="4153393"/>
            <a:ext cx="358416" cy="2112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D48EBDE-6F22-4619-AB82-193B05A88BCD}"/>
                  </a:ext>
                </a:extLst>
              </p:cNvPr>
              <p:cNvSpPr txBox="1"/>
              <p:nvPr/>
            </p:nvSpPr>
            <p:spPr>
              <a:xfrm>
                <a:off x="2031208" y="1690688"/>
                <a:ext cx="693680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+mj-lt"/>
                  </a:rPr>
                  <a:t>Betrachte Eulertour s einer Schlange.</a:t>
                </a:r>
              </a:p>
              <a:p>
                <a:r>
                  <a:rPr lang="de-DE" dirty="0">
                    <a:latin typeface="+mj-lt"/>
                  </a:rPr>
                  <a:t>Eulertour s = [0,1,…,n-1,n,n-1,…,1,0]</a:t>
                </a:r>
              </a:p>
              <a:p>
                <a:r>
                  <a:rPr lang="de-DE" dirty="0">
                    <a:latin typeface="+mj-lt"/>
                  </a:rPr>
                  <a:t>Knoten von 0 bis n-1 werden genau zweimal besucht und Knoten n nur einmal.</a:t>
                </a:r>
              </a:p>
              <a:p>
                <a:r>
                  <a:rPr lang="de-DE" dirty="0">
                    <a:latin typeface="+mj-lt"/>
                  </a:rPr>
                  <a:t>Länge von s ist </a:t>
                </a:r>
                <a14:m>
                  <m:oMath xmlns:m="http://schemas.openxmlformats.org/officeDocument/2006/math">
                    <m:r>
                      <a:rPr lang="de-DE" dirty="0" smtClean="0">
                        <a:latin typeface="+mj-lt"/>
                      </a:rPr>
                      <m:t>2</m:t>
                    </m:r>
                    <m:r>
                      <a:rPr lang="de-DE" b="0" i="0" dirty="0" smtClean="0">
                        <a:latin typeface="+mj-lt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+mj-lt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+mj-lt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Nun betrachten wir diesen Graphen.</a:t>
                </a:r>
              </a:p>
              <a:p>
                <a:r>
                  <a:rPr lang="de-DE" dirty="0">
                    <a:latin typeface="+mj-lt"/>
                  </a:rPr>
                  <a:t>Die Eulertour ist immer noch </a:t>
                </a:r>
                <a14:m>
                  <m:oMath xmlns:m="http://schemas.openxmlformats.org/officeDocument/2006/math">
                    <m:r>
                      <a:rPr lang="de-DE" dirty="0" smtClean="0">
                        <a:latin typeface="+mj-lt"/>
                      </a:rPr>
                      <m:t>2</m:t>
                    </m:r>
                    <m:r>
                      <a:rPr lang="de-DE" b="0" i="0" dirty="0" smtClean="0">
                        <a:latin typeface="+mj-lt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+mj-lt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+mj-lt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 lang, da Knoten n-1 einmal besucht wird statt zweimal, aber dafür Knoten n-2 dreimal besucht wird.</a:t>
                </a: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D48EBDE-6F22-4619-AB82-193B05A8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08" y="1690688"/>
                <a:ext cx="6936803" cy="2585323"/>
              </a:xfrm>
              <a:prstGeom prst="rect">
                <a:avLst/>
              </a:prstGeom>
              <a:blipFill>
                <a:blip r:embed="rId2"/>
                <a:stretch>
                  <a:fillRect l="-703" t="-1179" b="-2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138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</a:t>
            </a:r>
            <a:r>
              <a:rPr lang="de-DE" dirty="0" err="1"/>
              <a:t>Eulertourlänge</a:t>
            </a:r>
            <a:endParaRPr lang="de-DE" dirty="0"/>
          </a:p>
        </p:txBody>
      </p: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457B1638-D511-44CE-8D90-168949E0B762}"/>
              </a:ext>
            </a:extLst>
          </p:cNvPr>
          <p:cNvGrpSpPr/>
          <p:nvPr/>
        </p:nvGrpSpPr>
        <p:grpSpPr>
          <a:xfrm>
            <a:off x="1059367" y="2870532"/>
            <a:ext cx="42793" cy="217129"/>
            <a:chOff x="-506700" y="1856446"/>
            <a:chExt cx="69273" cy="351484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68B74403-62D0-4ABE-9688-1AE91B95E1A5}"/>
                </a:ext>
              </a:extLst>
            </p:cNvPr>
            <p:cNvSpPr/>
            <p:nvPr/>
          </p:nvSpPr>
          <p:spPr>
            <a:xfrm flipV="1">
              <a:off x="-506698" y="213865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AF9F366F-86C9-4567-8343-DBB731F8ED65}"/>
                </a:ext>
              </a:extLst>
            </p:cNvPr>
            <p:cNvSpPr/>
            <p:nvPr/>
          </p:nvSpPr>
          <p:spPr>
            <a:xfrm flipV="1">
              <a:off x="-506700" y="199755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C5AED25C-2C46-44D1-8963-894A4EAA80D4}"/>
                </a:ext>
              </a:extLst>
            </p:cNvPr>
            <p:cNvSpPr/>
            <p:nvPr/>
          </p:nvSpPr>
          <p:spPr>
            <a:xfrm flipV="1">
              <a:off x="-506698" y="185644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838201" y="2298955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1080765" y="2175815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838201" y="169068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1DF5EA5-DA6F-4DE2-B2C0-3B5390F12C56}"/>
              </a:ext>
            </a:extLst>
          </p:cNvPr>
          <p:cNvSpPr/>
          <p:nvPr/>
        </p:nvSpPr>
        <p:spPr>
          <a:xfrm>
            <a:off x="838200" y="3757498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4AE08F-980F-4303-9248-7D6C34AE91A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>
            <a:off x="1080764" y="3634358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AB6DA14-A267-4C08-9033-390353CBF755}"/>
              </a:ext>
            </a:extLst>
          </p:cNvPr>
          <p:cNvSpPr/>
          <p:nvPr/>
        </p:nvSpPr>
        <p:spPr>
          <a:xfrm>
            <a:off x="838200" y="314923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73E508-EEC6-485C-8605-3E0417E05D30}"/>
              </a:ext>
            </a:extLst>
          </p:cNvPr>
          <p:cNvSpPr txBox="1"/>
          <p:nvPr/>
        </p:nvSpPr>
        <p:spPr>
          <a:xfrm>
            <a:off x="870384" y="3237905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2D1D4C-5756-439A-B610-CF427FD993F3}"/>
              </a:ext>
            </a:extLst>
          </p:cNvPr>
          <p:cNvSpPr txBox="1"/>
          <p:nvPr/>
        </p:nvSpPr>
        <p:spPr>
          <a:xfrm>
            <a:off x="870384" y="3845616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8AB002-A8EB-4AC1-A8D6-347CC911AF5E}"/>
              </a:ext>
            </a:extLst>
          </p:cNvPr>
          <p:cNvSpPr/>
          <p:nvPr/>
        </p:nvSpPr>
        <p:spPr>
          <a:xfrm>
            <a:off x="838200" y="436465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EDD20D-1E1F-4649-BBC8-A7DAE822E3A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80764" y="4241511"/>
            <a:ext cx="0" cy="123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5992760-7CD2-4F26-BF4C-D571E045B19D}"/>
              </a:ext>
            </a:extLst>
          </p:cNvPr>
          <p:cNvSpPr txBox="1"/>
          <p:nvPr/>
        </p:nvSpPr>
        <p:spPr>
          <a:xfrm>
            <a:off x="870384" y="4452769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n-1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6CDCBD9-0112-4938-BF25-507180D4CC6B}"/>
              </a:ext>
            </a:extLst>
          </p:cNvPr>
          <p:cNvSpPr/>
          <p:nvPr/>
        </p:nvSpPr>
        <p:spPr>
          <a:xfrm>
            <a:off x="1387440" y="436465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84C1CEE-6C8B-4BAB-A66B-C84F9A41FFD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271588" y="4153393"/>
            <a:ext cx="358416" cy="2112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D48EBDE-6F22-4619-AB82-193B05A88BCD}"/>
                  </a:ext>
                </a:extLst>
              </p:cNvPr>
              <p:cNvSpPr txBox="1"/>
              <p:nvPr/>
            </p:nvSpPr>
            <p:spPr>
              <a:xfrm>
                <a:off x="2031208" y="1690688"/>
                <a:ext cx="693680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+mj-lt"/>
                  </a:rPr>
                  <a:t>Betrachte Eulertour s einer Schlange.</a:t>
                </a:r>
              </a:p>
              <a:p>
                <a:r>
                  <a:rPr lang="de-DE" dirty="0">
                    <a:latin typeface="+mj-lt"/>
                  </a:rPr>
                  <a:t>Eulertour s = [0,1,…,n-1,n,n-1,…,1,0]</a:t>
                </a:r>
              </a:p>
              <a:p>
                <a:r>
                  <a:rPr lang="de-DE" dirty="0">
                    <a:latin typeface="+mj-lt"/>
                  </a:rPr>
                  <a:t>Knoten von 0 bis n-1 werden genau zweimal besucht und Knoten n nur einmal.</a:t>
                </a:r>
              </a:p>
              <a:p>
                <a:r>
                  <a:rPr lang="de-DE" dirty="0">
                    <a:latin typeface="+mj-lt"/>
                  </a:rPr>
                  <a:t>Länge von s ist </a:t>
                </a:r>
                <a14:m>
                  <m:oMath xmlns:m="http://schemas.openxmlformats.org/officeDocument/2006/math">
                    <m:r>
                      <a:rPr lang="de-DE" dirty="0" smtClean="0">
                        <a:latin typeface="+mj-lt"/>
                      </a:rPr>
                      <m:t>2</m:t>
                    </m:r>
                    <m:r>
                      <a:rPr lang="de-DE" b="0" i="0" dirty="0" smtClean="0">
                        <a:latin typeface="+mj-lt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+mj-lt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+mj-lt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Nun betrachten wir diesen Graphen.</a:t>
                </a:r>
              </a:p>
              <a:p>
                <a:r>
                  <a:rPr lang="de-DE" dirty="0">
                    <a:latin typeface="+mj-lt"/>
                  </a:rPr>
                  <a:t>Die Eulertour ist immer noch </a:t>
                </a:r>
                <a14:m>
                  <m:oMath xmlns:m="http://schemas.openxmlformats.org/officeDocument/2006/math">
                    <m:r>
                      <a:rPr lang="de-DE" dirty="0" smtClean="0">
                        <a:latin typeface="+mj-lt"/>
                      </a:rPr>
                      <m:t>2</m:t>
                    </m:r>
                    <m:r>
                      <a:rPr lang="de-DE" b="0" i="0" dirty="0" smtClean="0">
                        <a:latin typeface="+mj-lt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+mj-lt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+mj-lt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 lang, da Knoten n-1 einmal besucht wird statt zweimal, aber dafür Knoten n-2 dreimal besucht wird.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So kann also jeder Baum erzeugt werden und die </a:t>
                </a:r>
                <a:r>
                  <a:rPr lang="de-DE" dirty="0" err="1">
                    <a:latin typeface="+mj-lt"/>
                  </a:rPr>
                  <a:t>Eultertour</a:t>
                </a:r>
                <a:r>
                  <a:rPr lang="de-DE" dirty="0">
                    <a:latin typeface="+mj-lt"/>
                  </a:rPr>
                  <a:t> ist immer </a:t>
                </a:r>
                <a:endParaRPr lang="de-D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 lang.</a:t>
                </a: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D48EBDE-6F22-4619-AB82-193B05A8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08" y="1690688"/>
                <a:ext cx="6936803" cy="3416320"/>
              </a:xfrm>
              <a:prstGeom prst="rect">
                <a:avLst/>
              </a:prstGeom>
              <a:blipFill>
                <a:blip r:embed="rId2"/>
                <a:stretch>
                  <a:fillRect l="-703" t="-8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5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78893-FEB1-47D9-896E-E3E66E28B0A3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gesucht und mithilfe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47342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Kürzeste Wege mit Hilfe von Datenstruktur berechnen</a:t>
            </a:r>
          </a:p>
          <a:p>
            <a:pPr lvl="1"/>
            <a:r>
              <a:rPr lang="de-DE" dirty="0">
                <a:latin typeface="+mj-lt"/>
              </a:rPr>
              <a:t>Eulertour bestimmen 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Für jeden Knoten wird der Zeitpunkt des ersten Besuchs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sowie seine Tiefe im Graphen abgespeichert</a:t>
            </a:r>
          </a:p>
          <a:p>
            <a:pPr lvl="1"/>
            <a:endParaRPr lang="de-DE" dirty="0">
              <a:latin typeface="+mj-lt"/>
            </a:endParaRPr>
          </a:p>
          <a:p>
            <a:pPr marL="457200" lvl="1" indent="0">
              <a:buNone/>
            </a:pPr>
            <a:endParaRPr lang="de-DE" sz="900" dirty="0">
              <a:latin typeface="+mj-lt"/>
            </a:endParaRPr>
          </a:p>
          <a:p>
            <a:pPr marL="457200" lvl="1" indent="0">
              <a:buNone/>
            </a:pPr>
            <a:r>
              <a:rPr lang="de-DE" sz="900" dirty="0">
                <a:latin typeface="+mj-lt"/>
              </a:rPr>
              <a:t>	</a:t>
            </a:r>
            <a:r>
              <a:rPr lang="de-DE" sz="900" dirty="0">
                <a:solidFill>
                  <a:schemeClr val="bg1"/>
                </a:solidFill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de-DE" sz="900" dirty="0">
              <a:solidFill>
                <a:schemeClr val="bg1"/>
              </a:solidFill>
              <a:latin typeface="+mj-lt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05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einer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der Länge n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LCA</a:t>
                </a:r>
                <a:r>
                  <a:rPr lang="de-DE" dirty="0">
                    <a:latin typeface="+mj-lt"/>
                  </a:rPr>
                  <a:t> wird mithilfe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 Table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>
                    <a:latin typeface="+mj-lt"/>
                  </a:rPr>
                  <a:t> berechnet und die Weglänge ergibt sich aus den Tiefen: 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Weglänge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−2∗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	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=5+5−2∗4=2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  <a:blipFill>
                <a:blip r:embed="rId2"/>
                <a:stretch>
                  <a:fillRect l="-1138" t="-2801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6733505-4821-475A-A085-B251042B94BF}"/>
              </a:ext>
            </a:extLst>
          </p:cNvPr>
          <p:cNvGrpSpPr/>
          <p:nvPr/>
        </p:nvGrpSpPr>
        <p:grpSpPr>
          <a:xfrm>
            <a:off x="8971196" y="3372002"/>
            <a:ext cx="2597159" cy="3120873"/>
            <a:chOff x="2728399" y="1764558"/>
            <a:chExt cx="3710711" cy="4458972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A295C2B7-1567-417A-BF59-B3F3F47B39AC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4185029" y="2457687"/>
              <a:ext cx="8015" cy="4305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7942B18-0ED1-425F-BDF8-68E3143552B3}"/>
                </a:ext>
              </a:extLst>
            </p:cNvPr>
            <p:cNvGrpSpPr/>
            <p:nvPr/>
          </p:nvGrpSpPr>
          <p:grpSpPr>
            <a:xfrm>
              <a:off x="2728399" y="1764558"/>
              <a:ext cx="3710711" cy="4458972"/>
              <a:chOff x="2786151" y="1745307"/>
              <a:chExt cx="3710711" cy="4458972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457B1638-D511-44CE-8D90-168949E0B762}"/>
                  </a:ext>
                </a:extLst>
              </p:cNvPr>
              <p:cNvGrpSpPr/>
              <p:nvPr/>
            </p:nvGrpSpPr>
            <p:grpSpPr>
              <a:xfrm>
                <a:off x="2786151" y="2868963"/>
                <a:ext cx="3710711" cy="3335316"/>
                <a:chOff x="2229549" y="1010592"/>
                <a:chExt cx="4204219" cy="3778898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13CCA80C-3FFD-48F6-B891-AB7E852D972B}"/>
                    </a:ext>
                  </a:extLst>
                </p:cNvPr>
                <p:cNvGrpSpPr/>
                <p:nvPr/>
              </p:nvGrpSpPr>
              <p:grpSpPr>
                <a:xfrm>
                  <a:off x="2229549" y="1010592"/>
                  <a:ext cx="4204219" cy="3410581"/>
                  <a:chOff x="3432711" y="2604557"/>
                  <a:chExt cx="2774871" cy="2251051"/>
                </a:xfrm>
              </p:grpSpPr>
              <p:sp>
                <p:nvSpPr>
                  <p:cNvPr id="172" name="Ellipse 171">
                    <a:extLst>
                      <a:ext uri="{FF2B5EF4-FFF2-40B4-BE49-F238E27FC236}">
                        <a16:creationId xmlns:a16="http://schemas.microsoft.com/office/drawing/2014/main" id="{8E30F4EF-A7AB-4E78-A0F4-36C03F59280E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6" name="Ellipse 175">
                    <a:extLst>
                      <a:ext uri="{FF2B5EF4-FFF2-40B4-BE49-F238E27FC236}">
                        <a16:creationId xmlns:a16="http://schemas.microsoft.com/office/drawing/2014/main" id="{0B2D8418-A4D3-4BFB-B40E-A4504FA7CD6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77" name="Gerade Verbindung mit Pfeil 176">
                    <a:extLst>
                      <a:ext uri="{FF2B5EF4-FFF2-40B4-BE49-F238E27FC236}">
                        <a16:creationId xmlns:a16="http://schemas.microsoft.com/office/drawing/2014/main" id="{45341B9E-0A63-4AE8-BFA7-9F9D5A420CB0}"/>
                      </a:ext>
                    </a:extLst>
                  </p:cNvPr>
                  <p:cNvCxnSpPr>
                    <a:cxnSpLocks/>
                    <a:stCxn id="172" idx="3"/>
                  </p:cNvCxnSpPr>
                  <p:nvPr/>
                </p:nvCxnSpPr>
                <p:spPr>
                  <a:xfrm flipH="1">
                    <a:off x="3875130" y="3046972"/>
                    <a:ext cx="469588" cy="65925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Ellipse 177">
                    <a:extLst>
                      <a:ext uri="{FF2B5EF4-FFF2-40B4-BE49-F238E27FC236}">
                        <a16:creationId xmlns:a16="http://schemas.microsoft.com/office/drawing/2014/main" id="{9BEF4096-E900-4D07-B34A-BACEB1A67F2E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" name="Gerade Verbindung mit Pfeil 178">
                    <a:extLst>
                      <a:ext uri="{FF2B5EF4-FFF2-40B4-BE49-F238E27FC236}">
                        <a16:creationId xmlns:a16="http://schemas.microsoft.com/office/drawing/2014/main" id="{1DE6EB27-A51A-43D9-858B-175E85FA7522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Ellipse 179">
                    <a:extLst>
                      <a:ext uri="{FF2B5EF4-FFF2-40B4-BE49-F238E27FC236}">
                        <a16:creationId xmlns:a16="http://schemas.microsoft.com/office/drawing/2014/main" id="{1E96720B-2E11-4849-A544-FF79C005DB7E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81" name="Gerade Verbindung mit Pfeil 180">
                    <a:extLst>
                      <a:ext uri="{FF2B5EF4-FFF2-40B4-BE49-F238E27FC236}">
                        <a16:creationId xmlns:a16="http://schemas.microsoft.com/office/drawing/2014/main" id="{D34563E9-AFDE-4D44-A1E2-8FDCB7C0B589}"/>
                      </a:ext>
                    </a:extLst>
                  </p:cNvPr>
                  <p:cNvCxnSpPr>
                    <a:cxnSpLocks/>
                    <a:stCxn id="17" idx="4"/>
                    <a:endCxn id="180" idx="0"/>
                  </p:cNvCxnSpPr>
                  <p:nvPr/>
                </p:nvCxnSpPr>
                <p:spPr>
                  <a:xfrm flipH="1">
                    <a:off x="4521976" y="3122879"/>
                    <a:ext cx="5998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7B74C64F-FB8C-479B-A22C-FD9C7D94FA0B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83" name="Gerade Verbindung mit Pfeil 182">
                    <a:extLst>
                      <a:ext uri="{FF2B5EF4-FFF2-40B4-BE49-F238E27FC236}">
                        <a16:creationId xmlns:a16="http://schemas.microsoft.com/office/drawing/2014/main" id="{DB18AD28-F6D2-415E-B7B3-E9ABA6A1B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68B74403-62D0-4ABE-9688-1AE91B95E1A5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AF9F366F-86C9-4567-8343-DBB731F8ED65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AED25C-2C46-44D1-8963-894A4EAA80D4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7A991AA-7C45-4EC9-8611-4BAE5E59487E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32F8A34D-9065-4C7A-BC64-27ED9E7D664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A88F906F-7D2F-45CE-A2A3-29991D439B88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5FC338AD-3A23-4BAF-B0CF-38554871C4D0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3759DA36-E6B9-4370-84CB-86D13A776590}"/>
              </a:ext>
            </a:extLst>
          </p:cNvPr>
          <p:cNvSpPr/>
          <p:nvPr/>
        </p:nvSpPr>
        <p:spPr>
          <a:xfrm>
            <a:off x="9738323" y="2582543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684EF8-E171-490F-B83F-AF2A27464F88}"/>
              </a:ext>
            </a:extLst>
          </p:cNvPr>
          <p:cNvCxnSpPr>
            <a:cxnSpLocks/>
          </p:cNvCxnSpPr>
          <p:nvPr/>
        </p:nvCxnSpPr>
        <p:spPr>
          <a:xfrm>
            <a:off x="9980887" y="3067670"/>
            <a:ext cx="5613" cy="30132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D9F473C-F8FB-4A7B-BB72-9C77752776C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80886" y="2282825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9738322" y="179312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80885" y="1493403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9738322" y="1006642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C6D735-A74C-4DCA-86E4-75F73F96669F}"/>
              </a:ext>
            </a:extLst>
          </p:cNvPr>
          <p:cNvSpPr txBox="1"/>
          <p:nvPr/>
        </p:nvSpPr>
        <p:spPr>
          <a:xfrm>
            <a:off x="11453785" y="522515"/>
            <a:ext cx="767087" cy="37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Tiefe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DA9895-67D2-4F05-9CA2-C608DB39E86D}"/>
              </a:ext>
            </a:extLst>
          </p:cNvPr>
          <p:cNvSpPr txBox="1"/>
          <p:nvPr/>
        </p:nvSpPr>
        <p:spPr>
          <a:xfrm>
            <a:off x="11694453" y="10645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F8926E-671C-4F02-89DF-77B669074ED0}"/>
              </a:ext>
            </a:extLst>
          </p:cNvPr>
          <p:cNvSpPr txBox="1"/>
          <p:nvPr/>
        </p:nvSpPr>
        <p:spPr>
          <a:xfrm>
            <a:off x="11694453" y="18526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D483D5-DE5C-46F9-99AA-35402BBCADF4}"/>
              </a:ext>
            </a:extLst>
          </p:cNvPr>
          <p:cNvSpPr txBox="1"/>
          <p:nvPr/>
        </p:nvSpPr>
        <p:spPr>
          <a:xfrm>
            <a:off x="11694453" y="261429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272882-E4D4-40EE-8297-D4207A52548A}"/>
              </a:ext>
            </a:extLst>
          </p:cNvPr>
          <p:cNvSpPr txBox="1"/>
          <p:nvPr/>
        </p:nvSpPr>
        <p:spPr>
          <a:xfrm>
            <a:off x="11694453" y="343884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AA780FD-4590-452E-BBAA-85EFC4053AAF}"/>
              </a:ext>
            </a:extLst>
          </p:cNvPr>
          <p:cNvSpPr txBox="1"/>
          <p:nvPr/>
        </p:nvSpPr>
        <p:spPr>
          <a:xfrm>
            <a:off x="11707414" y="427191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70B78A-7CCF-488F-8124-E019F0825322}"/>
              </a:ext>
            </a:extLst>
          </p:cNvPr>
          <p:cNvSpPr txBox="1"/>
          <p:nvPr/>
        </p:nvSpPr>
        <p:spPr>
          <a:xfrm>
            <a:off x="11714208" y="517642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AC86DC2-7ECB-4E60-9C68-3661CD278B22}"/>
              </a:ext>
            </a:extLst>
          </p:cNvPr>
          <p:cNvSpPr txBox="1"/>
          <p:nvPr/>
        </p:nvSpPr>
        <p:spPr>
          <a:xfrm>
            <a:off x="11714208" y="58875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6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9552DED-41C2-4772-A67B-8BF93D84ADFD}"/>
              </a:ext>
            </a:extLst>
          </p:cNvPr>
          <p:cNvCxnSpPr>
            <a:cxnSpLocks/>
          </p:cNvCxnSpPr>
          <p:nvPr/>
        </p:nvCxnSpPr>
        <p:spPr>
          <a:xfrm>
            <a:off x="9738322" y="1643262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9867EF-EFBB-454F-BBBD-CD2497CC2611}"/>
              </a:ext>
            </a:extLst>
          </p:cNvPr>
          <p:cNvCxnSpPr>
            <a:cxnSpLocks/>
          </p:cNvCxnSpPr>
          <p:nvPr/>
        </p:nvCxnSpPr>
        <p:spPr>
          <a:xfrm>
            <a:off x="9738306" y="905056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A4456E2-D512-43E8-A883-494DB0E01892}"/>
              </a:ext>
            </a:extLst>
          </p:cNvPr>
          <p:cNvCxnSpPr>
            <a:cxnSpLocks/>
          </p:cNvCxnSpPr>
          <p:nvPr/>
        </p:nvCxnSpPr>
        <p:spPr>
          <a:xfrm>
            <a:off x="9738318" y="2424318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7A120BE-C15C-48C6-ADCC-0B38F916912C}"/>
              </a:ext>
            </a:extLst>
          </p:cNvPr>
          <p:cNvCxnSpPr>
            <a:cxnSpLocks/>
          </p:cNvCxnSpPr>
          <p:nvPr/>
        </p:nvCxnSpPr>
        <p:spPr>
          <a:xfrm>
            <a:off x="9738324" y="3219677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9771C2E-0FFF-4BF8-A90C-9EF9F050D63A}"/>
              </a:ext>
            </a:extLst>
          </p:cNvPr>
          <p:cNvCxnSpPr>
            <a:cxnSpLocks/>
          </p:cNvCxnSpPr>
          <p:nvPr/>
        </p:nvCxnSpPr>
        <p:spPr>
          <a:xfrm>
            <a:off x="9738320" y="4029279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9A5BFCE-E342-419F-A21A-7793119ABB57}"/>
              </a:ext>
            </a:extLst>
          </p:cNvPr>
          <p:cNvCxnSpPr>
            <a:cxnSpLocks/>
          </p:cNvCxnSpPr>
          <p:nvPr/>
        </p:nvCxnSpPr>
        <p:spPr>
          <a:xfrm>
            <a:off x="8942003" y="4857977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7D1B8E9-CCC4-4774-BDB9-64DF96620A7A}"/>
              </a:ext>
            </a:extLst>
          </p:cNvPr>
          <p:cNvCxnSpPr>
            <a:cxnSpLocks/>
          </p:cNvCxnSpPr>
          <p:nvPr/>
        </p:nvCxnSpPr>
        <p:spPr>
          <a:xfrm>
            <a:off x="8941617" y="5721035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13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einer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der Länge n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LCA</a:t>
                </a:r>
                <a:r>
                  <a:rPr lang="de-DE" dirty="0">
                    <a:latin typeface="+mj-lt"/>
                  </a:rPr>
                  <a:t> wird mithilfe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 Table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>
                    <a:latin typeface="+mj-lt"/>
                  </a:rPr>
                  <a:t> berechnet und die Weglänge ergibt sich aus den Tiefen: 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Weglänge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−2∗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	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=5+5−2∗4=2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  <a:blipFill>
                <a:blip r:embed="rId2"/>
                <a:stretch>
                  <a:fillRect l="-1138" t="-2801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6733505-4821-475A-A085-B251042B94BF}"/>
              </a:ext>
            </a:extLst>
          </p:cNvPr>
          <p:cNvGrpSpPr/>
          <p:nvPr/>
        </p:nvGrpSpPr>
        <p:grpSpPr>
          <a:xfrm>
            <a:off x="8971196" y="3372002"/>
            <a:ext cx="2597159" cy="3120873"/>
            <a:chOff x="2728399" y="1764558"/>
            <a:chExt cx="3710711" cy="4458972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A295C2B7-1567-417A-BF59-B3F3F47B39AC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4185029" y="2457687"/>
              <a:ext cx="8015" cy="4305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7942B18-0ED1-425F-BDF8-68E3143552B3}"/>
                </a:ext>
              </a:extLst>
            </p:cNvPr>
            <p:cNvGrpSpPr/>
            <p:nvPr/>
          </p:nvGrpSpPr>
          <p:grpSpPr>
            <a:xfrm>
              <a:off x="2728399" y="1764558"/>
              <a:ext cx="3710711" cy="4458972"/>
              <a:chOff x="2786151" y="1745307"/>
              <a:chExt cx="3710711" cy="4458972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457B1638-D511-44CE-8D90-168949E0B762}"/>
                  </a:ext>
                </a:extLst>
              </p:cNvPr>
              <p:cNvGrpSpPr/>
              <p:nvPr/>
            </p:nvGrpSpPr>
            <p:grpSpPr>
              <a:xfrm>
                <a:off x="2786151" y="2868963"/>
                <a:ext cx="3710711" cy="3335316"/>
                <a:chOff x="2229549" y="1010592"/>
                <a:chExt cx="4204219" cy="3778898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13CCA80C-3FFD-48F6-B891-AB7E852D972B}"/>
                    </a:ext>
                  </a:extLst>
                </p:cNvPr>
                <p:cNvGrpSpPr/>
                <p:nvPr/>
              </p:nvGrpSpPr>
              <p:grpSpPr>
                <a:xfrm>
                  <a:off x="2229549" y="1010592"/>
                  <a:ext cx="4204219" cy="3410581"/>
                  <a:chOff x="3432711" y="2604557"/>
                  <a:chExt cx="2774871" cy="2251051"/>
                </a:xfrm>
              </p:grpSpPr>
              <p:sp>
                <p:nvSpPr>
                  <p:cNvPr id="172" name="Ellipse 171">
                    <a:extLst>
                      <a:ext uri="{FF2B5EF4-FFF2-40B4-BE49-F238E27FC236}">
                        <a16:creationId xmlns:a16="http://schemas.microsoft.com/office/drawing/2014/main" id="{8E30F4EF-A7AB-4E78-A0F4-36C03F59280E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6" name="Ellipse 175">
                    <a:extLst>
                      <a:ext uri="{FF2B5EF4-FFF2-40B4-BE49-F238E27FC236}">
                        <a16:creationId xmlns:a16="http://schemas.microsoft.com/office/drawing/2014/main" id="{0B2D8418-A4D3-4BFB-B40E-A4504FA7CD6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77" name="Gerade Verbindung mit Pfeil 176">
                    <a:extLst>
                      <a:ext uri="{FF2B5EF4-FFF2-40B4-BE49-F238E27FC236}">
                        <a16:creationId xmlns:a16="http://schemas.microsoft.com/office/drawing/2014/main" id="{45341B9E-0A63-4AE8-BFA7-9F9D5A420CB0}"/>
                      </a:ext>
                    </a:extLst>
                  </p:cNvPr>
                  <p:cNvCxnSpPr>
                    <a:cxnSpLocks/>
                    <a:stCxn id="172" idx="3"/>
                  </p:cNvCxnSpPr>
                  <p:nvPr/>
                </p:nvCxnSpPr>
                <p:spPr>
                  <a:xfrm flipH="1">
                    <a:off x="3875130" y="3046972"/>
                    <a:ext cx="469588" cy="65925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Ellipse 177">
                    <a:extLst>
                      <a:ext uri="{FF2B5EF4-FFF2-40B4-BE49-F238E27FC236}">
                        <a16:creationId xmlns:a16="http://schemas.microsoft.com/office/drawing/2014/main" id="{9BEF4096-E900-4D07-B34A-BACEB1A67F2E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" name="Gerade Verbindung mit Pfeil 178">
                    <a:extLst>
                      <a:ext uri="{FF2B5EF4-FFF2-40B4-BE49-F238E27FC236}">
                        <a16:creationId xmlns:a16="http://schemas.microsoft.com/office/drawing/2014/main" id="{1DE6EB27-A51A-43D9-858B-175E85FA7522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Ellipse 179">
                    <a:extLst>
                      <a:ext uri="{FF2B5EF4-FFF2-40B4-BE49-F238E27FC236}">
                        <a16:creationId xmlns:a16="http://schemas.microsoft.com/office/drawing/2014/main" id="{1E96720B-2E11-4849-A544-FF79C005DB7E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81" name="Gerade Verbindung mit Pfeil 180">
                    <a:extLst>
                      <a:ext uri="{FF2B5EF4-FFF2-40B4-BE49-F238E27FC236}">
                        <a16:creationId xmlns:a16="http://schemas.microsoft.com/office/drawing/2014/main" id="{D34563E9-AFDE-4D44-A1E2-8FDCB7C0B589}"/>
                      </a:ext>
                    </a:extLst>
                  </p:cNvPr>
                  <p:cNvCxnSpPr>
                    <a:cxnSpLocks/>
                    <a:stCxn id="17" idx="4"/>
                    <a:endCxn id="180" idx="0"/>
                  </p:cNvCxnSpPr>
                  <p:nvPr/>
                </p:nvCxnSpPr>
                <p:spPr>
                  <a:xfrm flipH="1">
                    <a:off x="4521976" y="3122879"/>
                    <a:ext cx="5998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7B74C64F-FB8C-479B-A22C-FD9C7D94FA0B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83" name="Gerade Verbindung mit Pfeil 182">
                    <a:extLst>
                      <a:ext uri="{FF2B5EF4-FFF2-40B4-BE49-F238E27FC236}">
                        <a16:creationId xmlns:a16="http://schemas.microsoft.com/office/drawing/2014/main" id="{DB18AD28-F6D2-415E-B7B3-E9ABA6A1B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68B74403-62D0-4ABE-9688-1AE91B95E1A5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AF9F366F-86C9-4567-8343-DBB731F8ED65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AED25C-2C46-44D1-8963-894A4EAA80D4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7A991AA-7C45-4EC9-8611-4BAE5E59487E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32F8A34D-9065-4C7A-BC64-27ED9E7D664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A88F906F-7D2F-45CE-A2A3-29991D439B88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5FC338AD-3A23-4BAF-B0CF-38554871C4D0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3759DA36-E6B9-4370-84CB-86D13A776590}"/>
              </a:ext>
            </a:extLst>
          </p:cNvPr>
          <p:cNvSpPr/>
          <p:nvPr/>
        </p:nvSpPr>
        <p:spPr>
          <a:xfrm>
            <a:off x="9738323" y="2582543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684EF8-E171-490F-B83F-AF2A27464F88}"/>
              </a:ext>
            </a:extLst>
          </p:cNvPr>
          <p:cNvCxnSpPr>
            <a:cxnSpLocks/>
          </p:cNvCxnSpPr>
          <p:nvPr/>
        </p:nvCxnSpPr>
        <p:spPr>
          <a:xfrm>
            <a:off x="9980887" y="3067670"/>
            <a:ext cx="5613" cy="30132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D9F473C-F8FB-4A7B-BB72-9C77752776C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80886" y="2282825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9738322" y="179312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80885" y="1493403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9738322" y="1006642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C6D735-A74C-4DCA-86E4-75F73F96669F}"/>
              </a:ext>
            </a:extLst>
          </p:cNvPr>
          <p:cNvSpPr txBox="1"/>
          <p:nvPr/>
        </p:nvSpPr>
        <p:spPr>
          <a:xfrm>
            <a:off x="11453785" y="522515"/>
            <a:ext cx="767087" cy="37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Tiefe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DA9895-67D2-4F05-9CA2-C608DB39E86D}"/>
              </a:ext>
            </a:extLst>
          </p:cNvPr>
          <p:cNvSpPr txBox="1"/>
          <p:nvPr/>
        </p:nvSpPr>
        <p:spPr>
          <a:xfrm>
            <a:off x="11694453" y="10645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F8926E-671C-4F02-89DF-77B669074ED0}"/>
              </a:ext>
            </a:extLst>
          </p:cNvPr>
          <p:cNvSpPr txBox="1"/>
          <p:nvPr/>
        </p:nvSpPr>
        <p:spPr>
          <a:xfrm>
            <a:off x="11694453" y="18526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D483D5-DE5C-46F9-99AA-35402BBCADF4}"/>
              </a:ext>
            </a:extLst>
          </p:cNvPr>
          <p:cNvSpPr txBox="1"/>
          <p:nvPr/>
        </p:nvSpPr>
        <p:spPr>
          <a:xfrm>
            <a:off x="11694453" y="261429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272882-E4D4-40EE-8297-D4207A52548A}"/>
              </a:ext>
            </a:extLst>
          </p:cNvPr>
          <p:cNvSpPr txBox="1"/>
          <p:nvPr/>
        </p:nvSpPr>
        <p:spPr>
          <a:xfrm>
            <a:off x="11694453" y="343884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AA780FD-4590-452E-BBAA-85EFC4053AAF}"/>
              </a:ext>
            </a:extLst>
          </p:cNvPr>
          <p:cNvSpPr txBox="1"/>
          <p:nvPr/>
        </p:nvSpPr>
        <p:spPr>
          <a:xfrm>
            <a:off x="11707414" y="427191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70B78A-7CCF-488F-8124-E019F0825322}"/>
              </a:ext>
            </a:extLst>
          </p:cNvPr>
          <p:cNvSpPr txBox="1"/>
          <p:nvPr/>
        </p:nvSpPr>
        <p:spPr>
          <a:xfrm>
            <a:off x="11714208" y="517642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AC86DC2-7ECB-4E60-9C68-3661CD278B22}"/>
              </a:ext>
            </a:extLst>
          </p:cNvPr>
          <p:cNvSpPr txBox="1"/>
          <p:nvPr/>
        </p:nvSpPr>
        <p:spPr>
          <a:xfrm>
            <a:off x="11714208" y="58875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6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9552DED-41C2-4772-A67B-8BF93D84ADFD}"/>
              </a:ext>
            </a:extLst>
          </p:cNvPr>
          <p:cNvCxnSpPr>
            <a:cxnSpLocks/>
          </p:cNvCxnSpPr>
          <p:nvPr/>
        </p:nvCxnSpPr>
        <p:spPr>
          <a:xfrm>
            <a:off x="9738322" y="1643262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9867EF-EFBB-454F-BBBD-CD2497CC2611}"/>
              </a:ext>
            </a:extLst>
          </p:cNvPr>
          <p:cNvCxnSpPr>
            <a:cxnSpLocks/>
          </p:cNvCxnSpPr>
          <p:nvPr/>
        </p:nvCxnSpPr>
        <p:spPr>
          <a:xfrm>
            <a:off x="9738306" y="905056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A4456E2-D512-43E8-A883-494DB0E01892}"/>
              </a:ext>
            </a:extLst>
          </p:cNvPr>
          <p:cNvCxnSpPr>
            <a:cxnSpLocks/>
          </p:cNvCxnSpPr>
          <p:nvPr/>
        </p:nvCxnSpPr>
        <p:spPr>
          <a:xfrm>
            <a:off x="9738318" y="2424318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7A120BE-C15C-48C6-ADCC-0B38F916912C}"/>
              </a:ext>
            </a:extLst>
          </p:cNvPr>
          <p:cNvCxnSpPr>
            <a:cxnSpLocks/>
          </p:cNvCxnSpPr>
          <p:nvPr/>
        </p:nvCxnSpPr>
        <p:spPr>
          <a:xfrm>
            <a:off x="9738324" y="3219677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9771C2E-0FFF-4BF8-A90C-9EF9F050D63A}"/>
              </a:ext>
            </a:extLst>
          </p:cNvPr>
          <p:cNvCxnSpPr>
            <a:cxnSpLocks/>
          </p:cNvCxnSpPr>
          <p:nvPr/>
        </p:nvCxnSpPr>
        <p:spPr>
          <a:xfrm>
            <a:off x="9738320" y="4029279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9A5BFCE-E342-419F-A21A-7793119ABB57}"/>
              </a:ext>
            </a:extLst>
          </p:cNvPr>
          <p:cNvCxnSpPr>
            <a:cxnSpLocks/>
          </p:cNvCxnSpPr>
          <p:nvPr/>
        </p:nvCxnSpPr>
        <p:spPr>
          <a:xfrm>
            <a:off x="8942003" y="4857977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7D1B8E9-CCC4-4774-BDB9-64DF96620A7A}"/>
              </a:ext>
            </a:extLst>
          </p:cNvPr>
          <p:cNvCxnSpPr>
            <a:cxnSpLocks/>
          </p:cNvCxnSpPr>
          <p:nvPr/>
        </p:nvCxnSpPr>
        <p:spPr>
          <a:xfrm>
            <a:off x="8941617" y="5721035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92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LCA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7460128C-ECC0-4235-9197-257BF8AF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F5213-C75F-471D-8F07-1377B4BD7E76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58" name="Titel 1">
            <a:extLst>
              <a:ext uri="{FF2B5EF4-FFF2-40B4-BE49-F238E27FC236}">
                <a16:creationId xmlns:a16="http://schemas.microsoft.com/office/drawing/2014/main" id="{FAE43DA7-8D79-46D9-80EA-3FF8B79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AB73679F-BA5D-43F2-94B0-DFEB7FA7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5" name="Titel 1">
            <a:extLst>
              <a:ext uri="{FF2B5EF4-FFF2-40B4-BE49-F238E27FC236}">
                <a16:creationId xmlns:a16="http://schemas.microsoft.com/office/drawing/2014/main" id="{80490F5B-6E90-456E-8CF9-0BB2721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7" name="Titel 1">
            <a:extLst>
              <a:ext uri="{FF2B5EF4-FFF2-40B4-BE49-F238E27FC236}">
                <a16:creationId xmlns:a16="http://schemas.microsoft.com/office/drawing/2014/main" id="{A17EDF5B-F02A-46E1-98FB-5DB338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8" name="Titel 1">
            <a:extLst>
              <a:ext uri="{FF2B5EF4-FFF2-40B4-BE49-F238E27FC236}">
                <a16:creationId xmlns:a16="http://schemas.microsoft.com/office/drawing/2014/main" id="{A076B0B4-9257-473E-903A-A088E15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632C6E9-D14E-4EB6-977F-2D417940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3AE18B2-BA68-4901-945E-B1E0D6E1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8" name="Titel 1">
            <a:extLst>
              <a:ext uri="{FF2B5EF4-FFF2-40B4-BE49-F238E27FC236}">
                <a16:creationId xmlns:a16="http://schemas.microsoft.com/office/drawing/2014/main" id="{59E8EAE8-0214-4BA7-8291-38657311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EB298B2-E33B-44B5-B98C-70861F28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6E72236E-CF0F-4749-8AF4-559545AC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AB6D0-2D26-4FB0-9B23-380E7E2A8A7D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5E09ECB4-14FE-4E3F-8214-885BBACD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107996"/>
              </a:xfrm>
              <a:prstGeom prst="rect">
                <a:avLst/>
              </a:prstGeom>
              <a:blipFill>
                <a:blip r:embed="rId3"/>
                <a:stretch>
                  <a:fillRect l="-668" t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A0B657FA-F8CF-49CE-A98A-FD9AC26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51927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780490-CF88-41FE-A6BD-159A2ACC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14" y="1382662"/>
            <a:ext cx="2286319" cy="457264"/>
          </a:xfrm>
          <a:prstGeom prst="rect">
            <a:avLst/>
          </a:prstGeom>
        </p:spPr>
      </p:pic>
      <p:sp>
        <p:nvSpPr>
          <p:cNvPr id="97" name="Titel 1">
            <a:extLst>
              <a:ext uri="{FF2B5EF4-FFF2-40B4-BE49-F238E27FC236}">
                <a16:creationId xmlns:a16="http://schemas.microsoft.com/office/drawing/2014/main" id="{2553ED07-5EA0-4142-A035-3102C5CA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:(</m:t>
                    </m:r>
                    <m:sSup>
                      <m:sSupPr>
                        <m:ctrlP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de-DE" sz="16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de-DE" sz="1600" dirty="0">
                    <a:latin typeface="+mj-lt"/>
                  </a:rPr>
                  <a:t>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D51E3B1-970F-45A1-AE27-EAA99439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C5D26E83-FF3B-4E8B-BFDC-433F1964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9338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sz="1600" dirty="0">
                    <a:latin typeface="+mj-lt"/>
                  </a:rPr>
                  <a:t> 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5" name="Titel 1">
            <a:extLst>
              <a:ext uri="{FF2B5EF4-FFF2-40B4-BE49-F238E27FC236}">
                <a16:creationId xmlns:a16="http://schemas.microsoft.com/office/drawing/2014/main" id="{53971D8C-DAD5-4D42-A091-B59549D8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9594718-029F-4FDD-A2CF-6688B675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298616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0073084F-789A-4704-A709-DE433F25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126127" y="4350137"/>
            <a:ext cx="6187736" cy="6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298608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1AC780D-3288-4EF1-921E-45666D86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56973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EE2AF25C-493F-403A-B53E-D84E1068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CE2F6-3C32-49E1-882D-C15239EE88FB}"/>
              </a:ext>
            </a:extLst>
          </p:cNvPr>
          <p:cNvSpPr txBox="1"/>
          <p:nvPr/>
        </p:nvSpPr>
        <p:spPr>
          <a:xfrm rot="16200000">
            <a:off x="2298608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0780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93EDAB6E-B615-4AD2-A9A4-205C33FC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EB8D00-C2E7-4061-AB73-78A442CBAA5D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6622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7BEE2-1F43-4036-9A3D-D1DBC6088C8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45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009328-1596-4857-A053-7E124693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7"/>
          <a:stretch/>
        </p:blipFill>
        <p:spPr>
          <a:xfrm>
            <a:off x="6316717" y="1774087"/>
            <a:ext cx="5540922" cy="42862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8C7C-06A7-4F3A-8B1F-C769A4AC1F5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A801BA-386C-4E8C-9ED2-7A7238C25DE3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1107-8C9D-4CE7-910D-A9EE5EC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 Erfolg beim Implementieren!</a:t>
            </a:r>
          </a:p>
        </p:txBody>
      </p:sp>
    </p:spTree>
    <p:extLst>
      <p:ext uri="{BB962C8B-B14F-4D97-AF65-F5344CB8AC3E}">
        <p14:creationId xmlns:p14="http://schemas.microsoft.com/office/powerpoint/2010/main" val="39214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6379</Words>
  <Application>Microsoft Office PowerPoint</Application>
  <PresentationFormat>Breitbild</PresentationFormat>
  <Paragraphs>2650</Paragraphs>
  <Slides>84</Slides>
  <Notes>36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 Lösungsansatz – Input Translator</vt:lpstr>
      <vt:lpstr>1. Lösungsansatz – kürzeste Wege</vt:lpstr>
      <vt:lpstr>2. Lösungsansatz – Input Translator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3. Lösungsansatz – kürzeste Wege</vt:lpstr>
      <vt:lpstr>PowerPoint-Präsentation</vt:lpstr>
      <vt:lpstr>3. Lösungsansatz – Input Translator</vt:lpstr>
      <vt:lpstr>3. Lösungsansatz – kürzeste Wege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Eulertourlänge</vt:lpstr>
      <vt:lpstr>3. Lösungsansatz – Eulertourlänge</vt:lpstr>
      <vt:lpstr>3. Lösungsansatz – Eulertourlänge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PowerPoint-Präsentation</vt:lpstr>
      <vt:lpstr>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Laufzeiten</vt:lpstr>
      <vt:lpstr>Laufzeiten</vt:lpstr>
      <vt:lpstr>Laufzeiten</vt:lpstr>
      <vt:lpstr>Viel Erfolg beim Implementieren!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80</cp:revision>
  <dcterms:created xsi:type="dcterms:W3CDTF">2020-05-08T13:03:21Z</dcterms:created>
  <dcterms:modified xsi:type="dcterms:W3CDTF">2020-05-12T10:53:54Z</dcterms:modified>
</cp:coreProperties>
</file>