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80" r:id="rId24"/>
    <p:sldId id="274" r:id="rId25"/>
    <p:sldId id="285" r:id="rId26"/>
    <p:sldId id="283" r:id="rId27"/>
    <p:sldId id="264" r:id="rId28"/>
    <p:sldId id="325" r:id="rId29"/>
    <p:sldId id="342" r:id="rId30"/>
    <p:sldId id="341" r:id="rId31"/>
    <p:sldId id="340" r:id="rId32"/>
    <p:sldId id="339" r:id="rId33"/>
    <p:sldId id="338" r:id="rId34"/>
    <p:sldId id="337" r:id="rId35"/>
    <p:sldId id="336" r:id="rId36"/>
    <p:sldId id="335" r:id="rId37"/>
    <p:sldId id="334" r:id="rId38"/>
    <p:sldId id="333" r:id="rId39"/>
    <p:sldId id="332" r:id="rId40"/>
    <p:sldId id="331" r:id="rId41"/>
    <p:sldId id="330" r:id="rId42"/>
    <p:sldId id="329" r:id="rId43"/>
    <p:sldId id="327" r:id="rId44"/>
    <p:sldId id="343" r:id="rId45"/>
    <p:sldId id="344" r:id="rId46"/>
    <p:sldId id="345" r:id="rId47"/>
    <p:sldId id="284" r:id="rId48"/>
    <p:sldId id="286" r:id="rId49"/>
    <p:sldId id="320" r:id="rId50"/>
    <p:sldId id="323" r:id="rId51"/>
    <p:sldId id="260" r:id="rId52"/>
    <p:sldId id="263" r:id="rId53"/>
    <p:sldId id="261" r:id="rId54"/>
    <p:sldId id="265" r:id="rId55"/>
    <p:sldId id="287" r:id="rId56"/>
    <p:sldId id="308" r:id="rId57"/>
    <p:sldId id="288" r:id="rId58"/>
    <p:sldId id="289" r:id="rId59"/>
    <p:sldId id="290" r:id="rId60"/>
    <p:sldId id="291" r:id="rId61"/>
    <p:sldId id="309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1" r:id="rId70"/>
    <p:sldId id="300" r:id="rId71"/>
    <p:sldId id="302" r:id="rId72"/>
    <p:sldId id="303" r:id="rId73"/>
    <p:sldId id="305" r:id="rId74"/>
    <p:sldId id="304" r:id="rId75"/>
    <p:sldId id="307" r:id="rId76"/>
    <p:sldId id="306" r:id="rId77"/>
    <p:sldId id="318" r:id="rId78"/>
    <p:sldId id="319" r:id="rId79"/>
    <p:sldId id="321" r:id="rId80"/>
    <p:sldId id="322" r:id="rId8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74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Lösungsansatz – Input Translator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Weg erneut BFS anwenden und Länge der Pfade summieren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mit Hilfe von Baumstruktur berechnen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4007709-0A18-4868-B7EA-E6A07A15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911"/>
              </p:ext>
            </p:extLst>
          </p:nvPr>
        </p:nvGraphicFramePr>
        <p:xfrm>
          <a:off x="7904703" y="3495013"/>
          <a:ext cx="418794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5797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5444389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0D078-818E-420A-8ABF-5BCC88845A7A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55"/>
              </p:ext>
            </p:extLst>
          </p:nvPr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2D5D1-9617-4759-A904-E51199C83DFF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36C4F4-21FB-4D67-8526-3962C1BD8E5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72D6D-653D-4536-BCE7-87BF2E07801F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11626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B889534-AB92-4F47-ABC8-A5386328E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81805C11-40D5-46A3-AFA2-53BA4B40B6C3}"/>
              </a:ext>
            </a:extLst>
          </p:cNvPr>
          <p:cNvSpPr/>
          <p:nvPr/>
        </p:nvSpPr>
        <p:spPr>
          <a:xfrm>
            <a:off x="5086350" y="4126711"/>
            <a:ext cx="1671704" cy="914400"/>
          </a:xfrm>
          <a:prstGeom prst="arc">
            <a:avLst>
              <a:gd name="adj1" fmla="val 10873133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EE393-C38F-4289-BF71-FF06F9F85DF7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C6D903-EA9C-481E-B223-B3A1B2CECC8B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23029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5A44545-C2ED-4069-AB4F-3B0A373C566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AC68A1-58FF-42C0-A94A-24AD411D4068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43144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34BAE330-2C13-4D6E-85CD-7D5CD9BCF4F1}"/>
              </a:ext>
            </a:extLst>
          </p:cNvPr>
          <p:cNvSpPr/>
          <p:nvPr/>
        </p:nvSpPr>
        <p:spPr>
          <a:xfrm>
            <a:off x="4229100" y="4138766"/>
            <a:ext cx="1207477" cy="914400"/>
          </a:xfrm>
          <a:prstGeom prst="arc">
            <a:avLst>
              <a:gd name="adj1" fmla="val 10980767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9601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 err="1">
                <a:latin typeface="+mj-lt"/>
              </a:rPr>
              <a:t>Sparse</a:t>
            </a:r>
            <a:r>
              <a:rPr lang="de-DE" dirty="0">
                <a:latin typeface="+mj-lt"/>
              </a:rPr>
              <a:t> Table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3710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7DEA58C8-A14D-4650-BBC5-B255525D4327}"/>
              </a:ext>
            </a:extLst>
          </p:cNvPr>
          <p:cNvSpPr/>
          <p:nvPr/>
        </p:nvSpPr>
        <p:spPr>
          <a:xfrm>
            <a:off x="4162425" y="4174480"/>
            <a:ext cx="889622" cy="914400"/>
          </a:xfrm>
          <a:prstGeom prst="arc">
            <a:avLst>
              <a:gd name="adj1" fmla="val 109597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C69DD-272E-48EA-B8AC-3C3CD820C3D3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258306-A004-4BC7-B394-AF6D011215E1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40196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8FFCC9-4F80-41F9-A6A1-147C01F5FA9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== 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959B41-B973-4461-9D89-6C62D3A7CB00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</p:spTree>
    <p:extLst>
      <p:ext uri="{BB962C8B-B14F-4D97-AF65-F5344CB8AC3E}">
        <p14:creationId xmlns:p14="http://schemas.microsoft.com/office/powerpoint/2010/main" val="247721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mithilfe einer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CDB69D7-057F-4F76-9AEC-A36D754EA135}"/>
              </a:ext>
            </a:extLst>
          </p:cNvPr>
          <p:cNvGrpSpPr/>
          <p:nvPr/>
        </p:nvGrpSpPr>
        <p:grpSpPr>
          <a:xfrm>
            <a:off x="423572" y="1364796"/>
            <a:ext cx="3710711" cy="4829859"/>
            <a:chOff x="2728399" y="1393672"/>
            <a:chExt cx="3710711" cy="4829859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365BCFF-00DA-4DCD-A264-B0F528518E2A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A8A228C2-9666-495B-94C0-BF5EE9F5383A}"/>
                </a:ext>
              </a:extLst>
            </p:cNvPr>
            <p:cNvGrpSpPr/>
            <p:nvPr/>
          </p:nvGrpSpPr>
          <p:grpSpPr>
            <a:xfrm>
              <a:off x="2728399" y="1393672"/>
              <a:ext cx="3710711" cy="4829859"/>
              <a:chOff x="2786151" y="1374421"/>
              <a:chExt cx="3710711" cy="4829859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5777DC4A-0CEB-40D7-B2FE-8DC855B16D49}"/>
                  </a:ext>
                </a:extLst>
              </p:cNvPr>
              <p:cNvGrpSpPr/>
              <p:nvPr/>
            </p:nvGrpSpPr>
            <p:grpSpPr>
              <a:xfrm>
                <a:off x="2786151" y="1374421"/>
                <a:ext cx="3710711" cy="4829859"/>
                <a:chOff x="2229549" y="-682718"/>
                <a:chExt cx="4204219" cy="5472208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49CCC690-C6FB-431E-8877-6806EDF5C107}"/>
                    </a:ext>
                  </a:extLst>
                </p:cNvPr>
                <p:cNvGrpSpPr/>
                <p:nvPr/>
              </p:nvGrpSpPr>
              <p:grpSpPr>
                <a:xfrm>
                  <a:off x="2229549" y="-682718"/>
                  <a:ext cx="4204219" cy="5103891"/>
                  <a:chOff x="3432711" y="1486939"/>
                  <a:chExt cx="2774871" cy="3368669"/>
                </a:xfrm>
              </p:grpSpPr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C8920B8A-381F-4DAC-AFA6-7B91B8539189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id="{810DA5EA-A5FD-435A-94AC-AC13AD5B047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Ellipse 69">
                    <a:extLst>
                      <a:ext uri="{FF2B5EF4-FFF2-40B4-BE49-F238E27FC236}">
                        <a16:creationId xmlns:a16="http://schemas.microsoft.com/office/drawing/2014/main" id="{2B8A40E4-CA0C-4648-98CF-3428DC462E8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" name="Ellipse 70">
                    <a:extLst>
                      <a:ext uri="{FF2B5EF4-FFF2-40B4-BE49-F238E27FC236}">
                        <a16:creationId xmlns:a16="http://schemas.microsoft.com/office/drawing/2014/main" id="{96A7D415-5C23-42C1-AEBF-BC4EF195FB7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Ellipse 71">
                    <a:extLst>
                      <a:ext uri="{FF2B5EF4-FFF2-40B4-BE49-F238E27FC236}">
                        <a16:creationId xmlns:a16="http://schemas.microsoft.com/office/drawing/2014/main" id="{4CFB31E0-2DE0-4266-A0AC-25759E52A1F2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Gerade Verbindung mit Pfeil 72">
                    <a:extLst>
                      <a:ext uri="{FF2B5EF4-FFF2-40B4-BE49-F238E27FC236}">
                        <a16:creationId xmlns:a16="http://schemas.microsoft.com/office/drawing/2014/main" id="{540BA210-D3C5-4B2D-832D-B753EBCFD4C9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Ellipse 73">
                    <a:extLst>
                      <a:ext uri="{FF2B5EF4-FFF2-40B4-BE49-F238E27FC236}">
                        <a16:creationId xmlns:a16="http://schemas.microsoft.com/office/drawing/2014/main" id="{7EF55BF3-47CA-4F48-8729-B9C12A98F1F0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Gerade Verbindung mit Pfeil 74">
                    <a:extLst>
                      <a:ext uri="{FF2B5EF4-FFF2-40B4-BE49-F238E27FC236}">
                        <a16:creationId xmlns:a16="http://schemas.microsoft.com/office/drawing/2014/main" id="{F63EF452-38CB-4DC0-B9EC-37153F26BE19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Ellipse 75">
                    <a:extLst>
                      <a:ext uri="{FF2B5EF4-FFF2-40B4-BE49-F238E27FC236}">
                        <a16:creationId xmlns:a16="http://schemas.microsoft.com/office/drawing/2014/main" id="{23DF8C5A-E4C2-4FA3-8745-658C932117D9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Gerade Verbindung mit Pfeil 76">
                    <a:extLst>
                      <a:ext uri="{FF2B5EF4-FFF2-40B4-BE49-F238E27FC236}">
                        <a16:creationId xmlns:a16="http://schemas.microsoft.com/office/drawing/2014/main" id="{CB8F33A3-8B66-4366-BE5C-9066DBDC81BD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Ellipse 77">
                    <a:extLst>
                      <a:ext uri="{FF2B5EF4-FFF2-40B4-BE49-F238E27FC236}">
                        <a16:creationId xmlns:a16="http://schemas.microsoft.com/office/drawing/2014/main" id="{289B898A-DD80-427B-A917-42194C7F10D2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79" name="Gerade Verbindung mit Pfeil 78">
                    <a:extLst>
                      <a:ext uri="{FF2B5EF4-FFF2-40B4-BE49-F238E27FC236}">
                        <a16:creationId xmlns:a16="http://schemas.microsoft.com/office/drawing/2014/main" id="{25FDCC72-66D4-404D-88CD-45D74D7814EC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2492DD4D-41E7-414D-A320-C3948EA067CD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6A7A9442-664E-49F3-9A84-6E3CA999650A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866C17B4-9E38-4483-B0D8-A7F27E278549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6413C3F7-CA0B-44F8-ADA3-96CFEE1FAEC7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00433DD-B079-4EC3-AFD4-3A30556A2E3F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4304EE68-FC34-4DF4-BE32-7FCFC6BE4225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4AF0A57-CBC0-4B6F-8D87-690596B37AD3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6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4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7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8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9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6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 Verbindung mit Pfeil 81">
                    <a:extLst>
                      <a:ext uri="{FF2B5EF4-FFF2-40B4-BE49-F238E27FC236}">
                        <a16:creationId xmlns:a16="http://schemas.microsoft.com/office/drawing/2014/main" id="{125B9B76-5BEB-4936-AB6B-6088D301D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801455" y="3006129"/>
                    <a:ext cx="413397" cy="5668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3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merken.</a:t>
            </a:r>
          </a:p>
        </p:txBody>
      </p:sp>
    </p:spTree>
    <p:extLst>
      <p:ext uri="{BB962C8B-B14F-4D97-AF65-F5344CB8AC3E}">
        <p14:creationId xmlns:p14="http://schemas.microsoft.com/office/powerpoint/2010/main" val="170908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Pfadlänge zu berechnen</a:t>
            </a:r>
          </a:p>
        </p:txBody>
      </p:sp>
    </p:spTree>
    <p:extLst>
      <p:ext uri="{BB962C8B-B14F-4D97-AF65-F5344CB8AC3E}">
        <p14:creationId xmlns:p14="http://schemas.microsoft.com/office/powerpoint/2010/main" val="648356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4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Pfadlänge zu berechnen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30EF9E-864B-491D-B12D-9432FE11A7FE}"/>
              </a:ext>
            </a:extLst>
          </p:cNvPr>
          <p:cNvSpPr txBox="1"/>
          <p:nvPr/>
        </p:nvSpPr>
        <p:spPr>
          <a:xfrm>
            <a:off x="3331827" y="2716497"/>
            <a:ext cx="54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LCA(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): Erste Vorkommen der Knoten betrachten 	und das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Minimum</a:t>
            </a:r>
            <a:r>
              <a:rPr lang="de-DE" dirty="0">
                <a:latin typeface="+mj-lt"/>
              </a:rPr>
              <a:t> des Intervalls bestimmen.</a:t>
            </a:r>
          </a:p>
        </p:txBody>
      </p:sp>
    </p:spTree>
    <p:extLst>
      <p:ext uri="{BB962C8B-B14F-4D97-AF65-F5344CB8AC3E}">
        <p14:creationId xmlns:p14="http://schemas.microsoft.com/office/powerpoint/2010/main" val="149465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gesucht und mithilfe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47342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Kürzeste Wege mit Hilfe von Datenstruktur berechnen</a:t>
            </a:r>
          </a:p>
          <a:p>
            <a:pPr lvl="1"/>
            <a:r>
              <a:rPr lang="de-DE" dirty="0">
                <a:latin typeface="+mj-lt"/>
              </a:rPr>
              <a:t>Eulertour bestimmen </a:t>
            </a:r>
          </a:p>
          <a:p>
            <a:pPr lvl="1"/>
            <a:endParaRPr lang="de-DE" dirty="0">
              <a:latin typeface="+mj-lt"/>
            </a:endParaRPr>
          </a:p>
          <a:p>
            <a:pPr lvl="1"/>
            <a:r>
              <a:rPr lang="de-DE" dirty="0">
                <a:latin typeface="+mj-lt"/>
              </a:rPr>
              <a:t>Für jeden Knoten wird der Zeitpunkt des ersten Besuchs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sowie seine Tiefe im Graphen abgespeichert</a:t>
            </a:r>
          </a:p>
          <a:p>
            <a:pPr lvl="1"/>
            <a:endParaRPr lang="de-DE" dirty="0">
              <a:latin typeface="+mj-lt"/>
            </a:endParaRPr>
          </a:p>
          <a:p>
            <a:pPr marL="457200" lvl="1" indent="0">
              <a:buNone/>
            </a:pPr>
            <a:endParaRPr lang="de-DE" sz="900" dirty="0">
              <a:latin typeface="+mj-lt"/>
            </a:endParaRPr>
          </a:p>
          <a:p>
            <a:pPr marL="457200" lvl="1" indent="0">
              <a:buNone/>
            </a:pPr>
            <a:r>
              <a:rPr lang="de-DE" sz="900" dirty="0">
                <a:latin typeface="+mj-lt"/>
              </a:rPr>
              <a:t>	</a:t>
            </a:r>
            <a:r>
              <a:rPr lang="de-DE" sz="900" dirty="0">
                <a:solidFill>
                  <a:schemeClr val="bg1"/>
                </a:solidFill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de-DE" sz="900" dirty="0">
              <a:solidFill>
                <a:schemeClr val="bg1"/>
              </a:solidFill>
              <a:latin typeface="+mj-lt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0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78893-FEB1-47D9-896E-E3E66E28B0A3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einer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Für jeden Knoten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wird mithilfe einer </a:t>
                </a:r>
                <a:r>
                  <a:rPr lang="de-DE" dirty="0" err="1">
                    <a:latin typeface="+mj-lt"/>
                  </a:rPr>
                  <a:t>Sparse</a:t>
                </a:r>
                <a:r>
                  <a:rPr lang="de-DE" dirty="0">
                    <a:latin typeface="+mj-lt"/>
                  </a:rPr>
                  <a:t>-Table in O(1) berechnet und die Pfadlänge ergibt sich aus: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Pfadlänge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  <a:blipFill>
                <a:blip r:embed="rId2"/>
                <a:stretch>
                  <a:fillRect l="-1138" t="-2801" r="-1138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313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</a:t>
                </a:r>
                <a:r>
                  <a:rPr lang="de-DE">
                    <a:latin typeface="+mj-lt"/>
                  </a:rPr>
                  <a:t>des LCA </a:t>
                </a:r>
                <a:r>
                  <a:rPr lang="de-DE" dirty="0">
                    <a:latin typeface="+mj-lt"/>
                  </a:rPr>
                  <a:t>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7460128C-ECC0-4235-9197-257BF8AF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58" name="Titel 1">
            <a:extLst>
              <a:ext uri="{FF2B5EF4-FFF2-40B4-BE49-F238E27FC236}">
                <a16:creationId xmlns:a16="http://schemas.microsoft.com/office/drawing/2014/main" id="{FAE43DA7-8D79-46D9-80EA-3FF8B79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AB73679F-BA5D-43F2-94B0-DFEB7FA7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5" name="Titel 1">
            <a:extLst>
              <a:ext uri="{FF2B5EF4-FFF2-40B4-BE49-F238E27FC236}">
                <a16:creationId xmlns:a16="http://schemas.microsoft.com/office/drawing/2014/main" id="{80490F5B-6E90-456E-8CF9-0BB2721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7" name="Titel 1">
            <a:extLst>
              <a:ext uri="{FF2B5EF4-FFF2-40B4-BE49-F238E27FC236}">
                <a16:creationId xmlns:a16="http://schemas.microsoft.com/office/drawing/2014/main" id="{A17EDF5B-F02A-46E1-98FB-5DB338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F5213-C75F-471D-8F07-1377B4BD7E76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8" name="Titel 1">
            <a:extLst>
              <a:ext uri="{FF2B5EF4-FFF2-40B4-BE49-F238E27FC236}">
                <a16:creationId xmlns:a16="http://schemas.microsoft.com/office/drawing/2014/main" id="{A076B0B4-9257-473E-903A-A088E15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4632C6E9-D14E-4EB6-977F-2D417940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43AE18B2-BA68-4901-945E-B1E0D6E1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8" name="Titel 1">
            <a:extLst>
              <a:ext uri="{FF2B5EF4-FFF2-40B4-BE49-F238E27FC236}">
                <a16:creationId xmlns:a16="http://schemas.microsoft.com/office/drawing/2014/main" id="{59E8EAE8-0214-4BA7-8291-38657311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EB298B2-E33B-44B5-B98C-70861F28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6E72236E-CF0F-4749-8AF4-559545AC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5E09ECB4-14FE-4E3F-8214-885BBACD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2" name="Textfeld 261">
            <a:extLst>
              <a:ext uri="{FF2B5EF4-FFF2-40B4-BE49-F238E27FC236}">
                <a16:creationId xmlns:a16="http://schemas.microsoft.com/office/drawing/2014/main" id="{BC32EDB2-C137-415E-8539-183F11331536}"/>
              </a:ext>
            </a:extLst>
          </p:cNvPr>
          <p:cNvSpPr txBox="1"/>
          <p:nvPr/>
        </p:nvSpPr>
        <p:spPr>
          <a:xfrm>
            <a:off x="6284119" y="1416040"/>
            <a:ext cx="5475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+mj-lt"/>
              </a:rPr>
              <a:t>LCA</a:t>
            </a:r>
            <a:r>
              <a:rPr lang="de-DE" sz="1600" dirty="0">
                <a:latin typeface="+mj-lt"/>
              </a:rPr>
              <a:t> ist minimaler Wert eines Bereichs im Eulerarray.</a:t>
            </a:r>
          </a:p>
          <a:p>
            <a:r>
              <a:rPr lang="de-DE" sz="1600" dirty="0">
                <a:latin typeface="+mj-lt"/>
              </a:rPr>
              <a:t>Mit der </a:t>
            </a:r>
            <a:r>
              <a:rPr lang="de-DE" sz="1600" dirty="0" err="1">
                <a:latin typeface="+mj-lt"/>
              </a:rPr>
              <a:t>Sparse</a:t>
            </a:r>
            <a:r>
              <a:rPr lang="de-DE" sz="1600" dirty="0">
                <a:latin typeface="+mj-lt"/>
              </a:rPr>
              <a:t> Table kann dieser nun in O(1) bestimmt werden.</a:t>
            </a:r>
          </a:p>
          <a:p>
            <a:endParaRPr lang="de-DE" sz="1600" b="0" i="1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A0B657FA-F8CF-49CE-A98A-FD9AC26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51927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780490-CF88-41FE-A6BD-159A2ACC5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14" y="1382662"/>
            <a:ext cx="2286319" cy="457264"/>
          </a:xfrm>
          <a:prstGeom prst="rect">
            <a:avLst/>
          </a:prstGeom>
        </p:spPr>
      </p:pic>
      <p:sp>
        <p:nvSpPr>
          <p:cNvPr id="97" name="Titel 1">
            <a:extLst>
              <a:ext uri="{FF2B5EF4-FFF2-40B4-BE49-F238E27FC236}">
                <a16:creationId xmlns:a16="http://schemas.microsoft.com/office/drawing/2014/main" id="{2553ED07-5EA0-4142-A035-3102C5CA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:(</m:t>
                    </m:r>
                    <m:sSup>
                      <m:sSupPr>
                        <m:ctrlP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de-DE" sz="16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de-DE" sz="1600" dirty="0">
                    <a:latin typeface="+mj-lt"/>
                  </a:rPr>
                  <a:t>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D51E3B1-970F-45A1-AE27-EAA99439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AB6D0-2D26-4FB0-9B23-380E7E2A8A7D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C5D26E83-FF3B-4E8B-BFDC-433F1964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9338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5" name="Titel 1">
            <a:extLst>
              <a:ext uri="{FF2B5EF4-FFF2-40B4-BE49-F238E27FC236}">
                <a16:creationId xmlns:a16="http://schemas.microsoft.com/office/drawing/2014/main" id="{53971D8C-DAD5-4D42-A091-B59549D8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49594718-029F-4FDD-A2CF-6688B675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8" name="Titel 1">
            <a:extLst>
              <a:ext uri="{FF2B5EF4-FFF2-40B4-BE49-F238E27FC236}">
                <a16:creationId xmlns:a16="http://schemas.microsoft.com/office/drawing/2014/main" id="{0073084F-789A-4704-A709-DE433F25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126127" y="4350137"/>
            <a:ext cx="6187736" cy="6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41AC780D-3288-4EF1-921E-45666D86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56973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EE2AF25C-493F-403A-B53E-D84E1068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0780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8" name="Titel 1">
            <a:extLst>
              <a:ext uri="{FF2B5EF4-FFF2-40B4-BE49-F238E27FC236}">
                <a16:creationId xmlns:a16="http://schemas.microsoft.com/office/drawing/2014/main" id="{93EDAB6E-B615-4AD2-A9A4-205C33FC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EB8D00-C2E7-4061-AB73-78A442CBAA5D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662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7BEE2-1F43-4036-9A3D-D1DBC6088C8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4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009328-1596-4857-A053-7E124693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7"/>
          <a:stretch/>
        </p:blipFill>
        <p:spPr>
          <a:xfrm>
            <a:off x="6316717" y="1774087"/>
            <a:ext cx="5540922" cy="42862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F08C7C-06A7-4F3A-8B1F-C769A4AC1F5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A801BA-386C-4E8C-9ED2-7A7238C25DE3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0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1107-8C9D-4CE7-910D-A9EE5EC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 Erfolg beim Implementieren!</a:t>
            </a:r>
          </a:p>
        </p:txBody>
      </p:sp>
    </p:spTree>
    <p:extLst>
      <p:ext uri="{BB962C8B-B14F-4D97-AF65-F5344CB8AC3E}">
        <p14:creationId xmlns:p14="http://schemas.microsoft.com/office/powerpoint/2010/main" val="39214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6029</Words>
  <Application>Microsoft Office PowerPoint</Application>
  <PresentationFormat>Breitbild</PresentationFormat>
  <Paragraphs>2586</Paragraphs>
  <Slides>80</Slides>
  <Notes>36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 Lösungsansatz – Input Translator</vt:lpstr>
      <vt:lpstr>1. Lösungsansatz – kürzeste Wege</vt:lpstr>
      <vt:lpstr>2. Lösungsansatz – Input Translator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3. Lösungsansatz – kürzeste Wege</vt:lpstr>
      <vt:lpstr>PowerPoint-Präsentation</vt:lpstr>
      <vt:lpstr>3. Lösungsansatz – Input Translator</vt:lpstr>
      <vt:lpstr>3. Lösungsansatz – kürzeste Wege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PowerPoint-Präsentation</vt:lpstr>
      <vt:lpstr>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Laufzeiten</vt:lpstr>
      <vt:lpstr>Laufzeiten</vt:lpstr>
      <vt:lpstr>Laufzeiten</vt:lpstr>
      <vt:lpstr>Viel Erfolg beim Implementieren!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Benedikt</cp:lastModifiedBy>
  <cp:revision>73</cp:revision>
  <dcterms:created xsi:type="dcterms:W3CDTF">2020-05-08T13:03:21Z</dcterms:created>
  <dcterms:modified xsi:type="dcterms:W3CDTF">2020-05-11T10:10:49Z</dcterms:modified>
</cp:coreProperties>
</file>