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73" r:id="rId13"/>
    <p:sldId id="274" r:id="rId14"/>
    <p:sldId id="269" r:id="rId15"/>
    <p:sldId id="270" r:id="rId16"/>
    <p:sldId id="271" r:id="rId17"/>
    <p:sldId id="272" r:id="rId18"/>
  </p:sldIdLst>
  <p:sldSz cx="18288000" cy="10287000"/>
  <p:notesSz cx="6858000" cy="9144000"/>
  <p:embeddedFontLst>
    <p:embeddedFont>
      <p:font typeface="Arimo" panose="020B0604020202020204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Fredoka One" panose="020B0604020202020204" charset="0"/>
      <p:regular r:id="rId24"/>
    </p:embeddedFont>
    <p:embeddedFont>
      <p:font typeface="Norwester" panose="00000506000000000000" pitchFamily="50" charset="0"/>
      <p:regular r:id="rId25"/>
    </p:embeddedFont>
    <p:embeddedFont>
      <p:font typeface="Roboto" panose="020B0604020202020204" charset="0"/>
      <p:regular r:id="rId26"/>
    </p:embeddedFont>
    <p:embeddedFont>
      <p:font typeface="Roboto Bold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00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16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gif"/><Relationship Id="rId5" Type="http://schemas.openxmlformats.org/officeDocument/2006/relationships/image" Target="../media/image9.png"/><Relationship Id="rId10" Type="http://schemas.openxmlformats.org/officeDocument/2006/relationships/image" Target="../media/image15.gif"/><Relationship Id="rId4" Type="http://schemas.openxmlformats.org/officeDocument/2006/relationships/image" Target="../media/image7.png"/><Relationship Id="rId9" Type="http://schemas.openxmlformats.org/officeDocument/2006/relationships/image" Target="../media/image14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363708"/>
            <a:ext cx="8878577" cy="3894592"/>
            <a:chOff x="0" y="0"/>
            <a:chExt cx="11838103" cy="5192789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838102" cy="3314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</a:pPr>
              <a:r>
                <a:rPr lang="en-US" sz="3600">
                  <a:solidFill>
                    <a:srgbClr val="B36D29"/>
                  </a:solidFill>
                  <a:latin typeface="Norwester Bold"/>
                </a:rPr>
                <a:t>DESIGN &amp; MANUFACTURING OF </a:t>
              </a:r>
            </a:p>
            <a:p>
              <a:pPr>
                <a:lnSpc>
                  <a:spcPts val="7680"/>
                </a:lnSpc>
              </a:pPr>
              <a:r>
                <a:rPr lang="en-US" sz="6400">
                  <a:solidFill>
                    <a:srgbClr val="B36D29"/>
                  </a:solidFill>
                  <a:latin typeface="Norwester Bold"/>
                </a:rPr>
                <a:t>MANUAL VACUUM FORMING MACHINE 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" y="3890616"/>
              <a:ext cx="11838102" cy="13021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 spc="28">
                  <a:solidFill>
                    <a:srgbClr val="FFFFFF"/>
                  </a:solidFill>
                  <a:latin typeface="Roboto"/>
                </a:rPr>
                <a:t>Under the supervision of </a:t>
              </a:r>
            </a:p>
            <a:p>
              <a:pPr>
                <a:lnSpc>
                  <a:spcPts val="3919"/>
                </a:lnSpc>
              </a:pPr>
              <a:r>
                <a:rPr lang="en-US" sz="2799" spc="27">
                  <a:solidFill>
                    <a:srgbClr val="FFFFFF"/>
                  </a:solidFill>
                  <a:latin typeface="Roboto Bold"/>
                </a:rPr>
                <a:t>Dr. Mahmoud Mohamed Saafan </a:t>
              </a:r>
            </a:p>
          </p:txBody>
        </p:sp>
      </p:grpSp>
      <p:sp>
        <p:nvSpPr>
          <p:cNvPr id="5" name="AutoShape 5"/>
          <p:cNvSpPr/>
          <p:nvPr/>
        </p:nvSpPr>
        <p:spPr>
          <a:xfrm>
            <a:off x="11177098" y="0"/>
            <a:ext cx="207005" cy="10287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 t="603" b="603"/>
          <a:stretch>
            <a:fillRect/>
          </a:stretch>
        </p:blipFill>
        <p:spPr>
          <a:xfrm>
            <a:off x="11350723" y="0"/>
            <a:ext cx="6937277" cy="10287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8145596" y="228299"/>
            <a:ext cx="2883069" cy="775930"/>
            <a:chOff x="0" y="0"/>
            <a:chExt cx="3844092" cy="1034573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1281364" cy="1034573"/>
              <a:chOff x="0" y="0"/>
              <a:chExt cx="6350000" cy="512699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1281364" y="0"/>
              <a:ext cx="1281364" cy="1034573"/>
              <a:chOff x="0" y="0"/>
              <a:chExt cx="6350000" cy="512699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</p:spPr>
          </p:sp>
        </p:grpSp>
        <p:grpSp>
          <p:nvGrpSpPr>
            <p:cNvPr id="12" name="Group 12"/>
            <p:cNvGrpSpPr/>
            <p:nvPr/>
          </p:nvGrpSpPr>
          <p:grpSpPr>
            <a:xfrm>
              <a:off x="2562728" y="0"/>
              <a:ext cx="1281364" cy="1034573"/>
              <a:chOff x="0" y="0"/>
              <a:chExt cx="6350000" cy="512699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49803"/>
                </a:srgbClr>
              </a:solidFill>
            </p:spPr>
          </p:sp>
        </p:grpSp>
      </p:grpSp>
      <p:grpSp>
        <p:nvGrpSpPr>
          <p:cNvPr id="14" name="Group 14"/>
          <p:cNvGrpSpPr/>
          <p:nvPr/>
        </p:nvGrpSpPr>
        <p:grpSpPr>
          <a:xfrm>
            <a:off x="11936292" y="9258300"/>
            <a:ext cx="2883069" cy="775930"/>
            <a:chOff x="0" y="0"/>
            <a:chExt cx="3844092" cy="1034573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1281364" cy="1034573"/>
              <a:chOff x="0" y="0"/>
              <a:chExt cx="6350000" cy="512699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/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>
              <a:off x="1281364" y="0"/>
              <a:ext cx="1281364" cy="1034573"/>
              <a:chOff x="0" y="0"/>
              <a:chExt cx="6350000" cy="512699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2562728" y="0"/>
              <a:ext cx="1281364" cy="1034573"/>
              <a:chOff x="0" y="0"/>
              <a:chExt cx="6350000" cy="512699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49803"/>
                </a:srgbClr>
              </a:solidFill>
            </p:spPr>
          </p:sp>
        </p:grpSp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642144" y="7697959"/>
            <a:ext cx="1889974" cy="1948306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1028702" y="956604"/>
            <a:ext cx="8878575" cy="5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 spc="320">
                <a:solidFill>
                  <a:srgbClr val="FFFFFF"/>
                </a:solidFill>
                <a:latin typeface="Roboto Bold"/>
              </a:rPr>
              <a:t>PROJECT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347650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id="3" name="Group 3"/>
          <p:cNvGrpSpPr/>
          <p:nvPr/>
        </p:nvGrpSpPr>
        <p:grpSpPr>
          <a:xfrm>
            <a:off x="13609688" y="182709"/>
            <a:ext cx="3649612" cy="982232"/>
            <a:chOff x="0" y="0"/>
            <a:chExt cx="4866150" cy="1309643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622050" cy="1309643"/>
              <a:chOff x="0" y="0"/>
              <a:chExt cx="6350000" cy="512699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49803"/>
                </a:srgbClr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>
              <a:off x="1622050" y="0"/>
              <a:ext cx="1622050" cy="1309643"/>
              <a:chOff x="0" y="0"/>
              <a:chExt cx="6350000" cy="512699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39607"/>
                </a:srgbClr>
              </a:solidFill>
            </p:spPr>
          </p:sp>
        </p:grpSp>
        <p:grpSp>
          <p:nvGrpSpPr>
            <p:cNvPr id="8" name="Group 8"/>
            <p:cNvGrpSpPr/>
            <p:nvPr/>
          </p:nvGrpSpPr>
          <p:grpSpPr>
            <a:xfrm>
              <a:off x="3244100" y="0"/>
              <a:ext cx="1622050" cy="1309643"/>
              <a:chOff x="0" y="0"/>
              <a:chExt cx="6350000" cy="512699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24705"/>
                </a:srgbClr>
              </a:solidFill>
            </p:spPr>
          </p:sp>
        </p:grpSp>
      </p:grpSp>
      <p:sp>
        <p:nvSpPr>
          <p:cNvPr id="10" name="AutoShape 10"/>
          <p:cNvSpPr/>
          <p:nvPr/>
        </p:nvSpPr>
        <p:spPr>
          <a:xfrm>
            <a:off x="8775383" y="1815849"/>
            <a:ext cx="8145173" cy="1361810"/>
          </a:xfrm>
          <a:prstGeom prst="rect">
            <a:avLst/>
          </a:prstGeom>
          <a:solidFill>
            <a:srgbClr val="BA6D25"/>
          </a:solidFill>
        </p:spPr>
      </p:sp>
      <p:sp>
        <p:nvSpPr>
          <p:cNvPr id="11" name="AutoShape 11"/>
          <p:cNvSpPr/>
          <p:nvPr/>
        </p:nvSpPr>
        <p:spPr>
          <a:xfrm>
            <a:off x="8775383" y="3781690"/>
            <a:ext cx="8145173" cy="1361810"/>
          </a:xfrm>
          <a:prstGeom prst="rect">
            <a:avLst/>
          </a:prstGeom>
          <a:solidFill>
            <a:srgbClr val="BA6D25"/>
          </a:solidFill>
        </p:spPr>
      </p:sp>
      <p:sp>
        <p:nvSpPr>
          <p:cNvPr id="12" name="AutoShape 12"/>
          <p:cNvSpPr/>
          <p:nvPr/>
        </p:nvSpPr>
        <p:spPr>
          <a:xfrm>
            <a:off x="8775383" y="5786019"/>
            <a:ext cx="8145173" cy="1361810"/>
          </a:xfrm>
          <a:prstGeom prst="rect">
            <a:avLst/>
          </a:prstGeom>
          <a:solidFill>
            <a:srgbClr val="BA6D25"/>
          </a:solidFill>
        </p:spPr>
      </p:sp>
      <p:sp>
        <p:nvSpPr>
          <p:cNvPr id="13" name="AutoShape 13"/>
          <p:cNvSpPr/>
          <p:nvPr/>
        </p:nvSpPr>
        <p:spPr>
          <a:xfrm>
            <a:off x="8775383" y="7775107"/>
            <a:ext cx="8145173" cy="1361810"/>
          </a:xfrm>
          <a:prstGeom prst="rect">
            <a:avLst/>
          </a:prstGeom>
          <a:solidFill>
            <a:srgbClr val="BA6D25"/>
          </a:solidFill>
        </p:spPr>
      </p:sp>
      <p:grpSp>
        <p:nvGrpSpPr>
          <p:cNvPr id="14" name="Group 14"/>
          <p:cNvGrpSpPr/>
          <p:nvPr/>
        </p:nvGrpSpPr>
        <p:grpSpPr>
          <a:xfrm>
            <a:off x="8259911" y="1347650"/>
            <a:ext cx="10028089" cy="8939350"/>
            <a:chOff x="0" y="0"/>
            <a:chExt cx="2549426" cy="2136047"/>
          </a:xfrm>
        </p:grpSpPr>
        <p:sp>
          <p:nvSpPr>
            <p:cNvPr id="15" name="Freeform 15"/>
            <p:cNvSpPr/>
            <p:nvPr/>
          </p:nvSpPr>
          <p:spPr>
            <a:xfrm>
              <a:off x="92710" y="293370"/>
              <a:ext cx="2444016" cy="1829977"/>
            </a:xfrm>
            <a:custGeom>
              <a:avLst/>
              <a:gdLst/>
              <a:ahLst/>
              <a:cxnLst/>
              <a:rect l="l" t="t" r="r" b="b"/>
              <a:pathLst>
                <a:path w="2444016" h="1829977">
                  <a:moveTo>
                    <a:pt x="0" y="1775367"/>
                  </a:moveTo>
                  <a:lnTo>
                    <a:pt x="0" y="1829977"/>
                  </a:lnTo>
                  <a:lnTo>
                    <a:pt x="2444016" y="1829977"/>
                  </a:lnTo>
                  <a:lnTo>
                    <a:pt x="2444016" y="54610"/>
                  </a:lnTo>
                  <a:lnTo>
                    <a:pt x="2389406" y="0"/>
                  </a:lnTo>
                  <a:lnTo>
                    <a:pt x="2389406" y="1775367"/>
                  </a:lnTo>
                  <a:close/>
                </a:path>
              </a:pathLst>
            </a:custGeom>
            <a:solidFill>
              <a:srgbClr val="EBC390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6350" y="11430"/>
              <a:ext cx="2469416" cy="2044607"/>
            </a:xfrm>
            <a:custGeom>
              <a:avLst/>
              <a:gdLst/>
              <a:ahLst/>
              <a:cxnLst/>
              <a:rect l="l" t="t" r="r" b="b"/>
              <a:pathLst>
                <a:path w="2469416" h="2044607">
                  <a:moveTo>
                    <a:pt x="2198906" y="0"/>
                  </a:moveTo>
                  <a:lnTo>
                    <a:pt x="0" y="1270"/>
                  </a:lnTo>
                  <a:lnTo>
                    <a:pt x="0" y="2044607"/>
                  </a:lnTo>
                  <a:lnTo>
                    <a:pt x="2468146" y="2044607"/>
                  </a:lnTo>
                  <a:lnTo>
                    <a:pt x="2469416" y="266700"/>
                  </a:lnTo>
                  <a:close/>
                </a:path>
              </a:pathLst>
            </a:custGeom>
            <a:solidFill>
              <a:srgbClr val="BA6D25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0"/>
              <a:ext cx="2549426" cy="2136047"/>
            </a:xfrm>
            <a:custGeom>
              <a:avLst/>
              <a:gdLst/>
              <a:ahLst/>
              <a:cxnLst/>
              <a:rect l="l" t="t" r="r" b="b"/>
              <a:pathLst>
                <a:path w="2549426" h="2136047">
                  <a:moveTo>
                    <a:pt x="2482116" y="275590"/>
                  </a:moveTo>
                  <a:lnTo>
                    <a:pt x="2482116" y="275590"/>
                  </a:lnTo>
                  <a:lnTo>
                    <a:pt x="2480846" y="274320"/>
                  </a:lnTo>
                  <a:lnTo>
                    <a:pt x="2344956" y="138430"/>
                  </a:lnTo>
                  <a:lnTo>
                    <a:pt x="2277646" y="71120"/>
                  </a:lnTo>
                  <a:lnTo>
                    <a:pt x="2206526" y="0"/>
                  </a:lnTo>
                  <a:lnTo>
                    <a:pt x="0" y="0"/>
                  </a:lnTo>
                  <a:lnTo>
                    <a:pt x="0" y="2068737"/>
                  </a:lnTo>
                  <a:lnTo>
                    <a:pt x="80010" y="2068737"/>
                  </a:lnTo>
                  <a:lnTo>
                    <a:pt x="80010" y="2136047"/>
                  </a:lnTo>
                  <a:lnTo>
                    <a:pt x="2549426" y="2136047"/>
                  </a:lnTo>
                  <a:lnTo>
                    <a:pt x="2549426" y="342900"/>
                  </a:lnTo>
                  <a:lnTo>
                    <a:pt x="2482116" y="275590"/>
                  </a:lnTo>
                  <a:close/>
                  <a:moveTo>
                    <a:pt x="2210336" y="21590"/>
                  </a:moveTo>
                  <a:lnTo>
                    <a:pt x="2336066" y="146050"/>
                  </a:lnTo>
                  <a:lnTo>
                    <a:pt x="2460526" y="270510"/>
                  </a:lnTo>
                  <a:lnTo>
                    <a:pt x="2210336" y="270510"/>
                  </a:lnTo>
                  <a:lnTo>
                    <a:pt x="2210336" y="21590"/>
                  </a:lnTo>
                  <a:close/>
                  <a:moveTo>
                    <a:pt x="12700" y="2056037"/>
                  </a:moveTo>
                  <a:lnTo>
                    <a:pt x="12700" y="12700"/>
                  </a:lnTo>
                  <a:lnTo>
                    <a:pt x="2197636" y="12700"/>
                  </a:lnTo>
                  <a:lnTo>
                    <a:pt x="2197636" y="278130"/>
                  </a:lnTo>
                  <a:cubicBezTo>
                    <a:pt x="2197636" y="281940"/>
                    <a:pt x="2200176" y="284480"/>
                    <a:pt x="2203986" y="284480"/>
                  </a:cubicBezTo>
                  <a:lnTo>
                    <a:pt x="2469416" y="284480"/>
                  </a:lnTo>
                  <a:lnTo>
                    <a:pt x="2469416" y="2056037"/>
                  </a:lnTo>
                  <a:lnTo>
                    <a:pt x="12700" y="2056037"/>
                  </a:lnTo>
                  <a:close/>
                  <a:moveTo>
                    <a:pt x="2536726" y="2123347"/>
                  </a:moveTo>
                  <a:lnTo>
                    <a:pt x="92710" y="2123347"/>
                  </a:lnTo>
                  <a:lnTo>
                    <a:pt x="92710" y="2068737"/>
                  </a:lnTo>
                  <a:lnTo>
                    <a:pt x="2482116" y="2068737"/>
                  </a:lnTo>
                  <a:lnTo>
                    <a:pt x="2482116" y="293370"/>
                  </a:lnTo>
                  <a:lnTo>
                    <a:pt x="2536726" y="347980"/>
                  </a:lnTo>
                  <a:lnTo>
                    <a:pt x="2536726" y="212334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9144000" y="3475104"/>
            <a:ext cx="8145173" cy="556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20"/>
              </a:lnSpc>
            </a:pPr>
            <a:r>
              <a:rPr lang="en-US" sz="3400" spc="340">
                <a:solidFill>
                  <a:srgbClr val="182722"/>
                </a:solidFill>
                <a:latin typeface="Roboto"/>
              </a:rPr>
              <a:t>ABDELRAHMAN NASR MAAROOF</a:t>
            </a:r>
            <a:r>
              <a:rPr lang="en-US" sz="1200" spc="120">
                <a:solidFill>
                  <a:srgbClr val="182722"/>
                </a:solidFill>
                <a:latin typeface="Arimo"/>
              </a:rPr>
              <a:t>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144000" y="5324275"/>
            <a:ext cx="8145173" cy="556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20"/>
              </a:lnSpc>
            </a:pPr>
            <a:r>
              <a:rPr lang="en-US" sz="3400" spc="340">
                <a:solidFill>
                  <a:srgbClr val="182722"/>
                </a:solidFill>
                <a:latin typeface="Roboto"/>
              </a:rPr>
              <a:t>MAHMOUD ALI ABDALMONEM</a:t>
            </a:r>
            <a:r>
              <a:rPr lang="en-US" sz="1200" spc="120">
                <a:solidFill>
                  <a:srgbClr val="182722"/>
                </a:solidFill>
                <a:latin typeface="Arimo"/>
              </a:rPr>
              <a:t> </a:t>
            </a: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427588" y="3336408"/>
            <a:ext cx="695590" cy="69559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028700" y="140425"/>
            <a:ext cx="11310058" cy="942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6000" spc="60" dirty="0">
                <a:solidFill>
                  <a:srgbClr val="FFFFFF"/>
                </a:solidFill>
                <a:latin typeface="Roboto Bold"/>
              </a:rPr>
              <a:t>Software Portion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28703" y="1730124"/>
            <a:ext cx="5386276" cy="2301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100"/>
              </a:lnSpc>
            </a:pPr>
            <a:r>
              <a:rPr lang="en-US" sz="7000" spc="70">
                <a:solidFill>
                  <a:srgbClr val="B36D29"/>
                </a:solidFill>
                <a:latin typeface="Norwester Bold"/>
              </a:rPr>
              <a:t>MEET THE TEAM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005251" y="7311372"/>
            <a:ext cx="8145173" cy="556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20"/>
              </a:lnSpc>
            </a:pPr>
            <a:r>
              <a:rPr lang="en-US" sz="3400" spc="340">
                <a:solidFill>
                  <a:srgbClr val="182722"/>
                </a:solidFill>
                <a:latin typeface="Roboto"/>
              </a:rPr>
              <a:t>MAHMOUD IBRAHIM OSMAN</a:t>
            </a:r>
            <a:r>
              <a:rPr lang="en-US" sz="1200" spc="120">
                <a:solidFill>
                  <a:srgbClr val="182722"/>
                </a:solidFill>
                <a:latin typeface="Arimo"/>
              </a:rPr>
              <a:t> </a:t>
            </a: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427588" y="5185580"/>
            <a:ext cx="695590" cy="69559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427588" y="7172676"/>
            <a:ext cx="695590" cy="6955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347650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id="3" name="Group 3"/>
          <p:cNvGrpSpPr/>
          <p:nvPr/>
        </p:nvGrpSpPr>
        <p:grpSpPr>
          <a:xfrm>
            <a:off x="13609688" y="182709"/>
            <a:ext cx="3649612" cy="982232"/>
            <a:chOff x="0" y="0"/>
            <a:chExt cx="4866150" cy="1309643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622050" cy="1309643"/>
              <a:chOff x="0" y="0"/>
              <a:chExt cx="6350000" cy="512699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49803"/>
                </a:srgbClr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>
              <a:off x="1622050" y="0"/>
              <a:ext cx="1622050" cy="1309643"/>
              <a:chOff x="0" y="0"/>
              <a:chExt cx="6350000" cy="512699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39607"/>
                </a:srgbClr>
              </a:solidFill>
            </p:spPr>
          </p:sp>
        </p:grpSp>
        <p:grpSp>
          <p:nvGrpSpPr>
            <p:cNvPr id="8" name="Group 8"/>
            <p:cNvGrpSpPr/>
            <p:nvPr/>
          </p:nvGrpSpPr>
          <p:grpSpPr>
            <a:xfrm>
              <a:off x="3244100" y="0"/>
              <a:ext cx="1622050" cy="1309643"/>
              <a:chOff x="0" y="0"/>
              <a:chExt cx="6350000" cy="512699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24705"/>
                </a:srgbClr>
              </a:solidFill>
            </p:spPr>
          </p:sp>
        </p:grpSp>
      </p:grpSp>
      <p:sp>
        <p:nvSpPr>
          <p:cNvPr id="18" name="TextBox 18"/>
          <p:cNvSpPr txBox="1"/>
          <p:nvPr/>
        </p:nvSpPr>
        <p:spPr>
          <a:xfrm>
            <a:off x="1028700" y="140425"/>
            <a:ext cx="11310058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6000" spc="60">
                <a:solidFill>
                  <a:srgbClr val="FFFFFF"/>
                </a:solidFill>
                <a:latin typeface="Roboto Bold"/>
              </a:rPr>
              <a:t>Software Portion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4745D96-9FD6-4B30-91C0-DBA05CC3E45C}"/>
              </a:ext>
            </a:extLst>
          </p:cNvPr>
          <p:cNvGrpSpPr/>
          <p:nvPr/>
        </p:nvGrpSpPr>
        <p:grpSpPr>
          <a:xfrm>
            <a:off x="225945" y="4692261"/>
            <a:ext cx="11928446" cy="5257800"/>
            <a:chOff x="2121917" y="4981446"/>
            <a:chExt cx="11928446" cy="525780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E2D5DF1-C9DC-4382-9D58-3BC3EFCBE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917" y="4981446"/>
              <a:ext cx="11928446" cy="52578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  <a:softEdge rad="317500"/>
            </a:effectLst>
            <a:scene3d>
              <a:camera prst="perspectiveFront"/>
              <a:lightRig rig="contrasting" dir="t">
                <a:rot lat="0" lon="0" rev="4200000"/>
              </a:lightRig>
            </a:scene3d>
            <a:sp3d prstMaterial="plastic">
              <a:bevelT w="381000" h="114300" prst="softRound"/>
              <a:contourClr>
                <a:srgbClr val="969696"/>
              </a:contourClr>
            </a:sp3d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E13E334-6EC6-45E7-BBA3-EEAAB2A7A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05844" y="6177579"/>
              <a:ext cx="1504950" cy="150495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BBDD2A5-C801-4F58-8BE3-741E9CACA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7229" y="8546482"/>
              <a:ext cx="1504950" cy="150495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BA78E8D-8E00-4631-966B-2501BFD26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4361" y="8546482"/>
              <a:ext cx="1504950" cy="150495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A867C71-F9B5-4845-AB23-34EC65CCA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4911" y="8546482"/>
              <a:ext cx="1504950" cy="150495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629CD88-AFC4-4C61-961F-1D926D54C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63363" y="8546482"/>
              <a:ext cx="1504950" cy="150495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070459E-0835-4D21-A4A4-B69AB988D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6836" y="6106510"/>
              <a:ext cx="4400550" cy="1504950"/>
            </a:xfrm>
            <a:prstGeom prst="rect">
              <a:avLst/>
            </a:prstGeom>
            <a:ln w="127000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8E61793B-41EA-4545-9A6E-43CB968ECC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414" y="5888394"/>
            <a:ext cx="1504950" cy="15049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9FABBE7-D2C3-45CC-89AB-88AC5BA1B8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957" y="5816211"/>
            <a:ext cx="4400550" cy="15049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BE27AEF-6FD4-440E-96A6-5F7C40F279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57" y="8257297"/>
            <a:ext cx="1504950" cy="1504950"/>
          </a:xfrm>
          <a:prstGeom prst="rect">
            <a:avLst/>
          </a:prstGeom>
        </p:spPr>
      </p:pic>
      <p:grpSp>
        <p:nvGrpSpPr>
          <p:cNvPr id="40" name="Group 16">
            <a:extLst>
              <a:ext uri="{FF2B5EF4-FFF2-40B4-BE49-F238E27FC236}">
                <a16:creationId xmlns:a16="http://schemas.microsoft.com/office/drawing/2014/main" id="{B2D41156-DC25-453B-AB85-E6C81D017E3E}"/>
              </a:ext>
            </a:extLst>
          </p:cNvPr>
          <p:cNvGrpSpPr/>
          <p:nvPr/>
        </p:nvGrpSpPr>
        <p:grpSpPr>
          <a:xfrm>
            <a:off x="12352149" y="1347650"/>
            <a:ext cx="5935851" cy="8939350"/>
            <a:chOff x="0" y="0"/>
            <a:chExt cx="7515417" cy="11365814"/>
          </a:xfrm>
        </p:grpSpPr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37DF2064-87BA-4A9F-B726-CBE533EBA7F0}"/>
                </a:ext>
              </a:extLst>
            </p:cNvPr>
            <p:cNvSpPr/>
            <p:nvPr/>
          </p:nvSpPr>
          <p:spPr>
            <a:xfrm flipH="1">
              <a:off x="0" y="0"/>
              <a:ext cx="7515417" cy="11365814"/>
            </a:xfrm>
            <a:custGeom>
              <a:avLst/>
              <a:gdLst/>
              <a:ahLst/>
              <a:cxnLst/>
              <a:rect l="l" t="t" r="r" b="b"/>
              <a:pathLst>
                <a:path w="7515417" h="11365814">
                  <a:moveTo>
                    <a:pt x="6809298" y="8881928"/>
                  </a:moveTo>
                  <a:lnTo>
                    <a:pt x="6809298" y="0"/>
                  </a:lnTo>
                  <a:lnTo>
                    <a:pt x="0" y="0"/>
                  </a:lnTo>
                  <a:lnTo>
                    <a:pt x="0" y="11365814"/>
                  </a:lnTo>
                  <a:lnTo>
                    <a:pt x="6809298" y="11365814"/>
                  </a:lnTo>
                  <a:lnTo>
                    <a:pt x="6809298" y="9470974"/>
                  </a:lnTo>
                  <a:lnTo>
                    <a:pt x="7515417" y="9180144"/>
                  </a:lnTo>
                  <a:lnTo>
                    <a:pt x="6809298" y="8881928"/>
                  </a:lnTo>
                  <a:close/>
                </a:path>
              </a:pathLst>
            </a:custGeom>
            <a:solidFill>
              <a:srgbClr val="B36D29"/>
            </a:solidFill>
          </p:spPr>
        </p:sp>
      </p:grpSp>
      <p:sp>
        <p:nvSpPr>
          <p:cNvPr id="42" name="TextBox 19">
            <a:extLst>
              <a:ext uri="{FF2B5EF4-FFF2-40B4-BE49-F238E27FC236}">
                <a16:creationId xmlns:a16="http://schemas.microsoft.com/office/drawing/2014/main" id="{CFF289F0-B418-40CE-B9FC-EEAE9CC294BD}"/>
              </a:ext>
            </a:extLst>
          </p:cNvPr>
          <p:cNvSpPr txBox="1"/>
          <p:nvPr/>
        </p:nvSpPr>
        <p:spPr>
          <a:xfrm>
            <a:off x="13051982" y="3086099"/>
            <a:ext cx="4765019" cy="4571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31"/>
              </a:lnSpc>
            </a:pPr>
            <a:r>
              <a:rPr lang="en-US" sz="3200" spc="30" dirty="0">
                <a:solidFill>
                  <a:srgbClr val="000000"/>
                </a:solidFill>
                <a:latin typeface="Norwester Bold"/>
              </a:rPr>
              <a:t>components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AFE5214-3D23-4605-AF17-72B2A3342218}"/>
              </a:ext>
            </a:extLst>
          </p:cNvPr>
          <p:cNvGrpSpPr/>
          <p:nvPr/>
        </p:nvGrpSpPr>
        <p:grpSpPr>
          <a:xfrm>
            <a:off x="510053" y="5300410"/>
            <a:ext cx="11365660" cy="2612776"/>
            <a:chOff x="510053" y="5300410"/>
            <a:chExt cx="11365660" cy="2612776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459845DF-FEB8-497C-B277-E466D5C66BCA}"/>
                </a:ext>
              </a:extLst>
            </p:cNvPr>
            <p:cNvSpPr/>
            <p:nvPr/>
          </p:nvSpPr>
          <p:spPr>
            <a:xfrm>
              <a:off x="510053" y="5931986"/>
              <a:ext cx="2307357" cy="1981200"/>
            </a:xfrm>
            <a:prstGeom prst="roundRect">
              <a:avLst/>
            </a:prstGeom>
            <a:solidFill>
              <a:srgbClr val="1F497D">
                <a:alpha val="14902"/>
              </a:srgb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4B4BA9E-E145-42FA-A7AF-94179B391138}"/>
                </a:ext>
              </a:extLst>
            </p:cNvPr>
            <p:cNvSpPr/>
            <p:nvPr/>
          </p:nvSpPr>
          <p:spPr>
            <a:xfrm>
              <a:off x="9568356" y="5300410"/>
              <a:ext cx="2307357" cy="1981200"/>
            </a:xfrm>
            <a:prstGeom prst="roundRect">
              <a:avLst/>
            </a:prstGeom>
            <a:solidFill>
              <a:srgbClr val="1F497D">
                <a:alpha val="14902"/>
              </a:srgb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805D2BFF-C301-40A2-BB9B-419C97AF284D}"/>
              </a:ext>
            </a:extLst>
          </p:cNvPr>
          <p:cNvSpPr/>
          <p:nvPr/>
        </p:nvSpPr>
        <p:spPr>
          <a:xfrm>
            <a:off x="3013881" y="5014035"/>
            <a:ext cx="6010195" cy="3124200"/>
          </a:xfrm>
          <a:prstGeom prst="ellipse">
            <a:avLst/>
          </a:prstGeom>
          <a:solidFill>
            <a:srgbClr val="7030A0">
              <a:alpha val="14902"/>
            </a:srgbClr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180CB33-7577-4EC1-B1AE-549AE7BEC4DA}"/>
              </a:ext>
            </a:extLst>
          </p:cNvPr>
          <p:cNvSpPr/>
          <p:nvPr/>
        </p:nvSpPr>
        <p:spPr>
          <a:xfrm>
            <a:off x="225945" y="8039100"/>
            <a:ext cx="11861061" cy="1981200"/>
          </a:xfrm>
          <a:prstGeom prst="ellipse">
            <a:avLst/>
          </a:prstGeom>
          <a:solidFill>
            <a:srgbClr val="7030A0">
              <a:alpha val="14902"/>
            </a:srgbClr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F2292C1-F748-4D11-85D2-31F15340180A}"/>
              </a:ext>
            </a:extLst>
          </p:cNvPr>
          <p:cNvGrpSpPr/>
          <p:nvPr/>
        </p:nvGrpSpPr>
        <p:grpSpPr>
          <a:xfrm>
            <a:off x="3991358" y="4273345"/>
            <a:ext cx="4397620" cy="1984578"/>
            <a:chOff x="4180465" y="3968689"/>
            <a:chExt cx="4397620" cy="1984578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E4787AC7-633D-48BB-BA3D-43E5C8AC6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5034" b="95470" l="10000" r="90000">
                          <a14:foregroundMark x1="47222" y1="51342" x2="47222" y2="51342"/>
                          <a14:foregroundMark x1="53778" y1="47987" x2="53778" y2="47987"/>
                          <a14:foregroundMark x1="60222" y1="46477" x2="60222" y2="46477"/>
                          <a14:foregroundMark x1="74889" y1="43456" x2="74889" y2="43456"/>
                          <a14:foregroundMark x1="62222" y1="5201" x2="62222" y2="5201"/>
                          <a14:foregroundMark x1="60444" y1="95470" x2="60444" y2="95470"/>
                          <a14:backgroundMark x1="71778" y1="49329" x2="71778" y2="49329"/>
                          <a14:backgroundMark x1="64444" y1="49664" x2="64444" y2="49664"/>
                          <a14:backgroundMark x1="57333" y1="50000" x2="57333" y2="50000"/>
                          <a14:backgroundMark x1="51444" y1="51007" x2="51444" y2="510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6340" y="3972067"/>
              <a:ext cx="2991745" cy="1981200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E869964-C480-4D21-9AEE-12FF4C4AF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5034" b="95470" l="10000" r="90000">
                          <a14:foregroundMark x1="47222" y1="51342" x2="47222" y2="51342"/>
                          <a14:foregroundMark x1="53778" y1="47987" x2="53778" y2="47987"/>
                          <a14:foregroundMark x1="60222" y1="46477" x2="60222" y2="46477"/>
                          <a14:foregroundMark x1="74889" y1="43456" x2="74889" y2="43456"/>
                          <a14:foregroundMark x1="62222" y1="5201" x2="62222" y2="5201"/>
                          <a14:foregroundMark x1="60444" y1="95470" x2="60444" y2="95470"/>
                          <a14:backgroundMark x1="71778" y1="49329" x2="71778" y2="49329"/>
                          <a14:backgroundMark x1="64444" y1="49664" x2="64444" y2="49664"/>
                          <a14:backgroundMark x1="57333" y1="50000" x2="57333" y2="50000"/>
                          <a14:backgroundMark x1="51444" y1="51007" x2="51444" y2="510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180465" y="3968689"/>
              <a:ext cx="2991745" cy="1981200"/>
            </a:xfrm>
            <a:prstGeom prst="rect">
              <a:avLst/>
            </a:prstGeom>
          </p:spPr>
        </p:pic>
      </p:grpSp>
      <p:sp>
        <p:nvSpPr>
          <p:cNvPr id="80" name="TextBox 4">
            <a:extLst>
              <a:ext uri="{FF2B5EF4-FFF2-40B4-BE49-F238E27FC236}">
                <a16:creationId xmlns:a16="http://schemas.microsoft.com/office/drawing/2014/main" id="{17D03779-9F4F-4AFE-A487-BADA0DFF9884}"/>
              </a:ext>
            </a:extLst>
          </p:cNvPr>
          <p:cNvSpPr txBox="1"/>
          <p:nvPr/>
        </p:nvSpPr>
        <p:spPr>
          <a:xfrm>
            <a:off x="225945" y="1731951"/>
            <a:ext cx="6476712" cy="6610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720"/>
              </a:lnSpc>
            </a:pPr>
            <a:r>
              <a:rPr lang="en-US" sz="4400" spc="219" dirty="0">
                <a:solidFill>
                  <a:srgbClr val="B36D29"/>
                </a:solidFill>
                <a:latin typeface="Norwester"/>
              </a:rPr>
              <a:t>Programming definition:</a:t>
            </a:r>
          </a:p>
        </p:txBody>
      </p:sp>
      <p:sp>
        <p:nvSpPr>
          <p:cNvPr id="81" name="TextBox 5">
            <a:extLst>
              <a:ext uri="{FF2B5EF4-FFF2-40B4-BE49-F238E27FC236}">
                <a16:creationId xmlns:a16="http://schemas.microsoft.com/office/drawing/2014/main" id="{3E9E2FC4-E059-4DA2-99D3-10D6F9CC74AE}"/>
              </a:ext>
            </a:extLst>
          </p:cNvPr>
          <p:cNvSpPr txBox="1"/>
          <p:nvPr/>
        </p:nvSpPr>
        <p:spPr>
          <a:xfrm>
            <a:off x="506391" y="2777330"/>
            <a:ext cx="9038406" cy="1279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endParaRPr lang="en-US" sz="3000" spc="30" dirty="0">
              <a:solidFill>
                <a:srgbClr val="B36D29"/>
              </a:solidFill>
              <a:latin typeface="Roboto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C3B4E7D-131F-4C34-9B0F-AA226F4EDDB4}"/>
              </a:ext>
            </a:extLst>
          </p:cNvPr>
          <p:cNvSpPr txBox="1"/>
          <p:nvPr/>
        </p:nvSpPr>
        <p:spPr>
          <a:xfrm>
            <a:off x="225945" y="2535958"/>
            <a:ext cx="119284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pc="30" dirty="0">
                <a:solidFill>
                  <a:srgbClr val="B36D29"/>
                </a:solidFill>
                <a:latin typeface="Roboto"/>
              </a:rPr>
              <a:t>All programs need data to be added to or removed from code. Data entered into a program, either by the programmer or digitally, are referred to as inputs. These inputs are stored in variables and used to run the program.</a:t>
            </a:r>
          </a:p>
          <a:p>
            <a:pPr algn="l"/>
            <a:r>
              <a:rPr lang="en-US" spc="30" dirty="0">
                <a:solidFill>
                  <a:srgbClr val="B36D29"/>
                </a:solidFill>
                <a:latin typeface="Roboto"/>
              </a:rPr>
              <a:t>In order to keep the user informed about what is happening inside the program, a programmer may choose to include outputs. This is where the data from the program is shown to the user, either on screen or in the form of a physical output such as printouts or signals.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9DFC59D-CA66-4487-BE48-42E9AE2BE863}"/>
              </a:ext>
            </a:extLst>
          </p:cNvPr>
          <p:cNvGrpSpPr/>
          <p:nvPr/>
        </p:nvGrpSpPr>
        <p:grpSpPr>
          <a:xfrm>
            <a:off x="13117893" y="3538787"/>
            <a:ext cx="2316600" cy="5130755"/>
            <a:chOff x="13117893" y="3538787"/>
            <a:chExt cx="2316600" cy="513075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BCDB996-FD5B-44DD-808F-573DF630A3A4}"/>
                </a:ext>
              </a:extLst>
            </p:cNvPr>
            <p:cNvGrpSpPr/>
            <p:nvPr/>
          </p:nvGrpSpPr>
          <p:grpSpPr>
            <a:xfrm>
              <a:off x="13280110" y="3538787"/>
              <a:ext cx="2154383" cy="3011525"/>
              <a:chOff x="13280110" y="3538787"/>
              <a:chExt cx="2154383" cy="3011525"/>
            </a:xfrm>
          </p:grpSpPr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A8905C8E-106C-468A-95C6-B9D064A027E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382822" y="3765654"/>
                <a:ext cx="2278537" cy="1824804"/>
              </a:xfrm>
              <a:prstGeom prst="bentConnector3">
                <a:avLst>
                  <a:gd name="adj1" fmla="val 42518"/>
                </a:avLst>
              </a:prstGeom>
              <a:ln>
                <a:solidFill>
                  <a:schemeClr val="tx2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64708A3-3616-4790-BB58-BCF92D7A2E13}"/>
                  </a:ext>
                </a:extLst>
              </p:cNvPr>
              <p:cNvSpPr txBox="1"/>
              <p:nvPr/>
            </p:nvSpPr>
            <p:spPr>
              <a:xfrm>
                <a:off x="13280110" y="5965537"/>
                <a:ext cx="659155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tx2"/>
                    </a:solidFill>
                  </a:rPr>
                  <a:t>I/P</a:t>
                </a: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4245465-503D-40C1-94DB-933ADAFD0056}"/>
                </a:ext>
              </a:extLst>
            </p:cNvPr>
            <p:cNvSpPr txBox="1"/>
            <p:nvPr/>
          </p:nvSpPr>
          <p:spPr>
            <a:xfrm>
              <a:off x="13117893" y="7099882"/>
              <a:ext cx="231334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</a:rPr>
                <a:t>Selector (ON\OFF)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</a:rPr>
                <a:t>Encoder selector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484465A-0586-4287-BD38-CAB81765742B}"/>
              </a:ext>
            </a:extLst>
          </p:cNvPr>
          <p:cNvGrpSpPr/>
          <p:nvPr/>
        </p:nvGrpSpPr>
        <p:grpSpPr>
          <a:xfrm>
            <a:off x="15434493" y="3538787"/>
            <a:ext cx="2853507" cy="4764204"/>
            <a:chOff x="15434493" y="3538787"/>
            <a:chExt cx="2853507" cy="4764204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502DB34-C95F-4685-B25A-C6142239E09D}"/>
                </a:ext>
              </a:extLst>
            </p:cNvPr>
            <p:cNvGrpSpPr/>
            <p:nvPr/>
          </p:nvGrpSpPr>
          <p:grpSpPr>
            <a:xfrm>
              <a:off x="15434493" y="3538787"/>
              <a:ext cx="2238539" cy="3011524"/>
              <a:chOff x="15434493" y="3538787"/>
              <a:chExt cx="2238539" cy="3011524"/>
            </a:xfrm>
          </p:grpSpPr>
          <p:cxnSp>
            <p:nvCxnSpPr>
              <p:cNvPr id="61" name="Connector: Elbow 60">
                <a:extLst>
                  <a:ext uri="{FF2B5EF4-FFF2-40B4-BE49-F238E27FC236}">
                    <a16:creationId xmlns:a16="http://schemas.microsoft.com/office/drawing/2014/main" id="{CEBEA49D-C71B-4D80-8ABA-70C426071F2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5207626" y="3765654"/>
                <a:ext cx="2278537" cy="1824804"/>
              </a:xfrm>
              <a:prstGeom prst="bentConnector3">
                <a:avLst>
                  <a:gd name="adj1" fmla="val 42518"/>
                </a:avLst>
              </a:prstGeom>
              <a:ln>
                <a:solidFill>
                  <a:srgbClr val="7030A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4F40A2-29AA-4AFF-8402-A614C9DADD09}"/>
                  </a:ext>
                </a:extLst>
              </p:cNvPr>
              <p:cNvSpPr txBox="1"/>
              <p:nvPr/>
            </p:nvSpPr>
            <p:spPr>
              <a:xfrm>
                <a:off x="16845561" y="5965536"/>
                <a:ext cx="827471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rgbClr val="7030A0"/>
                    </a:solidFill>
                  </a:rPr>
                  <a:t>O/P</a:t>
                </a: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B5D188B-ACDB-43F6-A65D-1938053B3531}"/>
                </a:ext>
              </a:extLst>
            </p:cNvPr>
            <p:cNvSpPr txBox="1"/>
            <p:nvPr/>
          </p:nvSpPr>
          <p:spPr>
            <a:xfrm>
              <a:off x="16595841" y="7102662"/>
              <a:ext cx="169215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7030A0"/>
                  </a:solidFill>
                </a:rPr>
                <a:t>LCD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7030A0"/>
                  </a:solidFill>
                </a:rPr>
                <a:t>AC lamps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7030A0"/>
                  </a:solidFill>
                </a:rPr>
                <a:t>Buzzer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8" dur="10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50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9" grpId="0" animBg="1"/>
      <p:bldP spid="69" grpId="1" animBg="1"/>
      <p:bldP spid="70" grpId="0" animBg="1"/>
      <p:bldP spid="7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347650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id="3" name="Group 3"/>
          <p:cNvGrpSpPr/>
          <p:nvPr/>
        </p:nvGrpSpPr>
        <p:grpSpPr>
          <a:xfrm>
            <a:off x="13609688" y="182709"/>
            <a:ext cx="3649612" cy="982232"/>
            <a:chOff x="0" y="0"/>
            <a:chExt cx="4866150" cy="1309643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622050" cy="1309643"/>
              <a:chOff x="0" y="0"/>
              <a:chExt cx="6350000" cy="512699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49803"/>
                </a:srgbClr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>
              <a:off x="1622050" y="0"/>
              <a:ext cx="1622050" cy="1309643"/>
              <a:chOff x="0" y="0"/>
              <a:chExt cx="6350000" cy="512699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39607"/>
                </a:srgbClr>
              </a:solidFill>
            </p:spPr>
          </p:sp>
        </p:grpSp>
        <p:grpSp>
          <p:nvGrpSpPr>
            <p:cNvPr id="8" name="Group 8"/>
            <p:cNvGrpSpPr/>
            <p:nvPr/>
          </p:nvGrpSpPr>
          <p:grpSpPr>
            <a:xfrm>
              <a:off x="3244100" y="0"/>
              <a:ext cx="1622050" cy="1309643"/>
              <a:chOff x="0" y="0"/>
              <a:chExt cx="6350000" cy="512699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24705"/>
                </a:srgbClr>
              </a:solidFill>
            </p:spPr>
          </p:sp>
        </p:grpSp>
      </p:grpSp>
      <p:grpSp>
        <p:nvGrpSpPr>
          <p:cNvPr id="16" name="Group 16"/>
          <p:cNvGrpSpPr/>
          <p:nvPr/>
        </p:nvGrpSpPr>
        <p:grpSpPr>
          <a:xfrm>
            <a:off x="12352149" y="1347650"/>
            <a:ext cx="5935851" cy="8939350"/>
            <a:chOff x="0" y="0"/>
            <a:chExt cx="7515417" cy="11365814"/>
          </a:xfrm>
        </p:grpSpPr>
        <p:sp>
          <p:nvSpPr>
            <p:cNvPr id="17" name="Freeform 17"/>
            <p:cNvSpPr/>
            <p:nvPr/>
          </p:nvSpPr>
          <p:spPr>
            <a:xfrm flipH="1">
              <a:off x="0" y="0"/>
              <a:ext cx="7515417" cy="11365814"/>
            </a:xfrm>
            <a:custGeom>
              <a:avLst/>
              <a:gdLst/>
              <a:ahLst/>
              <a:cxnLst/>
              <a:rect l="l" t="t" r="r" b="b"/>
              <a:pathLst>
                <a:path w="7515417" h="11365814">
                  <a:moveTo>
                    <a:pt x="6809298" y="8881928"/>
                  </a:moveTo>
                  <a:lnTo>
                    <a:pt x="6809298" y="0"/>
                  </a:lnTo>
                  <a:lnTo>
                    <a:pt x="0" y="0"/>
                  </a:lnTo>
                  <a:lnTo>
                    <a:pt x="0" y="11365814"/>
                  </a:lnTo>
                  <a:lnTo>
                    <a:pt x="6809298" y="11365814"/>
                  </a:lnTo>
                  <a:lnTo>
                    <a:pt x="6809298" y="9470974"/>
                  </a:lnTo>
                  <a:lnTo>
                    <a:pt x="7515417" y="9180144"/>
                  </a:lnTo>
                  <a:lnTo>
                    <a:pt x="6809298" y="8881928"/>
                  </a:lnTo>
                  <a:close/>
                </a:path>
              </a:pathLst>
            </a:custGeom>
            <a:solidFill>
              <a:srgbClr val="B36D29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1028700" y="140425"/>
            <a:ext cx="11310058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6000" spc="60">
                <a:solidFill>
                  <a:srgbClr val="FFFFFF"/>
                </a:solidFill>
                <a:latin typeface="Roboto Bold"/>
              </a:rPr>
              <a:t>Software Portion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218181" y="1722121"/>
            <a:ext cx="4765019" cy="4526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31"/>
              </a:lnSpc>
            </a:pPr>
            <a:r>
              <a:rPr lang="en-US" sz="3024" spc="30" dirty="0">
                <a:solidFill>
                  <a:srgbClr val="000000"/>
                </a:solidFill>
                <a:latin typeface="Norwester Bold"/>
              </a:rPr>
              <a:t>ALGORITHM:</a:t>
            </a:r>
          </a:p>
        </p:txBody>
      </p:sp>
      <p:sp>
        <p:nvSpPr>
          <p:cNvPr id="20" name="AutoShape 20"/>
          <p:cNvSpPr/>
          <p:nvPr/>
        </p:nvSpPr>
        <p:spPr>
          <a:xfrm>
            <a:off x="13184062" y="2238551"/>
            <a:ext cx="544082" cy="128019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E81CE65-9056-4F06-8B02-4AE7A21EE489}"/>
              </a:ext>
            </a:extLst>
          </p:cNvPr>
          <p:cNvGrpSpPr/>
          <p:nvPr/>
        </p:nvGrpSpPr>
        <p:grpSpPr>
          <a:xfrm>
            <a:off x="225945" y="4692261"/>
            <a:ext cx="11928446" cy="5257800"/>
            <a:chOff x="225945" y="4692261"/>
            <a:chExt cx="11928446" cy="52578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4484FAD-C4D5-46A1-90EC-AC71EC6EA2FC}"/>
                </a:ext>
              </a:extLst>
            </p:cNvPr>
            <p:cNvGrpSpPr/>
            <p:nvPr/>
          </p:nvGrpSpPr>
          <p:grpSpPr>
            <a:xfrm>
              <a:off x="225945" y="4692261"/>
              <a:ext cx="11928446" cy="5257800"/>
              <a:chOff x="225945" y="4692261"/>
              <a:chExt cx="11928446" cy="525780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6D1364A-0A74-40C1-83EA-33DBA27F09FE}"/>
                  </a:ext>
                </a:extLst>
              </p:cNvPr>
              <p:cNvGrpSpPr/>
              <p:nvPr/>
            </p:nvGrpSpPr>
            <p:grpSpPr>
              <a:xfrm>
                <a:off x="225945" y="4692261"/>
                <a:ext cx="11928446" cy="5257800"/>
                <a:chOff x="2121917" y="4981446"/>
                <a:chExt cx="11928446" cy="5257800"/>
              </a:xfrm>
            </p:grpSpPr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7724C6B3-CCF7-4B0E-9CCA-0FA4463663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harpenSoften amount="25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21917" y="4981446"/>
                  <a:ext cx="11928446" cy="5257800"/>
                </a:xfrm>
                <a:prstGeom prst="roundRect">
                  <a:avLst>
                    <a:gd name="adj" fmla="val 16667"/>
                  </a:avLst>
                </a:prstGeom>
                <a:ln>
                  <a:noFill/>
                </a:ln>
                <a:effectLst>
                  <a:outerShdw blurRad="76200" dist="38100" dir="7800000" algn="tl" rotWithShape="0">
                    <a:srgbClr val="000000">
                      <a:alpha val="40000"/>
                    </a:srgbClr>
                  </a:outerShdw>
                  <a:softEdge rad="317500"/>
                </a:effectLst>
                <a:scene3d>
                  <a:camera prst="perspectiveFront"/>
                  <a:lightRig rig="contrasting" dir="t">
                    <a:rot lat="0" lon="0" rev="4200000"/>
                  </a:lightRig>
                </a:scene3d>
                <a:sp3d prstMaterial="plastic">
                  <a:bevelT w="381000" h="114300" prst="softRound"/>
                  <a:contourClr>
                    <a:srgbClr val="969696"/>
                  </a:contourClr>
                </a:sp3d>
              </p:spPr>
            </p:pic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95816432-4E0C-4D43-88B6-A6E5E0EA08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4361" y="8546482"/>
                  <a:ext cx="1504950" cy="1504950"/>
                </a:xfrm>
                <a:prstGeom prst="rect">
                  <a:avLst/>
                </a:prstGeom>
              </p:spPr>
            </p:pic>
            <p:pic>
              <p:nvPicPr>
                <p:cNvPr id="37" name="Picture 36">
                  <a:extLst>
                    <a:ext uri="{FF2B5EF4-FFF2-40B4-BE49-F238E27FC236}">
                      <a16:creationId xmlns:a16="http://schemas.microsoft.com/office/drawing/2014/main" id="{298A5905-BE14-4A54-A766-F22F78E19D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94911" y="8546482"/>
                  <a:ext cx="1504950" cy="1504950"/>
                </a:xfrm>
                <a:prstGeom prst="rect">
                  <a:avLst/>
                </a:prstGeom>
              </p:spPr>
            </p:pic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id="{9725A4F2-4D3D-4B07-BBAF-08B8F2B2B3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863363" y="8546482"/>
                  <a:ext cx="1504950" cy="1504950"/>
                </a:xfrm>
                <a:prstGeom prst="rect">
                  <a:avLst/>
                </a:prstGeom>
              </p:spPr>
            </p:pic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E8CF0849-84A6-437A-814F-BA9664BF48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95845" y="5832517"/>
                <a:ext cx="1504950" cy="1504950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F5A5EBC7-25BA-454E-81E5-01B8F5B2D5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389" y="8257297"/>
                <a:ext cx="1504950" cy="1504950"/>
              </a:xfrm>
              <a:prstGeom prst="rect">
                <a:avLst/>
              </a:prstGeom>
            </p:spPr>
          </p:pic>
        </p:grp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2FF4B91-FF00-450B-BF4E-F719A2311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0864" y="5755238"/>
              <a:ext cx="4400550" cy="1504950"/>
            </a:xfrm>
            <a:prstGeom prst="rect">
              <a:avLst/>
            </a:prstGeom>
            <a:ln w="127000" cap="sq">
              <a:solidFill>
                <a:srgbClr val="000000"/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2" name="TextBox 4">
            <a:extLst>
              <a:ext uri="{FF2B5EF4-FFF2-40B4-BE49-F238E27FC236}">
                <a16:creationId xmlns:a16="http://schemas.microsoft.com/office/drawing/2014/main" id="{61A661B8-25D2-4647-B1FB-89CCAA01DF48}"/>
              </a:ext>
            </a:extLst>
          </p:cNvPr>
          <p:cNvSpPr txBox="1"/>
          <p:nvPr/>
        </p:nvSpPr>
        <p:spPr>
          <a:xfrm>
            <a:off x="225945" y="1731951"/>
            <a:ext cx="6476712" cy="6610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720"/>
              </a:lnSpc>
            </a:pPr>
            <a:r>
              <a:rPr lang="en-US" sz="4400" spc="219" dirty="0">
                <a:solidFill>
                  <a:srgbClr val="B36D29"/>
                </a:solidFill>
                <a:latin typeface="Norwester"/>
              </a:rPr>
              <a:t>Part(1):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207ACF-04D9-4640-834C-27A6E3DA6EA9}"/>
              </a:ext>
            </a:extLst>
          </p:cNvPr>
          <p:cNvSpPr txBox="1"/>
          <p:nvPr/>
        </p:nvSpPr>
        <p:spPr>
          <a:xfrm>
            <a:off x="13184062" y="3714220"/>
            <a:ext cx="4877993" cy="464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8255" lvl="0" indent="-514350" rtl="0" fontAlgn="base">
              <a:lnSpc>
                <a:spcPct val="102000"/>
              </a:lnSpc>
              <a:spcBef>
                <a:spcPts val="0"/>
              </a:spcBef>
              <a:spcAft>
                <a:spcPts val="75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3200" b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32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 libraries. </a:t>
            </a:r>
          </a:p>
          <a:p>
            <a:pPr marL="514350" marR="8255" lvl="0" indent="-514350" fontAlgn="base">
              <a:lnSpc>
                <a:spcPct val="102000"/>
              </a:lnSpc>
              <a:spcBef>
                <a:spcPts val="0"/>
              </a:spcBef>
              <a:spcAft>
                <a:spcPts val="75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3200" b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</a:t>
            </a:r>
            <a:r>
              <a:rPr lang="en-US" sz="32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due pins. </a:t>
            </a:r>
          </a:p>
          <a:p>
            <a:pPr marL="514350" marR="8255" lvl="0" indent="-514350" fontAlgn="base">
              <a:lnSpc>
                <a:spcPct val="102000"/>
              </a:lnSpc>
              <a:spcBef>
                <a:spcPts val="0"/>
              </a:spcBef>
              <a:spcAft>
                <a:spcPts val="75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3200" b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  <a:r>
              <a:rPr lang="en-US" sz="32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variables (Material, Thickness &amp; Temperatures). </a:t>
            </a:r>
          </a:p>
          <a:p>
            <a:pPr marL="514350" marR="8255" lvl="0" indent="-514350" fontAlgn="base">
              <a:lnSpc>
                <a:spcPct val="102000"/>
              </a:lnSpc>
              <a:spcBef>
                <a:spcPts val="0"/>
              </a:spcBef>
              <a:spcAft>
                <a:spcPts val="75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3200" b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  <a:r>
              <a:rPr lang="en-US" sz="32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LCD. </a:t>
            </a:r>
          </a:p>
          <a:p>
            <a:pPr marL="514350" marR="8255" lvl="0" indent="-514350" fontAlgn="base">
              <a:lnSpc>
                <a:spcPct val="102000"/>
              </a:lnSpc>
              <a:spcBef>
                <a:spcPts val="0"/>
              </a:spcBef>
              <a:spcAft>
                <a:spcPts val="75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Display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on LCD WELCOME message.</a:t>
            </a:r>
            <a:endParaRPr lang="en-US" sz="3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0627CA-4E09-4464-AD6D-2ED8B5F81992}"/>
              </a:ext>
            </a:extLst>
          </p:cNvPr>
          <p:cNvSpPr txBox="1"/>
          <p:nvPr/>
        </p:nvSpPr>
        <p:spPr>
          <a:xfrm>
            <a:off x="225945" y="2535958"/>
            <a:ext cx="1192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pc="30" dirty="0">
                <a:solidFill>
                  <a:srgbClr val="B36D29"/>
                </a:solidFill>
                <a:latin typeface="Roboto"/>
              </a:rPr>
              <a:t>Initialization and Void setup.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063E5DC-5282-4EF9-9A57-FDD9A2DB1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864" y="5755238"/>
            <a:ext cx="4400550" cy="15049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021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347650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id="3" name="Group 3"/>
          <p:cNvGrpSpPr/>
          <p:nvPr/>
        </p:nvGrpSpPr>
        <p:grpSpPr>
          <a:xfrm>
            <a:off x="13609688" y="182709"/>
            <a:ext cx="3649612" cy="982232"/>
            <a:chOff x="0" y="0"/>
            <a:chExt cx="4866150" cy="1309643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622050" cy="1309643"/>
              <a:chOff x="0" y="0"/>
              <a:chExt cx="6350000" cy="512699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49803"/>
                </a:srgbClr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>
              <a:off x="1622050" y="0"/>
              <a:ext cx="1622050" cy="1309643"/>
              <a:chOff x="0" y="0"/>
              <a:chExt cx="6350000" cy="512699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39607"/>
                </a:srgbClr>
              </a:solidFill>
            </p:spPr>
          </p:sp>
        </p:grpSp>
        <p:grpSp>
          <p:nvGrpSpPr>
            <p:cNvPr id="8" name="Group 8"/>
            <p:cNvGrpSpPr/>
            <p:nvPr/>
          </p:nvGrpSpPr>
          <p:grpSpPr>
            <a:xfrm>
              <a:off x="3244100" y="0"/>
              <a:ext cx="1622050" cy="1309643"/>
              <a:chOff x="0" y="0"/>
              <a:chExt cx="6350000" cy="512699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24705"/>
                </a:srgbClr>
              </a:solidFill>
            </p:spPr>
          </p:sp>
        </p:grpSp>
      </p:grpSp>
      <p:grpSp>
        <p:nvGrpSpPr>
          <p:cNvPr id="16" name="Group 16"/>
          <p:cNvGrpSpPr/>
          <p:nvPr/>
        </p:nvGrpSpPr>
        <p:grpSpPr>
          <a:xfrm>
            <a:off x="12352149" y="1347650"/>
            <a:ext cx="5935851" cy="8939350"/>
            <a:chOff x="0" y="0"/>
            <a:chExt cx="7515417" cy="11365814"/>
          </a:xfrm>
        </p:grpSpPr>
        <p:sp>
          <p:nvSpPr>
            <p:cNvPr id="17" name="Freeform 17"/>
            <p:cNvSpPr/>
            <p:nvPr/>
          </p:nvSpPr>
          <p:spPr>
            <a:xfrm flipH="1">
              <a:off x="0" y="0"/>
              <a:ext cx="7515417" cy="11365814"/>
            </a:xfrm>
            <a:custGeom>
              <a:avLst/>
              <a:gdLst/>
              <a:ahLst/>
              <a:cxnLst/>
              <a:rect l="l" t="t" r="r" b="b"/>
              <a:pathLst>
                <a:path w="7515417" h="11365814">
                  <a:moveTo>
                    <a:pt x="6809298" y="8881928"/>
                  </a:moveTo>
                  <a:lnTo>
                    <a:pt x="6809298" y="0"/>
                  </a:lnTo>
                  <a:lnTo>
                    <a:pt x="0" y="0"/>
                  </a:lnTo>
                  <a:lnTo>
                    <a:pt x="0" y="11365814"/>
                  </a:lnTo>
                  <a:lnTo>
                    <a:pt x="6809298" y="11365814"/>
                  </a:lnTo>
                  <a:lnTo>
                    <a:pt x="6809298" y="9470974"/>
                  </a:lnTo>
                  <a:lnTo>
                    <a:pt x="7515417" y="9180144"/>
                  </a:lnTo>
                  <a:lnTo>
                    <a:pt x="6809298" y="8881928"/>
                  </a:lnTo>
                  <a:close/>
                </a:path>
              </a:pathLst>
            </a:custGeom>
            <a:solidFill>
              <a:srgbClr val="B36D29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1028700" y="140425"/>
            <a:ext cx="11310058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6000" spc="60">
                <a:solidFill>
                  <a:srgbClr val="FFFFFF"/>
                </a:solidFill>
                <a:latin typeface="Roboto Bold"/>
              </a:rPr>
              <a:t>Software Portion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218181" y="1722121"/>
            <a:ext cx="4765019" cy="4526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31"/>
              </a:lnSpc>
            </a:pPr>
            <a:r>
              <a:rPr lang="en-US" sz="3024" spc="30" dirty="0">
                <a:solidFill>
                  <a:srgbClr val="000000"/>
                </a:solidFill>
                <a:latin typeface="Norwester Bold"/>
              </a:rPr>
              <a:t>ALGORITHM:</a:t>
            </a:r>
          </a:p>
        </p:txBody>
      </p:sp>
      <p:sp>
        <p:nvSpPr>
          <p:cNvPr id="20" name="AutoShape 20"/>
          <p:cNvSpPr/>
          <p:nvPr/>
        </p:nvSpPr>
        <p:spPr>
          <a:xfrm>
            <a:off x="13184062" y="2238551"/>
            <a:ext cx="544082" cy="128019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E81CE65-9056-4F06-8B02-4AE7A21EE489}"/>
              </a:ext>
            </a:extLst>
          </p:cNvPr>
          <p:cNvGrpSpPr/>
          <p:nvPr/>
        </p:nvGrpSpPr>
        <p:grpSpPr>
          <a:xfrm>
            <a:off x="225945" y="4692261"/>
            <a:ext cx="11928446" cy="5257800"/>
            <a:chOff x="225945" y="4692261"/>
            <a:chExt cx="11928446" cy="52578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4484FAD-C4D5-46A1-90EC-AC71EC6EA2FC}"/>
                </a:ext>
              </a:extLst>
            </p:cNvPr>
            <p:cNvGrpSpPr/>
            <p:nvPr/>
          </p:nvGrpSpPr>
          <p:grpSpPr>
            <a:xfrm>
              <a:off x="225945" y="4692261"/>
              <a:ext cx="11928446" cy="5257800"/>
              <a:chOff x="225945" y="4692261"/>
              <a:chExt cx="11928446" cy="525780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6D1364A-0A74-40C1-83EA-33DBA27F09FE}"/>
                  </a:ext>
                </a:extLst>
              </p:cNvPr>
              <p:cNvGrpSpPr/>
              <p:nvPr/>
            </p:nvGrpSpPr>
            <p:grpSpPr>
              <a:xfrm>
                <a:off x="225945" y="4692261"/>
                <a:ext cx="11928446" cy="5257800"/>
                <a:chOff x="2121917" y="4981446"/>
                <a:chExt cx="11928446" cy="5257800"/>
              </a:xfrm>
            </p:grpSpPr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7724C6B3-CCF7-4B0E-9CCA-0FA4463663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harpenSoften amount="25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21917" y="4981446"/>
                  <a:ext cx="11928446" cy="5257800"/>
                </a:xfrm>
                <a:prstGeom prst="roundRect">
                  <a:avLst>
                    <a:gd name="adj" fmla="val 16667"/>
                  </a:avLst>
                </a:prstGeom>
                <a:ln>
                  <a:noFill/>
                </a:ln>
                <a:effectLst>
                  <a:outerShdw blurRad="76200" dist="38100" dir="7800000" algn="tl" rotWithShape="0">
                    <a:srgbClr val="000000">
                      <a:alpha val="40000"/>
                    </a:srgbClr>
                  </a:outerShdw>
                  <a:softEdge rad="317500"/>
                </a:effectLst>
                <a:scene3d>
                  <a:camera prst="perspectiveFront"/>
                  <a:lightRig rig="contrasting" dir="t">
                    <a:rot lat="0" lon="0" rev="4200000"/>
                  </a:lightRig>
                </a:scene3d>
                <a:sp3d prstMaterial="plastic">
                  <a:bevelT w="381000" h="114300" prst="softRound"/>
                  <a:contourClr>
                    <a:srgbClr val="969696"/>
                  </a:contourClr>
                </a:sp3d>
              </p:spPr>
            </p:pic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95816432-4E0C-4D43-88B6-A6E5E0EA08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4361" y="8546482"/>
                  <a:ext cx="1504950" cy="1504950"/>
                </a:xfrm>
                <a:prstGeom prst="rect">
                  <a:avLst/>
                </a:prstGeom>
              </p:spPr>
            </p:pic>
            <p:pic>
              <p:nvPicPr>
                <p:cNvPr id="37" name="Picture 36">
                  <a:extLst>
                    <a:ext uri="{FF2B5EF4-FFF2-40B4-BE49-F238E27FC236}">
                      <a16:creationId xmlns:a16="http://schemas.microsoft.com/office/drawing/2014/main" id="{298A5905-BE14-4A54-A766-F22F78E19D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94911" y="8546482"/>
                  <a:ext cx="1504950" cy="1504950"/>
                </a:xfrm>
                <a:prstGeom prst="rect">
                  <a:avLst/>
                </a:prstGeom>
              </p:spPr>
            </p:pic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id="{9725A4F2-4D3D-4B07-BBAF-08B8F2B2B3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863363" y="8546482"/>
                  <a:ext cx="1504950" cy="1504950"/>
                </a:xfrm>
                <a:prstGeom prst="rect">
                  <a:avLst/>
                </a:prstGeom>
              </p:spPr>
            </p:pic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E8CF0849-84A6-437A-814F-BA9664BF48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95845" y="5832517"/>
                <a:ext cx="1504950" cy="1504950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F5A5EBC7-25BA-454E-81E5-01B8F5B2D5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389" y="8257297"/>
                <a:ext cx="1504950" cy="1504950"/>
              </a:xfrm>
              <a:prstGeom prst="rect">
                <a:avLst/>
              </a:prstGeom>
            </p:spPr>
          </p:pic>
        </p:grp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2FF4B91-FF00-450B-BF4E-F719A2311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0864" y="5755238"/>
              <a:ext cx="4400550" cy="1504950"/>
            </a:xfrm>
            <a:prstGeom prst="rect">
              <a:avLst/>
            </a:prstGeom>
            <a:ln w="127000" cap="sq">
              <a:solidFill>
                <a:srgbClr val="000000"/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2" name="TextBox 4">
            <a:extLst>
              <a:ext uri="{FF2B5EF4-FFF2-40B4-BE49-F238E27FC236}">
                <a16:creationId xmlns:a16="http://schemas.microsoft.com/office/drawing/2014/main" id="{61A661B8-25D2-4647-B1FB-89CCAA01DF48}"/>
              </a:ext>
            </a:extLst>
          </p:cNvPr>
          <p:cNvSpPr txBox="1"/>
          <p:nvPr/>
        </p:nvSpPr>
        <p:spPr>
          <a:xfrm>
            <a:off x="225945" y="1731951"/>
            <a:ext cx="6476712" cy="6610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720"/>
              </a:lnSpc>
            </a:pPr>
            <a:r>
              <a:rPr lang="en-US" sz="4400" spc="219" dirty="0">
                <a:solidFill>
                  <a:srgbClr val="B36D29"/>
                </a:solidFill>
                <a:latin typeface="Norwester"/>
              </a:rPr>
              <a:t>Part(2):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207ACF-04D9-4640-834C-27A6E3DA6EA9}"/>
              </a:ext>
            </a:extLst>
          </p:cNvPr>
          <p:cNvSpPr txBox="1"/>
          <p:nvPr/>
        </p:nvSpPr>
        <p:spPr>
          <a:xfrm>
            <a:off x="13184062" y="2377142"/>
            <a:ext cx="4877993" cy="790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 fontAlgn="base">
              <a:buFont typeface="+mj-lt"/>
              <a:buAutoNum type="arabicPeriod" startAt="6"/>
            </a:pPr>
            <a:r>
              <a:rPr lang="en-US" sz="2800" b="1" dirty="0"/>
              <a:t>Display</a:t>
            </a:r>
            <a:r>
              <a:rPr lang="en-US" sz="2800" dirty="0"/>
              <a:t> on LCD 1</a:t>
            </a:r>
            <a:r>
              <a:rPr lang="en-US" sz="2800" baseline="30000" dirty="0"/>
              <a:t>st</a:t>
            </a:r>
            <a:r>
              <a:rPr lang="en-US" sz="2800" dirty="0"/>
              <a:t> Menu (Select Material). </a:t>
            </a:r>
          </a:p>
          <a:p>
            <a:pPr marL="342900" lvl="0" indent="-342900" fontAlgn="base">
              <a:buFont typeface="+mj-lt"/>
              <a:buAutoNum type="arabicPeriod" startAt="6"/>
            </a:pPr>
            <a:r>
              <a:rPr lang="en-US" sz="2800" b="1" dirty="0"/>
              <a:t>Read</a:t>
            </a:r>
            <a:r>
              <a:rPr lang="en-US" sz="2800" dirty="0"/>
              <a:t> encoder position. </a:t>
            </a:r>
          </a:p>
          <a:p>
            <a:pPr marL="342900" lvl="0" indent="-342900" fontAlgn="base">
              <a:buFont typeface="+mj-lt"/>
              <a:buAutoNum type="arabicPeriod" startAt="6"/>
            </a:pPr>
            <a:r>
              <a:rPr lang="en-US" sz="2800" b="1" dirty="0"/>
              <a:t>Choose</a:t>
            </a:r>
            <a:r>
              <a:rPr lang="en-US" sz="2800" dirty="0"/>
              <a:t> the material (PVC/Acrylic/PP). </a:t>
            </a:r>
          </a:p>
          <a:p>
            <a:pPr marL="342900" lvl="0" indent="-342900" fontAlgn="base">
              <a:buFont typeface="+mj-lt"/>
              <a:buAutoNum type="arabicPeriod" startAt="6"/>
            </a:pPr>
            <a:r>
              <a:rPr lang="en-US" sz="2800" b="1" dirty="0"/>
              <a:t>Display</a:t>
            </a:r>
            <a:r>
              <a:rPr lang="en-US" sz="2800" dirty="0"/>
              <a:t> on LCD 2</a:t>
            </a:r>
            <a:r>
              <a:rPr lang="en-US" sz="2800" baseline="30000" dirty="0"/>
              <a:t>nd</a:t>
            </a:r>
            <a:r>
              <a:rPr lang="en-US" sz="2800" dirty="0"/>
              <a:t> Menu (Select thickness). </a:t>
            </a:r>
          </a:p>
          <a:p>
            <a:pPr marL="342900" lvl="0" indent="-342900" fontAlgn="base">
              <a:buFont typeface="+mj-lt"/>
              <a:buAutoNum type="arabicPeriod" startAt="6"/>
            </a:pPr>
            <a:r>
              <a:rPr lang="en-US" sz="2800" b="1" dirty="0"/>
              <a:t>Read</a:t>
            </a:r>
            <a:r>
              <a:rPr lang="en-US" sz="2800" dirty="0"/>
              <a:t> encoder position. </a:t>
            </a:r>
          </a:p>
          <a:p>
            <a:pPr marL="342900" lvl="0" indent="-342900" fontAlgn="base">
              <a:buFont typeface="+mj-lt"/>
              <a:buAutoNum type="arabicPeriod" startAt="6"/>
            </a:pPr>
            <a:r>
              <a:rPr lang="en-US" sz="2800" b="1" dirty="0"/>
              <a:t>Choose</a:t>
            </a:r>
            <a:r>
              <a:rPr lang="en-US" sz="2800" dirty="0"/>
              <a:t> the material thickness (300 µm / 650 µm / 1 mm). </a:t>
            </a:r>
          </a:p>
          <a:p>
            <a:pPr marL="342900" lvl="0" indent="-342900" fontAlgn="base">
              <a:buFont typeface="+mj-lt"/>
              <a:buAutoNum type="arabicPeriod" startAt="6"/>
            </a:pPr>
            <a:r>
              <a:rPr lang="en-US" sz="2800" b="1" dirty="0"/>
              <a:t>Display</a:t>
            </a:r>
            <a:r>
              <a:rPr lang="en-US" sz="2800" dirty="0"/>
              <a:t> on LCD 3</a:t>
            </a:r>
            <a:r>
              <a:rPr lang="en-US" sz="2800" baseline="30000" dirty="0"/>
              <a:t>rd</a:t>
            </a:r>
            <a:r>
              <a:rPr lang="en-US" sz="2800" dirty="0"/>
              <a:t> Menu (Preview Chosen Data). </a:t>
            </a:r>
          </a:p>
          <a:p>
            <a:pPr marL="342900" lvl="0" indent="-342900" fontAlgn="base">
              <a:buFont typeface="+mj-lt"/>
              <a:buAutoNum type="arabicPeriod" startAt="6"/>
            </a:pPr>
            <a:r>
              <a:rPr lang="en-US" sz="2800" b="1" dirty="0"/>
              <a:t>Read</a:t>
            </a:r>
            <a:r>
              <a:rPr lang="en-US" sz="2800" dirty="0"/>
              <a:t> encoder position. </a:t>
            </a:r>
          </a:p>
          <a:p>
            <a:pPr marL="342900" lvl="0" indent="-342900" fontAlgn="base">
              <a:buFont typeface="+mj-lt"/>
              <a:buAutoNum type="arabicPeriod" startAt="6"/>
            </a:pPr>
            <a:r>
              <a:rPr lang="en-US" sz="2800" b="1" dirty="0"/>
              <a:t>Choose</a:t>
            </a:r>
            <a:r>
              <a:rPr lang="en-US" sz="2800" dirty="0"/>
              <a:t> (Continue or not): 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800" u="sng" dirty="0"/>
              <a:t>Continue</a:t>
            </a:r>
            <a:r>
              <a:rPr lang="en-US" sz="2800" dirty="0"/>
              <a:t>: Proceed to vacuum forming process. 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800" u="sng" dirty="0"/>
              <a:t>Return</a:t>
            </a:r>
            <a:r>
              <a:rPr lang="en-US" sz="2800" dirty="0"/>
              <a:t>: to 1</a:t>
            </a:r>
            <a:r>
              <a:rPr lang="en-US" sz="2800" baseline="30000" dirty="0"/>
              <a:t>st </a:t>
            </a:r>
            <a:r>
              <a:rPr lang="en-US" sz="2800" dirty="0"/>
              <a:t>Menu.</a:t>
            </a:r>
            <a:r>
              <a:rPr lang="en-US" sz="3200" dirty="0"/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0627CA-4E09-4464-AD6D-2ED8B5F81992}"/>
              </a:ext>
            </a:extLst>
          </p:cNvPr>
          <p:cNvSpPr txBox="1"/>
          <p:nvPr/>
        </p:nvSpPr>
        <p:spPr>
          <a:xfrm>
            <a:off x="225945" y="2535958"/>
            <a:ext cx="1192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pc="30" dirty="0">
                <a:solidFill>
                  <a:srgbClr val="B36D29"/>
                </a:solidFill>
                <a:latin typeface="Roboto"/>
              </a:rPr>
              <a:t>Void loop Stage(0).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063E5DC-5282-4EF9-9A57-FDD9A2DB1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864" y="5755238"/>
            <a:ext cx="4400550" cy="15049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CEADC22-8964-4893-B3AD-01F542BBEC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333" y="5755238"/>
            <a:ext cx="4400550" cy="15049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7E5FF31-AC3B-472F-A774-A2F207150B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802" y="5755238"/>
            <a:ext cx="4400550" cy="15049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C995C67-616E-4FA9-ACA4-4575699A21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88" y="5755238"/>
            <a:ext cx="4400550" cy="15049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084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9475598"/>
            <a:chOff x="0" y="0"/>
            <a:chExt cx="24384000" cy="12634130"/>
          </a:xfrm>
        </p:grpSpPr>
        <p:grpSp>
          <p:nvGrpSpPr>
            <p:cNvPr id="3" name="Group 3"/>
            <p:cNvGrpSpPr/>
            <p:nvPr/>
          </p:nvGrpSpPr>
          <p:grpSpPr>
            <a:xfrm>
              <a:off x="18938878" y="1046170"/>
              <a:ext cx="1210027" cy="976976"/>
              <a:chOff x="0" y="0"/>
              <a:chExt cx="6350000" cy="512699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20148905" y="1046170"/>
              <a:ext cx="1210027" cy="976976"/>
              <a:chOff x="0" y="0"/>
              <a:chExt cx="6350000" cy="512699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21358932" y="1046170"/>
              <a:ext cx="1210027" cy="976976"/>
              <a:chOff x="0" y="0"/>
              <a:chExt cx="6350000" cy="512699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10727253" y="0"/>
              <a:ext cx="1210027" cy="976976"/>
              <a:chOff x="0" y="0"/>
              <a:chExt cx="6350000" cy="512699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11937280" y="0"/>
              <a:ext cx="1210027" cy="976976"/>
              <a:chOff x="0" y="0"/>
              <a:chExt cx="6350000" cy="512699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13147307" y="0"/>
              <a:ext cx="1210027" cy="976976"/>
              <a:chOff x="0" y="0"/>
              <a:chExt cx="6350000" cy="512699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2132960" y="1046170"/>
              <a:ext cx="1210027" cy="976976"/>
              <a:chOff x="0" y="0"/>
              <a:chExt cx="6350000" cy="512699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>
              <a:off x="3342988" y="1046170"/>
              <a:ext cx="1210027" cy="976976"/>
              <a:chOff x="0" y="0"/>
              <a:chExt cx="6350000" cy="512699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4553015" y="1046170"/>
              <a:ext cx="1210027" cy="976976"/>
              <a:chOff x="0" y="0"/>
              <a:chExt cx="6350000" cy="512699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2132960" y="10680178"/>
              <a:ext cx="1210027" cy="976976"/>
              <a:chOff x="0" y="0"/>
              <a:chExt cx="6350000" cy="512699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3342988" y="10680178"/>
              <a:ext cx="1210027" cy="976976"/>
              <a:chOff x="0" y="0"/>
              <a:chExt cx="6350000" cy="512699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4553015" y="10680178"/>
              <a:ext cx="1210027" cy="976976"/>
              <a:chOff x="0" y="0"/>
              <a:chExt cx="6350000" cy="512699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id="27" name="Group 27"/>
            <p:cNvGrpSpPr/>
            <p:nvPr/>
          </p:nvGrpSpPr>
          <p:grpSpPr>
            <a:xfrm>
              <a:off x="10535919" y="11657154"/>
              <a:ext cx="1210027" cy="976976"/>
              <a:chOff x="0" y="0"/>
              <a:chExt cx="6350000" cy="512699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id="29" name="Group 29"/>
            <p:cNvGrpSpPr/>
            <p:nvPr/>
          </p:nvGrpSpPr>
          <p:grpSpPr>
            <a:xfrm>
              <a:off x="11745946" y="11657154"/>
              <a:ext cx="1210027" cy="976976"/>
              <a:chOff x="0" y="0"/>
              <a:chExt cx="6350000" cy="512699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12955973" y="11657154"/>
              <a:ext cx="1210027" cy="976976"/>
              <a:chOff x="0" y="0"/>
              <a:chExt cx="6350000" cy="512699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id="33" name="Group 33"/>
            <p:cNvGrpSpPr/>
            <p:nvPr/>
          </p:nvGrpSpPr>
          <p:grpSpPr>
            <a:xfrm>
              <a:off x="18938878" y="10680178"/>
              <a:ext cx="1210027" cy="976976"/>
              <a:chOff x="0" y="0"/>
              <a:chExt cx="6350000" cy="512699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id="35" name="Group 35"/>
            <p:cNvGrpSpPr/>
            <p:nvPr/>
          </p:nvGrpSpPr>
          <p:grpSpPr>
            <a:xfrm>
              <a:off x="20148905" y="10680178"/>
              <a:ext cx="1210027" cy="976976"/>
              <a:chOff x="0" y="0"/>
              <a:chExt cx="6350000" cy="512699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id="37" name="Group 37"/>
            <p:cNvGrpSpPr/>
            <p:nvPr/>
          </p:nvGrpSpPr>
          <p:grpSpPr>
            <a:xfrm>
              <a:off x="21358932" y="10680178"/>
              <a:ext cx="1210027" cy="976976"/>
              <a:chOff x="0" y="0"/>
              <a:chExt cx="6350000" cy="512699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id="39" name="Group 39"/>
            <p:cNvGrpSpPr/>
            <p:nvPr/>
          </p:nvGrpSpPr>
          <p:grpSpPr>
            <a:xfrm>
              <a:off x="0" y="5653142"/>
              <a:ext cx="1210027" cy="976976"/>
              <a:chOff x="0" y="0"/>
              <a:chExt cx="6350000" cy="512699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id="41" name="Group 41"/>
            <p:cNvGrpSpPr/>
            <p:nvPr/>
          </p:nvGrpSpPr>
          <p:grpSpPr>
            <a:xfrm>
              <a:off x="1210027" y="5653142"/>
              <a:ext cx="1210027" cy="976976"/>
              <a:chOff x="0" y="0"/>
              <a:chExt cx="6350000" cy="512699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id="43" name="Group 43"/>
            <p:cNvGrpSpPr/>
            <p:nvPr/>
          </p:nvGrpSpPr>
          <p:grpSpPr>
            <a:xfrm>
              <a:off x="2420054" y="5653142"/>
              <a:ext cx="1210027" cy="976976"/>
              <a:chOff x="0" y="0"/>
              <a:chExt cx="6350000" cy="5126990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id="45" name="Group 45"/>
            <p:cNvGrpSpPr/>
            <p:nvPr/>
          </p:nvGrpSpPr>
          <p:grpSpPr>
            <a:xfrm>
              <a:off x="20753918" y="5653142"/>
              <a:ext cx="1210027" cy="976976"/>
              <a:chOff x="0" y="0"/>
              <a:chExt cx="6350000" cy="5126990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id="47" name="Group 47"/>
            <p:cNvGrpSpPr/>
            <p:nvPr/>
          </p:nvGrpSpPr>
          <p:grpSpPr>
            <a:xfrm>
              <a:off x="21963946" y="5653142"/>
              <a:ext cx="1210027" cy="976976"/>
              <a:chOff x="0" y="0"/>
              <a:chExt cx="6350000" cy="512699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id="49" name="Group 49"/>
            <p:cNvGrpSpPr/>
            <p:nvPr/>
          </p:nvGrpSpPr>
          <p:grpSpPr>
            <a:xfrm>
              <a:off x="23173973" y="5653142"/>
              <a:ext cx="1210027" cy="976976"/>
              <a:chOff x="0" y="0"/>
              <a:chExt cx="6350000" cy="512699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</p:grpSp>
      <p:sp>
        <p:nvSpPr>
          <p:cNvPr id="51" name="AutoShape 51"/>
          <p:cNvSpPr/>
          <p:nvPr/>
        </p:nvSpPr>
        <p:spPr>
          <a:xfrm>
            <a:off x="-180975" y="9963150"/>
            <a:ext cx="18649950" cy="514350"/>
          </a:xfrm>
          <a:prstGeom prst="rect">
            <a:avLst/>
          </a:prstGeom>
          <a:solidFill>
            <a:srgbClr val="444342"/>
          </a:solidFill>
        </p:spPr>
      </p:sp>
      <p:grpSp>
        <p:nvGrpSpPr>
          <p:cNvPr id="52" name="Group 52"/>
          <p:cNvGrpSpPr/>
          <p:nvPr/>
        </p:nvGrpSpPr>
        <p:grpSpPr>
          <a:xfrm>
            <a:off x="2217738" y="1959957"/>
            <a:ext cx="6008265" cy="5835650"/>
            <a:chOff x="0" y="0"/>
            <a:chExt cx="8011019" cy="7780867"/>
          </a:xfrm>
        </p:grpSpPr>
        <p:sp>
          <p:nvSpPr>
            <p:cNvPr id="53" name="TextBox 53"/>
            <p:cNvSpPr txBox="1"/>
            <p:nvPr/>
          </p:nvSpPr>
          <p:spPr>
            <a:xfrm>
              <a:off x="0" y="-85725"/>
              <a:ext cx="8011019" cy="4577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9100"/>
                </a:lnSpc>
              </a:pPr>
              <a:r>
                <a:rPr lang="en-US" sz="7000" spc="70">
                  <a:solidFill>
                    <a:srgbClr val="FFFFFF"/>
                  </a:solidFill>
                  <a:latin typeface="Norwester Bold"/>
                </a:rPr>
                <a:t>VACUUM FORMING MACHINE</a:t>
              </a:r>
            </a:p>
          </p:txBody>
        </p:sp>
        <p:sp>
          <p:nvSpPr>
            <p:cNvPr id="54" name="AutoShape 54"/>
            <p:cNvSpPr/>
            <p:nvPr/>
          </p:nvSpPr>
          <p:spPr>
            <a:xfrm>
              <a:off x="7147419" y="4809874"/>
              <a:ext cx="863600" cy="203200"/>
            </a:xfrm>
            <a:prstGeom prst="rect">
              <a:avLst/>
            </a:prstGeom>
            <a:solidFill>
              <a:srgbClr val="FFFFFF"/>
            </a:solidFill>
          </p:spPr>
        </p:sp>
        <p:grpSp>
          <p:nvGrpSpPr>
            <p:cNvPr id="55" name="Group 55"/>
            <p:cNvGrpSpPr/>
            <p:nvPr/>
          </p:nvGrpSpPr>
          <p:grpSpPr>
            <a:xfrm>
              <a:off x="4166927" y="6746293"/>
              <a:ext cx="1281364" cy="1034573"/>
              <a:chOff x="0" y="0"/>
              <a:chExt cx="6350000" cy="5126990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/>
              </a:solidFill>
            </p:spPr>
          </p:sp>
        </p:grpSp>
        <p:grpSp>
          <p:nvGrpSpPr>
            <p:cNvPr id="57" name="Group 57"/>
            <p:cNvGrpSpPr/>
            <p:nvPr/>
          </p:nvGrpSpPr>
          <p:grpSpPr>
            <a:xfrm>
              <a:off x="5448291" y="6746293"/>
              <a:ext cx="1281364" cy="1034573"/>
              <a:chOff x="0" y="0"/>
              <a:chExt cx="6350000" cy="5126990"/>
            </a:xfrm>
          </p:grpSpPr>
          <p:sp>
            <p:nvSpPr>
              <p:cNvPr id="58" name="Freeform 5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69803"/>
                </a:srgbClr>
              </a:solidFill>
            </p:spPr>
          </p:sp>
        </p:grpSp>
        <p:grpSp>
          <p:nvGrpSpPr>
            <p:cNvPr id="59" name="Group 59"/>
            <p:cNvGrpSpPr/>
            <p:nvPr/>
          </p:nvGrpSpPr>
          <p:grpSpPr>
            <a:xfrm>
              <a:off x="6729655" y="6746293"/>
              <a:ext cx="1281364" cy="1034573"/>
              <a:chOff x="0" y="0"/>
              <a:chExt cx="6350000" cy="5126990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24705"/>
                </a:srgbClr>
              </a:solidFill>
            </p:spPr>
          </p:sp>
        </p:grpSp>
      </p:grpSp>
      <p:grpSp>
        <p:nvGrpSpPr>
          <p:cNvPr id="61" name="Group 61"/>
          <p:cNvGrpSpPr/>
          <p:nvPr/>
        </p:nvGrpSpPr>
        <p:grpSpPr>
          <a:xfrm>
            <a:off x="9144000" y="2929636"/>
            <a:ext cx="7018549" cy="3616325"/>
            <a:chOff x="0" y="0"/>
            <a:chExt cx="9358065" cy="4821767"/>
          </a:xfrm>
        </p:grpSpPr>
        <p:sp>
          <p:nvSpPr>
            <p:cNvPr id="62" name="TextBox 62"/>
            <p:cNvSpPr txBox="1"/>
            <p:nvPr/>
          </p:nvSpPr>
          <p:spPr>
            <a:xfrm>
              <a:off x="0" y="-57150"/>
              <a:ext cx="9358065" cy="9478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720"/>
                </a:lnSpc>
              </a:pPr>
              <a:r>
                <a:rPr lang="en-US" sz="4400" spc="219">
                  <a:solidFill>
                    <a:srgbClr val="B36D29"/>
                  </a:solidFill>
                  <a:latin typeface="Norwester"/>
                </a:rPr>
                <a:t>DISCUSSION FLOW</a:t>
              </a:r>
            </a:p>
          </p:txBody>
        </p:sp>
        <p:sp>
          <p:nvSpPr>
            <p:cNvPr id="63" name="TextBox 63"/>
            <p:cNvSpPr txBox="1"/>
            <p:nvPr/>
          </p:nvSpPr>
          <p:spPr>
            <a:xfrm>
              <a:off x="0" y="1291167"/>
              <a:ext cx="9358065" cy="3530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">
                  <a:solidFill>
                    <a:srgbClr val="008037"/>
                  </a:solidFill>
                  <a:latin typeface="Roboto"/>
                </a:rPr>
                <a:t>Mechanical Portion</a:t>
              </a:r>
            </a:p>
            <a:p>
              <a:pPr>
                <a:lnSpc>
                  <a:spcPts val="4200"/>
                </a:lnSpc>
              </a:pPr>
              <a:r>
                <a:rPr lang="en-US" sz="3000" spc="30">
                  <a:solidFill>
                    <a:srgbClr val="008037"/>
                  </a:solidFill>
                  <a:latin typeface="Roboto"/>
                </a:rPr>
                <a:t>Hardware Portion</a:t>
              </a:r>
            </a:p>
            <a:p>
              <a:pPr>
                <a:lnSpc>
                  <a:spcPts val="4200"/>
                </a:lnSpc>
              </a:pPr>
              <a:r>
                <a:rPr lang="en-US" sz="3000" spc="30">
                  <a:solidFill>
                    <a:srgbClr val="008037"/>
                  </a:solidFill>
                  <a:latin typeface="Roboto"/>
                </a:rPr>
                <a:t>Software Portion </a:t>
              </a:r>
            </a:p>
            <a:p>
              <a:pPr>
                <a:lnSpc>
                  <a:spcPts val="4200"/>
                </a:lnSpc>
              </a:pPr>
              <a:r>
                <a:rPr lang="en-US" sz="3000" spc="30">
                  <a:solidFill>
                    <a:srgbClr val="FFFFFF"/>
                  </a:solidFill>
                  <a:latin typeface="Roboto"/>
                </a:rPr>
                <a:t>Applications</a:t>
              </a:r>
            </a:p>
            <a:p>
              <a:pPr>
                <a:lnSpc>
                  <a:spcPts val="4200"/>
                </a:lnSpc>
              </a:pPr>
              <a:endParaRPr lang="en-US" sz="3000" spc="30">
                <a:solidFill>
                  <a:srgbClr val="FFFFFF"/>
                </a:solidFill>
                <a:latin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34765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" name="TextBox 3"/>
          <p:cNvSpPr txBox="1"/>
          <p:nvPr/>
        </p:nvSpPr>
        <p:spPr>
          <a:xfrm>
            <a:off x="1028700" y="140425"/>
            <a:ext cx="11310058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6000" spc="60">
                <a:solidFill>
                  <a:srgbClr val="FFFFFF"/>
                </a:solidFill>
                <a:latin typeface="Roboto Bold"/>
              </a:rPr>
              <a:t>Applications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3609688" y="182709"/>
            <a:ext cx="3649612" cy="982232"/>
            <a:chOff x="0" y="0"/>
            <a:chExt cx="4866150" cy="13096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622050" cy="1309643"/>
              <a:chOff x="0" y="0"/>
              <a:chExt cx="6350000" cy="512699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49803"/>
                </a:srgbClr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1622050" y="0"/>
              <a:ext cx="1622050" cy="1309643"/>
              <a:chOff x="0" y="0"/>
              <a:chExt cx="6350000" cy="512699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39607"/>
                </a:srgbClr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3244100" y="0"/>
              <a:ext cx="1622050" cy="1309643"/>
              <a:chOff x="0" y="0"/>
              <a:chExt cx="6350000" cy="512699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24705"/>
                </a:srgbClr>
              </a:solidFill>
            </p:spPr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9475598"/>
            <a:chOff x="0" y="0"/>
            <a:chExt cx="24384000" cy="12634130"/>
          </a:xfrm>
        </p:grpSpPr>
        <p:grpSp>
          <p:nvGrpSpPr>
            <p:cNvPr id="3" name="Group 3"/>
            <p:cNvGrpSpPr/>
            <p:nvPr/>
          </p:nvGrpSpPr>
          <p:grpSpPr>
            <a:xfrm>
              <a:off x="18938878" y="1046170"/>
              <a:ext cx="1210027" cy="976976"/>
              <a:chOff x="0" y="0"/>
              <a:chExt cx="6350000" cy="512699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20148905" y="1046170"/>
              <a:ext cx="1210027" cy="976976"/>
              <a:chOff x="0" y="0"/>
              <a:chExt cx="6350000" cy="512699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21358932" y="1046170"/>
              <a:ext cx="1210027" cy="976976"/>
              <a:chOff x="0" y="0"/>
              <a:chExt cx="6350000" cy="512699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10727253" y="0"/>
              <a:ext cx="1210027" cy="976976"/>
              <a:chOff x="0" y="0"/>
              <a:chExt cx="6350000" cy="512699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11937280" y="0"/>
              <a:ext cx="1210027" cy="976976"/>
              <a:chOff x="0" y="0"/>
              <a:chExt cx="6350000" cy="512699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13147307" y="0"/>
              <a:ext cx="1210027" cy="976976"/>
              <a:chOff x="0" y="0"/>
              <a:chExt cx="6350000" cy="512699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2132960" y="1046170"/>
              <a:ext cx="1210027" cy="976976"/>
              <a:chOff x="0" y="0"/>
              <a:chExt cx="6350000" cy="512699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>
              <a:off x="3342988" y="1046170"/>
              <a:ext cx="1210027" cy="976976"/>
              <a:chOff x="0" y="0"/>
              <a:chExt cx="6350000" cy="512699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4553015" y="1046170"/>
              <a:ext cx="1210027" cy="976976"/>
              <a:chOff x="0" y="0"/>
              <a:chExt cx="6350000" cy="512699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2132960" y="10680178"/>
              <a:ext cx="1210027" cy="976976"/>
              <a:chOff x="0" y="0"/>
              <a:chExt cx="6350000" cy="512699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3342988" y="10680178"/>
              <a:ext cx="1210027" cy="976976"/>
              <a:chOff x="0" y="0"/>
              <a:chExt cx="6350000" cy="512699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4553015" y="10680178"/>
              <a:ext cx="1210027" cy="976976"/>
              <a:chOff x="0" y="0"/>
              <a:chExt cx="6350000" cy="512699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id="27" name="Group 27"/>
            <p:cNvGrpSpPr/>
            <p:nvPr/>
          </p:nvGrpSpPr>
          <p:grpSpPr>
            <a:xfrm>
              <a:off x="10535919" y="11657154"/>
              <a:ext cx="1210027" cy="976976"/>
              <a:chOff x="0" y="0"/>
              <a:chExt cx="6350000" cy="512699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id="29" name="Group 29"/>
            <p:cNvGrpSpPr/>
            <p:nvPr/>
          </p:nvGrpSpPr>
          <p:grpSpPr>
            <a:xfrm>
              <a:off x="11745946" y="11657154"/>
              <a:ext cx="1210027" cy="976976"/>
              <a:chOff x="0" y="0"/>
              <a:chExt cx="6350000" cy="512699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12955973" y="11657154"/>
              <a:ext cx="1210027" cy="976976"/>
              <a:chOff x="0" y="0"/>
              <a:chExt cx="6350000" cy="512699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id="33" name="Group 33"/>
            <p:cNvGrpSpPr/>
            <p:nvPr/>
          </p:nvGrpSpPr>
          <p:grpSpPr>
            <a:xfrm>
              <a:off x="18938878" y="10680178"/>
              <a:ext cx="1210027" cy="976976"/>
              <a:chOff x="0" y="0"/>
              <a:chExt cx="6350000" cy="512699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id="35" name="Group 35"/>
            <p:cNvGrpSpPr/>
            <p:nvPr/>
          </p:nvGrpSpPr>
          <p:grpSpPr>
            <a:xfrm>
              <a:off x="20148905" y="10680178"/>
              <a:ext cx="1210027" cy="976976"/>
              <a:chOff x="0" y="0"/>
              <a:chExt cx="6350000" cy="512699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id="37" name="Group 37"/>
            <p:cNvGrpSpPr/>
            <p:nvPr/>
          </p:nvGrpSpPr>
          <p:grpSpPr>
            <a:xfrm>
              <a:off x="21358932" y="10680178"/>
              <a:ext cx="1210027" cy="976976"/>
              <a:chOff x="0" y="0"/>
              <a:chExt cx="6350000" cy="512699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id="39" name="Group 39"/>
            <p:cNvGrpSpPr/>
            <p:nvPr/>
          </p:nvGrpSpPr>
          <p:grpSpPr>
            <a:xfrm>
              <a:off x="0" y="5653142"/>
              <a:ext cx="1210027" cy="976976"/>
              <a:chOff x="0" y="0"/>
              <a:chExt cx="6350000" cy="512699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id="41" name="Group 41"/>
            <p:cNvGrpSpPr/>
            <p:nvPr/>
          </p:nvGrpSpPr>
          <p:grpSpPr>
            <a:xfrm>
              <a:off x="1210027" y="5653142"/>
              <a:ext cx="1210027" cy="976976"/>
              <a:chOff x="0" y="0"/>
              <a:chExt cx="6350000" cy="512699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id="43" name="Group 43"/>
            <p:cNvGrpSpPr/>
            <p:nvPr/>
          </p:nvGrpSpPr>
          <p:grpSpPr>
            <a:xfrm>
              <a:off x="2420054" y="5653142"/>
              <a:ext cx="1210027" cy="976976"/>
              <a:chOff x="0" y="0"/>
              <a:chExt cx="6350000" cy="5126990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id="45" name="Group 45"/>
            <p:cNvGrpSpPr/>
            <p:nvPr/>
          </p:nvGrpSpPr>
          <p:grpSpPr>
            <a:xfrm>
              <a:off x="20753918" y="5653142"/>
              <a:ext cx="1210027" cy="976976"/>
              <a:chOff x="0" y="0"/>
              <a:chExt cx="6350000" cy="5126990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id="47" name="Group 47"/>
            <p:cNvGrpSpPr/>
            <p:nvPr/>
          </p:nvGrpSpPr>
          <p:grpSpPr>
            <a:xfrm>
              <a:off x="21963946" y="5653142"/>
              <a:ext cx="1210027" cy="976976"/>
              <a:chOff x="0" y="0"/>
              <a:chExt cx="6350000" cy="512699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id="49" name="Group 49"/>
            <p:cNvGrpSpPr/>
            <p:nvPr/>
          </p:nvGrpSpPr>
          <p:grpSpPr>
            <a:xfrm>
              <a:off x="23173973" y="5653142"/>
              <a:ext cx="1210027" cy="976976"/>
              <a:chOff x="0" y="0"/>
              <a:chExt cx="6350000" cy="512699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</p:grpSp>
      <p:grpSp>
        <p:nvGrpSpPr>
          <p:cNvPr id="51" name="Group 51"/>
          <p:cNvGrpSpPr/>
          <p:nvPr/>
        </p:nvGrpSpPr>
        <p:grpSpPr>
          <a:xfrm>
            <a:off x="9144000" y="2929636"/>
            <a:ext cx="7018549" cy="3616325"/>
            <a:chOff x="0" y="0"/>
            <a:chExt cx="9358065" cy="4821767"/>
          </a:xfrm>
        </p:grpSpPr>
        <p:sp>
          <p:nvSpPr>
            <p:cNvPr id="52" name="TextBox 52"/>
            <p:cNvSpPr txBox="1"/>
            <p:nvPr/>
          </p:nvSpPr>
          <p:spPr>
            <a:xfrm>
              <a:off x="0" y="-57150"/>
              <a:ext cx="9358065" cy="9478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720"/>
                </a:lnSpc>
              </a:pPr>
              <a:r>
                <a:rPr lang="en-US" sz="4400" spc="219">
                  <a:solidFill>
                    <a:srgbClr val="B36D29"/>
                  </a:solidFill>
                  <a:latin typeface="Norwester"/>
                </a:rPr>
                <a:t>DISCUSSION FLOW</a:t>
              </a:r>
            </a:p>
          </p:txBody>
        </p:sp>
        <p:sp>
          <p:nvSpPr>
            <p:cNvPr id="53" name="TextBox 53"/>
            <p:cNvSpPr txBox="1"/>
            <p:nvPr/>
          </p:nvSpPr>
          <p:spPr>
            <a:xfrm>
              <a:off x="0" y="1291167"/>
              <a:ext cx="9358065" cy="3530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">
                  <a:solidFill>
                    <a:srgbClr val="008037"/>
                  </a:solidFill>
                  <a:latin typeface="Roboto"/>
                </a:rPr>
                <a:t>Mechanical Portion</a:t>
              </a:r>
            </a:p>
            <a:p>
              <a:pPr>
                <a:lnSpc>
                  <a:spcPts val="4200"/>
                </a:lnSpc>
              </a:pPr>
              <a:r>
                <a:rPr lang="en-US" sz="3000" spc="30">
                  <a:solidFill>
                    <a:srgbClr val="008037"/>
                  </a:solidFill>
                  <a:latin typeface="Roboto"/>
                </a:rPr>
                <a:t>Hardware Portion</a:t>
              </a:r>
            </a:p>
            <a:p>
              <a:pPr>
                <a:lnSpc>
                  <a:spcPts val="4200"/>
                </a:lnSpc>
              </a:pPr>
              <a:r>
                <a:rPr lang="en-US" sz="3000" spc="30">
                  <a:solidFill>
                    <a:srgbClr val="008037"/>
                  </a:solidFill>
                  <a:latin typeface="Roboto"/>
                </a:rPr>
                <a:t>Software Portion </a:t>
              </a:r>
            </a:p>
            <a:p>
              <a:pPr>
                <a:lnSpc>
                  <a:spcPts val="4200"/>
                </a:lnSpc>
              </a:pPr>
              <a:r>
                <a:rPr lang="en-US" sz="3000" spc="30">
                  <a:solidFill>
                    <a:srgbClr val="008037"/>
                  </a:solidFill>
                  <a:latin typeface="Roboto"/>
                </a:rPr>
                <a:t>Applications</a:t>
              </a:r>
            </a:p>
            <a:p>
              <a:pPr>
                <a:lnSpc>
                  <a:spcPts val="4200"/>
                </a:lnSpc>
              </a:pPr>
              <a:endParaRPr lang="en-US" sz="3000" spc="30">
                <a:solidFill>
                  <a:srgbClr val="008037"/>
                </a:solidFill>
                <a:latin typeface="Roboto"/>
              </a:endParaRPr>
            </a:p>
          </p:txBody>
        </p:sp>
      </p:grpSp>
      <p:sp>
        <p:nvSpPr>
          <p:cNvPr id="54" name="AutoShape 54"/>
          <p:cNvSpPr/>
          <p:nvPr/>
        </p:nvSpPr>
        <p:spPr>
          <a:xfrm>
            <a:off x="-180975" y="9963150"/>
            <a:ext cx="18649950" cy="514350"/>
          </a:xfrm>
          <a:prstGeom prst="rect">
            <a:avLst/>
          </a:prstGeom>
          <a:solidFill>
            <a:srgbClr val="444342"/>
          </a:solidFill>
        </p:spPr>
      </p:sp>
      <p:grpSp>
        <p:nvGrpSpPr>
          <p:cNvPr id="55" name="Group 55"/>
          <p:cNvGrpSpPr/>
          <p:nvPr/>
        </p:nvGrpSpPr>
        <p:grpSpPr>
          <a:xfrm>
            <a:off x="2217738" y="1959957"/>
            <a:ext cx="6008265" cy="5835650"/>
            <a:chOff x="0" y="0"/>
            <a:chExt cx="8011019" cy="7780867"/>
          </a:xfrm>
        </p:grpSpPr>
        <p:sp>
          <p:nvSpPr>
            <p:cNvPr id="56" name="TextBox 56"/>
            <p:cNvSpPr txBox="1"/>
            <p:nvPr/>
          </p:nvSpPr>
          <p:spPr>
            <a:xfrm>
              <a:off x="0" y="-85725"/>
              <a:ext cx="8011019" cy="4577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9100"/>
                </a:lnSpc>
              </a:pPr>
              <a:r>
                <a:rPr lang="en-US" sz="7000" spc="70">
                  <a:solidFill>
                    <a:srgbClr val="FFFFFF"/>
                  </a:solidFill>
                  <a:latin typeface="Norwester Bold"/>
                </a:rPr>
                <a:t>VACUUM FORMING MACHINE</a:t>
              </a:r>
            </a:p>
          </p:txBody>
        </p:sp>
        <p:sp>
          <p:nvSpPr>
            <p:cNvPr id="57" name="AutoShape 57"/>
            <p:cNvSpPr/>
            <p:nvPr/>
          </p:nvSpPr>
          <p:spPr>
            <a:xfrm>
              <a:off x="7147419" y="4809874"/>
              <a:ext cx="863600" cy="203200"/>
            </a:xfrm>
            <a:prstGeom prst="rect">
              <a:avLst/>
            </a:prstGeom>
            <a:solidFill>
              <a:srgbClr val="FFFFFF"/>
            </a:solidFill>
          </p:spPr>
        </p:sp>
        <p:grpSp>
          <p:nvGrpSpPr>
            <p:cNvPr id="58" name="Group 58"/>
            <p:cNvGrpSpPr/>
            <p:nvPr/>
          </p:nvGrpSpPr>
          <p:grpSpPr>
            <a:xfrm>
              <a:off x="4166927" y="6746293"/>
              <a:ext cx="1281364" cy="1034573"/>
              <a:chOff x="0" y="0"/>
              <a:chExt cx="6350000" cy="5126990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/>
              </a:solidFill>
            </p:spPr>
          </p:sp>
        </p:grpSp>
        <p:grpSp>
          <p:nvGrpSpPr>
            <p:cNvPr id="60" name="Group 60"/>
            <p:cNvGrpSpPr/>
            <p:nvPr/>
          </p:nvGrpSpPr>
          <p:grpSpPr>
            <a:xfrm>
              <a:off x="5448291" y="6746293"/>
              <a:ext cx="1281364" cy="1034573"/>
              <a:chOff x="0" y="0"/>
              <a:chExt cx="6350000" cy="5126990"/>
            </a:xfrm>
          </p:grpSpPr>
          <p:sp>
            <p:nvSpPr>
              <p:cNvPr id="61" name="Freeform 61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69803"/>
                </a:srgbClr>
              </a:solidFill>
            </p:spPr>
          </p:sp>
        </p:grpSp>
        <p:grpSp>
          <p:nvGrpSpPr>
            <p:cNvPr id="62" name="Group 62"/>
            <p:cNvGrpSpPr/>
            <p:nvPr/>
          </p:nvGrpSpPr>
          <p:grpSpPr>
            <a:xfrm>
              <a:off x="6729655" y="6746293"/>
              <a:ext cx="1281364" cy="1034573"/>
              <a:chOff x="0" y="0"/>
              <a:chExt cx="6350000" cy="5126990"/>
            </a:xfrm>
          </p:grpSpPr>
          <p:sp>
            <p:nvSpPr>
              <p:cNvPr id="63" name="Freeform 63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24705"/>
                </a:srgbClr>
              </a:solidFill>
            </p:spPr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9475598"/>
            <a:chOff x="0" y="0"/>
            <a:chExt cx="24384000" cy="12634130"/>
          </a:xfrm>
        </p:grpSpPr>
        <p:grpSp>
          <p:nvGrpSpPr>
            <p:cNvPr id="3" name="Group 3"/>
            <p:cNvGrpSpPr/>
            <p:nvPr/>
          </p:nvGrpSpPr>
          <p:grpSpPr>
            <a:xfrm>
              <a:off x="18938878" y="1046170"/>
              <a:ext cx="1210027" cy="976976"/>
              <a:chOff x="0" y="0"/>
              <a:chExt cx="6350000" cy="512699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20148905" y="1046170"/>
              <a:ext cx="1210027" cy="976976"/>
              <a:chOff x="0" y="0"/>
              <a:chExt cx="6350000" cy="512699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21358932" y="1046170"/>
              <a:ext cx="1210027" cy="976976"/>
              <a:chOff x="0" y="0"/>
              <a:chExt cx="6350000" cy="512699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10727253" y="0"/>
              <a:ext cx="1210027" cy="976976"/>
              <a:chOff x="0" y="0"/>
              <a:chExt cx="6350000" cy="512699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11937280" y="0"/>
              <a:ext cx="1210027" cy="976976"/>
              <a:chOff x="0" y="0"/>
              <a:chExt cx="6350000" cy="512699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13147307" y="0"/>
              <a:ext cx="1210027" cy="976976"/>
              <a:chOff x="0" y="0"/>
              <a:chExt cx="6350000" cy="512699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2132960" y="1046170"/>
              <a:ext cx="1210027" cy="976976"/>
              <a:chOff x="0" y="0"/>
              <a:chExt cx="6350000" cy="512699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>
              <a:off x="3342988" y="1046170"/>
              <a:ext cx="1210027" cy="976976"/>
              <a:chOff x="0" y="0"/>
              <a:chExt cx="6350000" cy="512699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4553015" y="1046170"/>
              <a:ext cx="1210027" cy="976976"/>
              <a:chOff x="0" y="0"/>
              <a:chExt cx="6350000" cy="512699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2132960" y="10680178"/>
              <a:ext cx="1210027" cy="976976"/>
              <a:chOff x="0" y="0"/>
              <a:chExt cx="6350000" cy="512699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3342988" y="10680178"/>
              <a:ext cx="1210027" cy="976976"/>
              <a:chOff x="0" y="0"/>
              <a:chExt cx="6350000" cy="512699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4553015" y="10680178"/>
              <a:ext cx="1210027" cy="976976"/>
              <a:chOff x="0" y="0"/>
              <a:chExt cx="6350000" cy="512699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id="27" name="Group 27"/>
            <p:cNvGrpSpPr/>
            <p:nvPr/>
          </p:nvGrpSpPr>
          <p:grpSpPr>
            <a:xfrm>
              <a:off x="10535919" y="11657154"/>
              <a:ext cx="1210027" cy="976976"/>
              <a:chOff x="0" y="0"/>
              <a:chExt cx="6350000" cy="512699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id="29" name="Group 29"/>
            <p:cNvGrpSpPr/>
            <p:nvPr/>
          </p:nvGrpSpPr>
          <p:grpSpPr>
            <a:xfrm>
              <a:off x="11745946" y="11657154"/>
              <a:ext cx="1210027" cy="976976"/>
              <a:chOff x="0" y="0"/>
              <a:chExt cx="6350000" cy="512699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12955973" y="11657154"/>
              <a:ext cx="1210027" cy="976976"/>
              <a:chOff x="0" y="0"/>
              <a:chExt cx="6350000" cy="512699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id="33" name="Group 33"/>
            <p:cNvGrpSpPr/>
            <p:nvPr/>
          </p:nvGrpSpPr>
          <p:grpSpPr>
            <a:xfrm>
              <a:off x="18938878" y="10680178"/>
              <a:ext cx="1210027" cy="976976"/>
              <a:chOff x="0" y="0"/>
              <a:chExt cx="6350000" cy="512699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id="35" name="Group 35"/>
            <p:cNvGrpSpPr/>
            <p:nvPr/>
          </p:nvGrpSpPr>
          <p:grpSpPr>
            <a:xfrm>
              <a:off x="20148905" y="10680178"/>
              <a:ext cx="1210027" cy="976976"/>
              <a:chOff x="0" y="0"/>
              <a:chExt cx="6350000" cy="512699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id="37" name="Group 37"/>
            <p:cNvGrpSpPr/>
            <p:nvPr/>
          </p:nvGrpSpPr>
          <p:grpSpPr>
            <a:xfrm>
              <a:off x="21358932" y="10680178"/>
              <a:ext cx="1210027" cy="976976"/>
              <a:chOff x="0" y="0"/>
              <a:chExt cx="6350000" cy="512699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id="39" name="Group 39"/>
            <p:cNvGrpSpPr/>
            <p:nvPr/>
          </p:nvGrpSpPr>
          <p:grpSpPr>
            <a:xfrm>
              <a:off x="0" y="5653142"/>
              <a:ext cx="1210027" cy="976976"/>
              <a:chOff x="0" y="0"/>
              <a:chExt cx="6350000" cy="512699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id="41" name="Group 41"/>
            <p:cNvGrpSpPr/>
            <p:nvPr/>
          </p:nvGrpSpPr>
          <p:grpSpPr>
            <a:xfrm>
              <a:off x="1210027" y="5653142"/>
              <a:ext cx="1210027" cy="976976"/>
              <a:chOff x="0" y="0"/>
              <a:chExt cx="6350000" cy="512699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id="43" name="Group 43"/>
            <p:cNvGrpSpPr/>
            <p:nvPr/>
          </p:nvGrpSpPr>
          <p:grpSpPr>
            <a:xfrm>
              <a:off x="2420054" y="5653142"/>
              <a:ext cx="1210027" cy="976976"/>
              <a:chOff x="0" y="0"/>
              <a:chExt cx="6350000" cy="5126990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id="45" name="Group 45"/>
            <p:cNvGrpSpPr/>
            <p:nvPr/>
          </p:nvGrpSpPr>
          <p:grpSpPr>
            <a:xfrm>
              <a:off x="20753918" y="5653142"/>
              <a:ext cx="1210027" cy="976976"/>
              <a:chOff x="0" y="0"/>
              <a:chExt cx="6350000" cy="5126990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id="47" name="Group 47"/>
            <p:cNvGrpSpPr/>
            <p:nvPr/>
          </p:nvGrpSpPr>
          <p:grpSpPr>
            <a:xfrm>
              <a:off x="21963946" y="5653142"/>
              <a:ext cx="1210027" cy="976976"/>
              <a:chOff x="0" y="0"/>
              <a:chExt cx="6350000" cy="512699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id="49" name="Group 49"/>
            <p:cNvGrpSpPr/>
            <p:nvPr/>
          </p:nvGrpSpPr>
          <p:grpSpPr>
            <a:xfrm>
              <a:off x="23173973" y="5653142"/>
              <a:ext cx="1210027" cy="976976"/>
              <a:chOff x="0" y="0"/>
              <a:chExt cx="6350000" cy="512699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</p:grpSp>
      <p:sp>
        <p:nvSpPr>
          <p:cNvPr id="51" name="AutoShape 51"/>
          <p:cNvSpPr/>
          <p:nvPr/>
        </p:nvSpPr>
        <p:spPr>
          <a:xfrm>
            <a:off x="-180975" y="9963150"/>
            <a:ext cx="18649950" cy="514350"/>
          </a:xfrm>
          <a:prstGeom prst="rect">
            <a:avLst/>
          </a:prstGeom>
          <a:solidFill>
            <a:srgbClr val="444342"/>
          </a:solidFill>
        </p:spPr>
      </p:sp>
      <p:grpSp>
        <p:nvGrpSpPr>
          <p:cNvPr id="52" name="Group 52"/>
          <p:cNvGrpSpPr/>
          <p:nvPr/>
        </p:nvGrpSpPr>
        <p:grpSpPr>
          <a:xfrm>
            <a:off x="5342933" y="7019677"/>
            <a:ext cx="2883069" cy="775930"/>
            <a:chOff x="0" y="0"/>
            <a:chExt cx="3844092" cy="1034573"/>
          </a:xfrm>
        </p:grpSpPr>
        <p:grpSp>
          <p:nvGrpSpPr>
            <p:cNvPr id="53" name="Group 53"/>
            <p:cNvGrpSpPr/>
            <p:nvPr/>
          </p:nvGrpSpPr>
          <p:grpSpPr>
            <a:xfrm>
              <a:off x="0" y="0"/>
              <a:ext cx="1281364" cy="1034573"/>
              <a:chOff x="0" y="0"/>
              <a:chExt cx="6350000" cy="5126990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/>
              </a:solidFill>
            </p:spPr>
          </p:sp>
        </p:grpSp>
        <p:grpSp>
          <p:nvGrpSpPr>
            <p:cNvPr id="55" name="Group 55"/>
            <p:cNvGrpSpPr/>
            <p:nvPr/>
          </p:nvGrpSpPr>
          <p:grpSpPr>
            <a:xfrm>
              <a:off x="1281364" y="0"/>
              <a:ext cx="1281364" cy="1034573"/>
              <a:chOff x="0" y="0"/>
              <a:chExt cx="6350000" cy="5126990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69803"/>
                </a:srgbClr>
              </a:solidFill>
            </p:spPr>
          </p:sp>
        </p:grpSp>
        <p:grpSp>
          <p:nvGrpSpPr>
            <p:cNvPr id="57" name="Group 57"/>
            <p:cNvGrpSpPr/>
            <p:nvPr/>
          </p:nvGrpSpPr>
          <p:grpSpPr>
            <a:xfrm>
              <a:off x="2562728" y="0"/>
              <a:ext cx="1281364" cy="1034573"/>
              <a:chOff x="0" y="0"/>
              <a:chExt cx="6350000" cy="5126990"/>
            </a:xfrm>
          </p:grpSpPr>
          <p:sp>
            <p:nvSpPr>
              <p:cNvPr id="58" name="Freeform 5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24705"/>
                </a:srgbClr>
              </a:solidFill>
            </p:spPr>
          </p:sp>
        </p:grpSp>
      </p:grpSp>
      <p:grpSp>
        <p:nvGrpSpPr>
          <p:cNvPr id="59" name="Group 59"/>
          <p:cNvGrpSpPr>
            <a:grpSpLocks noChangeAspect="1"/>
          </p:cNvGrpSpPr>
          <p:nvPr/>
        </p:nvGrpSpPr>
        <p:grpSpPr>
          <a:xfrm>
            <a:off x="7013500" y="2758078"/>
            <a:ext cx="4261001" cy="201652"/>
            <a:chOff x="0" y="0"/>
            <a:chExt cx="30988000" cy="1473200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30980382" cy="1473200"/>
            </a:xfrm>
            <a:custGeom>
              <a:avLst/>
              <a:gdLst/>
              <a:ahLst/>
              <a:cxnLst/>
              <a:rect l="l" t="t" r="r" b="b"/>
              <a:pathLst>
                <a:path w="30980382" h="1473200">
                  <a:moveTo>
                    <a:pt x="30607000" y="711200"/>
                  </a:moveTo>
                  <a:cubicBezTo>
                    <a:pt x="30224729" y="711200"/>
                    <a:pt x="30054550" y="591820"/>
                    <a:pt x="29819600" y="425450"/>
                  </a:cubicBezTo>
                  <a:cubicBezTo>
                    <a:pt x="29550361" y="236220"/>
                    <a:pt x="29216350" y="0"/>
                    <a:pt x="28591511" y="0"/>
                  </a:cubicBezTo>
                  <a:cubicBezTo>
                    <a:pt x="27966671" y="0"/>
                    <a:pt x="27632661" y="236220"/>
                    <a:pt x="27364689" y="425450"/>
                  </a:cubicBezTo>
                  <a:cubicBezTo>
                    <a:pt x="27129739" y="591820"/>
                    <a:pt x="26959561" y="711200"/>
                    <a:pt x="26577289" y="711200"/>
                  </a:cubicBezTo>
                  <a:cubicBezTo>
                    <a:pt x="26195018" y="711200"/>
                    <a:pt x="26024839" y="591820"/>
                    <a:pt x="25789889" y="425450"/>
                  </a:cubicBezTo>
                  <a:cubicBezTo>
                    <a:pt x="25520650" y="236220"/>
                    <a:pt x="25186639" y="0"/>
                    <a:pt x="24561800" y="0"/>
                  </a:cubicBezTo>
                  <a:cubicBezTo>
                    <a:pt x="23936961" y="0"/>
                    <a:pt x="23602950" y="236220"/>
                    <a:pt x="23334980" y="425450"/>
                  </a:cubicBezTo>
                  <a:cubicBezTo>
                    <a:pt x="23100030" y="591820"/>
                    <a:pt x="22929850" y="711200"/>
                    <a:pt x="22547580" y="711200"/>
                  </a:cubicBezTo>
                  <a:cubicBezTo>
                    <a:pt x="22165311" y="711200"/>
                    <a:pt x="21995130" y="591820"/>
                    <a:pt x="21760180" y="425450"/>
                  </a:cubicBezTo>
                  <a:cubicBezTo>
                    <a:pt x="21489670" y="236220"/>
                    <a:pt x="21155661" y="0"/>
                    <a:pt x="20532089" y="0"/>
                  </a:cubicBezTo>
                  <a:cubicBezTo>
                    <a:pt x="19907250" y="0"/>
                    <a:pt x="19573239" y="236220"/>
                    <a:pt x="19305270" y="425450"/>
                  </a:cubicBezTo>
                  <a:cubicBezTo>
                    <a:pt x="19070320" y="591820"/>
                    <a:pt x="18900139" y="711200"/>
                    <a:pt x="18517870" y="711200"/>
                  </a:cubicBezTo>
                  <a:cubicBezTo>
                    <a:pt x="18135600" y="711200"/>
                    <a:pt x="17965420" y="591820"/>
                    <a:pt x="17730470" y="425450"/>
                  </a:cubicBezTo>
                  <a:cubicBezTo>
                    <a:pt x="17459961" y="236220"/>
                    <a:pt x="17125950" y="0"/>
                    <a:pt x="16501111" y="0"/>
                  </a:cubicBezTo>
                  <a:cubicBezTo>
                    <a:pt x="15876271" y="0"/>
                    <a:pt x="15542261" y="236220"/>
                    <a:pt x="15274291" y="425450"/>
                  </a:cubicBezTo>
                  <a:cubicBezTo>
                    <a:pt x="15039341" y="591820"/>
                    <a:pt x="14869161" y="711200"/>
                    <a:pt x="14486891" y="711200"/>
                  </a:cubicBezTo>
                  <a:cubicBezTo>
                    <a:pt x="14104621" y="711200"/>
                    <a:pt x="13934441" y="591820"/>
                    <a:pt x="13699491" y="425450"/>
                  </a:cubicBezTo>
                  <a:cubicBezTo>
                    <a:pt x="13430250" y="236220"/>
                    <a:pt x="13096239" y="0"/>
                    <a:pt x="12471400" y="0"/>
                  </a:cubicBezTo>
                  <a:cubicBezTo>
                    <a:pt x="11846561" y="0"/>
                    <a:pt x="11512550" y="236220"/>
                    <a:pt x="11244580" y="425450"/>
                  </a:cubicBezTo>
                  <a:cubicBezTo>
                    <a:pt x="11009630" y="591820"/>
                    <a:pt x="10839450" y="711200"/>
                    <a:pt x="10457180" y="711200"/>
                  </a:cubicBezTo>
                  <a:cubicBezTo>
                    <a:pt x="10074911" y="711200"/>
                    <a:pt x="9904730" y="591820"/>
                    <a:pt x="9669780" y="425450"/>
                  </a:cubicBezTo>
                  <a:cubicBezTo>
                    <a:pt x="9400540" y="236220"/>
                    <a:pt x="9065260" y="0"/>
                    <a:pt x="8441690" y="0"/>
                  </a:cubicBezTo>
                  <a:cubicBezTo>
                    <a:pt x="7818120" y="0"/>
                    <a:pt x="7482840" y="236220"/>
                    <a:pt x="7213600" y="425450"/>
                  </a:cubicBezTo>
                  <a:cubicBezTo>
                    <a:pt x="6978650" y="591820"/>
                    <a:pt x="6808470" y="711200"/>
                    <a:pt x="6426200" y="711200"/>
                  </a:cubicBezTo>
                  <a:cubicBezTo>
                    <a:pt x="6043930" y="711200"/>
                    <a:pt x="5873750" y="591820"/>
                    <a:pt x="5638800" y="425450"/>
                  </a:cubicBezTo>
                  <a:cubicBezTo>
                    <a:pt x="5369560" y="236220"/>
                    <a:pt x="5035550" y="0"/>
                    <a:pt x="4410710" y="0"/>
                  </a:cubicBezTo>
                  <a:cubicBezTo>
                    <a:pt x="3785870" y="0"/>
                    <a:pt x="3451860" y="236220"/>
                    <a:pt x="3183890" y="425450"/>
                  </a:cubicBezTo>
                  <a:cubicBezTo>
                    <a:pt x="2948940" y="591820"/>
                    <a:pt x="2778760" y="711200"/>
                    <a:pt x="2396490" y="711200"/>
                  </a:cubicBezTo>
                  <a:cubicBezTo>
                    <a:pt x="2014220" y="711200"/>
                    <a:pt x="1844040" y="591820"/>
                    <a:pt x="1609090" y="425450"/>
                  </a:cubicBezTo>
                  <a:cubicBezTo>
                    <a:pt x="1339850" y="236220"/>
                    <a:pt x="1005840" y="0"/>
                    <a:pt x="381000" y="0"/>
                  </a:cubicBezTo>
                  <a:cubicBezTo>
                    <a:pt x="170180" y="0"/>
                    <a:pt x="0" y="170180"/>
                    <a:pt x="0" y="381000"/>
                  </a:cubicBezTo>
                  <a:cubicBezTo>
                    <a:pt x="0" y="591820"/>
                    <a:pt x="170180" y="762000"/>
                    <a:pt x="381000" y="762000"/>
                  </a:cubicBezTo>
                  <a:cubicBezTo>
                    <a:pt x="763270" y="762000"/>
                    <a:pt x="933450" y="881380"/>
                    <a:pt x="1168400" y="1047750"/>
                  </a:cubicBezTo>
                  <a:cubicBezTo>
                    <a:pt x="1436370" y="1236980"/>
                    <a:pt x="1770380" y="1473200"/>
                    <a:pt x="2395220" y="1473200"/>
                  </a:cubicBezTo>
                  <a:cubicBezTo>
                    <a:pt x="3020060" y="1473200"/>
                    <a:pt x="3354070" y="1236980"/>
                    <a:pt x="3622040" y="1047750"/>
                  </a:cubicBezTo>
                  <a:cubicBezTo>
                    <a:pt x="3856990" y="881380"/>
                    <a:pt x="4027170" y="762000"/>
                    <a:pt x="4409440" y="762000"/>
                  </a:cubicBezTo>
                  <a:cubicBezTo>
                    <a:pt x="4791710" y="762000"/>
                    <a:pt x="4961890" y="881380"/>
                    <a:pt x="5196840" y="1047750"/>
                  </a:cubicBezTo>
                  <a:cubicBezTo>
                    <a:pt x="5467350" y="1236980"/>
                    <a:pt x="5801360" y="1473200"/>
                    <a:pt x="6426200" y="1473200"/>
                  </a:cubicBezTo>
                  <a:cubicBezTo>
                    <a:pt x="7051040" y="1473200"/>
                    <a:pt x="7385050" y="1236980"/>
                    <a:pt x="7653020" y="1047750"/>
                  </a:cubicBezTo>
                  <a:cubicBezTo>
                    <a:pt x="7887970" y="881380"/>
                    <a:pt x="8058150" y="762000"/>
                    <a:pt x="8440420" y="762000"/>
                  </a:cubicBezTo>
                  <a:cubicBezTo>
                    <a:pt x="8822689" y="762000"/>
                    <a:pt x="8992870" y="881380"/>
                    <a:pt x="9227820" y="1047750"/>
                  </a:cubicBezTo>
                  <a:cubicBezTo>
                    <a:pt x="9495790" y="1236980"/>
                    <a:pt x="9829800" y="1473200"/>
                    <a:pt x="10454640" y="1473200"/>
                  </a:cubicBezTo>
                  <a:cubicBezTo>
                    <a:pt x="11079480" y="1473200"/>
                    <a:pt x="11413490" y="1236980"/>
                    <a:pt x="11681460" y="1047750"/>
                  </a:cubicBezTo>
                  <a:cubicBezTo>
                    <a:pt x="11918950" y="881380"/>
                    <a:pt x="12087860" y="762000"/>
                    <a:pt x="12471400" y="762000"/>
                  </a:cubicBezTo>
                  <a:cubicBezTo>
                    <a:pt x="12853670" y="762000"/>
                    <a:pt x="13023850" y="881380"/>
                    <a:pt x="13258800" y="1047750"/>
                  </a:cubicBezTo>
                  <a:cubicBezTo>
                    <a:pt x="13526770" y="1236980"/>
                    <a:pt x="13860780" y="1473200"/>
                    <a:pt x="14485620" y="1473200"/>
                  </a:cubicBezTo>
                  <a:cubicBezTo>
                    <a:pt x="15110459" y="1473200"/>
                    <a:pt x="15444470" y="1236980"/>
                    <a:pt x="15712439" y="1047750"/>
                  </a:cubicBezTo>
                  <a:cubicBezTo>
                    <a:pt x="15947389" y="881380"/>
                    <a:pt x="16117570" y="762000"/>
                    <a:pt x="16499839" y="762000"/>
                  </a:cubicBezTo>
                  <a:cubicBezTo>
                    <a:pt x="16882109" y="762000"/>
                    <a:pt x="17052289" y="881380"/>
                    <a:pt x="17287239" y="1047750"/>
                  </a:cubicBezTo>
                  <a:cubicBezTo>
                    <a:pt x="17555209" y="1236980"/>
                    <a:pt x="17889220" y="1473200"/>
                    <a:pt x="18514059" y="1473200"/>
                  </a:cubicBezTo>
                  <a:cubicBezTo>
                    <a:pt x="19138898" y="1473200"/>
                    <a:pt x="19472909" y="1236980"/>
                    <a:pt x="19740879" y="1047750"/>
                  </a:cubicBezTo>
                  <a:cubicBezTo>
                    <a:pt x="19975829" y="881380"/>
                    <a:pt x="20146009" y="762000"/>
                    <a:pt x="20528279" y="762000"/>
                  </a:cubicBezTo>
                  <a:cubicBezTo>
                    <a:pt x="20910548" y="762000"/>
                    <a:pt x="21080729" y="881380"/>
                    <a:pt x="21315679" y="1047750"/>
                  </a:cubicBezTo>
                  <a:cubicBezTo>
                    <a:pt x="21583648" y="1236980"/>
                    <a:pt x="21917659" y="1473200"/>
                    <a:pt x="22542498" y="1473200"/>
                  </a:cubicBezTo>
                  <a:cubicBezTo>
                    <a:pt x="23167338" y="1473200"/>
                    <a:pt x="23501348" y="1236980"/>
                    <a:pt x="23769318" y="1047750"/>
                  </a:cubicBezTo>
                  <a:cubicBezTo>
                    <a:pt x="24004268" y="881380"/>
                    <a:pt x="24174448" y="762000"/>
                    <a:pt x="24556718" y="762000"/>
                  </a:cubicBezTo>
                  <a:cubicBezTo>
                    <a:pt x="24938988" y="762000"/>
                    <a:pt x="25109168" y="881380"/>
                    <a:pt x="25344118" y="1047750"/>
                  </a:cubicBezTo>
                  <a:cubicBezTo>
                    <a:pt x="25612088" y="1236980"/>
                    <a:pt x="25946098" y="1473200"/>
                    <a:pt x="26570939" y="1473200"/>
                  </a:cubicBezTo>
                  <a:cubicBezTo>
                    <a:pt x="27195779" y="1473200"/>
                    <a:pt x="27529789" y="1236980"/>
                    <a:pt x="27797761" y="1047750"/>
                  </a:cubicBezTo>
                  <a:cubicBezTo>
                    <a:pt x="28032711" y="881380"/>
                    <a:pt x="28202889" y="762000"/>
                    <a:pt x="28585161" y="762000"/>
                  </a:cubicBezTo>
                  <a:cubicBezTo>
                    <a:pt x="28967432" y="762000"/>
                    <a:pt x="29137611" y="881380"/>
                    <a:pt x="29372561" y="1047750"/>
                  </a:cubicBezTo>
                  <a:cubicBezTo>
                    <a:pt x="29640532" y="1236980"/>
                    <a:pt x="29974539" y="1473200"/>
                    <a:pt x="30599382" y="1473200"/>
                  </a:cubicBezTo>
                  <a:cubicBezTo>
                    <a:pt x="30810203" y="1473200"/>
                    <a:pt x="30980382" y="1303020"/>
                    <a:pt x="30980382" y="1092200"/>
                  </a:cubicBezTo>
                  <a:cubicBezTo>
                    <a:pt x="30980382" y="881380"/>
                    <a:pt x="30817821" y="711200"/>
                    <a:pt x="30607003" y="711200"/>
                  </a:cubicBezTo>
                  <a:close/>
                </a:path>
              </a:pathLst>
            </a:custGeom>
            <a:solidFill>
              <a:srgbClr val="BA6D25"/>
            </a:solidFill>
          </p:spPr>
        </p:sp>
      </p:grpSp>
      <p:sp>
        <p:nvSpPr>
          <p:cNvPr id="61" name="TextBox 61"/>
          <p:cNvSpPr txBox="1"/>
          <p:nvPr/>
        </p:nvSpPr>
        <p:spPr>
          <a:xfrm>
            <a:off x="3089284" y="3876263"/>
            <a:ext cx="12109432" cy="1894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35"/>
              </a:lnSpc>
            </a:pPr>
            <a:r>
              <a:rPr lang="en-US" sz="13584">
                <a:solidFill>
                  <a:srgbClr val="FFFFFF"/>
                </a:solidFill>
                <a:latin typeface="Fredoka One"/>
              </a:rPr>
              <a:t>THANK 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7505700" cy="10287000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id="3" name="Group 3"/>
          <p:cNvGrpSpPr/>
          <p:nvPr/>
        </p:nvGrpSpPr>
        <p:grpSpPr>
          <a:xfrm>
            <a:off x="8082842" y="1162050"/>
            <a:ext cx="9176458" cy="5807075"/>
            <a:chOff x="0" y="0"/>
            <a:chExt cx="12235277" cy="7742767"/>
          </a:xfrm>
        </p:grpSpPr>
        <p:sp>
          <p:nvSpPr>
            <p:cNvPr id="4" name="TextBox 4"/>
            <p:cNvSpPr txBox="1"/>
            <p:nvPr/>
          </p:nvSpPr>
          <p:spPr>
            <a:xfrm>
              <a:off x="0" y="-57150"/>
              <a:ext cx="12235277" cy="9478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720"/>
                </a:lnSpc>
              </a:pPr>
              <a:r>
                <a:rPr lang="en-US" sz="4400" spc="219">
                  <a:solidFill>
                    <a:srgbClr val="B36D29"/>
                  </a:solidFill>
                  <a:latin typeface="Norwester"/>
                </a:rPr>
                <a:t>VACUUM FORMING MACHINE 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367367"/>
              <a:ext cx="12235277" cy="6375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" dirty="0">
                  <a:solidFill>
                    <a:srgbClr val="B36D29"/>
                  </a:solidFill>
                  <a:latin typeface="Roboto"/>
                </a:rPr>
                <a:t>Vacuum forming is a manufacturing method used to shape plastic materials. During the vacuum forming process, a sheet of plastic is heated and then pulled around a single mold using suction.</a:t>
              </a:r>
            </a:p>
            <a:p>
              <a:pPr>
                <a:lnSpc>
                  <a:spcPts val="4200"/>
                </a:lnSpc>
              </a:pPr>
              <a:r>
                <a:rPr lang="en-US" sz="3000" spc="30" dirty="0">
                  <a:solidFill>
                    <a:srgbClr val="B36D29"/>
                  </a:solidFill>
                  <a:latin typeface="Roboto"/>
                </a:rPr>
                <a:t>Vacuum forming is used for a wide range of manufacturing applications, ranging from small custom parts produced on desktop devices to large parts manufactured on automated industrial machinery.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1028700"/>
            <a:ext cx="5766505" cy="1577975"/>
            <a:chOff x="0" y="0"/>
            <a:chExt cx="7688673" cy="2103967"/>
          </a:xfrm>
        </p:grpSpPr>
        <p:sp>
          <p:nvSpPr>
            <p:cNvPr id="7" name="TextBox 7"/>
            <p:cNvSpPr txBox="1"/>
            <p:nvPr/>
          </p:nvSpPr>
          <p:spPr>
            <a:xfrm>
              <a:off x="0" y="-85725"/>
              <a:ext cx="7688673" cy="15038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100"/>
                </a:lnSpc>
              </a:pPr>
              <a:r>
                <a:rPr lang="en-US" sz="7000" spc="70">
                  <a:solidFill>
                    <a:srgbClr val="FFFFFF"/>
                  </a:solidFill>
                  <a:latin typeface="Norwester Bold"/>
                </a:rPr>
                <a:t>WHAT IS IT ?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244" y="1900767"/>
              <a:ext cx="863600" cy="203200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028700" y="8482370"/>
            <a:ext cx="2883069" cy="775930"/>
            <a:chOff x="0" y="0"/>
            <a:chExt cx="3844092" cy="1034573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281364" cy="1034573"/>
              <a:chOff x="0" y="0"/>
              <a:chExt cx="6350000" cy="512699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/>
              </a:solidFill>
            </p:spPr>
          </p:sp>
        </p:grpSp>
        <p:grpSp>
          <p:nvGrpSpPr>
            <p:cNvPr id="12" name="Group 12"/>
            <p:cNvGrpSpPr/>
            <p:nvPr/>
          </p:nvGrpSpPr>
          <p:grpSpPr>
            <a:xfrm>
              <a:off x="1281364" y="0"/>
              <a:ext cx="1281364" cy="1034573"/>
              <a:chOff x="0" y="0"/>
              <a:chExt cx="6350000" cy="512699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>
              <a:off x="2562728" y="0"/>
              <a:ext cx="1281364" cy="1034573"/>
              <a:chOff x="0" y="0"/>
              <a:chExt cx="6350000" cy="512699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49803"/>
                </a:srgbClr>
              </a:solidFill>
            </p:spPr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9475598"/>
            <a:chOff x="0" y="0"/>
            <a:chExt cx="24384000" cy="12634130"/>
          </a:xfrm>
        </p:grpSpPr>
        <p:grpSp>
          <p:nvGrpSpPr>
            <p:cNvPr id="3" name="Group 3"/>
            <p:cNvGrpSpPr/>
            <p:nvPr/>
          </p:nvGrpSpPr>
          <p:grpSpPr>
            <a:xfrm>
              <a:off x="18938878" y="1046170"/>
              <a:ext cx="1210027" cy="976976"/>
              <a:chOff x="0" y="0"/>
              <a:chExt cx="6350000" cy="512699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20148905" y="1046170"/>
              <a:ext cx="1210027" cy="976976"/>
              <a:chOff x="0" y="0"/>
              <a:chExt cx="6350000" cy="512699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21358932" y="1046170"/>
              <a:ext cx="1210027" cy="976976"/>
              <a:chOff x="0" y="0"/>
              <a:chExt cx="6350000" cy="512699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10727253" y="0"/>
              <a:ext cx="1210027" cy="976976"/>
              <a:chOff x="0" y="0"/>
              <a:chExt cx="6350000" cy="512699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11937280" y="0"/>
              <a:ext cx="1210027" cy="976976"/>
              <a:chOff x="0" y="0"/>
              <a:chExt cx="6350000" cy="512699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13147307" y="0"/>
              <a:ext cx="1210027" cy="976976"/>
              <a:chOff x="0" y="0"/>
              <a:chExt cx="6350000" cy="512699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2132960" y="1046170"/>
              <a:ext cx="1210027" cy="976976"/>
              <a:chOff x="0" y="0"/>
              <a:chExt cx="6350000" cy="512699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>
              <a:off x="3342988" y="1046170"/>
              <a:ext cx="1210027" cy="976976"/>
              <a:chOff x="0" y="0"/>
              <a:chExt cx="6350000" cy="512699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4553015" y="1046170"/>
              <a:ext cx="1210027" cy="976976"/>
              <a:chOff x="0" y="0"/>
              <a:chExt cx="6350000" cy="512699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2132960" y="10680178"/>
              <a:ext cx="1210027" cy="976976"/>
              <a:chOff x="0" y="0"/>
              <a:chExt cx="6350000" cy="512699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3342988" y="10680178"/>
              <a:ext cx="1210027" cy="976976"/>
              <a:chOff x="0" y="0"/>
              <a:chExt cx="6350000" cy="512699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4553015" y="10680178"/>
              <a:ext cx="1210027" cy="976976"/>
              <a:chOff x="0" y="0"/>
              <a:chExt cx="6350000" cy="512699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id="27" name="Group 27"/>
            <p:cNvGrpSpPr/>
            <p:nvPr/>
          </p:nvGrpSpPr>
          <p:grpSpPr>
            <a:xfrm>
              <a:off x="10535919" y="11657154"/>
              <a:ext cx="1210027" cy="976976"/>
              <a:chOff x="0" y="0"/>
              <a:chExt cx="6350000" cy="512699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id="29" name="Group 29"/>
            <p:cNvGrpSpPr/>
            <p:nvPr/>
          </p:nvGrpSpPr>
          <p:grpSpPr>
            <a:xfrm>
              <a:off x="11745946" y="11657154"/>
              <a:ext cx="1210027" cy="976976"/>
              <a:chOff x="0" y="0"/>
              <a:chExt cx="6350000" cy="512699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12955973" y="11657154"/>
              <a:ext cx="1210027" cy="976976"/>
              <a:chOff x="0" y="0"/>
              <a:chExt cx="6350000" cy="512699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id="33" name="Group 33"/>
            <p:cNvGrpSpPr/>
            <p:nvPr/>
          </p:nvGrpSpPr>
          <p:grpSpPr>
            <a:xfrm>
              <a:off x="18938878" y="10680178"/>
              <a:ext cx="1210027" cy="976976"/>
              <a:chOff x="0" y="0"/>
              <a:chExt cx="6350000" cy="512699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id="35" name="Group 35"/>
            <p:cNvGrpSpPr/>
            <p:nvPr/>
          </p:nvGrpSpPr>
          <p:grpSpPr>
            <a:xfrm>
              <a:off x="20148905" y="10680178"/>
              <a:ext cx="1210027" cy="976976"/>
              <a:chOff x="0" y="0"/>
              <a:chExt cx="6350000" cy="512699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id="37" name="Group 37"/>
            <p:cNvGrpSpPr/>
            <p:nvPr/>
          </p:nvGrpSpPr>
          <p:grpSpPr>
            <a:xfrm>
              <a:off x="21358932" y="10680178"/>
              <a:ext cx="1210027" cy="976976"/>
              <a:chOff x="0" y="0"/>
              <a:chExt cx="6350000" cy="512699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id="39" name="Group 39"/>
            <p:cNvGrpSpPr/>
            <p:nvPr/>
          </p:nvGrpSpPr>
          <p:grpSpPr>
            <a:xfrm>
              <a:off x="0" y="5653142"/>
              <a:ext cx="1210027" cy="976976"/>
              <a:chOff x="0" y="0"/>
              <a:chExt cx="6350000" cy="512699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id="41" name="Group 41"/>
            <p:cNvGrpSpPr/>
            <p:nvPr/>
          </p:nvGrpSpPr>
          <p:grpSpPr>
            <a:xfrm>
              <a:off x="1210027" y="5653142"/>
              <a:ext cx="1210027" cy="976976"/>
              <a:chOff x="0" y="0"/>
              <a:chExt cx="6350000" cy="512699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id="43" name="Group 43"/>
            <p:cNvGrpSpPr/>
            <p:nvPr/>
          </p:nvGrpSpPr>
          <p:grpSpPr>
            <a:xfrm>
              <a:off x="2420054" y="5653142"/>
              <a:ext cx="1210027" cy="976976"/>
              <a:chOff x="0" y="0"/>
              <a:chExt cx="6350000" cy="5126990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id="45" name="Group 45"/>
            <p:cNvGrpSpPr/>
            <p:nvPr/>
          </p:nvGrpSpPr>
          <p:grpSpPr>
            <a:xfrm>
              <a:off x="20753918" y="5653142"/>
              <a:ext cx="1210027" cy="976976"/>
              <a:chOff x="0" y="0"/>
              <a:chExt cx="6350000" cy="5126990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id="47" name="Group 47"/>
            <p:cNvGrpSpPr/>
            <p:nvPr/>
          </p:nvGrpSpPr>
          <p:grpSpPr>
            <a:xfrm>
              <a:off x="21963946" y="5653142"/>
              <a:ext cx="1210027" cy="976976"/>
              <a:chOff x="0" y="0"/>
              <a:chExt cx="6350000" cy="512699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id="49" name="Group 49"/>
            <p:cNvGrpSpPr/>
            <p:nvPr/>
          </p:nvGrpSpPr>
          <p:grpSpPr>
            <a:xfrm>
              <a:off x="23173973" y="5653142"/>
              <a:ext cx="1210027" cy="976976"/>
              <a:chOff x="0" y="0"/>
              <a:chExt cx="6350000" cy="512699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</p:grpSp>
      <p:grpSp>
        <p:nvGrpSpPr>
          <p:cNvPr id="51" name="Group 51"/>
          <p:cNvGrpSpPr/>
          <p:nvPr/>
        </p:nvGrpSpPr>
        <p:grpSpPr>
          <a:xfrm>
            <a:off x="9051714" y="3069619"/>
            <a:ext cx="7018549" cy="3616325"/>
            <a:chOff x="0" y="0"/>
            <a:chExt cx="9358065" cy="4821767"/>
          </a:xfrm>
        </p:grpSpPr>
        <p:sp>
          <p:nvSpPr>
            <p:cNvPr id="52" name="TextBox 52"/>
            <p:cNvSpPr txBox="1"/>
            <p:nvPr/>
          </p:nvSpPr>
          <p:spPr>
            <a:xfrm>
              <a:off x="0" y="-57150"/>
              <a:ext cx="9358065" cy="9478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720"/>
                </a:lnSpc>
              </a:pPr>
              <a:r>
                <a:rPr lang="en-US" sz="4400" spc="219">
                  <a:solidFill>
                    <a:srgbClr val="B36D29"/>
                  </a:solidFill>
                  <a:latin typeface="Norwester"/>
                </a:rPr>
                <a:t>DISCUSSION FLOW</a:t>
              </a:r>
            </a:p>
          </p:txBody>
        </p:sp>
        <p:sp>
          <p:nvSpPr>
            <p:cNvPr id="53" name="TextBox 53"/>
            <p:cNvSpPr txBox="1"/>
            <p:nvPr/>
          </p:nvSpPr>
          <p:spPr>
            <a:xfrm>
              <a:off x="0" y="1291167"/>
              <a:ext cx="9358065" cy="3530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">
                  <a:solidFill>
                    <a:srgbClr val="FFFFFF"/>
                  </a:solidFill>
                  <a:latin typeface="Roboto"/>
                </a:rPr>
                <a:t>Mechanical Portion</a:t>
              </a:r>
            </a:p>
            <a:p>
              <a:pPr>
                <a:lnSpc>
                  <a:spcPts val="4200"/>
                </a:lnSpc>
              </a:pPr>
              <a:r>
                <a:rPr lang="en-US" sz="3000" spc="30">
                  <a:solidFill>
                    <a:srgbClr val="FFFFFF"/>
                  </a:solidFill>
                  <a:latin typeface="Roboto"/>
                </a:rPr>
                <a:t>Hardware Portion</a:t>
              </a:r>
            </a:p>
            <a:p>
              <a:pPr>
                <a:lnSpc>
                  <a:spcPts val="4200"/>
                </a:lnSpc>
              </a:pPr>
              <a:r>
                <a:rPr lang="en-US" sz="3000" spc="30">
                  <a:solidFill>
                    <a:srgbClr val="FFFFFF"/>
                  </a:solidFill>
                  <a:latin typeface="Roboto"/>
                </a:rPr>
                <a:t>Software Portion </a:t>
              </a:r>
            </a:p>
            <a:p>
              <a:pPr>
                <a:lnSpc>
                  <a:spcPts val="4200"/>
                </a:lnSpc>
              </a:pPr>
              <a:r>
                <a:rPr lang="en-US" sz="3000" spc="30">
                  <a:solidFill>
                    <a:srgbClr val="FFFFFF"/>
                  </a:solidFill>
                  <a:latin typeface="Roboto"/>
                </a:rPr>
                <a:t>Applications</a:t>
              </a:r>
            </a:p>
            <a:p>
              <a:pPr>
                <a:lnSpc>
                  <a:spcPts val="4200"/>
                </a:lnSpc>
              </a:pPr>
              <a:endParaRPr lang="en-US" sz="3000" spc="30">
                <a:solidFill>
                  <a:srgbClr val="FFFFFF"/>
                </a:solidFill>
                <a:latin typeface="Roboto"/>
              </a:endParaRPr>
            </a:p>
          </p:txBody>
        </p:sp>
      </p:grpSp>
      <p:sp>
        <p:nvSpPr>
          <p:cNvPr id="54" name="AutoShape 54"/>
          <p:cNvSpPr/>
          <p:nvPr/>
        </p:nvSpPr>
        <p:spPr>
          <a:xfrm>
            <a:off x="-180975" y="9963150"/>
            <a:ext cx="18649950" cy="514350"/>
          </a:xfrm>
          <a:prstGeom prst="rect">
            <a:avLst/>
          </a:prstGeom>
          <a:solidFill>
            <a:srgbClr val="444342"/>
          </a:solidFill>
        </p:spPr>
      </p:sp>
      <p:grpSp>
        <p:nvGrpSpPr>
          <p:cNvPr id="55" name="Group 55"/>
          <p:cNvGrpSpPr/>
          <p:nvPr/>
        </p:nvGrpSpPr>
        <p:grpSpPr>
          <a:xfrm>
            <a:off x="2217738" y="1959957"/>
            <a:ext cx="6008265" cy="5835650"/>
            <a:chOff x="0" y="0"/>
            <a:chExt cx="8011019" cy="7780867"/>
          </a:xfrm>
        </p:grpSpPr>
        <p:sp>
          <p:nvSpPr>
            <p:cNvPr id="56" name="TextBox 56"/>
            <p:cNvSpPr txBox="1"/>
            <p:nvPr/>
          </p:nvSpPr>
          <p:spPr>
            <a:xfrm>
              <a:off x="0" y="-85725"/>
              <a:ext cx="8011019" cy="4577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9100"/>
                </a:lnSpc>
              </a:pPr>
              <a:r>
                <a:rPr lang="en-US" sz="7000" spc="70">
                  <a:solidFill>
                    <a:srgbClr val="FFFFFF"/>
                  </a:solidFill>
                  <a:latin typeface="Norwester Bold"/>
                </a:rPr>
                <a:t>VACUUM FORMING MACHINE</a:t>
              </a:r>
            </a:p>
          </p:txBody>
        </p:sp>
        <p:sp>
          <p:nvSpPr>
            <p:cNvPr id="57" name="AutoShape 57"/>
            <p:cNvSpPr/>
            <p:nvPr/>
          </p:nvSpPr>
          <p:spPr>
            <a:xfrm>
              <a:off x="7147419" y="4809874"/>
              <a:ext cx="863600" cy="203200"/>
            </a:xfrm>
            <a:prstGeom prst="rect">
              <a:avLst/>
            </a:prstGeom>
            <a:solidFill>
              <a:srgbClr val="FFFFFF"/>
            </a:solidFill>
          </p:spPr>
        </p:sp>
        <p:grpSp>
          <p:nvGrpSpPr>
            <p:cNvPr id="58" name="Group 58"/>
            <p:cNvGrpSpPr/>
            <p:nvPr/>
          </p:nvGrpSpPr>
          <p:grpSpPr>
            <a:xfrm>
              <a:off x="4166927" y="6746293"/>
              <a:ext cx="1281364" cy="1034573"/>
              <a:chOff x="0" y="0"/>
              <a:chExt cx="6350000" cy="5126990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/>
              </a:solidFill>
            </p:spPr>
          </p:sp>
        </p:grpSp>
        <p:grpSp>
          <p:nvGrpSpPr>
            <p:cNvPr id="60" name="Group 60"/>
            <p:cNvGrpSpPr/>
            <p:nvPr/>
          </p:nvGrpSpPr>
          <p:grpSpPr>
            <a:xfrm>
              <a:off x="5448291" y="6746293"/>
              <a:ext cx="1281364" cy="1034573"/>
              <a:chOff x="0" y="0"/>
              <a:chExt cx="6350000" cy="5126990"/>
            </a:xfrm>
          </p:grpSpPr>
          <p:sp>
            <p:nvSpPr>
              <p:cNvPr id="61" name="Freeform 61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69803"/>
                </a:srgbClr>
              </a:solidFill>
            </p:spPr>
          </p:sp>
        </p:grpSp>
        <p:grpSp>
          <p:nvGrpSpPr>
            <p:cNvPr id="62" name="Group 62"/>
            <p:cNvGrpSpPr/>
            <p:nvPr/>
          </p:nvGrpSpPr>
          <p:grpSpPr>
            <a:xfrm>
              <a:off x="6729655" y="6746293"/>
              <a:ext cx="1281364" cy="1034573"/>
              <a:chOff x="0" y="0"/>
              <a:chExt cx="6350000" cy="5126990"/>
            </a:xfrm>
          </p:grpSpPr>
          <p:sp>
            <p:nvSpPr>
              <p:cNvPr id="63" name="Freeform 63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24705"/>
                </a:srgbClr>
              </a:solidFill>
            </p:spPr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347650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id="3" name="Group 3"/>
          <p:cNvGrpSpPr/>
          <p:nvPr/>
        </p:nvGrpSpPr>
        <p:grpSpPr>
          <a:xfrm>
            <a:off x="13609688" y="182709"/>
            <a:ext cx="3649612" cy="982232"/>
            <a:chOff x="0" y="0"/>
            <a:chExt cx="4866150" cy="1309643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622050" cy="1309643"/>
              <a:chOff x="0" y="0"/>
              <a:chExt cx="6350000" cy="512699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49803"/>
                </a:srgbClr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>
              <a:off x="1622050" y="0"/>
              <a:ext cx="1622050" cy="1309643"/>
              <a:chOff x="0" y="0"/>
              <a:chExt cx="6350000" cy="512699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39607"/>
                </a:srgbClr>
              </a:solidFill>
            </p:spPr>
          </p:sp>
        </p:grpSp>
        <p:grpSp>
          <p:nvGrpSpPr>
            <p:cNvPr id="8" name="Group 8"/>
            <p:cNvGrpSpPr/>
            <p:nvPr/>
          </p:nvGrpSpPr>
          <p:grpSpPr>
            <a:xfrm>
              <a:off x="3244100" y="0"/>
              <a:ext cx="1622050" cy="1309643"/>
              <a:chOff x="0" y="0"/>
              <a:chExt cx="6350000" cy="512699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24705"/>
                </a:srgbClr>
              </a:solidFill>
            </p:spPr>
          </p:sp>
        </p:grpSp>
      </p:grpSp>
      <p:sp>
        <p:nvSpPr>
          <p:cNvPr id="10" name="AutoShape 10"/>
          <p:cNvSpPr/>
          <p:nvPr/>
        </p:nvSpPr>
        <p:spPr>
          <a:xfrm>
            <a:off x="8775383" y="1815849"/>
            <a:ext cx="8145173" cy="1361810"/>
          </a:xfrm>
          <a:prstGeom prst="rect">
            <a:avLst/>
          </a:prstGeom>
          <a:solidFill>
            <a:srgbClr val="BA6D25"/>
          </a:solidFill>
        </p:spPr>
      </p:sp>
      <p:sp>
        <p:nvSpPr>
          <p:cNvPr id="11" name="AutoShape 11"/>
          <p:cNvSpPr/>
          <p:nvPr/>
        </p:nvSpPr>
        <p:spPr>
          <a:xfrm>
            <a:off x="8775383" y="3781690"/>
            <a:ext cx="8145173" cy="1361810"/>
          </a:xfrm>
          <a:prstGeom prst="rect">
            <a:avLst/>
          </a:prstGeom>
          <a:solidFill>
            <a:srgbClr val="BA6D25"/>
          </a:solidFill>
        </p:spPr>
      </p:sp>
      <p:sp>
        <p:nvSpPr>
          <p:cNvPr id="12" name="AutoShape 12"/>
          <p:cNvSpPr/>
          <p:nvPr/>
        </p:nvSpPr>
        <p:spPr>
          <a:xfrm>
            <a:off x="8775383" y="5786019"/>
            <a:ext cx="8145173" cy="1361810"/>
          </a:xfrm>
          <a:prstGeom prst="rect">
            <a:avLst/>
          </a:prstGeom>
          <a:solidFill>
            <a:srgbClr val="BA6D25"/>
          </a:solidFill>
        </p:spPr>
      </p:sp>
      <p:sp>
        <p:nvSpPr>
          <p:cNvPr id="13" name="AutoShape 13"/>
          <p:cNvSpPr/>
          <p:nvPr/>
        </p:nvSpPr>
        <p:spPr>
          <a:xfrm>
            <a:off x="8775383" y="7775107"/>
            <a:ext cx="8145173" cy="1361810"/>
          </a:xfrm>
          <a:prstGeom prst="rect">
            <a:avLst/>
          </a:prstGeom>
          <a:solidFill>
            <a:srgbClr val="BA6D25"/>
          </a:solidFill>
        </p:spPr>
      </p:sp>
      <p:grpSp>
        <p:nvGrpSpPr>
          <p:cNvPr id="14" name="Group 14"/>
          <p:cNvGrpSpPr/>
          <p:nvPr/>
        </p:nvGrpSpPr>
        <p:grpSpPr>
          <a:xfrm>
            <a:off x="8259911" y="1347650"/>
            <a:ext cx="10028089" cy="8939350"/>
            <a:chOff x="0" y="0"/>
            <a:chExt cx="2549426" cy="2136047"/>
          </a:xfrm>
        </p:grpSpPr>
        <p:sp>
          <p:nvSpPr>
            <p:cNvPr id="15" name="Freeform 15"/>
            <p:cNvSpPr/>
            <p:nvPr/>
          </p:nvSpPr>
          <p:spPr>
            <a:xfrm>
              <a:off x="92710" y="293370"/>
              <a:ext cx="2444016" cy="1829977"/>
            </a:xfrm>
            <a:custGeom>
              <a:avLst/>
              <a:gdLst/>
              <a:ahLst/>
              <a:cxnLst/>
              <a:rect l="l" t="t" r="r" b="b"/>
              <a:pathLst>
                <a:path w="2444016" h="1829977">
                  <a:moveTo>
                    <a:pt x="0" y="1775367"/>
                  </a:moveTo>
                  <a:lnTo>
                    <a:pt x="0" y="1829977"/>
                  </a:lnTo>
                  <a:lnTo>
                    <a:pt x="2444016" y="1829977"/>
                  </a:lnTo>
                  <a:lnTo>
                    <a:pt x="2444016" y="54610"/>
                  </a:lnTo>
                  <a:lnTo>
                    <a:pt x="2389406" y="0"/>
                  </a:lnTo>
                  <a:lnTo>
                    <a:pt x="2389406" y="1775367"/>
                  </a:lnTo>
                  <a:close/>
                </a:path>
              </a:pathLst>
            </a:custGeom>
            <a:solidFill>
              <a:srgbClr val="EBC390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6350" y="11430"/>
              <a:ext cx="2469416" cy="2044607"/>
            </a:xfrm>
            <a:custGeom>
              <a:avLst/>
              <a:gdLst/>
              <a:ahLst/>
              <a:cxnLst/>
              <a:rect l="l" t="t" r="r" b="b"/>
              <a:pathLst>
                <a:path w="2469416" h="2044607">
                  <a:moveTo>
                    <a:pt x="2198906" y="0"/>
                  </a:moveTo>
                  <a:lnTo>
                    <a:pt x="0" y="1270"/>
                  </a:lnTo>
                  <a:lnTo>
                    <a:pt x="0" y="2044607"/>
                  </a:lnTo>
                  <a:lnTo>
                    <a:pt x="2468146" y="2044607"/>
                  </a:lnTo>
                  <a:lnTo>
                    <a:pt x="2469416" y="266700"/>
                  </a:lnTo>
                  <a:close/>
                </a:path>
              </a:pathLst>
            </a:custGeom>
            <a:solidFill>
              <a:srgbClr val="BA6D25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0"/>
              <a:ext cx="2549426" cy="2136047"/>
            </a:xfrm>
            <a:custGeom>
              <a:avLst/>
              <a:gdLst/>
              <a:ahLst/>
              <a:cxnLst/>
              <a:rect l="l" t="t" r="r" b="b"/>
              <a:pathLst>
                <a:path w="2549426" h="2136047">
                  <a:moveTo>
                    <a:pt x="2482116" y="275590"/>
                  </a:moveTo>
                  <a:lnTo>
                    <a:pt x="2482116" y="275590"/>
                  </a:lnTo>
                  <a:lnTo>
                    <a:pt x="2480846" y="274320"/>
                  </a:lnTo>
                  <a:lnTo>
                    <a:pt x="2344956" y="138430"/>
                  </a:lnTo>
                  <a:lnTo>
                    <a:pt x="2277646" y="71120"/>
                  </a:lnTo>
                  <a:lnTo>
                    <a:pt x="2206526" y="0"/>
                  </a:lnTo>
                  <a:lnTo>
                    <a:pt x="0" y="0"/>
                  </a:lnTo>
                  <a:lnTo>
                    <a:pt x="0" y="2068737"/>
                  </a:lnTo>
                  <a:lnTo>
                    <a:pt x="80010" y="2068737"/>
                  </a:lnTo>
                  <a:lnTo>
                    <a:pt x="80010" y="2136047"/>
                  </a:lnTo>
                  <a:lnTo>
                    <a:pt x="2549426" y="2136047"/>
                  </a:lnTo>
                  <a:lnTo>
                    <a:pt x="2549426" y="342900"/>
                  </a:lnTo>
                  <a:lnTo>
                    <a:pt x="2482116" y="275590"/>
                  </a:lnTo>
                  <a:close/>
                  <a:moveTo>
                    <a:pt x="2210336" y="21590"/>
                  </a:moveTo>
                  <a:lnTo>
                    <a:pt x="2336066" y="146050"/>
                  </a:lnTo>
                  <a:lnTo>
                    <a:pt x="2460526" y="270510"/>
                  </a:lnTo>
                  <a:lnTo>
                    <a:pt x="2210336" y="270510"/>
                  </a:lnTo>
                  <a:lnTo>
                    <a:pt x="2210336" y="21590"/>
                  </a:lnTo>
                  <a:close/>
                  <a:moveTo>
                    <a:pt x="12700" y="2056037"/>
                  </a:moveTo>
                  <a:lnTo>
                    <a:pt x="12700" y="12700"/>
                  </a:lnTo>
                  <a:lnTo>
                    <a:pt x="2197636" y="12700"/>
                  </a:lnTo>
                  <a:lnTo>
                    <a:pt x="2197636" y="278130"/>
                  </a:lnTo>
                  <a:cubicBezTo>
                    <a:pt x="2197636" y="281940"/>
                    <a:pt x="2200176" y="284480"/>
                    <a:pt x="2203986" y="284480"/>
                  </a:cubicBezTo>
                  <a:lnTo>
                    <a:pt x="2469416" y="284480"/>
                  </a:lnTo>
                  <a:lnTo>
                    <a:pt x="2469416" y="2056037"/>
                  </a:lnTo>
                  <a:lnTo>
                    <a:pt x="12700" y="2056037"/>
                  </a:lnTo>
                  <a:close/>
                  <a:moveTo>
                    <a:pt x="2536726" y="2123347"/>
                  </a:moveTo>
                  <a:lnTo>
                    <a:pt x="92710" y="2123347"/>
                  </a:lnTo>
                  <a:lnTo>
                    <a:pt x="92710" y="2068737"/>
                  </a:lnTo>
                  <a:lnTo>
                    <a:pt x="2482116" y="2068737"/>
                  </a:lnTo>
                  <a:lnTo>
                    <a:pt x="2482116" y="293370"/>
                  </a:lnTo>
                  <a:lnTo>
                    <a:pt x="2536726" y="347980"/>
                  </a:lnTo>
                  <a:lnTo>
                    <a:pt x="2536726" y="212334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8775383" y="2092811"/>
            <a:ext cx="8145173" cy="556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20"/>
              </a:lnSpc>
            </a:pPr>
            <a:r>
              <a:rPr lang="en-US" sz="3400" spc="340">
                <a:solidFill>
                  <a:srgbClr val="182722"/>
                </a:solidFill>
                <a:latin typeface="Roboto"/>
              </a:rPr>
              <a:t>HASAN MOHAMED HASAN</a:t>
            </a:r>
            <a:r>
              <a:rPr lang="en-US" sz="1200" spc="120">
                <a:solidFill>
                  <a:srgbClr val="182722"/>
                </a:solidFill>
                <a:latin typeface="Arimo"/>
              </a:rPr>
              <a:t>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144000" y="4057900"/>
            <a:ext cx="8145173" cy="556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20"/>
              </a:lnSpc>
            </a:pPr>
            <a:r>
              <a:rPr lang="en-US" sz="3400" spc="340">
                <a:solidFill>
                  <a:srgbClr val="182722"/>
                </a:solidFill>
                <a:latin typeface="Roboto"/>
              </a:rPr>
              <a:t>MOHAMMED FARIED EL-SOFANY</a:t>
            </a:r>
            <a:r>
              <a:rPr lang="en-US" sz="1200" spc="120">
                <a:solidFill>
                  <a:srgbClr val="182722"/>
                </a:solidFill>
                <a:latin typeface="Arimo"/>
              </a:rPr>
              <a:t> </a:t>
            </a: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427588" y="1954116"/>
            <a:ext cx="695590" cy="69559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028700" y="140425"/>
            <a:ext cx="11310058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6000" spc="60">
                <a:solidFill>
                  <a:srgbClr val="FFFFFF"/>
                </a:solidFill>
                <a:latin typeface="Roboto Bold"/>
              </a:rPr>
              <a:t>Mechanical Portion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28703" y="1730124"/>
            <a:ext cx="5386276" cy="2301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100"/>
              </a:lnSpc>
            </a:pPr>
            <a:r>
              <a:rPr lang="en-US" sz="7000" spc="70">
                <a:solidFill>
                  <a:srgbClr val="B36D29"/>
                </a:solidFill>
                <a:latin typeface="Norwester Bold"/>
              </a:rPr>
              <a:t>MEET THE TEAM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144000" y="6060074"/>
            <a:ext cx="8145173" cy="556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20"/>
              </a:lnSpc>
            </a:pPr>
            <a:r>
              <a:rPr lang="en-US" sz="3400" spc="340">
                <a:solidFill>
                  <a:srgbClr val="182722"/>
                </a:solidFill>
                <a:latin typeface="Roboto"/>
              </a:rPr>
              <a:t>IBRAHIM HAMED IBRAHIM ALI</a:t>
            </a:r>
            <a:r>
              <a:rPr lang="en-US" sz="1200" spc="120">
                <a:solidFill>
                  <a:srgbClr val="182722"/>
                </a:solidFill>
                <a:latin typeface="Arimo"/>
              </a:rPr>
              <a:t>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144000" y="8049161"/>
            <a:ext cx="8145173" cy="556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20"/>
              </a:lnSpc>
            </a:pPr>
            <a:r>
              <a:rPr lang="en-US" sz="3400" spc="340">
                <a:solidFill>
                  <a:srgbClr val="182722"/>
                </a:solidFill>
                <a:latin typeface="Roboto"/>
              </a:rPr>
              <a:t>KARIM KHALED ELSAYED</a:t>
            </a:r>
            <a:r>
              <a:rPr lang="en-US" sz="1200" spc="120">
                <a:solidFill>
                  <a:srgbClr val="182722"/>
                </a:solidFill>
                <a:latin typeface="Arimo"/>
              </a:rPr>
              <a:t> </a:t>
            </a:r>
          </a:p>
        </p:txBody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427588" y="3919205"/>
            <a:ext cx="695590" cy="69559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427588" y="5921379"/>
            <a:ext cx="695590" cy="69559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427588" y="7910466"/>
            <a:ext cx="695590" cy="6955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34765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" name="TextBox 3"/>
          <p:cNvSpPr txBox="1"/>
          <p:nvPr/>
        </p:nvSpPr>
        <p:spPr>
          <a:xfrm>
            <a:off x="1028700" y="140425"/>
            <a:ext cx="11310058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6000" spc="60">
                <a:solidFill>
                  <a:srgbClr val="FFFFFF"/>
                </a:solidFill>
                <a:latin typeface="Roboto Bold"/>
              </a:rPr>
              <a:t>Mechanical Portion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3609688" y="182709"/>
            <a:ext cx="3649612" cy="982232"/>
            <a:chOff x="0" y="0"/>
            <a:chExt cx="4866150" cy="13096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622050" cy="1309643"/>
              <a:chOff x="0" y="0"/>
              <a:chExt cx="6350000" cy="512699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49803"/>
                </a:srgbClr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1622050" y="0"/>
              <a:ext cx="1622050" cy="1309643"/>
              <a:chOff x="0" y="0"/>
              <a:chExt cx="6350000" cy="512699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39607"/>
                </a:srgbClr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3244100" y="0"/>
              <a:ext cx="1622050" cy="1309643"/>
              <a:chOff x="0" y="0"/>
              <a:chExt cx="6350000" cy="512699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24705"/>
                </a:srgbClr>
              </a:solidFill>
            </p:spPr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9475598"/>
            <a:chOff x="0" y="0"/>
            <a:chExt cx="24384000" cy="12634130"/>
          </a:xfrm>
        </p:grpSpPr>
        <p:grpSp>
          <p:nvGrpSpPr>
            <p:cNvPr id="3" name="Group 3"/>
            <p:cNvGrpSpPr/>
            <p:nvPr/>
          </p:nvGrpSpPr>
          <p:grpSpPr>
            <a:xfrm>
              <a:off x="18938878" y="1046170"/>
              <a:ext cx="1210027" cy="976976"/>
              <a:chOff x="0" y="0"/>
              <a:chExt cx="6350000" cy="512699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20148905" y="1046170"/>
              <a:ext cx="1210027" cy="976976"/>
              <a:chOff x="0" y="0"/>
              <a:chExt cx="6350000" cy="512699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21358932" y="1046170"/>
              <a:ext cx="1210027" cy="976976"/>
              <a:chOff x="0" y="0"/>
              <a:chExt cx="6350000" cy="512699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10727253" y="0"/>
              <a:ext cx="1210027" cy="976976"/>
              <a:chOff x="0" y="0"/>
              <a:chExt cx="6350000" cy="512699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11937280" y="0"/>
              <a:ext cx="1210027" cy="976976"/>
              <a:chOff x="0" y="0"/>
              <a:chExt cx="6350000" cy="512699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13147307" y="0"/>
              <a:ext cx="1210027" cy="976976"/>
              <a:chOff x="0" y="0"/>
              <a:chExt cx="6350000" cy="512699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2132960" y="1046170"/>
              <a:ext cx="1210027" cy="976976"/>
              <a:chOff x="0" y="0"/>
              <a:chExt cx="6350000" cy="512699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>
              <a:off x="3342988" y="1046170"/>
              <a:ext cx="1210027" cy="976976"/>
              <a:chOff x="0" y="0"/>
              <a:chExt cx="6350000" cy="512699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4553015" y="1046170"/>
              <a:ext cx="1210027" cy="976976"/>
              <a:chOff x="0" y="0"/>
              <a:chExt cx="6350000" cy="512699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2132960" y="10680178"/>
              <a:ext cx="1210027" cy="976976"/>
              <a:chOff x="0" y="0"/>
              <a:chExt cx="6350000" cy="512699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3342988" y="10680178"/>
              <a:ext cx="1210027" cy="976976"/>
              <a:chOff x="0" y="0"/>
              <a:chExt cx="6350000" cy="512699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4553015" y="10680178"/>
              <a:ext cx="1210027" cy="976976"/>
              <a:chOff x="0" y="0"/>
              <a:chExt cx="6350000" cy="512699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id="27" name="Group 27"/>
            <p:cNvGrpSpPr/>
            <p:nvPr/>
          </p:nvGrpSpPr>
          <p:grpSpPr>
            <a:xfrm>
              <a:off x="10535919" y="11657154"/>
              <a:ext cx="1210027" cy="976976"/>
              <a:chOff x="0" y="0"/>
              <a:chExt cx="6350000" cy="512699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id="29" name="Group 29"/>
            <p:cNvGrpSpPr/>
            <p:nvPr/>
          </p:nvGrpSpPr>
          <p:grpSpPr>
            <a:xfrm>
              <a:off x="11745946" y="11657154"/>
              <a:ext cx="1210027" cy="976976"/>
              <a:chOff x="0" y="0"/>
              <a:chExt cx="6350000" cy="512699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12955973" y="11657154"/>
              <a:ext cx="1210027" cy="976976"/>
              <a:chOff x="0" y="0"/>
              <a:chExt cx="6350000" cy="512699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id="33" name="Group 33"/>
            <p:cNvGrpSpPr/>
            <p:nvPr/>
          </p:nvGrpSpPr>
          <p:grpSpPr>
            <a:xfrm>
              <a:off x="18938878" y="10680178"/>
              <a:ext cx="1210027" cy="976976"/>
              <a:chOff x="0" y="0"/>
              <a:chExt cx="6350000" cy="512699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id="35" name="Group 35"/>
            <p:cNvGrpSpPr/>
            <p:nvPr/>
          </p:nvGrpSpPr>
          <p:grpSpPr>
            <a:xfrm>
              <a:off x="20148905" y="10680178"/>
              <a:ext cx="1210027" cy="976976"/>
              <a:chOff x="0" y="0"/>
              <a:chExt cx="6350000" cy="512699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id="37" name="Group 37"/>
            <p:cNvGrpSpPr/>
            <p:nvPr/>
          </p:nvGrpSpPr>
          <p:grpSpPr>
            <a:xfrm>
              <a:off x="21358932" y="10680178"/>
              <a:ext cx="1210027" cy="976976"/>
              <a:chOff x="0" y="0"/>
              <a:chExt cx="6350000" cy="512699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id="39" name="Group 39"/>
            <p:cNvGrpSpPr/>
            <p:nvPr/>
          </p:nvGrpSpPr>
          <p:grpSpPr>
            <a:xfrm>
              <a:off x="0" y="5653142"/>
              <a:ext cx="1210027" cy="976976"/>
              <a:chOff x="0" y="0"/>
              <a:chExt cx="6350000" cy="512699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id="41" name="Group 41"/>
            <p:cNvGrpSpPr/>
            <p:nvPr/>
          </p:nvGrpSpPr>
          <p:grpSpPr>
            <a:xfrm>
              <a:off x="1210027" y="5653142"/>
              <a:ext cx="1210027" cy="976976"/>
              <a:chOff x="0" y="0"/>
              <a:chExt cx="6350000" cy="512699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id="43" name="Group 43"/>
            <p:cNvGrpSpPr/>
            <p:nvPr/>
          </p:nvGrpSpPr>
          <p:grpSpPr>
            <a:xfrm>
              <a:off x="2420054" y="5653142"/>
              <a:ext cx="1210027" cy="976976"/>
              <a:chOff x="0" y="0"/>
              <a:chExt cx="6350000" cy="5126990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id="45" name="Group 45"/>
            <p:cNvGrpSpPr/>
            <p:nvPr/>
          </p:nvGrpSpPr>
          <p:grpSpPr>
            <a:xfrm>
              <a:off x="20753918" y="5653142"/>
              <a:ext cx="1210027" cy="976976"/>
              <a:chOff x="0" y="0"/>
              <a:chExt cx="6350000" cy="5126990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id="47" name="Group 47"/>
            <p:cNvGrpSpPr/>
            <p:nvPr/>
          </p:nvGrpSpPr>
          <p:grpSpPr>
            <a:xfrm>
              <a:off x="21963946" y="5653142"/>
              <a:ext cx="1210027" cy="976976"/>
              <a:chOff x="0" y="0"/>
              <a:chExt cx="6350000" cy="512699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id="49" name="Group 49"/>
            <p:cNvGrpSpPr/>
            <p:nvPr/>
          </p:nvGrpSpPr>
          <p:grpSpPr>
            <a:xfrm>
              <a:off x="23173973" y="5653142"/>
              <a:ext cx="1210027" cy="976976"/>
              <a:chOff x="0" y="0"/>
              <a:chExt cx="6350000" cy="512699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</p:grpSp>
      <p:sp>
        <p:nvSpPr>
          <p:cNvPr id="51" name="AutoShape 51"/>
          <p:cNvSpPr/>
          <p:nvPr/>
        </p:nvSpPr>
        <p:spPr>
          <a:xfrm>
            <a:off x="-180975" y="9963150"/>
            <a:ext cx="18649950" cy="514350"/>
          </a:xfrm>
          <a:prstGeom prst="rect">
            <a:avLst/>
          </a:prstGeom>
          <a:solidFill>
            <a:srgbClr val="444342"/>
          </a:solidFill>
        </p:spPr>
      </p:sp>
      <p:grpSp>
        <p:nvGrpSpPr>
          <p:cNvPr id="52" name="Group 52"/>
          <p:cNvGrpSpPr/>
          <p:nvPr/>
        </p:nvGrpSpPr>
        <p:grpSpPr>
          <a:xfrm>
            <a:off x="2217738" y="1959957"/>
            <a:ext cx="6008265" cy="5835650"/>
            <a:chOff x="0" y="0"/>
            <a:chExt cx="8011019" cy="7780867"/>
          </a:xfrm>
        </p:grpSpPr>
        <p:sp>
          <p:nvSpPr>
            <p:cNvPr id="53" name="TextBox 53"/>
            <p:cNvSpPr txBox="1"/>
            <p:nvPr/>
          </p:nvSpPr>
          <p:spPr>
            <a:xfrm>
              <a:off x="0" y="-85725"/>
              <a:ext cx="8011019" cy="4577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9100"/>
                </a:lnSpc>
              </a:pPr>
              <a:r>
                <a:rPr lang="en-US" sz="7000" spc="70">
                  <a:solidFill>
                    <a:srgbClr val="FFFFFF"/>
                  </a:solidFill>
                  <a:latin typeface="Norwester Bold"/>
                </a:rPr>
                <a:t>VACUUM FORMING MACHINE</a:t>
              </a:r>
            </a:p>
          </p:txBody>
        </p:sp>
        <p:sp>
          <p:nvSpPr>
            <p:cNvPr id="54" name="AutoShape 54"/>
            <p:cNvSpPr/>
            <p:nvPr/>
          </p:nvSpPr>
          <p:spPr>
            <a:xfrm>
              <a:off x="7147419" y="4809874"/>
              <a:ext cx="863600" cy="203200"/>
            </a:xfrm>
            <a:prstGeom prst="rect">
              <a:avLst/>
            </a:prstGeom>
            <a:solidFill>
              <a:srgbClr val="FFFFFF"/>
            </a:solidFill>
          </p:spPr>
        </p:sp>
        <p:grpSp>
          <p:nvGrpSpPr>
            <p:cNvPr id="55" name="Group 55"/>
            <p:cNvGrpSpPr/>
            <p:nvPr/>
          </p:nvGrpSpPr>
          <p:grpSpPr>
            <a:xfrm>
              <a:off x="4166927" y="6746293"/>
              <a:ext cx="1281364" cy="1034573"/>
              <a:chOff x="0" y="0"/>
              <a:chExt cx="6350000" cy="5126990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/>
              </a:solidFill>
            </p:spPr>
          </p:sp>
        </p:grpSp>
        <p:grpSp>
          <p:nvGrpSpPr>
            <p:cNvPr id="57" name="Group 57"/>
            <p:cNvGrpSpPr/>
            <p:nvPr/>
          </p:nvGrpSpPr>
          <p:grpSpPr>
            <a:xfrm>
              <a:off x="5448291" y="6746293"/>
              <a:ext cx="1281364" cy="1034573"/>
              <a:chOff x="0" y="0"/>
              <a:chExt cx="6350000" cy="5126990"/>
            </a:xfrm>
          </p:grpSpPr>
          <p:sp>
            <p:nvSpPr>
              <p:cNvPr id="58" name="Freeform 5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69803"/>
                </a:srgbClr>
              </a:solidFill>
            </p:spPr>
          </p:sp>
        </p:grpSp>
        <p:grpSp>
          <p:nvGrpSpPr>
            <p:cNvPr id="59" name="Group 59"/>
            <p:cNvGrpSpPr/>
            <p:nvPr/>
          </p:nvGrpSpPr>
          <p:grpSpPr>
            <a:xfrm>
              <a:off x="6729655" y="6746293"/>
              <a:ext cx="1281364" cy="1034573"/>
              <a:chOff x="0" y="0"/>
              <a:chExt cx="6350000" cy="5126990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24705"/>
                </a:srgbClr>
              </a:solidFill>
            </p:spPr>
          </p:sp>
        </p:grpSp>
      </p:grpSp>
      <p:grpSp>
        <p:nvGrpSpPr>
          <p:cNvPr id="61" name="Group 61"/>
          <p:cNvGrpSpPr/>
          <p:nvPr/>
        </p:nvGrpSpPr>
        <p:grpSpPr>
          <a:xfrm>
            <a:off x="9144000" y="2929636"/>
            <a:ext cx="7018549" cy="3616325"/>
            <a:chOff x="0" y="0"/>
            <a:chExt cx="9358065" cy="4821767"/>
          </a:xfrm>
        </p:grpSpPr>
        <p:sp>
          <p:nvSpPr>
            <p:cNvPr id="62" name="TextBox 62"/>
            <p:cNvSpPr txBox="1"/>
            <p:nvPr/>
          </p:nvSpPr>
          <p:spPr>
            <a:xfrm>
              <a:off x="0" y="-57150"/>
              <a:ext cx="9358065" cy="9478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720"/>
                </a:lnSpc>
              </a:pPr>
              <a:r>
                <a:rPr lang="en-US" sz="4400" spc="219">
                  <a:solidFill>
                    <a:srgbClr val="B36D29"/>
                  </a:solidFill>
                  <a:latin typeface="Norwester"/>
                </a:rPr>
                <a:t>DISCUSSION FLOW</a:t>
              </a:r>
            </a:p>
          </p:txBody>
        </p:sp>
        <p:sp>
          <p:nvSpPr>
            <p:cNvPr id="63" name="TextBox 63"/>
            <p:cNvSpPr txBox="1"/>
            <p:nvPr/>
          </p:nvSpPr>
          <p:spPr>
            <a:xfrm>
              <a:off x="0" y="1291167"/>
              <a:ext cx="9358065" cy="3530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">
                  <a:solidFill>
                    <a:srgbClr val="008037"/>
                  </a:solidFill>
                  <a:latin typeface="Roboto"/>
                </a:rPr>
                <a:t>Mechanical Portion</a:t>
              </a:r>
            </a:p>
            <a:p>
              <a:pPr>
                <a:lnSpc>
                  <a:spcPts val="4200"/>
                </a:lnSpc>
              </a:pPr>
              <a:r>
                <a:rPr lang="en-US" sz="3000" spc="30">
                  <a:solidFill>
                    <a:srgbClr val="FFFFFF"/>
                  </a:solidFill>
                  <a:latin typeface="Roboto"/>
                </a:rPr>
                <a:t>Hardware Portion</a:t>
              </a:r>
            </a:p>
            <a:p>
              <a:pPr>
                <a:lnSpc>
                  <a:spcPts val="4200"/>
                </a:lnSpc>
              </a:pPr>
              <a:r>
                <a:rPr lang="en-US" sz="3000" spc="30">
                  <a:solidFill>
                    <a:srgbClr val="FFFFFF"/>
                  </a:solidFill>
                  <a:latin typeface="Roboto"/>
                </a:rPr>
                <a:t>Software Portion </a:t>
              </a:r>
            </a:p>
            <a:p>
              <a:pPr>
                <a:lnSpc>
                  <a:spcPts val="4200"/>
                </a:lnSpc>
              </a:pPr>
              <a:r>
                <a:rPr lang="en-US" sz="3000" spc="30">
                  <a:solidFill>
                    <a:srgbClr val="FFFFFF"/>
                  </a:solidFill>
                  <a:latin typeface="Roboto"/>
                </a:rPr>
                <a:t>Applications</a:t>
              </a:r>
            </a:p>
            <a:p>
              <a:pPr>
                <a:lnSpc>
                  <a:spcPts val="4200"/>
                </a:lnSpc>
              </a:pPr>
              <a:endParaRPr lang="en-US" sz="3000" spc="30">
                <a:solidFill>
                  <a:srgbClr val="FFFFFF"/>
                </a:solidFill>
                <a:latin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347650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id="3" name="Group 3"/>
          <p:cNvGrpSpPr/>
          <p:nvPr/>
        </p:nvGrpSpPr>
        <p:grpSpPr>
          <a:xfrm>
            <a:off x="13609688" y="182709"/>
            <a:ext cx="3649612" cy="982232"/>
            <a:chOff x="0" y="0"/>
            <a:chExt cx="4866150" cy="1309643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622050" cy="1309643"/>
              <a:chOff x="0" y="0"/>
              <a:chExt cx="6350000" cy="512699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49803"/>
                </a:srgbClr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>
              <a:off x="1622050" y="0"/>
              <a:ext cx="1622050" cy="1309643"/>
              <a:chOff x="0" y="0"/>
              <a:chExt cx="6350000" cy="512699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39607"/>
                </a:srgbClr>
              </a:solidFill>
            </p:spPr>
          </p:sp>
        </p:grpSp>
        <p:grpSp>
          <p:nvGrpSpPr>
            <p:cNvPr id="8" name="Group 8"/>
            <p:cNvGrpSpPr/>
            <p:nvPr/>
          </p:nvGrpSpPr>
          <p:grpSpPr>
            <a:xfrm>
              <a:off x="3244100" y="0"/>
              <a:ext cx="1622050" cy="1309643"/>
              <a:chOff x="0" y="0"/>
              <a:chExt cx="6350000" cy="512699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24705"/>
                </a:srgbClr>
              </a:solidFill>
            </p:spPr>
          </p:sp>
        </p:grpSp>
      </p:grpSp>
      <p:sp>
        <p:nvSpPr>
          <p:cNvPr id="10" name="AutoShape 10"/>
          <p:cNvSpPr/>
          <p:nvPr/>
        </p:nvSpPr>
        <p:spPr>
          <a:xfrm>
            <a:off x="8775383" y="1815849"/>
            <a:ext cx="8145173" cy="1361810"/>
          </a:xfrm>
          <a:prstGeom prst="rect">
            <a:avLst/>
          </a:prstGeom>
          <a:solidFill>
            <a:srgbClr val="BA6D25"/>
          </a:solidFill>
        </p:spPr>
      </p:sp>
      <p:sp>
        <p:nvSpPr>
          <p:cNvPr id="11" name="AutoShape 11"/>
          <p:cNvSpPr/>
          <p:nvPr/>
        </p:nvSpPr>
        <p:spPr>
          <a:xfrm>
            <a:off x="8775383" y="3781690"/>
            <a:ext cx="8145173" cy="1361810"/>
          </a:xfrm>
          <a:prstGeom prst="rect">
            <a:avLst/>
          </a:prstGeom>
          <a:solidFill>
            <a:srgbClr val="BA6D25"/>
          </a:solidFill>
        </p:spPr>
      </p:sp>
      <p:sp>
        <p:nvSpPr>
          <p:cNvPr id="12" name="AutoShape 12"/>
          <p:cNvSpPr/>
          <p:nvPr/>
        </p:nvSpPr>
        <p:spPr>
          <a:xfrm>
            <a:off x="8775383" y="5786019"/>
            <a:ext cx="8145173" cy="1361810"/>
          </a:xfrm>
          <a:prstGeom prst="rect">
            <a:avLst/>
          </a:prstGeom>
          <a:solidFill>
            <a:srgbClr val="BA6D25"/>
          </a:solidFill>
        </p:spPr>
      </p:sp>
      <p:sp>
        <p:nvSpPr>
          <p:cNvPr id="13" name="AutoShape 13"/>
          <p:cNvSpPr/>
          <p:nvPr/>
        </p:nvSpPr>
        <p:spPr>
          <a:xfrm>
            <a:off x="8775383" y="7775107"/>
            <a:ext cx="8145173" cy="1361810"/>
          </a:xfrm>
          <a:prstGeom prst="rect">
            <a:avLst/>
          </a:prstGeom>
          <a:solidFill>
            <a:srgbClr val="BA6D25"/>
          </a:solidFill>
        </p:spPr>
      </p:sp>
      <p:grpSp>
        <p:nvGrpSpPr>
          <p:cNvPr id="14" name="Group 14"/>
          <p:cNvGrpSpPr/>
          <p:nvPr/>
        </p:nvGrpSpPr>
        <p:grpSpPr>
          <a:xfrm>
            <a:off x="8259911" y="1347650"/>
            <a:ext cx="10028089" cy="8939350"/>
            <a:chOff x="0" y="0"/>
            <a:chExt cx="2549426" cy="2136047"/>
          </a:xfrm>
        </p:grpSpPr>
        <p:sp>
          <p:nvSpPr>
            <p:cNvPr id="15" name="Freeform 15"/>
            <p:cNvSpPr/>
            <p:nvPr/>
          </p:nvSpPr>
          <p:spPr>
            <a:xfrm>
              <a:off x="92710" y="293370"/>
              <a:ext cx="2444016" cy="1829977"/>
            </a:xfrm>
            <a:custGeom>
              <a:avLst/>
              <a:gdLst/>
              <a:ahLst/>
              <a:cxnLst/>
              <a:rect l="l" t="t" r="r" b="b"/>
              <a:pathLst>
                <a:path w="2444016" h="1829977">
                  <a:moveTo>
                    <a:pt x="0" y="1775367"/>
                  </a:moveTo>
                  <a:lnTo>
                    <a:pt x="0" y="1829977"/>
                  </a:lnTo>
                  <a:lnTo>
                    <a:pt x="2444016" y="1829977"/>
                  </a:lnTo>
                  <a:lnTo>
                    <a:pt x="2444016" y="54610"/>
                  </a:lnTo>
                  <a:lnTo>
                    <a:pt x="2389406" y="0"/>
                  </a:lnTo>
                  <a:lnTo>
                    <a:pt x="2389406" y="1775367"/>
                  </a:lnTo>
                  <a:close/>
                </a:path>
              </a:pathLst>
            </a:custGeom>
            <a:solidFill>
              <a:srgbClr val="EBC390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6350" y="11430"/>
              <a:ext cx="2469416" cy="2044607"/>
            </a:xfrm>
            <a:custGeom>
              <a:avLst/>
              <a:gdLst/>
              <a:ahLst/>
              <a:cxnLst/>
              <a:rect l="l" t="t" r="r" b="b"/>
              <a:pathLst>
                <a:path w="2469416" h="2044607">
                  <a:moveTo>
                    <a:pt x="2198906" y="0"/>
                  </a:moveTo>
                  <a:lnTo>
                    <a:pt x="0" y="1270"/>
                  </a:lnTo>
                  <a:lnTo>
                    <a:pt x="0" y="2044607"/>
                  </a:lnTo>
                  <a:lnTo>
                    <a:pt x="2468146" y="2044607"/>
                  </a:lnTo>
                  <a:lnTo>
                    <a:pt x="2469416" y="266700"/>
                  </a:lnTo>
                  <a:close/>
                </a:path>
              </a:pathLst>
            </a:custGeom>
            <a:solidFill>
              <a:srgbClr val="BA6D25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0"/>
              <a:ext cx="2549426" cy="2136047"/>
            </a:xfrm>
            <a:custGeom>
              <a:avLst/>
              <a:gdLst/>
              <a:ahLst/>
              <a:cxnLst/>
              <a:rect l="l" t="t" r="r" b="b"/>
              <a:pathLst>
                <a:path w="2549426" h="2136047">
                  <a:moveTo>
                    <a:pt x="2482116" y="275590"/>
                  </a:moveTo>
                  <a:lnTo>
                    <a:pt x="2482116" y="275590"/>
                  </a:lnTo>
                  <a:lnTo>
                    <a:pt x="2480846" y="274320"/>
                  </a:lnTo>
                  <a:lnTo>
                    <a:pt x="2344956" y="138430"/>
                  </a:lnTo>
                  <a:lnTo>
                    <a:pt x="2277646" y="71120"/>
                  </a:lnTo>
                  <a:lnTo>
                    <a:pt x="2206526" y="0"/>
                  </a:lnTo>
                  <a:lnTo>
                    <a:pt x="0" y="0"/>
                  </a:lnTo>
                  <a:lnTo>
                    <a:pt x="0" y="2068737"/>
                  </a:lnTo>
                  <a:lnTo>
                    <a:pt x="80010" y="2068737"/>
                  </a:lnTo>
                  <a:lnTo>
                    <a:pt x="80010" y="2136047"/>
                  </a:lnTo>
                  <a:lnTo>
                    <a:pt x="2549426" y="2136047"/>
                  </a:lnTo>
                  <a:lnTo>
                    <a:pt x="2549426" y="342900"/>
                  </a:lnTo>
                  <a:lnTo>
                    <a:pt x="2482116" y="275590"/>
                  </a:lnTo>
                  <a:close/>
                  <a:moveTo>
                    <a:pt x="2210336" y="21590"/>
                  </a:moveTo>
                  <a:lnTo>
                    <a:pt x="2336066" y="146050"/>
                  </a:lnTo>
                  <a:lnTo>
                    <a:pt x="2460526" y="270510"/>
                  </a:lnTo>
                  <a:lnTo>
                    <a:pt x="2210336" y="270510"/>
                  </a:lnTo>
                  <a:lnTo>
                    <a:pt x="2210336" y="21590"/>
                  </a:lnTo>
                  <a:close/>
                  <a:moveTo>
                    <a:pt x="12700" y="2056037"/>
                  </a:moveTo>
                  <a:lnTo>
                    <a:pt x="12700" y="12700"/>
                  </a:lnTo>
                  <a:lnTo>
                    <a:pt x="2197636" y="12700"/>
                  </a:lnTo>
                  <a:lnTo>
                    <a:pt x="2197636" y="278130"/>
                  </a:lnTo>
                  <a:cubicBezTo>
                    <a:pt x="2197636" y="281940"/>
                    <a:pt x="2200176" y="284480"/>
                    <a:pt x="2203986" y="284480"/>
                  </a:cubicBezTo>
                  <a:lnTo>
                    <a:pt x="2469416" y="284480"/>
                  </a:lnTo>
                  <a:lnTo>
                    <a:pt x="2469416" y="2056037"/>
                  </a:lnTo>
                  <a:lnTo>
                    <a:pt x="12700" y="2056037"/>
                  </a:lnTo>
                  <a:close/>
                  <a:moveTo>
                    <a:pt x="2536726" y="2123347"/>
                  </a:moveTo>
                  <a:lnTo>
                    <a:pt x="92710" y="2123347"/>
                  </a:lnTo>
                  <a:lnTo>
                    <a:pt x="92710" y="2068737"/>
                  </a:lnTo>
                  <a:lnTo>
                    <a:pt x="2482116" y="2068737"/>
                  </a:lnTo>
                  <a:lnTo>
                    <a:pt x="2482116" y="293370"/>
                  </a:lnTo>
                  <a:lnTo>
                    <a:pt x="2536726" y="347980"/>
                  </a:lnTo>
                  <a:lnTo>
                    <a:pt x="2536726" y="212334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8775383" y="1794996"/>
            <a:ext cx="8145173" cy="166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19"/>
              </a:lnSpc>
            </a:pPr>
            <a:r>
              <a:rPr lang="en-US" sz="3400" spc="340" dirty="0">
                <a:solidFill>
                  <a:srgbClr val="182722"/>
                </a:solidFill>
                <a:latin typeface="Roboto"/>
              </a:rPr>
              <a:t>ABDELRAHMAN MAMDOUH IBRAHIM </a:t>
            </a:r>
          </a:p>
          <a:p>
            <a:pPr algn="ctr">
              <a:lnSpc>
                <a:spcPts val="4420"/>
              </a:lnSpc>
            </a:pPr>
            <a:endParaRPr lang="en-US" sz="3400" spc="340" dirty="0">
              <a:solidFill>
                <a:srgbClr val="182722"/>
              </a:solidFill>
              <a:latin typeface="Roboto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8775383" y="3760085"/>
            <a:ext cx="8145173" cy="166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19"/>
              </a:lnSpc>
            </a:pPr>
            <a:r>
              <a:rPr lang="en-US" sz="3400" spc="340">
                <a:solidFill>
                  <a:srgbClr val="182722"/>
                </a:solidFill>
                <a:latin typeface="Roboto"/>
              </a:rPr>
              <a:t>HOSSAM AHMED ABD </a:t>
            </a:r>
          </a:p>
          <a:p>
            <a:pPr algn="ctr">
              <a:lnSpc>
                <a:spcPts val="4419"/>
              </a:lnSpc>
            </a:pPr>
            <a:r>
              <a:rPr lang="en-US" sz="3400" spc="340">
                <a:solidFill>
                  <a:srgbClr val="182722"/>
                </a:solidFill>
                <a:latin typeface="Roboto"/>
              </a:rPr>
              <a:t>EL-MAKSOUD </a:t>
            </a:r>
          </a:p>
          <a:p>
            <a:pPr algn="ctr">
              <a:lnSpc>
                <a:spcPts val="4420"/>
              </a:lnSpc>
            </a:pPr>
            <a:endParaRPr lang="en-US" sz="3400" spc="340">
              <a:solidFill>
                <a:srgbClr val="182722"/>
              </a:solidFill>
              <a:latin typeface="Roboto"/>
            </a:endParaRP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427588" y="1954116"/>
            <a:ext cx="695590" cy="69559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028700" y="140425"/>
            <a:ext cx="11310058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6000" spc="60">
                <a:solidFill>
                  <a:srgbClr val="FFFFFF"/>
                </a:solidFill>
                <a:latin typeface="Roboto Bold"/>
              </a:rPr>
              <a:t>Hardware Portion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28703" y="1730124"/>
            <a:ext cx="5386276" cy="2301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100"/>
              </a:lnSpc>
            </a:pPr>
            <a:r>
              <a:rPr lang="en-US" sz="7000" spc="70">
                <a:solidFill>
                  <a:srgbClr val="B36D29"/>
                </a:solidFill>
                <a:latin typeface="Norwester Bold"/>
              </a:rPr>
              <a:t>MEET THE TEAM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775383" y="6038484"/>
            <a:ext cx="8145173" cy="1109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19"/>
              </a:lnSpc>
            </a:pPr>
            <a:r>
              <a:rPr lang="en-US" sz="3400" spc="340">
                <a:solidFill>
                  <a:srgbClr val="182722"/>
                </a:solidFill>
                <a:latin typeface="Roboto"/>
              </a:rPr>
              <a:t>AMR USRY EL-SHERBINY </a:t>
            </a:r>
          </a:p>
          <a:p>
            <a:pPr algn="ctr">
              <a:lnSpc>
                <a:spcPts val="4420"/>
              </a:lnSpc>
            </a:pPr>
            <a:endParaRPr lang="en-US" sz="3400" spc="340">
              <a:solidFill>
                <a:srgbClr val="182722"/>
              </a:solidFill>
              <a:latin typeface="Roboto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9144000" y="7877526"/>
            <a:ext cx="8145173" cy="1109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19"/>
              </a:lnSpc>
            </a:pPr>
            <a:r>
              <a:rPr lang="en-US" sz="3400" spc="340">
                <a:solidFill>
                  <a:srgbClr val="182722"/>
                </a:solidFill>
                <a:latin typeface="Roboto"/>
              </a:rPr>
              <a:t>MOHAMED ABDALLAH HASSAN </a:t>
            </a:r>
          </a:p>
          <a:p>
            <a:pPr algn="ctr">
              <a:lnSpc>
                <a:spcPts val="4420"/>
              </a:lnSpc>
            </a:pPr>
            <a:endParaRPr lang="en-US" sz="3400" spc="340">
              <a:solidFill>
                <a:srgbClr val="182722"/>
              </a:solidFill>
              <a:latin typeface="Roboto"/>
            </a:endParaRPr>
          </a:p>
        </p:txBody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427588" y="3919205"/>
            <a:ext cx="695590" cy="69559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427588" y="5921379"/>
            <a:ext cx="695590" cy="69559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427588" y="7910466"/>
            <a:ext cx="695590" cy="6955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34765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" name="TextBox 3"/>
          <p:cNvSpPr txBox="1"/>
          <p:nvPr/>
        </p:nvSpPr>
        <p:spPr>
          <a:xfrm>
            <a:off x="1028700" y="140425"/>
            <a:ext cx="11310058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6000" spc="60">
                <a:solidFill>
                  <a:srgbClr val="FFFFFF"/>
                </a:solidFill>
                <a:latin typeface="Roboto Bold"/>
              </a:rPr>
              <a:t>Hardware Portion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3609688" y="182709"/>
            <a:ext cx="3649612" cy="982232"/>
            <a:chOff x="0" y="0"/>
            <a:chExt cx="4866150" cy="13096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622050" cy="1309643"/>
              <a:chOff x="0" y="0"/>
              <a:chExt cx="6350000" cy="512699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49803"/>
                </a:srgbClr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1622050" y="0"/>
              <a:ext cx="1622050" cy="1309643"/>
              <a:chOff x="0" y="0"/>
              <a:chExt cx="6350000" cy="512699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39607"/>
                </a:srgbClr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3244100" y="0"/>
              <a:ext cx="1622050" cy="1309643"/>
              <a:chOff x="0" y="0"/>
              <a:chExt cx="6350000" cy="512699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24705"/>
                </a:srgbClr>
              </a:solidFill>
            </p:spPr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9475598"/>
            <a:chOff x="0" y="0"/>
            <a:chExt cx="24384000" cy="12634130"/>
          </a:xfrm>
        </p:grpSpPr>
        <p:grpSp>
          <p:nvGrpSpPr>
            <p:cNvPr id="3" name="Group 3"/>
            <p:cNvGrpSpPr/>
            <p:nvPr/>
          </p:nvGrpSpPr>
          <p:grpSpPr>
            <a:xfrm>
              <a:off x="18938878" y="1046170"/>
              <a:ext cx="1210027" cy="976976"/>
              <a:chOff x="0" y="0"/>
              <a:chExt cx="6350000" cy="512699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20148905" y="1046170"/>
              <a:ext cx="1210027" cy="976976"/>
              <a:chOff x="0" y="0"/>
              <a:chExt cx="6350000" cy="512699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21358932" y="1046170"/>
              <a:ext cx="1210027" cy="976976"/>
              <a:chOff x="0" y="0"/>
              <a:chExt cx="6350000" cy="512699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10727253" y="0"/>
              <a:ext cx="1210027" cy="976976"/>
              <a:chOff x="0" y="0"/>
              <a:chExt cx="6350000" cy="512699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11937280" y="0"/>
              <a:ext cx="1210027" cy="976976"/>
              <a:chOff x="0" y="0"/>
              <a:chExt cx="6350000" cy="512699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13147307" y="0"/>
              <a:ext cx="1210027" cy="976976"/>
              <a:chOff x="0" y="0"/>
              <a:chExt cx="6350000" cy="512699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2132960" y="1046170"/>
              <a:ext cx="1210027" cy="976976"/>
              <a:chOff x="0" y="0"/>
              <a:chExt cx="6350000" cy="512699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>
              <a:off x="3342988" y="1046170"/>
              <a:ext cx="1210027" cy="976976"/>
              <a:chOff x="0" y="0"/>
              <a:chExt cx="6350000" cy="512699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4553015" y="1046170"/>
              <a:ext cx="1210027" cy="976976"/>
              <a:chOff x="0" y="0"/>
              <a:chExt cx="6350000" cy="512699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2132960" y="10680178"/>
              <a:ext cx="1210027" cy="976976"/>
              <a:chOff x="0" y="0"/>
              <a:chExt cx="6350000" cy="512699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3342988" y="10680178"/>
              <a:ext cx="1210027" cy="976976"/>
              <a:chOff x="0" y="0"/>
              <a:chExt cx="6350000" cy="512699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4553015" y="10680178"/>
              <a:ext cx="1210027" cy="976976"/>
              <a:chOff x="0" y="0"/>
              <a:chExt cx="6350000" cy="512699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id="27" name="Group 27"/>
            <p:cNvGrpSpPr/>
            <p:nvPr/>
          </p:nvGrpSpPr>
          <p:grpSpPr>
            <a:xfrm>
              <a:off x="10535919" y="11657154"/>
              <a:ext cx="1210027" cy="976976"/>
              <a:chOff x="0" y="0"/>
              <a:chExt cx="6350000" cy="512699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id="29" name="Group 29"/>
            <p:cNvGrpSpPr/>
            <p:nvPr/>
          </p:nvGrpSpPr>
          <p:grpSpPr>
            <a:xfrm>
              <a:off x="11745946" y="11657154"/>
              <a:ext cx="1210027" cy="976976"/>
              <a:chOff x="0" y="0"/>
              <a:chExt cx="6350000" cy="512699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12955973" y="11657154"/>
              <a:ext cx="1210027" cy="976976"/>
              <a:chOff x="0" y="0"/>
              <a:chExt cx="6350000" cy="512699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id="33" name="Group 33"/>
            <p:cNvGrpSpPr/>
            <p:nvPr/>
          </p:nvGrpSpPr>
          <p:grpSpPr>
            <a:xfrm>
              <a:off x="18938878" y="10680178"/>
              <a:ext cx="1210027" cy="976976"/>
              <a:chOff x="0" y="0"/>
              <a:chExt cx="6350000" cy="512699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id="35" name="Group 35"/>
            <p:cNvGrpSpPr/>
            <p:nvPr/>
          </p:nvGrpSpPr>
          <p:grpSpPr>
            <a:xfrm>
              <a:off x="20148905" y="10680178"/>
              <a:ext cx="1210027" cy="976976"/>
              <a:chOff x="0" y="0"/>
              <a:chExt cx="6350000" cy="512699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id="37" name="Group 37"/>
            <p:cNvGrpSpPr/>
            <p:nvPr/>
          </p:nvGrpSpPr>
          <p:grpSpPr>
            <a:xfrm>
              <a:off x="21358932" y="10680178"/>
              <a:ext cx="1210027" cy="976976"/>
              <a:chOff x="0" y="0"/>
              <a:chExt cx="6350000" cy="512699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id="39" name="Group 39"/>
            <p:cNvGrpSpPr/>
            <p:nvPr/>
          </p:nvGrpSpPr>
          <p:grpSpPr>
            <a:xfrm>
              <a:off x="0" y="5653142"/>
              <a:ext cx="1210027" cy="976976"/>
              <a:chOff x="0" y="0"/>
              <a:chExt cx="6350000" cy="512699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id="41" name="Group 41"/>
            <p:cNvGrpSpPr/>
            <p:nvPr/>
          </p:nvGrpSpPr>
          <p:grpSpPr>
            <a:xfrm>
              <a:off x="1210027" y="5653142"/>
              <a:ext cx="1210027" cy="976976"/>
              <a:chOff x="0" y="0"/>
              <a:chExt cx="6350000" cy="512699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id="43" name="Group 43"/>
            <p:cNvGrpSpPr/>
            <p:nvPr/>
          </p:nvGrpSpPr>
          <p:grpSpPr>
            <a:xfrm>
              <a:off x="2420054" y="5653142"/>
              <a:ext cx="1210027" cy="976976"/>
              <a:chOff x="0" y="0"/>
              <a:chExt cx="6350000" cy="5126990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  <p:grpSp>
          <p:nvGrpSpPr>
            <p:cNvPr id="45" name="Group 45"/>
            <p:cNvGrpSpPr/>
            <p:nvPr/>
          </p:nvGrpSpPr>
          <p:grpSpPr>
            <a:xfrm>
              <a:off x="20753918" y="5653142"/>
              <a:ext cx="1210027" cy="976976"/>
              <a:chOff x="0" y="0"/>
              <a:chExt cx="6350000" cy="5126990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12549"/>
                </a:srgbClr>
              </a:solidFill>
            </p:spPr>
          </p:sp>
        </p:grpSp>
        <p:grpSp>
          <p:nvGrpSpPr>
            <p:cNvPr id="47" name="Group 47"/>
            <p:cNvGrpSpPr/>
            <p:nvPr/>
          </p:nvGrpSpPr>
          <p:grpSpPr>
            <a:xfrm>
              <a:off x="21963946" y="5653142"/>
              <a:ext cx="1210027" cy="976976"/>
              <a:chOff x="0" y="0"/>
              <a:chExt cx="6350000" cy="512699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</p:spPr>
          </p:sp>
        </p:grpSp>
        <p:grpSp>
          <p:nvGrpSpPr>
            <p:cNvPr id="49" name="Group 49"/>
            <p:cNvGrpSpPr/>
            <p:nvPr/>
          </p:nvGrpSpPr>
          <p:grpSpPr>
            <a:xfrm>
              <a:off x="23173973" y="5653142"/>
              <a:ext cx="1210027" cy="976976"/>
              <a:chOff x="0" y="0"/>
              <a:chExt cx="6350000" cy="512699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3137"/>
                </a:srgbClr>
              </a:solidFill>
            </p:spPr>
          </p:sp>
        </p:grpSp>
      </p:grpSp>
      <p:grpSp>
        <p:nvGrpSpPr>
          <p:cNvPr id="51" name="Group 51"/>
          <p:cNvGrpSpPr/>
          <p:nvPr/>
        </p:nvGrpSpPr>
        <p:grpSpPr>
          <a:xfrm>
            <a:off x="9144000" y="2929636"/>
            <a:ext cx="7018549" cy="3616325"/>
            <a:chOff x="0" y="0"/>
            <a:chExt cx="9358065" cy="4821767"/>
          </a:xfrm>
        </p:grpSpPr>
        <p:sp>
          <p:nvSpPr>
            <p:cNvPr id="52" name="TextBox 52"/>
            <p:cNvSpPr txBox="1"/>
            <p:nvPr/>
          </p:nvSpPr>
          <p:spPr>
            <a:xfrm>
              <a:off x="0" y="-57150"/>
              <a:ext cx="9358065" cy="9478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720"/>
                </a:lnSpc>
              </a:pPr>
              <a:r>
                <a:rPr lang="en-US" sz="4400" spc="219">
                  <a:solidFill>
                    <a:srgbClr val="B36D29"/>
                  </a:solidFill>
                  <a:latin typeface="Norwester"/>
                </a:rPr>
                <a:t>DISCUSSION FLOW</a:t>
              </a:r>
            </a:p>
          </p:txBody>
        </p:sp>
        <p:sp>
          <p:nvSpPr>
            <p:cNvPr id="53" name="TextBox 53"/>
            <p:cNvSpPr txBox="1"/>
            <p:nvPr/>
          </p:nvSpPr>
          <p:spPr>
            <a:xfrm>
              <a:off x="0" y="1291167"/>
              <a:ext cx="9358065" cy="3530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">
                  <a:solidFill>
                    <a:srgbClr val="008037"/>
                  </a:solidFill>
                  <a:latin typeface="Roboto"/>
                </a:rPr>
                <a:t>Mechanical Portion</a:t>
              </a:r>
            </a:p>
            <a:p>
              <a:pPr>
                <a:lnSpc>
                  <a:spcPts val="4200"/>
                </a:lnSpc>
              </a:pPr>
              <a:r>
                <a:rPr lang="en-US" sz="3000" spc="30">
                  <a:solidFill>
                    <a:srgbClr val="008037"/>
                  </a:solidFill>
                  <a:latin typeface="Roboto"/>
                </a:rPr>
                <a:t>Hardware Portion</a:t>
              </a:r>
            </a:p>
            <a:p>
              <a:pPr>
                <a:lnSpc>
                  <a:spcPts val="4200"/>
                </a:lnSpc>
              </a:pPr>
              <a:r>
                <a:rPr lang="en-US" sz="3000" spc="30">
                  <a:solidFill>
                    <a:srgbClr val="FFFFFF"/>
                  </a:solidFill>
                  <a:latin typeface="Roboto"/>
                </a:rPr>
                <a:t>Software Portion </a:t>
              </a:r>
            </a:p>
            <a:p>
              <a:pPr>
                <a:lnSpc>
                  <a:spcPts val="4200"/>
                </a:lnSpc>
              </a:pPr>
              <a:r>
                <a:rPr lang="en-US" sz="3000" spc="30">
                  <a:solidFill>
                    <a:srgbClr val="FFFFFF"/>
                  </a:solidFill>
                  <a:latin typeface="Roboto"/>
                </a:rPr>
                <a:t>Applications</a:t>
              </a:r>
            </a:p>
            <a:p>
              <a:pPr>
                <a:lnSpc>
                  <a:spcPts val="4200"/>
                </a:lnSpc>
              </a:pPr>
              <a:endParaRPr lang="en-US" sz="3000" spc="30">
                <a:solidFill>
                  <a:srgbClr val="FFFFFF"/>
                </a:solidFill>
                <a:latin typeface="Roboto"/>
              </a:endParaRPr>
            </a:p>
          </p:txBody>
        </p:sp>
      </p:grpSp>
      <p:sp>
        <p:nvSpPr>
          <p:cNvPr id="54" name="AutoShape 54"/>
          <p:cNvSpPr/>
          <p:nvPr/>
        </p:nvSpPr>
        <p:spPr>
          <a:xfrm>
            <a:off x="-180975" y="9963150"/>
            <a:ext cx="18649950" cy="514350"/>
          </a:xfrm>
          <a:prstGeom prst="rect">
            <a:avLst/>
          </a:prstGeom>
          <a:solidFill>
            <a:srgbClr val="444342"/>
          </a:solidFill>
        </p:spPr>
      </p:sp>
      <p:grpSp>
        <p:nvGrpSpPr>
          <p:cNvPr id="55" name="Group 55"/>
          <p:cNvGrpSpPr/>
          <p:nvPr/>
        </p:nvGrpSpPr>
        <p:grpSpPr>
          <a:xfrm>
            <a:off x="2217738" y="1959957"/>
            <a:ext cx="6008265" cy="5835650"/>
            <a:chOff x="0" y="0"/>
            <a:chExt cx="8011019" cy="7780867"/>
          </a:xfrm>
        </p:grpSpPr>
        <p:sp>
          <p:nvSpPr>
            <p:cNvPr id="56" name="TextBox 56"/>
            <p:cNvSpPr txBox="1"/>
            <p:nvPr/>
          </p:nvSpPr>
          <p:spPr>
            <a:xfrm>
              <a:off x="0" y="-85725"/>
              <a:ext cx="8011019" cy="4577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9100"/>
                </a:lnSpc>
              </a:pPr>
              <a:r>
                <a:rPr lang="en-US" sz="7000" spc="70">
                  <a:solidFill>
                    <a:srgbClr val="FFFFFF"/>
                  </a:solidFill>
                  <a:latin typeface="Norwester Bold"/>
                </a:rPr>
                <a:t>VACUUM FORMING MACHINE</a:t>
              </a:r>
            </a:p>
          </p:txBody>
        </p:sp>
        <p:sp>
          <p:nvSpPr>
            <p:cNvPr id="57" name="AutoShape 57"/>
            <p:cNvSpPr/>
            <p:nvPr/>
          </p:nvSpPr>
          <p:spPr>
            <a:xfrm>
              <a:off x="7147419" y="4809874"/>
              <a:ext cx="863600" cy="203200"/>
            </a:xfrm>
            <a:prstGeom prst="rect">
              <a:avLst/>
            </a:prstGeom>
            <a:solidFill>
              <a:srgbClr val="FFFFFF"/>
            </a:solidFill>
          </p:spPr>
        </p:sp>
        <p:grpSp>
          <p:nvGrpSpPr>
            <p:cNvPr id="58" name="Group 58"/>
            <p:cNvGrpSpPr/>
            <p:nvPr/>
          </p:nvGrpSpPr>
          <p:grpSpPr>
            <a:xfrm>
              <a:off x="4166927" y="6746293"/>
              <a:ext cx="1281364" cy="1034573"/>
              <a:chOff x="0" y="0"/>
              <a:chExt cx="6350000" cy="5126990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/>
              </a:solidFill>
            </p:spPr>
          </p:sp>
        </p:grpSp>
        <p:grpSp>
          <p:nvGrpSpPr>
            <p:cNvPr id="60" name="Group 60"/>
            <p:cNvGrpSpPr/>
            <p:nvPr/>
          </p:nvGrpSpPr>
          <p:grpSpPr>
            <a:xfrm>
              <a:off x="5448291" y="6746293"/>
              <a:ext cx="1281364" cy="1034573"/>
              <a:chOff x="0" y="0"/>
              <a:chExt cx="6350000" cy="5126990"/>
            </a:xfrm>
          </p:grpSpPr>
          <p:sp>
            <p:nvSpPr>
              <p:cNvPr id="61" name="Freeform 61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FFFFFF">
                  <a:alpha val="69803"/>
                </a:srgbClr>
              </a:solidFill>
            </p:spPr>
          </p:sp>
        </p:grpSp>
        <p:grpSp>
          <p:nvGrpSpPr>
            <p:cNvPr id="62" name="Group 62"/>
            <p:cNvGrpSpPr/>
            <p:nvPr/>
          </p:nvGrpSpPr>
          <p:grpSpPr>
            <a:xfrm>
              <a:off x="6729655" y="6746293"/>
              <a:ext cx="1281364" cy="1034573"/>
              <a:chOff x="0" y="0"/>
              <a:chExt cx="6350000" cy="5126990"/>
            </a:xfrm>
          </p:grpSpPr>
          <p:sp>
            <p:nvSpPr>
              <p:cNvPr id="63" name="Freeform 63"/>
              <p:cNvSpPr/>
              <p:nvPr/>
            </p:nvSpPr>
            <p:spPr>
              <a:xfrm>
                <a:off x="0" y="0"/>
                <a:ext cx="6350000" cy="512699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5126990">
                    <a:moveTo>
                      <a:pt x="3528060" y="0"/>
                    </a:moveTo>
                    <a:lnTo>
                      <a:pt x="0" y="0"/>
                    </a:lnTo>
                    <a:lnTo>
                      <a:pt x="2821940" y="2564130"/>
                    </a:lnTo>
                    <a:lnTo>
                      <a:pt x="0" y="5126990"/>
                    </a:lnTo>
                    <a:lnTo>
                      <a:pt x="3528060" y="5126990"/>
                    </a:lnTo>
                    <a:lnTo>
                      <a:pt x="6350000" y="2564130"/>
                    </a:lnTo>
                    <a:close/>
                  </a:path>
                </a:pathLst>
              </a:custGeom>
              <a:solidFill>
                <a:srgbClr val="BA6D25">
                  <a:alpha val="24705"/>
                </a:srgbClr>
              </a:solidFill>
            </p:spPr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469</Words>
  <Application>Microsoft Office PowerPoint</Application>
  <PresentationFormat>Custom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Norwester Bold</vt:lpstr>
      <vt:lpstr>Roboto Bold</vt:lpstr>
      <vt:lpstr>Roboto</vt:lpstr>
      <vt:lpstr>Arial</vt:lpstr>
      <vt:lpstr>Arimo</vt:lpstr>
      <vt:lpstr>Times New Roman</vt:lpstr>
      <vt:lpstr>Calibri</vt:lpstr>
      <vt:lpstr>Norwester</vt:lpstr>
      <vt:lpstr>Fredoka One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Abdelrahman nasr</dc:creator>
  <cp:lastModifiedBy>Abdelrahman nasr</cp:lastModifiedBy>
  <cp:revision>27</cp:revision>
  <dcterms:created xsi:type="dcterms:W3CDTF">2006-08-16T00:00:00Z</dcterms:created>
  <dcterms:modified xsi:type="dcterms:W3CDTF">2021-03-21T01:53:50Z</dcterms:modified>
  <dc:identifier>DAEZS6oxHjM</dc:identifier>
</cp:coreProperties>
</file>