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6"/>
  </p:notesMasterIdLst>
  <p:handoutMasterIdLst>
    <p:handoutMasterId r:id="rId97"/>
  </p:handoutMasterIdLst>
  <p:sldIdLst>
    <p:sldId id="257" r:id="rId2"/>
    <p:sldId id="605" r:id="rId3"/>
    <p:sldId id="723" r:id="rId4"/>
    <p:sldId id="716" r:id="rId5"/>
    <p:sldId id="719" r:id="rId6"/>
    <p:sldId id="720" r:id="rId7"/>
    <p:sldId id="721" r:id="rId8"/>
    <p:sldId id="724" r:id="rId9"/>
    <p:sldId id="722" r:id="rId10"/>
    <p:sldId id="725" r:id="rId11"/>
    <p:sldId id="726" r:id="rId12"/>
    <p:sldId id="727" r:id="rId13"/>
    <p:sldId id="728" r:id="rId14"/>
    <p:sldId id="731" r:id="rId15"/>
    <p:sldId id="729" r:id="rId16"/>
    <p:sldId id="740" r:id="rId17"/>
    <p:sldId id="805" r:id="rId18"/>
    <p:sldId id="806" r:id="rId19"/>
    <p:sldId id="807" r:id="rId20"/>
    <p:sldId id="741" r:id="rId21"/>
    <p:sldId id="730" r:id="rId22"/>
    <p:sldId id="808" r:id="rId23"/>
    <p:sldId id="742" r:id="rId24"/>
    <p:sldId id="743" r:id="rId25"/>
    <p:sldId id="744" r:id="rId26"/>
    <p:sldId id="745" r:id="rId27"/>
    <p:sldId id="746" r:id="rId28"/>
    <p:sldId id="748" r:id="rId29"/>
    <p:sldId id="747" r:id="rId30"/>
    <p:sldId id="749" r:id="rId31"/>
    <p:sldId id="750" r:id="rId32"/>
    <p:sldId id="751" r:id="rId33"/>
    <p:sldId id="752" r:id="rId34"/>
    <p:sldId id="753" r:id="rId35"/>
    <p:sldId id="754" r:id="rId36"/>
    <p:sldId id="755" r:id="rId37"/>
    <p:sldId id="757" r:id="rId38"/>
    <p:sldId id="759" r:id="rId39"/>
    <p:sldId id="760" r:id="rId40"/>
    <p:sldId id="758" r:id="rId41"/>
    <p:sldId id="756" r:id="rId42"/>
    <p:sldId id="761" r:id="rId43"/>
    <p:sldId id="762" r:id="rId44"/>
    <p:sldId id="763" r:id="rId45"/>
    <p:sldId id="764" r:id="rId46"/>
    <p:sldId id="765" r:id="rId47"/>
    <p:sldId id="766" r:id="rId48"/>
    <p:sldId id="767" r:id="rId49"/>
    <p:sldId id="768" r:id="rId50"/>
    <p:sldId id="769" r:id="rId51"/>
    <p:sldId id="770" r:id="rId52"/>
    <p:sldId id="771" r:id="rId53"/>
    <p:sldId id="772" r:id="rId54"/>
    <p:sldId id="773" r:id="rId55"/>
    <p:sldId id="774" r:id="rId56"/>
    <p:sldId id="775" r:id="rId57"/>
    <p:sldId id="776" r:id="rId58"/>
    <p:sldId id="777" r:id="rId59"/>
    <p:sldId id="778" r:id="rId60"/>
    <p:sldId id="779" r:id="rId61"/>
    <p:sldId id="780" r:id="rId62"/>
    <p:sldId id="782" r:id="rId63"/>
    <p:sldId id="781" r:id="rId64"/>
    <p:sldId id="783" r:id="rId65"/>
    <p:sldId id="784" r:id="rId66"/>
    <p:sldId id="786" r:id="rId67"/>
    <p:sldId id="788" r:id="rId68"/>
    <p:sldId id="787" r:id="rId69"/>
    <p:sldId id="789" r:id="rId70"/>
    <p:sldId id="790" r:id="rId71"/>
    <p:sldId id="791" r:id="rId72"/>
    <p:sldId id="792" r:id="rId73"/>
    <p:sldId id="793" r:id="rId74"/>
    <p:sldId id="785" r:id="rId75"/>
    <p:sldId id="794" r:id="rId76"/>
    <p:sldId id="796" r:id="rId77"/>
    <p:sldId id="795" r:id="rId78"/>
    <p:sldId id="797" r:id="rId79"/>
    <p:sldId id="798" r:id="rId80"/>
    <p:sldId id="799" r:id="rId81"/>
    <p:sldId id="800" r:id="rId82"/>
    <p:sldId id="801" r:id="rId83"/>
    <p:sldId id="802" r:id="rId84"/>
    <p:sldId id="803" r:id="rId85"/>
    <p:sldId id="804" r:id="rId86"/>
    <p:sldId id="733" r:id="rId87"/>
    <p:sldId id="734" r:id="rId88"/>
    <p:sldId id="735" r:id="rId89"/>
    <p:sldId id="736" r:id="rId90"/>
    <p:sldId id="737" r:id="rId91"/>
    <p:sldId id="738" r:id="rId92"/>
    <p:sldId id="739" r:id="rId93"/>
    <p:sldId id="732" r:id="rId94"/>
    <p:sldId id="703" r:id="rId95"/>
  </p:sldIdLst>
  <p:sldSz cx="9144000" cy="6858000" type="screen4x3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0066FF"/>
    <a:srgbClr val="409FE0"/>
    <a:srgbClr val="FFCCFF"/>
    <a:srgbClr val="B8DCF4"/>
    <a:srgbClr val="FFFFCC"/>
    <a:srgbClr val="99FF99"/>
    <a:srgbClr val="E8ECF0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8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1944" y="11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1740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3D6AA85-33D4-411C-B3B7-66CB6F865B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0DDD4747-36B6-47F8-88DA-D4F3B167C0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E0EC156F-D068-494E-844B-C89A9529A6F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8388FCB1-C165-466B-A793-362BA7DC58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078F723-8E9A-49D3-A9F4-168965DEC6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AEFD83-0713-441A-907F-2739D3D15A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CE2380D-F77F-4510-B01B-CF0B7F14F0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9422B98-4F64-4CC5-AF92-76DC9178D6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C9FDA76-ED85-4C14-8921-3D7525C1B3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AC2DB5E-62FD-40D6-8A23-0A09EEDB2D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2972B3C3-54E2-41BC-BBB5-3CA6FE4C9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765F84C-3BA0-4C8E-B924-5CABBFCB38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6AB9C92-E2B6-481A-AF5C-06C48BEF2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D3D18D4C-1468-4FF4-ADC3-9E6943E09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z="1800" dirty="0">
              <a:ea typeface="微软雅黑" panose="020B0503020204020204" pitchFamily="34" charset="-122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DC37FF0F-F6BD-40EB-9751-6A34D4753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4974D3-3103-4956-8804-74887D3BB162}" type="slidenum">
              <a:rPr lang="zh-CN" altLang="en-US" sz="1200" b="0" smtClean="0"/>
              <a:pPr/>
              <a:t>1</a:t>
            </a:fld>
            <a:endParaRPr lang="zh-CN" alt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384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160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177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0247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989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287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6771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0139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1358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128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4860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2782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1870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2280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9990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9345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778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0795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2194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993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563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8928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170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2382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0589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7958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4938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4793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4083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4984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08483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869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35018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394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3441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8747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6044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02734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9553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84557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10100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576883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094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95069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78111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37069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19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39297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78767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98913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99002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65407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7147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446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95558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93627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82326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96678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35553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34401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75191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57538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31767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7088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69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629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46570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69095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52143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82222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43941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24200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69858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51233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703756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50685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79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291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72352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15943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3228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99537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35068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08377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38209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16337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298399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95440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89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604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58595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90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34174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91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03913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92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109505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65F84C-3BA0-4C8E-B924-5CABBFCB3822}" type="slidenum">
              <a:rPr lang="en-US" altLang="ja-JP" smtClean="0"/>
              <a:pPr>
                <a:defRPr/>
              </a:pPr>
              <a:t>93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881590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32FB44C-4471-4DE6-A598-947910AA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550BB3A-6264-4011-908B-77E497D44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B3DA65D-1FDB-433A-8F74-198C997A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A6BB2E-A36E-4811-ADF7-E47A4A5AB3FD}" type="slidenum">
              <a:rPr lang="en-US" altLang="ja-JP" sz="1200" b="0" smtClean="0"/>
              <a:pPr/>
              <a:t>94</a:t>
            </a:fld>
            <a:endParaRPr lang="en-US" altLang="ja-JP" sz="1200" b="0"/>
          </a:p>
        </p:txBody>
      </p:sp>
    </p:spTree>
    <p:extLst>
      <p:ext uri="{BB962C8B-B14F-4D97-AF65-F5344CB8AC3E}">
        <p14:creationId xmlns:p14="http://schemas.microsoft.com/office/powerpoint/2010/main" val="144857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78FAD99A-CEAD-4003-B7AB-4D489896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87665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 algn="ctr">
              <a:defRPr sz="4000">
                <a:solidFill>
                  <a:srgbClr val="A5002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439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2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6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6" y="3684590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1" y="3684590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535B2-D3D2-469C-AF89-A9F886C849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B830A-B703-4AB3-8365-96975874C9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73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6" y="908052"/>
            <a:ext cx="864235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B662D3-58E4-42C5-9869-0FB83724DC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8F2B-1114-4C42-BDCC-7039733A82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148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2E7BF2-693E-4002-8A76-8F159D4E76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BC2C-A49A-47FF-9FAA-9605D579AE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68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0EFF19-1B62-4B9E-A3FF-B4B2377BFF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505A8-60BC-409F-BE1E-62B6C318B0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080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908052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908052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4BF6EB-BE59-49EF-8B26-83899D4206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52293-F3B5-4B43-B9C2-82B4612154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703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7B0FE6A-6C85-4EFD-AA2E-C43E148EE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6B81B-290D-482B-95E0-C6630AA825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00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2BF39A2-0D13-4905-A5D7-70C644D72F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45BA7-FB78-434D-A429-4235C8F804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08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EC7369-0869-4DAC-8873-87EBE6A0B3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5D5DC-05BF-4BAA-97B3-D1E15A826A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124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908052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908052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6CB308-909A-4156-9D94-E450BFAC88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A370-E38A-4A3B-9963-95660FBFC8C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786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908052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1" y="3684590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3AADAD-72CB-4C04-8286-78BA975FCD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BD365-A774-4821-BEBB-16898B22A6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997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E79E75-4D67-4190-BAE9-E3CA44384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E9D7873-85D9-4161-B850-0E1E6CB56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6" y="908052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F731AA57-17CF-4525-98A0-7746DAA0A8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3413" y="6413502"/>
            <a:ext cx="19812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fld id="{D2A90E31-814A-4C35-B160-228646B3F5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kumimoji="1" sz="3800" b="1" kern="1200">
          <a:solidFill>
            <a:schemeClr val="bg1"/>
          </a:solidFill>
          <a:latin typeface="+mj-lt"/>
          <a:ea typeface="+mj-ea"/>
          <a:cs typeface="+mj-cs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indent="176213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rgbClr val="009900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rgbClr val="0099CC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rgbClr val="99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www.runoob.com/python3/python3-tutorial.html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python.iswbm.com/" TargetMode="External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hyperlink" Target="https://docs.conda.io/en/latest/miniconda.html" TargetMode="External"/><Relationship Id="rId9" Type="http://schemas.openxmlformats.org/officeDocument/2006/relationships/hyperlink" Target="https://zhuanlan.zhihu.com/p/7571735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140485845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jetbrains.com/pycharm/download/" TargetMode="Externa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31417084" TargetMode="External"/><Relationship Id="rId4" Type="http://schemas.openxmlformats.org/officeDocument/2006/relationships/hyperlink" Target="https://zhuanlan.zhihu.com/p/264785441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hyperlink" Target="https://zhuanlan.zhihu.com/p/4779598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3-set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notesSlide" Target="../notesSlides/notesSlide7.xm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tmp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49136398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tw.com/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notesSlide" Target="../notesSlides/notesSlide87.xml"/><Relationship Id="rId7" Type="http://schemas.openxmlformats.org/officeDocument/2006/relationships/image" Target="../media/image16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7" Type="http://schemas.openxmlformats.org/officeDocument/2006/relationships/image" Target="../media/image18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19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7" Type="http://schemas.openxmlformats.org/officeDocument/2006/relationships/image" Target="../media/image21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7" Type="http://schemas.openxmlformats.org/officeDocument/2006/relationships/image" Target="../media/image22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7" Type="http://schemas.openxmlformats.org/officeDocument/2006/relationships/image" Target="../media/image23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zhangyc8@mail2.sysu.edu.cn" TargetMode="External"/><Relationship Id="rId4" Type="http://schemas.openxmlformats.org/officeDocument/2006/relationships/hyperlink" Target="https://www.runoob.com/python3/python3-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DC0CCD9-2590-401F-9A13-1FDA030F42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US" altLang="zh-CN" dirty="0"/>
              <a:t>Artificial Intelligence</a:t>
            </a:r>
            <a:br>
              <a:rPr lang="en-US" altLang="zh-CN" dirty="0"/>
            </a:br>
            <a:r>
              <a:rPr lang="zh-CN" altLang="en-US" dirty="0"/>
              <a:t>人工智能实验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0977FD-301E-482B-A585-2CBCC359B86A}"/>
              </a:ext>
            </a:extLst>
          </p:cNvPr>
          <p:cNvSpPr txBox="1"/>
          <p:nvPr/>
        </p:nvSpPr>
        <p:spPr>
          <a:xfrm>
            <a:off x="3087460" y="5049522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中山大学计算机学院</a:t>
            </a:r>
            <a:endParaRPr lang="en-US" altLang="zh-CN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2024</a:t>
            </a:r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年春季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2. </a:t>
            </a:r>
            <a:r>
              <a:rPr lang="zh-CN" altLang="en-US" sz="4000" dirty="0">
                <a:cs typeface="Times New Roman" panose="02020603050405020304" pitchFamily="18" charset="0"/>
              </a:rPr>
              <a:t>实验课课程安排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F353AB7-90DB-4899-981A-66FECFCC71AA}"/>
              </a:ext>
            </a:extLst>
          </p:cNvPr>
          <p:cNvSpPr/>
          <p:nvPr/>
        </p:nvSpPr>
        <p:spPr>
          <a:xfrm>
            <a:off x="154676" y="1084771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课程安排（暂定）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5C8DFE3A-BEBD-49CF-BCCF-F0EA3FCF0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939965"/>
              </p:ext>
            </p:extLst>
          </p:nvPr>
        </p:nvGraphicFramePr>
        <p:xfrm>
          <a:off x="154676" y="1638437"/>
          <a:ext cx="8809937" cy="472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39">
                  <a:extLst>
                    <a:ext uri="{9D8B030D-6E8A-4147-A177-3AD203B41FA5}">
                      <a16:colId xmlns:a16="http://schemas.microsoft.com/office/drawing/2014/main" val="2971985519"/>
                    </a:ext>
                  </a:extLst>
                </a:gridCol>
                <a:gridCol w="4724791">
                  <a:extLst>
                    <a:ext uri="{9D8B030D-6E8A-4147-A177-3AD203B41FA5}">
                      <a16:colId xmlns:a16="http://schemas.microsoft.com/office/drawing/2014/main" val="1724664796"/>
                    </a:ext>
                  </a:extLst>
                </a:gridCol>
                <a:gridCol w="1391045">
                  <a:extLst>
                    <a:ext uri="{9D8B030D-6E8A-4147-A177-3AD203B41FA5}">
                      <a16:colId xmlns:a16="http://schemas.microsoft.com/office/drawing/2014/main" val="2272396305"/>
                    </a:ext>
                  </a:extLst>
                </a:gridCol>
                <a:gridCol w="1901762">
                  <a:extLst>
                    <a:ext uri="{9D8B030D-6E8A-4147-A177-3AD203B41FA5}">
                      <a16:colId xmlns:a16="http://schemas.microsoft.com/office/drawing/2014/main" val="1300713354"/>
                    </a:ext>
                  </a:extLst>
                </a:gridCol>
              </a:tblGrid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周次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课上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课下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重要时间节点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94586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贝叶斯网络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提交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51774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机器学习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99063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机器学习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5-3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44932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机器学习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提交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85771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机器学习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44444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Pytorch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提交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10079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强化学习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25269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强化学习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7-3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59214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强化学习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7-4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613673"/>
                  </a:ext>
                </a:extLst>
              </a:tr>
              <a:tr h="4292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答疑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0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7027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62222-E89D-4159-916D-325D2676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36" y="989171"/>
            <a:ext cx="7838384" cy="560451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实验课课程要求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实验课课程安排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CN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Python</a:t>
            </a: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程序设计基础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作业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3786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参考资料与建议阅读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编程：从入门到实践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中文指南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https://python.iswbm.com/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人工智能（第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附录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dirty="0">
              <a:hlinkClick r:id="rId5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5"/>
              </a:rPr>
              <a:t>https://www.python.org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dirty="0">
              <a:hlinkClick r:id="rId6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6"/>
              </a:rPr>
              <a:t>https://www.runoob.com/python3/python3-tutorial.html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2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3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28990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 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简单数据类型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复杂数据结构与操作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文件与异常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模块与库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87694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 Python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简单数据类型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复杂数据结构与操作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文件与异常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模块与库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96088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是一种编程环境管理工具，适用于多种语言，如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Python, R, Scala, Java,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C/ C++, FORTRAN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安装地址：</a:t>
            </a:r>
            <a:r>
              <a:rPr lang="en-US" altLang="zh-CN" dirty="0">
                <a:hlinkClick r:id="rId4"/>
              </a:rPr>
              <a:t> </a:t>
            </a:r>
            <a:r>
              <a:rPr lang="en-US" altLang="zh-CN" dirty="0" err="1">
                <a:hlinkClick r:id="rId4"/>
              </a:rPr>
              <a:t>Miniconda</a:t>
            </a:r>
            <a:r>
              <a:rPr lang="en-US" altLang="zh-CN" dirty="0">
                <a:hlinkClick r:id="rId4"/>
              </a:rPr>
              <a:t> — </a:t>
            </a:r>
            <a:r>
              <a:rPr lang="en-US" altLang="zh-CN" dirty="0" err="1">
                <a:hlinkClick r:id="rId4"/>
              </a:rPr>
              <a:t>conda</a:t>
            </a:r>
            <a:r>
              <a:rPr lang="en-US" altLang="zh-CN" dirty="0">
                <a:hlinkClick r:id="rId4"/>
              </a:rPr>
              <a:t> documentation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0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1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79D8523-E169-430A-BF09-CF3D51443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76" y="2775277"/>
            <a:ext cx="2077750" cy="19948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C99518-F318-4CCD-8C76-049EBB3951D0}"/>
              </a:ext>
            </a:extLst>
          </p:cNvPr>
          <p:cNvSpPr txBox="1"/>
          <p:nvPr/>
        </p:nvSpPr>
        <p:spPr>
          <a:xfrm>
            <a:off x="2664069" y="3188820"/>
            <a:ext cx="6349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选择适合自己系统的软件版本，下载并默认安装即可。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安装完成后，重启终端，键入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，若出现以下界面即安装成功，命令行开头括号内为当前环境名。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C6BCF3-6B39-4831-8D38-DBD07107DBE8}"/>
              </a:ext>
            </a:extLst>
          </p:cNvPr>
          <p:cNvSpPr txBox="1"/>
          <p:nvPr/>
        </p:nvSpPr>
        <p:spPr>
          <a:xfrm>
            <a:off x="2664069" y="2634799"/>
            <a:ext cx="59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Anaconda</a:t>
            </a:r>
            <a:r>
              <a:rPr lang="en-US" altLang="zh-CN" sz="2000" dirty="0">
                <a:cs typeface="Times New Roman" panose="02020603050405020304" pitchFamily="18" charset="0"/>
              </a:rPr>
              <a:t> —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hlinkClick r:id="rId9"/>
              </a:rPr>
              <a:t>https://zhuanlan.zhihu.com/p/75717350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A2DB2A-2BCA-493C-8D77-3E29732076E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3" r="30561"/>
          <a:stretch/>
        </p:blipFill>
        <p:spPr>
          <a:xfrm>
            <a:off x="2295703" y="4684782"/>
            <a:ext cx="5379981" cy="214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9022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env list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环境列表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create –n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env_id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python=3.9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py3.9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虚拟环境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activate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env_id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激活对应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deactivate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关闭对应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3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81090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env list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环境列表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create –n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env_id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python=3.9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py3.9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虚拟环境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activate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env_id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激活对应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deactivate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关闭对应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3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75031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有两个重要版本：社区版和专业版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官方下载地址：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http://www.jetbrains.com/pycharm/download/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Pycharm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并配置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5"/>
              </a:rPr>
              <a:t>https://zhuanlan.zhihu.com/p/140485845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1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4" descr="QQ截图20180519085441">
            <a:extLst>
              <a:ext uri="{FF2B5EF4-FFF2-40B4-BE49-F238E27FC236}">
                <a16:creationId xmlns:a16="http://schemas.microsoft.com/office/drawing/2014/main" id="{73DACEC5-B553-418F-9FAC-D31889554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5" y="3919931"/>
            <a:ext cx="4220308" cy="276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5E61A43-E376-4F80-B88E-4FE2B121A6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6557" y="4019753"/>
            <a:ext cx="2834886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042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 Code </a:t>
            </a:r>
            <a:r>
              <a:rPr lang="zh-CN" altLang="fr-FR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4"/>
              </a:rPr>
              <a:t>https://zhuanlan.zhihu.com/p/264785441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 Code python</a:t>
            </a:r>
            <a:r>
              <a:rPr lang="zh-CN" altLang="fr-FR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配置：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5"/>
              </a:rPr>
              <a:t> https://zhuanlan.zhihu.com/p/31417084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8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1FCA776E-0BAF-4F54-BFE0-7A3DA50E3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95" y="3156671"/>
            <a:ext cx="6571610" cy="3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565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62222-E89D-4159-916D-325D2676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36" y="989171"/>
            <a:ext cx="7838384" cy="560451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实验课课程要求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实验课课程安排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AutoNum type="arabicPeriod"/>
              <a:defRPr/>
            </a:pPr>
            <a:r>
              <a:rPr lang="en-US" altLang="zh-CN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Python</a:t>
            </a: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程序设计基础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 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</a:p>
          <a:p>
            <a:pPr lvl="1"/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简单数据类型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复杂数据结构与操作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文件与异常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模块与库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18670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4">
            <a:extLst>
              <a:ext uri="{FF2B5EF4-FFF2-40B4-BE49-F238E27FC236}">
                <a16:creationId xmlns:a16="http://schemas.microsoft.com/office/drawing/2014/main" id="{2F7A8902-B59D-4558-8078-0D477DC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69" y="1728910"/>
            <a:ext cx="8049897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一种编程语言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开发效率高：清晰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的语法结构，更贴近自然语言；开发生态好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运行效率慢：语句需实时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；变量的数据类型是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生态：有很多可以在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中使用的库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数据分析与计算：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特定应用领域（如文本挖掘）：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0514F9-43F1-4454-9937-25AA44AFD758}"/>
              </a:ext>
            </a:extLst>
          </p:cNvPr>
          <p:cNvSpPr/>
          <p:nvPr/>
        </p:nvSpPr>
        <p:spPr>
          <a:xfrm>
            <a:off x="4457700" y="1133438"/>
            <a:ext cx="4287466" cy="794152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Life is short, you need Python.</a:t>
            </a:r>
          </a:p>
          <a:p>
            <a:pPr algn="ctr"/>
            <a:r>
              <a:rPr lang="en-US" altLang="zh-CN" sz="20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by Bruce Eckel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3327B5-8668-4D43-A39D-A324B9AEB9A1}"/>
              </a:ext>
            </a:extLst>
          </p:cNvPr>
          <p:cNvSpPr txBox="1"/>
          <p:nvPr/>
        </p:nvSpPr>
        <p:spPr>
          <a:xfrm>
            <a:off x="695270" y="6082799"/>
            <a:ext cx="7842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这么慢？</a:t>
            </a:r>
            <a:r>
              <a:rPr lang="zh-CN" altLang="en-US" sz="2000" dirty="0">
                <a:hlinkClick r:id="rId7"/>
              </a:rPr>
              <a:t>https://zhuanlan.zhihu.com/p/47795989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052965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4">
            <a:extLst>
              <a:ext uri="{FF2B5EF4-FFF2-40B4-BE49-F238E27FC236}">
                <a16:creationId xmlns:a16="http://schemas.microsoft.com/office/drawing/2014/main" id="{2F7A8902-B59D-4558-8078-0D477DC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69" y="1728910"/>
            <a:ext cx="8049897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408ACC-FE92-44D9-9717-200BAD3C89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" y="2175407"/>
            <a:ext cx="9085714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4035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 World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程序与运行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371EA20-9658-44D8-BF3A-2B6CD335A6E8}"/>
              </a:ext>
            </a:extLst>
          </p:cNvPr>
          <p:cNvSpPr txBox="1">
            <a:spLocks/>
          </p:cNvSpPr>
          <p:nvPr/>
        </p:nvSpPr>
        <p:spPr bwMode="auto">
          <a:xfrm>
            <a:off x="460130" y="1712768"/>
            <a:ext cx="8590490" cy="470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注意：一行表示一条语句，而不是分号分隔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命令行运行：直接运行语句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命令行运行：运行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文本编辑器或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2BEA8-1815-476E-AC2C-B1D0BAB0B596}"/>
              </a:ext>
            </a:extLst>
          </p:cNvPr>
          <p:cNvSpPr txBox="1"/>
          <p:nvPr/>
        </p:nvSpPr>
        <p:spPr>
          <a:xfrm>
            <a:off x="1163053" y="2490538"/>
            <a:ext cx="38221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print("Hello World!")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AC8973-5603-43DD-99CF-B3F97FA9AEEA}"/>
              </a:ext>
            </a:extLst>
          </p:cNvPr>
          <p:cNvSpPr/>
          <p:nvPr/>
        </p:nvSpPr>
        <p:spPr>
          <a:xfrm>
            <a:off x="6661149" y="2033338"/>
            <a:ext cx="2303463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26797178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 World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程序：注释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954F3E5-031A-4265-BD26-6D470FD6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0723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井号（＃）注释单行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双引号注释多行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44629C-68B9-4CEF-A81D-E1CC76DF5F8B}"/>
              </a:ext>
            </a:extLst>
          </p:cNvPr>
          <p:cNvSpPr txBox="1"/>
          <p:nvPr/>
        </p:nvSpPr>
        <p:spPr>
          <a:xfrm>
            <a:off x="1138990" y="3100390"/>
            <a:ext cx="4074848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My first Python program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Hello World program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a Hello World message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print("Hello World!")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0349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 World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程序：变量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781D0C3-28DE-453B-8926-ED00D677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26414" cy="503237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用一个变量存储字符串</a:t>
            </a:r>
            <a:r>
              <a:rPr lang="zh-CN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Hello World!”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是动态类型语言，变量不需要声明类型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变量名只能包括字母、数字和下划线；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变量名不能以数字开头，不能包含空格；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关键字和函数名最好不要用作变量名。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A1E057-6B3D-452C-A8A0-0727F5360022}"/>
              </a:ext>
            </a:extLst>
          </p:cNvPr>
          <p:cNvSpPr txBox="1"/>
          <p:nvPr/>
        </p:nvSpPr>
        <p:spPr>
          <a:xfrm>
            <a:off x="1163052" y="2490538"/>
            <a:ext cx="468383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= "Hello World!"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print(message)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5721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 World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程序：输出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7146555-571B-4DE2-A7C5-B6B70431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217878" cy="503237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输入参数为要打印的对象；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可接收一个或多个参数；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参数，默认值为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（即多个输出内容之间，默认由空格分开）；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参数，默认值为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”\n”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后默认换行）。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多条消息的输出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535B08-6140-464A-9A93-A37703419E4C}"/>
              </a:ext>
            </a:extLst>
          </p:cNvPr>
          <p:cNvSpPr txBox="1"/>
          <p:nvPr/>
        </p:nvSpPr>
        <p:spPr>
          <a:xfrm>
            <a:off x="56361" y="5270244"/>
            <a:ext cx="627507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message_1 = "Hello World!"</a:t>
            </a:r>
          </a:p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message_2 = 2024</a:t>
            </a:r>
          </a:p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print(message_1, message_2)</a:t>
            </a:r>
          </a:p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print(message_1, message_2, sep= "AI", end="SYSU")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79E474-E4B1-4AA5-BCCD-294FF9ECDAB2}"/>
              </a:ext>
            </a:extLst>
          </p:cNvPr>
          <p:cNvSpPr/>
          <p:nvPr/>
        </p:nvSpPr>
        <p:spPr>
          <a:xfrm>
            <a:off x="6010519" y="5411277"/>
            <a:ext cx="2860919" cy="723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Hello World! 2024</a:t>
            </a:r>
          </a:p>
          <a:p>
            <a:r>
              <a:rPr lang="en-US" altLang="zh-CN" sz="2000" dirty="0"/>
              <a:t>Hello World!AI2024SYSU</a:t>
            </a:r>
          </a:p>
        </p:txBody>
      </p:sp>
    </p:spTree>
    <p:extLst>
      <p:ext uri="{BB962C8B-B14F-4D97-AF65-F5344CB8AC3E}">
        <p14:creationId xmlns:p14="http://schemas.microsoft.com/office/powerpoint/2010/main" val="14932137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 World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程序：用户输入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E7F80E5-AF31-4714-A25F-CF9FD7058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26414" cy="477837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接收来自用户的输入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输入参数（可选）：提示字符串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返回值：字符串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C47871-F3B7-4E45-968D-501C21B2B390}"/>
              </a:ext>
            </a:extLst>
          </p:cNvPr>
          <p:cNvSpPr txBox="1"/>
          <p:nvPr/>
        </p:nvSpPr>
        <p:spPr>
          <a:xfrm>
            <a:off x="1163050" y="2490538"/>
            <a:ext cx="6380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message_1 = “Hello!”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message_2 = input(“Please enter a message:\n”)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print(“Greeting:”, message_1, message_2)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2A2933-6976-4D58-8D6E-EDC3DFA7442A}"/>
              </a:ext>
            </a:extLst>
          </p:cNvPr>
          <p:cNvSpPr/>
          <p:nvPr/>
        </p:nvSpPr>
        <p:spPr>
          <a:xfrm>
            <a:off x="3503195" y="3851855"/>
            <a:ext cx="481139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Please enter a message:</a:t>
            </a:r>
          </a:p>
          <a:p>
            <a:r>
              <a:rPr lang="en-US" altLang="zh-CN" dirty="0"/>
              <a:t>SYSU</a:t>
            </a:r>
          </a:p>
          <a:p>
            <a:r>
              <a:rPr lang="en-US" altLang="zh-CN" dirty="0"/>
              <a:t>Greeting: Hello! SYSU</a:t>
            </a:r>
          </a:p>
        </p:txBody>
      </p:sp>
    </p:spTree>
    <p:extLst>
      <p:ext uri="{BB962C8B-B14F-4D97-AF65-F5344CB8AC3E}">
        <p14:creationId xmlns:p14="http://schemas.microsoft.com/office/powerpoint/2010/main" val="15136147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 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简单数据类型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复杂数据结构与操作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文件与异常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模块与库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613665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基本数据类型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CF87054-1AA2-425B-BB29-219053A5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布尔值：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rue /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（注意大写）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int(True)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int(False)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空值：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982046-F019-46D9-951E-683E870BCB70}"/>
              </a:ext>
            </a:extLst>
          </p:cNvPr>
          <p:cNvSpPr txBox="1"/>
          <p:nvPr/>
        </p:nvSpPr>
        <p:spPr>
          <a:xfrm>
            <a:off x="1958526" y="5403895"/>
            <a:ext cx="1375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None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140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62222-E89D-4159-916D-325D2676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36" y="989171"/>
            <a:ext cx="7838384" cy="560451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实验课课程要求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实验课课程安排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AutoNum type="arabicPeriod"/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Python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程序设计基础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作业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2660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9890B32-75E5-472A-90DD-89DB576B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4275"/>
            <a:ext cx="8464063" cy="2520626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整数：加（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）、减（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）、乘（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）、除（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）、整除（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）、模（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浮点数：加（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）、减（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）、乘（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）、除（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）、整除（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位小数四舍五入：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round(x, k)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F9E1DF-4BAC-4D40-84E9-8E65C854FCA8}"/>
              </a:ext>
            </a:extLst>
          </p:cNvPr>
          <p:cNvSpPr/>
          <p:nvPr/>
        </p:nvSpPr>
        <p:spPr>
          <a:xfrm>
            <a:off x="3089649" y="3216216"/>
            <a:ext cx="2441072" cy="2097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zh-CN" sz="1600" dirty="0"/>
              <a:t>&gt;&gt;&gt; 4 // 2</a:t>
            </a:r>
          </a:p>
          <a:p>
            <a:r>
              <a:rPr lang="it-IT" altLang="zh-CN" sz="1600" dirty="0"/>
              <a:t>2</a:t>
            </a:r>
          </a:p>
          <a:p>
            <a:r>
              <a:rPr lang="it-IT" altLang="zh-CN" sz="1600" dirty="0"/>
              <a:t>&gt;&gt;&gt; 3 ** 2</a:t>
            </a:r>
          </a:p>
          <a:p>
            <a:r>
              <a:rPr lang="it-IT" altLang="zh-CN" sz="1600" dirty="0"/>
              <a:t>9</a:t>
            </a:r>
          </a:p>
          <a:p>
            <a:r>
              <a:rPr lang="it-IT" altLang="zh-CN" sz="1600" dirty="0"/>
              <a:t>&gt;&gt;&gt; 10 ** 6</a:t>
            </a:r>
          </a:p>
          <a:p>
            <a:r>
              <a:rPr lang="it-IT" altLang="zh-CN" sz="1600" dirty="0"/>
              <a:t>1000000</a:t>
            </a:r>
          </a:p>
          <a:p>
            <a:r>
              <a:rPr lang="en-US" altLang="zh-CN" sz="1600" dirty="0"/>
              <a:t>&gt;&gt;&gt; 5 % 3</a:t>
            </a:r>
          </a:p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53EE41-8D73-443A-916E-EE401C42D03E}"/>
              </a:ext>
            </a:extLst>
          </p:cNvPr>
          <p:cNvSpPr/>
          <p:nvPr/>
        </p:nvSpPr>
        <p:spPr>
          <a:xfrm>
            <a:off x="661279" y="3217987"/>
            <a:ext cx="1765471" cy="2097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zh-CN" sz="1600" dirty="0"/>
              <a:t>&gt;&gt;&gt; 2 + 3 * 4</a:t>
            </a:r>
          </a:p>
          <a:p>
            <a:r>
              <a:rPr lang="it-IT" altLang="zh-CN" sz="1600" dirty="0"/>
              <a:t>14</a:t>
            </a:r>
          </a:p>
          <a:p>
            <a:r>
              <a:rPr lang="it-IT" altLang="zh-CN" sz="1600" dirty="0"/>
              <a:t>&gt;&gt;&gt; 3 / 2</a:t>
            </a:r>
          </a:p>
          <a:p>
            <a:r>
              <a:rPr lang="it-IT" altLang="zh-CN" sz="1600" dirty="0"/>
              <a:t>1.5</a:t>
            </a:r>
          </a:p>
          <a:p>
            <a:r>
              <a:rPr lang="it-IT" altLang="zh-CN" sz="1600" dirty="0"/>
              <a:t>&gt;&gt;&gt; 3 // 2</a:t>
            </a:r>
          </a:p>
          <a:p>
            <a:r>
              <a:rPr lang="it-IT" altLang="zh-CN" sz="1600" dirty="0"/>
              <a:t>1</a:t>
            </a:r>
          </a:p>
          <a:p>
            <a:r>
              <a:rPr lang="it-IT" altLang="zh-CN" sz="1600" dirty="0"/>
              <a:t>&gt;&gt;&gt; 4 / 2</a:t>
            </a:r>
          </a:p>
          <a:p>
            <a:r>
              <a:rPr lang="it-IT" altLang="zh-CN" sz="1600" dirty="0"/>
              <a:t>2.0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1944FD-1A34-4219-AAAE-65DE67F7B125}"/>
              </a:ext>
            </a:extLst>
          </p:cNvPr>
          <p:cNvSpPr/>
          <p:nvPr/>
        </p:nvSpPr>
        <p:spPr>
          <a:xfrm>
            <a:off x="1154571" y="5840881"/>
            <a:ext cx="2544358" cy="932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&gt;&gt;&gt; 5 / 3</a:t>
            </a:r>
          </a:p>
          <a:p>
            <a:r>
              <a:rPr lang="en-US" altLang="zh-CN" sz="1600" dirty="0"/>
              <a:t>1.6666666666666667</a:t>
            </a:r>
          </a:p>
          <a:p>
            <a:r>
              <a:rPr lang="en-US" altLang="zh-CN" sz="1600" dirty="0"/>
              <a:t>&gt;&gt;&gt; 5 // 3</a:t>
            </a:r>
          </a:p>
          <a:p>
            <a:r>
              <a:rPr lang="en-US" altLang="zh-CN" sz="1600" dirty="0"/>
              <a:t>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3AD308-B374-4774-B289-CBC556C25558}"/>
              </a:ext>
            </a:extLst>
          </p:cNvPr>
          <p:cNvSpPr/>
          <p:nvPr/>
        </p:nvSpPr>
        <p:spPr>
          <a:xfrm>
            <a:off x="4464086" y="5829158"/>
            <a:ext cx="2544358" cy="94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&gt;&gt;&gt; round(5 / 3)</a:t>
            </a:r>
          </a:p>
          <a:p>
            <a:r>
              <a:rPr lang="en-US" altLang="zh-CN" sz="1600" dirty="0"/>
              <a:t>2</a:t>
            </a:r>
          </a:p>
          <a:p>
            <a:r>
              <a:rPr lang="en-US" altLang="zh-CN" sz="1600" dirty="0"/>
              <a:t>&gt;&gt;&gt; round(5 / 3, 2)</a:t>
            </a:r>
          </a:p>
          <a:p>
            <a:r>
              <a:rPr lang="en-US" altLang="zh-CN" sz="1600" dirty="0"/>
              <a:t>1.67</a:t>
            </a:r>
            <a:endParaRPr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A98DED2-3A25-4361-8F50-C868DF432F49}"/>
              </a:ext>
            </a:extLst>
          </p:cNvPr>
          <p:cNvSpPr/>
          <p:nvPr/>
        </p:nvSpPr>
        <p:spPr>
          <a:xfrm>
            <a:off x="5965534" y="3647978"/>
            <a:ext cx="2954667" cy="1227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zh-CN" sz="1600" b="0" dirty="0"/>
              <a:t>&gt;&gt;&gt; 0.2 + 0.1</a:t>
            </a:r>
          </a:p>
          <a:p>
            <a:r>
              <a:rPr lang="it-IT" altLang="zh-CN" sz="1600" b="0" dirty="0"/>
              <a:t>0.30000000000000004</a:t>
            </a:r>
          </a:p>
          <a:p>
            <a:r>
              <a:rPr lang="it-IT" altLang="zh-CN" sz="1600" b="0" dirty="0"/>
              <a:t>&gt;&gt;&gt; 3 * 0.1</a:t>
            </a:r>
          </a:p>
          <a:p>
            <a:r>
              <a:rPr lang="it-IT" altLang="zh-CN" sz="1600" b="0" dirty="0"/>
              <a:t>0.30000000000000004</a:t>
            </a:r>
            <a:endParaRPr lang="zh-CN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861358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D84795C-A652-49FF-862F-A6023B377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08650" cy="503237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abs(a)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最大值、最小值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max(a, b)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min(a, b)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模块：用“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”导入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math.floor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math.ceil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42B79-4B59-46BB-953D-56FAE6DE4B94}"/>
              </a:ext>
            </a:extLst>
          </p:cNvPr>
          <p:cNvSpPr/>
          <p:nvPr/>
        </p:nvSpPr>
        <p:spPr>
          <a:xfrm>
            <a:off x="6546850" y="2225382"/>
            <a:ext cx="2440342" cy="3793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&gt;&gt;&gt; a = -1.5</a:t>
            </a:r>
          </a:p>
          <a:p>
            <a:r>
              <a:rPr lang="en-US" altLang="zh-CN" sz="1600" dirty="0"/>
              <a:t>&gt;&gt;&gt; b = 3.25</a:t>
            </a:r>
          </a:p>
          <a:p>
            <a:r>
              <a:rPr lang="en-US" altLang="zh-CN" sz="1600" dirty="0"/>
              <a:t>&gt;&gt;&gt;</a:t>
            </a:r>
          </a:p>
          <a:p>
            <a:r>
              <a:rPr lang="en-US" altLang="zh-CN" sz="1600" dirty="0"/>
              <a:t>&gt;&gt;&gt; abs(a)</a:t>
            </a:r>
          </a:p>
          <a:p>
            <a:r>
              <a:rPr lang="en-US" altLang="zh-CN" sz="1600" dirty="0"/>
              <a:t>1.5</a:t>
            </a:r>
          </a:p>
          <a:p>
            <a:r>
              <a:rPr lang="en-US" altLang="zh-CN" sz="1600" dirty="0"/>
              <a:t>&gt;&gt;&gt; max(a, b)</a:t>
            </a:r>
          </a:p>
          <a:p>
            <a:r>
              <a:rPr lang="en-US" altLang="zh-CN" sz="1600" dirty="0"/>
              <a:t>3.25</a:t>
            </a:r>
          </a:p>
          <a:p>
            <a:r>
              <a:rPr lang="en-US" altLang="zh-CN" sz="1600" dirty="0"/>
              <a:t>&gt;&gt;&gt; min(a, b)</a:t>
            </a:r>
          </a:p>
          <a:p>
            <a:r>
              <a:rPr lang="en-US" altLang="zh-CN" sz="1600" dirty="0"/>
              <a:t>-1.5</a:t>
            </a:r>
          </a:p>
          <a:p>
            <a:r>
              <a:rPr lang="en-US" altLang="zh-CN" sz="1600" dirty="0"/>
              <a:t>&gt;&gt;&gt;</a:t>
            </a:r>
          </a:p>
          <a:p>
            <a:r>
              <a:rPr lang="en-US" altLang="zh-CN" sz="1600" dirty="0"/>
              <a:t>&gt;&gt;&gt; import math</a:t>
            </a:r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math.floor</a:t>
            </a:r>
            <a:r>
              <a:rPr lang="en-US" altLang="zh-CN" sz="1600" dirty="0"/>
              <a:t>(a)</a:t>
            </a:r>
          </a:p>
          <a:p>
            <a:r>
              <a:rPr lang="en-US" altLang="zh-CN" sz="1600" dirty="0"/>
              <a:t>-2</a:t>
            </a:r>
          </a:p>
          <a:p>
            <a:r>
              <a:rPr lang="en-US" altLang="zh-CN" sz="1600" dirty="0"/>
              <a:t>&gt;&gt;&gt; </a:t>
            </a:r>
            <a:r>
              <a:rPr lang="en-US" altLang="zh-CN" sz="1600" dirty="0" err="1"/>
              <a:t>math.ceil</a:t>
            </a:r>
            <a:r>
              <a:rPr lang="en-US" altLang="zh-CN" sz="1600" dirty="0"/>
              <a:t>(a)</a:t>
            </a:r>
          </a:p>
          <a:p>
            <a:r>
              <a:rPr lang="en-US" altLang="zh-CN" sz="16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88841476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内容占位符 9">
            <a:extLst>
              <a:ext uri="{FF2B5EF4-FFF2-40B4-BE49-F238E27FC236}">
                <a16:creationId xmlns:a16="http://schemas.microsoft.com/office/drawing/2014/main" id="{4B94C0EB-C166-43CB-BC51-C33FD7BCA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48927"/>
              </p:ext>
            </p:extLst>
          </p:nvPr>
        </p:nvGraphicFramePr>
        <p:xfrm>
          <a:off x="121299" y="1843090"/>
          <a:ext cx="8901401" cy="4234011"/>
        </p:xfrm>
        <a:graphic>
          <a:graphicData uri="http://schemas.openxmlformats.org/drawingml/2006/table">
            <a:tbl>
              <a:tblPr/>
              <a:tblGrid>
                <a:gridCol w="1528772">
                  <a:extLst>
                    <a:ext uri="{9D8B030D-6E8A-4147-A177-3AD203B41FA5}">
                      <a16:colId xmlns:a16="http://schemas.microsoft.com/office/drawing/2014/main" val="863806762"/>
                    </a:ext>
                  </a:extLst>
                </a:gridCol>
                <a:gridCol w="2605406">
                  <a:extLst>
                    <a:ext uri="{9D8B030D-6E8A-4147-A177-3AD203B41FA5}">
                      <a16:colId xmlns:a16="http://schemas.microsoft.com/office/drawing/2014/main" val="2725443928"/>
                    </a:ext>
                  </a:extLst>
                </a:gridCol>
                <a:gridCol w="4767223">
                  <a:extLst>
                    <a:ext uri="{9D8B030D-6E8A-4147-A177-3AD203B41FA5}">
                      <a16:colId xmlns:a16="http://schemas.microsoft.com/office/drawing/2014/main" val="2337388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4576" marR="14576" marT="14576" marB="14576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4576" marR="14576" marT="14576" marB="14576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4576" marR="14576" marT="14576" marB="14576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8149"/>
                  </a:ext>
                </a:extLst>
              </a:tr>
              <a:tr h="4854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en-US" alt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简单的赋值运算符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a + b </a:t>
                      </a:r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 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+ b </a:t>
                      </a:r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的运算结果赋值为 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23747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加法赋值运算符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+= a 等效于 c = c + a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598555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减法赋值运算符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-= a 等效于 c = c - a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63099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乘法赋值运算符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*= a 等效于 c = c * a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981297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除法赋值运算符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/= a 等效于 c = c / a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49398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取模赋值运算符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%= a 等效于 c = c % a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78953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幂赋值运算符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**= a 等效于 c = c ** a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64142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//=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取整除赋值运算符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//= a 等效于 c = c // a</a:t>
                      </a:r>
                    </a:p>
                  </a:txBody>
                  <a:tcPr marL="24293" marR="24293" marT="34010" marB="3401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05146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781DFF8-423E-4284-BFEA-E36BB0F73C87}"/>
              </a:ext>
            </a:extLst>
          </p:cNvPr>
          <p:cNvSpPr txBox="1"/>
          <p:nvPr/>
        </p:nvSpPr>
        <p:spPr>
          <a:xfrm>
            <a:off x="-83991" y="6362850"/>
            <a:ext cx="728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chemeClr val="accent6"/>
                </a:solidFill>
              </a:rPr>
              <a:t>注意：</a:t>
            </a:r>
            <a:r>
              <a:rPr lang="en-US" altLang="zh-CN" sz="2400" dirty="0">
                <a:solidFill>
                  <a:schemeClr val="accent6"/>
                </a:solidFill>
              </a:rPr>
              <a:t>Python</a:t>
            </a:r>
            <a:r>
              <a:rPr lang="zh-CN" altLang="en-US" sz="2400" dirty="0">
                <a:solidFill>
                  <a:schemeClr val="accent6"/>
                </a:solidFill>
              </a:rPr>
              <a:t>中没有类似于“</a:t>
            </a:r>
            <a:r>
              <a:rPr lang="en-US" altLang="zh-CN" sz="2400" dirty="0">
                <a:solidFill>
                  <a:schemeClr val="accent6"/>
                </a:solidFill>
              </a:rPr>
              <a:t>++</a:t>
            </a:r>
            <a:r>
              <a:rPr lang="zh-CN" altLang="en-US" sz="2400" dirty="0">
                <a:solidFill>
                  <a:schemeClr val="accent6"/>
                </a:solidFill>
              </a:rPr>
              <a:t>”的运算符！</a:t>
            </a:r>
            <a:endParaRPr lang="en-US" altLang="zh-C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1729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830F696-F864-4DEF-A49A-BC7F7D0F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6413" cy="435133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字符串就是一系列字符。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中，用引号括起的都是字符串，其中的引号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可以是单引号也可以是双引号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这种灵活性能让你在字符串中包含引号或撇号，而无需使用转义字符。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7329D1-3CB9-4616-9E9D-43F52E421C10}"/>
              </a:ext>
            </a:extLst>
          </p:cNvPr>
          <p:cNvSpPr txBox="1"/>
          <p:nvPr/>
        </p:nvSpPr>
        <p:spPr>
          <a:xfrm>
            <a:off x="445409" y="3914935"/>
            <a:ext cx="80090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told my friend,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my favorite language!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=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told my friend,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my favorite language!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print(s1 == s2)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890F82-C72D-44C9-8CDA-E4C5F9D00139}"/>
              </a:ext>
            </a:extLst>
          </p:cNvPr>
          <p:cNvSpPr/>
          <p:nvPr/>
        </p:nvSpPr>
        <p:spPr>
          <a:xfrm>
            <a:off x="445409" y="5403895"/>
            <a:ext cx="27178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867687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6"/>
            <a:ext cx="10515600" cy="5141669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用加号（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）实现两个字符串的拼接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用乘号（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）实现重复自拼接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06513" lvl="3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C372EB-C472-4A9C-8CB1-7C43873BFD32}"/>
              </a:ext>
            </a:extLst>
          </p:cNvPr>
          <p:cNvSpPr txBox="1"/>
          <p:nvPr/>
        </p:nvSpPr>
        <p:spPr>
          <a:xfrm>
            <a:off x="1147009" y="2137464"/>
            <a:ext cx="469108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Zhiqi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"Lei"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print(name)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print("Hello, " + name + "!")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6AF4ED-EC7F-42A3-AFC5-A448CA59D506}"/>
              </a:ext>
            </a:extLst>
          </p:cNvPr>
          <p:cNvSpPr/>
          <p:nvPr/>
        </p:nvSpPr>
        <p:spPr>
          <a:xfrm>
            <a:off x="6096000" y="2530544"/>
            <a:ext cx="2979156" cy="697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zh-CN" sz="2000" dirty="0"/>
              <a:t>Zhiqi Lei</a:t>
            </a:r>
          </a:p>
          <a:p>
            <a:r>
              <a:rPr lang="it-IT" altLang="zh-CN" sz="2000" dirty="0"/>
              <a:t>Hello, Zhiqi Lei!</a:t>
            </a:r>
            <a:endParaRPr lang="en-US" altLang="zh-CN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C0CACA-CEDE-4146-820B-21175B7F8483}"/>
              </a:ext>
            </a:extLst>
          </p:cNvPr>
          <p:cNvSpPr txBox="1"/>
          <p:nvPr/>
        </p:nvSpPr>
        <p:spPr>
          <a:xfrm>
            <a:off x="1147007" y="4275303"/>
            <a:ext cx="46910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haha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 * 5)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D39316-1B6B-4828-B68E-BC4D0F760EC7}"/>
              </a:ext>
            </a:extLst>
          </p:cNvPr>
          <p:cNvSpPr/>
          <p:nvPr/>
        </p:nvSpPr>
        <p:spPr>
          <a:xfrm>
            <a:off x="6096000" y="4381756"/>
            <a:ext cx="2979156" cy="4352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zh-CN" sz="2000" dirty="0"/>
              <a:t>hahahahahahahahahaha</a:t>
            </a:r>
            <a:endParaRPr lang="en-US" altLang="zh-CN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FD3BFE-F7EC-4011-A943-15DB6A33164E}"/>
              </a:ext>
            </a:extLst>
          </p:cNvPr>
          <p:cNvSpPr txBox="1"/>
          <p:nvPr/>
        </p:nvSpPr>
        <p:spPr>
          <a:xfrm>
            <a:off x="1147006" y="5564549"/>
            <a:ext cx="46910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name = "</a:t>
            </a:r>
            <a:r>
              <a:rPr lang="en-US" altLang="zh-CN" sz="1600" dirty="0" err="1">
                <a:cs typeface="Times New Roman" panose="02020603050405020304" pitchFamily="18" charset="0"/>
              </a:rPr>
              <a:t>zhiQi</a:t>
            </a:r>
            <a:r>
              <a:rPr lang="en-US" altLang="zh-CN" sz="1600" dirty="0">
                <a:cs typeface="Times New Roman" panose="02020603050405020304" pitchFamily="18" charset="0"/>
              </a:rPr>
              <a:t> lei"</a:t>
            </a:r>
          </a:p>
          <a:p>
            <a:r>
              <a:rPr lang="en-US" altLang="zh-CN" sz="1600" dirty="0"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cs typeface="Times New Roman" panose="02020603050405020304" pitchFamily="18" charset="0"/>
              </a:rPr>
              <a:t>name.title</a:t>
            </a:r>
            <a:r>
              <a:rPr lang="en-US" altLang="zh-CN" sz="1600" dirty="0">
                <a:cs typeface="Times New Roman" panose="02020603050405020304" pitchFamily="18" charset="0"/>
              </a:rPr>
              <a:t>())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每个单词的首字母转化为大写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cs typeface="Times New Roman" panose="02020603050405020304" pitchFamily="18" charset="0"/>
              </a:rPr>
              <a:t>name.lower</a:t>
            </a:r>
            <a:r>
              <a:rPr lang="en-US" altLang="zh-CN" sz="1600" dirty="0">
                <a:cs typeface="Times New Roman" panose="02020603050405020304" pitchFamily="18" charset="0"/>
              </a:rPr>
              <a:t>())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所有字母转化为小写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cs typeface="Times New Roman" panose="02020603050405020304" pitchFamily="18" charset="0"/>
              </a:rPr>
              <a:t>name.upper</a:t>
            </a:r>
            <a:r>
              <a:rPr lang="en-US" altLang="zh-CN" sz="1600" dirty="0">
                <a:cs typeface="Times New Roman" panose="02020603050405020304" pitchFamily="18" charset="0"/>
              </a:rPr>
              <a:t>())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所有字母转化为大写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6D8CB8-50E6-4D3B-B62C-7D8E8DF54C3E}"/>
              </a:ext>
            </a:extLst>
          </p:cNvPr>
          <p:cNvSpPr/>
          <p:nvPr/>
        </p:nvSpPr>
        <p:spPr>
          <a:xfrm>
            <a:off x="5985457" y="5410641"/>
            <a:ext cx="2979156" cy="938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zh-CN" sz="2000" dirty="0"/>
              <a:t>Zhiqi Lei</a:t>
            </a:r>
          </a:p>
          <a:p>
            <a:r>
              <a:rPr lang="it-IT" altLang="zh-CN" sz="2000" dirty="0"/>
              <a:t>zhiqi lei</a:t>
            </a:r>
          </a:p>
          <a:p>
            <a:r>
              <a:rPr lang="it-IT" altLang="zh-CN" sz="2000" dirty="0"/>
              <a:t>ZHIQI LEI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696305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6"/>
            <a:ext cx="10515600" cy="5141669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删除空白（空格、换行、制表符）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/>
              <a:t>分割</a:t>
            </a:r>
            <a:endParaRPr lang="en-US" altLang="zh-CN" sz="2400" dirty="0"/>
          </a:p>
          <a:p>
            <a:endParaRPr lang="en-US" altLang="zh-CN" sz="2400" dirty="0"/>
          </a:p>
          <a:p>
            <a:pPr marL="471487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/>
              <a:t>以输入的符号为界，分割字符串，得到“列表”</a:t>
            </a:r>
            <a:endParaRPr lang="en-US" altLang="zh-CN" sz="2000" dirty="0"/>
          </a:p>
          <a:p>
            <a:pPr lvl="3"/>
            <a:endParaRPr lang="en-US" altLang="zh-CN" sz="1600" dirty="0"/>
          </a:p>
          <a:p>
            <a:r>
              <a:rPr lang="zh-CN" altLang="en-US" sz="2400" dirty="0"/>
              <a:t>替换</a:t>
            </a:r>
            <a:endParaRPr lang="en-US" altLang="zh-CN" sz="2400" dirty="0"/>
          </a:p>
          <a:p>
            <a:pPr marL="0" indent="0">
              <a:spcBef>
                <a:spcPts val="20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59D453-EC8D-4EA7-9701-09C6E3EF244F}"/>
              </a:ext>
            </a:extLst>
          </p:cNvPr>
          <p:cNvSpPr txBox="1"/>
          <p:nvPr/>
        </p:nvSpPr>
        <p:spPr>
          <a:xfrm>
            <a:off x="876301" y="2198153"/>
            <a:ext cx="547174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" \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tzhiQi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lei\n"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name.strip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#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删除字符串前后的空白字符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name.rstrip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#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删除字符串后面的空白字符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name.lstrip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#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删除字符串前面的空白字符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9AB69-8215-475A-BFC9-0091D178A520}"/>
              </a:ext>
            </a:extLst>
          </p:cNvPr>
          <p:cNvSpPr/>
          <p:nvPr/>
        </p:nvSpPr>
        <p:spPr>
          <a:xfrm>
            <a:off x="6604000" y="2119098"/>
            <a:ext cx="238088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zhiQi lei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	</a:t>
            </a:r>
            <a:r>
              <a:rPr lang="zh-CN" altLang="en-US" sz="2000" dirty="0"/>
              <a:t>zhiQi lei</a:t>
            </a:r>
          </a:p>
          <a:p>
            <a:r>
              <a:rPr lang="zh-CN" altLang="en-US" sz="2000" dirty="0"/>
              <a:t>zhiQi lei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C53E2E-C777-45AD-9245-4AE7B4AF3F9B}"/>
              </a:ext>
            </a:extLst>
          </p:cNvPr>
          <p:cNvSpPr txBox="1"/>
          <p:nvPr/>
        </p:nvSpPr>
        <p:spPr>
          <a:xfrm>
            <a:off x="876301" y="3831000"/>
            <a:ext cx="619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= "Life is short, you need Python."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sentence.split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sentence.split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(","))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9A99C0-8857-4696-BD60-9868849F413C}"/>
              </a:ext>
            </a:extLst>
          </p:cNvPr>
          <p:cNvSpPr/>
          <p:nvPr/>
        </p:nvSpPr>
        <p:spPr>
          <a:xfrm>
            <a:off x="5020408" y="3674551"/>
            <a:ext cx="3964476" cy="938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['Life', 'is', 'short,', 'you', 'need', 'Python.']</a:t>
            </a:r>
          </a:p>
          <a:p>
            <a:r>
              <a:rPr lang="en-US" altLang="zh-CN" sz="2000" dirty="0"/>
              <a:t>['Life is short', ' you need Python.']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A39A636-9F16-4688-856E-22723DDEF3AC}"/>
              </a:ext>
            </a:extLst>
          </p:cNvPr>
          <p:cNvSpPr txBox="1"/>
          <p:nvPr/>
        </p:nvSpPr>
        <p:spPr>
          <a:xfrm>
            <a:off x="876301" y="5768163"/>
            <a:ext cx="81620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= "Life is short, you need Python."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sentence.replace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("h", "XD"))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sentence.replace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("short", "long").replace("Python", "C++"))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EECD20-C59D-4CEC-8899-16FBF1ED06F6}"/>
              </a:ext>
            </a:extLst>
          </p:cNvPr>
          <p:cNvSpPr/>
          <p:nvPr/>
        </p:nvSpPr>
        <p:spPr>
          <a:xfrm>
            <a:off x="5020408" y="5142660"/>
            <a:ext cx="3964475" cy="938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Life is </a:t>
            </a:r>
            <a:r>
              <a:rPr lang="en-US" altLang="zh-CN" sz="2000" dirty="0" err="1"/>
              <a:t>sXDort</a:t>
            </a:r>
            <a:r>
              <a:rPr lang="en-US" altLang="zh-CN" sz="2000" dirty="0"/>
              <a:t>, you need </a:t>
            </a:r>
            <a:r>
              <a:rPr lang="en-US" altLang="zh-CN" sz="2000" dirty="0" err="1"/>
              <a:t>PytXDon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Life is long, you need C++.</a:t>
            </a:r>
          </a:p>
        </p:txBody>
      </p:sp>
    </p:spTree>
    <p:extLst>
      <p:ext uri="{BB962C8B-B14F-4D97-AF65-F5344CB8AC3E}">
        <p14:creationId xmlns:p14="http://schemas.microsoft.com/office/powerpoint/2010/main" val="10218135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类型转换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6"/>
            <a:ext cx="10515600" cy="5141669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datatype()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str()…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824959-0B18-4278-8789-98329C23CC44}"/>
              </a:ext>
            </a:extLst>
          </p:cNvPr>
          <p:cNvSpPr txBox="1"/>
          <p:nvPr/>
        </p:nvSpPr>
        <p:spPr>
          <a:xfrm>
            <a:off x="1327480" y="3933223"/>
            <a:ext cx="7201058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= "random number: " + str(num)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print(message)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6F376F-1F81-498A-9F44-3FE052B5C704}"/>
              </a:ext>
            </a:extLst>
          </p:cNvPr>
          <p:cNvSpPr txBox="1"/>
          <p:nvPr/>
        </p:nvSpPr>
        <p:spPr>
          <a:xfrm>
            <a:off x="1327480" y="3013501"/>
            <a:ext cx="72010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print(5 // 3)  # 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print(int(5 / 3))  #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EAC5B2-D09A-4DCF-8E8A-7C3DE09BF167}"/>
              </a:ext>
            </a:extLst>
          </p:cNvPr>
          <p:cNvSpPr txBox="1"/>
          <p:nvPr/>
        </p:nvSpPr>
        <p:spPr>
          <a:xfrm>
            <a:off x="1189893" y="5662016"/>
            <a:ext cx="73386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▲通过</a:t>
            </a:r>
            <a:r>
              <a:rPr lang="en-US" altLang="zh-CN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导入其它模块</a:t>
            </a:r>
            <a:r>
              <a:rPr lang="en-US" altLang="zh-CN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4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▲如果直接将数值和字符串相加会导致出错！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9313BBEA-CD0D-41EE-8BFB-EA689FD3C5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824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 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简单数据类型</a:t>
            </a:r>
          </a:p>
          <a:p>
            <a:pPr lvl="1"/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复杂数据结构与操作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文件与异常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模块与库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26447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126413" cy="2790334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代码块与缩进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中，代码块由花括号（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{…}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）包裹；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中，代码块由缩进控制，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根据缩进来判断代码行与前一个代码行的关系；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代码时要小心严谨地进行缩进，避免发生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缩进错误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缩进量要统一（例如统一用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个空格）；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循环结束后的一行，记得删除一次缩进；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5229AB32-CC76-443D-AFC6-62CEF575BD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内容占位符 9">
            <a:extLst>
              <a:ext uri="{FF2B5EF4-FFF2-40B4-BE49-F238E27FC236}">
                <a16:creationId xmlns:a16="http://schemas.microsoft.com/office/drawing/2014/main" id="{0F30DDF8-1BBE-48E5-9BBE-20E1A4B6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582943"/>
              </p:ext>
            </p:extLst>
          </p:nvPr>
        </p:nvGraphicFramePr>
        <p:xfrm>
          <a:off x="896811" y="4457969"/>
          <a:ext cx="7549661" cy="2344624"/>
        </p:xfrm>
        <a:graphic>
          <a:graphicData uri="http://schemas.openxmlformats.org/drawingml/2006/table">
            <a:tbl>
              <a:tblPr/>
              <a:tblGrid>
                <a:gridCol w="1454497">
                  <a:extLst>
                    <a:ext uri="{9D8B030D-6E8A-4147-A177-3AD203B41FA5}">
                      <a16:colId xmlns:a16="http://schemas.microsoft.com/office/drawing/2014/main" val="863806762"/>
                    </a:ext>
                  </a:extLst>
                </a:gridCol>
                <a:gridCol w="3761632">
                  <a:extLst>
                    <a:ext uri="{9D8B030D-6E8A-4147-A177-3AD203B41FA5}">
                      <a16:colId xmlns:a16="http://schemas.microsoft.com/office/drawing/2014/main" val="2725443928"/>
                    </a:ext>
                  </a:extLst>
                </a:gridCol>
                <a:gridCol w="2333532">
                  <a:extLst>
                    <a:ext uri="{9D8B030D-6E8A-4147-A177-3AD203B41FA5}">
                      <a16:colId xmlns:a16="http://schemas.microsoft.com/office/drawing/2014/main" val="2337388777"/>
                    </a:ext>
                  </a:extLst>
                </a:gridCol>
              </a:tblGrid>
              <a:tr h="23493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4576" marR="14576" marT="14576" marB="14576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4576" marR="14576" marT="14576" marB="14576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4576" marR="14576" marT="14576" marB="14576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8149"/>
                  </a:ext>
                </a:extLst>
              </a:tr>
              <a:tr h="2665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dirty="0">
                          <a:effectLst/>
                        </a:rPr>
                        <a:t>==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effectLst/>
                        </a:rPr>
                        <a:t>等于 </a:t>
                      </a:r>
                      <a:r>
                        <a:rPr lang="en-US" altLang="zh-CN" sz="1800" dirty="0">
                          <a:effectLst/>
                        </a:rPr>
                        <a:t>- </a:t>
                      </a:r>
                      <a:r>
                        <a:rPr lang="zh-CN" altLang="en-US" sz="1800" dirty="0">
                          <a:effectLst/>
                        </a:rPr>
                        <a:t>比较对象是否相等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(a == b) </a:t>
                      </a:r>
                      <a:r>
                        <a:rPr lang="zh-CN" altLang="en-US" sz="1800" dirty="0">
                          <a:effectLst/>
                        </a:rPr>
                        <a:t>返回 </a:t>
                      </a:r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23747"/>
                  </a:ext>
                </a:extLst>
              </a:tr>
              <a:tr h="2665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dirty="0">
                          <a:effectLst/>
                        </a:rPr>
                        <a:t>!=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effectLst/>
                        </a:rPr>
                        <a:t>不等于 </a:t>
                      </a:r>
                      <a:r>
                        <a:rPr lang="en-US" altLang="zh-CN" sz="1800" dirty="0">
                          <a:effectLst/>
                        </a:rPr>
                        <a:t>- </a:t>
                      </a:r>
                      <a:r>
                        <a:rPr lang="zh-CN" altLang="en-US" sz="1800" dirty="0">
                          <a:effectLst/>
                        </a:rPr>
                        <a:t>比较两个对象是否不相等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(a != b) </a:t>
                      </a:r>
                      <a:r>
                        <a:rPr lang="zh-CN" altLang="en-US" sz="1800" dirty="0">
                          <a:effectLst/>
                        </a:rPr>
                        <a:t>返回 </a:t>
                      </a:r>
                      <a:r>
                        <a:rPr lang="en-US" altLang="zh-CN" sz="1800" dirty="0">
                          <a:effectLst/>
                        </a:rPr>
                        <a:t>T</a:t>
                      </a:r>
                      <a:r>
                        <a:rPr lang="en-US" sz="1800" dirty="0">
                          <a:effectLst/>
                        </a:rPr>
                        <a:t>rue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598555"/>
                  </a:ext>
                </a:extLst>
              </a:tr>
              <a:tr h="2665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>
                          <a:effectLst/>
                        </a:rPr>
                        <a:t>&gt;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effectLst/>
                        </a:rPr>
                        <a:t>大于 </a:t>
                      </a:r>
                      <a:r>
                        <a:rPr lang="en-US" altLang="zh-CN" sz="1800" dirty="0">
                          <a:effectLst/>
                        </a:rPr>
                        <a:t>- </a:t>
                      </a:r>
                      <a:r>
                        <a:rPr lang="zh-CN" altLang="en-US" sz="1800" dirty="0">
                          <a:effectLst/>
                        </a:rPr>
                        <a:t>返回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zh-CN" altLang="en-US" sz="1800" dirty="0">
                          <a:effectLst/>
                        </a:rPr>
                        <a:t>是否大于</a:t>
                      </a:r>
                      <a:r>
                        <a:rPr lang="en-US" sz="1800" dirty="0">
                          <a:effectLst/>
                        </a:rPr>
                        <a:t>y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(a &gt; b) </a:t>
                      </a:r>
                      <a:r>
                        <a:rPr lang="zh-CN" altLang="en-US" sz="1800" dirty="0">
                          <a:effectLst/>
                        </a:rPr>
                        <a:t>返回 </a:t>
                      </a:r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981297"/>
                  </a:ext>
                </a:extLst>
              </a:tr>
              <a:tr h="2665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>
                          <a:effectLst/>
                        </a:rPr>
                        <a:t>&lt;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effectLst/>
                        </a:rPr>
                        <a:t>小于 </a:t>
                      </a:r>
                      <a:r>
                        <a:rPr lang="en-US" altLang="zh-CN" sz="1800" dirty="0">
                          <a:effectLst/>
                        </a:rPr>
                        <a:t>- </a:t>
                      </a:r>
                      <a:r>
                        <a:rPr lang="zh-CN" altLang="en-US" sz="1800" dirty="0">
                          <a:effectLst/>
                        </a:rPr>
                        <a:t>返回</a:t>
                      </a:r>
                      <a:r>
                        <a:rPr lang="en-US" altLang="zh-CN" sz="1800" dirty="0">
                          <a:effectLst/>
                        </a:rPr>
                        <a:t>x</a:t>
                      </a:r>
                      <a:r>
                        <a:rPr lang="zh-CN" altLang="en-US" sz="1800" dirty="0">
                          <a:effectLst/>
                        </a:rPr>
                        <a:t>是否小于</a:t>
                      </a:r>
                      <a:r>
                        <a:rPr lang="en-US" altLang="zh-CN" sz="1800" dirty="0">
                          <a:effectLst/>
                        </a:rPr>
                        <a:t>y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(a &lt; b) </a:t>
                      </a:r>
                      <a:r>
                        <a:rPr lang="zh-CN" altLang="en-US" sz="1800" dirty="0">
                          <a:effectLst/>
                        </a:rPr>
                        <a:t>返回 </a:t>
                      </a:r>
                      <a:r>
                        <a:rPr lang="en-US" altLang="zh-CN" sz="1800" dirty="0">
                          <a:effectLst/>
                        </a:rPr>
                        <a:t>T</a:t>
                      </a:r>
                      <a:r>
                        <a:rPr lang="en-US" sz="1800" dirty="0">
                          <a:effectLst/>
                        </a:rPr>
                        <a:t>rue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49398"/>
                  </a:ext>
                </a:extLst>
              </a:tr>
              <a:tr h="2665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>
                          <a:effectLst/>
                        </a:rPr>
                        <a:t>&gt;=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effectLst/>
                        </a:rPr>
                        <a:t>大于等于 </a:t>
                      </a:r>
                      <a:r>
                        <a:rPr lang="en-US" altLang="zh-CN" sz="1800" dirty="0">
                          <a:effectLst/>
                        </a:rPr>
                        <a:t>- </a:t>
                      </a:r>
                      <a:r>
                        <a:rPr lang="zh-CN" altLang="en-US" sz="1800" dirty="0">
                          <a:effectLst/>
                        </a:rPr>
                        <a:t>返回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zh-CN" altLang="en-US" sz="1800" dirty="0">
                          <a:effectLst/>
                        </a:rPr>
                        <a:t>是否大于等于</a:t>
                      </a:r>
                      <a:r>
                        <a:rPr lang="en-US" sz="1800" dirty="0">
                          <a:effectLst/>
                        </a:rPr>
                        <a:t>y。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(a &gt;= b) </a:t>
                      </a:r>
                      <a:r>
                        <a:rPr lang="zh-CN" altLang="en-US" sz="1800" dirty="0">
                          <a:effectLst/>
                        </a:rPr>
                        <a:t>返回 </a:t>
                      </a:r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78953"/>
                  </a:ext>
                </a:extLst>
              </a:tr>
              <a:tr h="26653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dirty="0">
                          <a:effectLst/>
                        </a:rPr>
                        <a:t>&lt;=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effectLst/>
                        </a:rPr>
                        <a:t>小于等于 </a:t>
                      </a:r>
                      <a:r>
                        <a:rPr lang="en-US" altLang="zh-CN" sz="1800">
                          <a:effectLst/>
                        </a:rPr>
                        <a:t>- </a:t>
                      </a:r>
                      <a:r>
                        <a:rPr lang="zh-CN" altLang="en-US" sz="1800">
                          <a:effectLst/>
                        </a:rPr>
                        <a:t>返回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zh-CN" altLang="en-US" sz="1800">
                          <a:effectLst/>
                        </a:rPr>
                        <a:t>是否小于等于</a:t>
                      </a:r>
                      <a:r>
                        <a:rPr lang="en-US" sz="1800">
                          <a:effectLst/>
                        </a:rPr>
                        <a:t>y。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(a &lt;= b) </a:t>
                      </a:r>
                      <a:r>
                        <a:rPr lang="zh-CN" altLang="en-US" sz="1800" dirty="0">
                          <a:effectLst/>
                        </a:rPr>
                        <a:t>返回 </a:t>
                      </a:r>
                      <a:r>
                        <a:rPr lang="en-US" altLang="zh-CN" sz="1800" dirty="0">
                          <a:effectLst/>
                        </a:rPr>
                        <a:t>T</a:t>
                      </a:r>
                      <a:r>
                        <a:rPr lang="en-US" sz="1800" dirty="0">
                          <a:effectLst/>
                        </a:rPr>
                        <a:t>rue</a:t>
                      </a:r>
                    </a:p>
                  </a:txBody>
                  <a:tcPr marL="23526" marR="23526" marT="32936" marB="32936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6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3264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126413" cy="52322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5229AB32-CC76-443D-AFC6-62CEF575BD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39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内容占位符 11">
            <a:extLst>
              <a:ext uri="{FF2B5EF4-FFF2-40B4-BE49-F238E27FC236}">
                <a16:creationId xmlns:a16="http://schemas.microsoft.com/office/drawing/2014/main" id="{FFAF4ABB-349D-4635-916A-03F77B0FF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864370"/>
              </p:ext>
            </p:extLst>
          </p:nvPr>
        </p:nvGraphicFramePr>
        <p:xfrm>
          <a:off x="618753" y="2286000"/>
          <a:ext cx="7906966" cy="3742433"/>
        </p:xfrm>
        <a:graphic>
          <a:graphicData uri="http://schemas.openxmlformats.org/drawingml/2006/table">
            <a:tbl>
              <a:tblPr/>
              <a:tblGrid>
                <a:gridCol w="826281">
                  <a:extLst>
                    <a:ext uri="{9D8B030D-6E8A-4147-A177-3AD203B41FA5}">
                      <a16:colId xmlns:a16="http://schemas.microsoft.com/office/drawing/2014/main" val="2011183236"/>
                    </a:ext>
                  </a:extLst>
                </a:gridCol>
                <a:gridCol w="1293703">
                  <a:extLst>
                    <a:ext uri="{9D8B030D-6E8A-4147-A177-3AD203B41FA5}">
                      <a16:colId xmlns:a16="http://schemas.microsoft.com/office/drawing/2014/main" val="2439335572"/>
                    </a:ext>
                  </a:extLst>
                </a:gridCol>
                <a:gridCol w="3600517">
                  <a:extLst>
                    <a:ext uri="{9D8B030D-6E8A-4147-A177-3AD203B41FA5}">
                      <a16:colId xmlns:a16="http://schemas.microsoft.com/office/drawing/2014/main" val="4062093776"/>
                    </a:ext>
                  </a:extLst>
                </a:gridCol>
                <a:gridCol w="2186465">
                  <a:extLst>
                    <a:ext uri="{9D8B030D-6E8A-4147-A177-3AD203B41FA5}">
                      <a16:colId xmlns:a16="http://schemas.microsoft.com/office/drawing/2014/main" val="25172882"/>
                    </a:ext>
                  </a:extLst>
                </a:gridCol>
              </a:tblGrid>
              <a:tr h="27836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3666" marR="13666" marT="13666" marB="13666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逻辑表达式</a:t>
                      </a:r>
                    </a:p>
                  </a:txBody>
                  <a:tcPr marL="13666" marR="13666" marT="13666" marB="13666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3666" marR="13666" marT="13666" marB="13666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3666" marR="13666" marT="13666" marB="13666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65779"/>
                  </a:ext>
                </a:extLst>
              </a:tr>
              <a:tr h="12016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and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x and y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effectLst/>
                        </a:rPr>
                        <a:t>布尔</a:t>
                      </a:r>
                      <a:r>
                        <a:rPr lang="en-US" altLang="zh-CN" sz="1800">
                          <a:effectLst/>
                        </a:rPr>
                        <a:t>"</a:t>
                      </a:r>
                      <a:r>
                        <a:rPr lang="zh-CN" altLang="en-US" sz="1800">
                          <a:effectLst/>
                        </a:rPr>
                        <a:t>与</a:t>
                      </a:r>
                      <a:r>
                        <a:rPr lang="en-US" altLang="zh-CN" sz="1800">
                          <a:effectLst/>
                        </a:rPr>
                        <a:t>" - </a:t>
                      </a:r>
                      <a:r>
                        <a:rPr lang="zh-CN" altLang="en-US" sz="1800">
                          <a:effectLst/>
                        </a:rPr>
                        <a:t>如果 </a:t>
                      </a:r>
                      <a:r>
                        <a:rPr lang="en-US" sz="1800">
                          <a:effectLst/>
                        </a:rPr>
                        <a:t>x </a:t>
                      </a:r>
                      <a:r>
                        <a:rPr lang="zh-CN" altLang="en-US" sz="1800">
                          <a:effectLst/>
                        </a:rPr>
                        <a:t>为 </a:t>
                      </a:r>
                      <a:r>
                        <a:rPr lang="en-US" sz="1800">
                          <a:effectLst/>
                        </a:rPr>
                        <a:t>False，x and y </a:t>
                      </a:r>
                      <a:r>
                        <a:rPr lang="zh-CN" altLang="en-US" sz="1800">
                          <a:effectLst/>
                        </a:rPr>
                        <a:t>返回 </a:t>
                      </a:r>
                      <a:r>
                        <a:rPr lang="en-US" sz="1800">
                          <a:effectLst/>
                        </a:rPr>
                        <a:t>x </a:t>
                      </a:r>
                      <a:r>
                        <a:rPr lang="zh-CN" altLang="en-US" sz="1800">
                          <a:effectLst/>
                        </a:rPr>
                        <a:t>的值，否则返回 </a:t>
                      </a:r>
                      <a:r>
                        <a:rPr lang="en-US" sz="1800">
                          <a:effectLst/>
                        </a:rPr>
                        <a:t>y </a:t>
                      </a:r>
                      <a:r>
                        <a:rPr lang="zh-CN" altLang="en-US" sz="1800">
                          <a:effectLst/>
                        </a:rPr>
                        <a:t>的计算值。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(a and b) </a:t>
                      </a:r>
                      <a:r>
                        <a:rPr lang="en-US" sz="1800" dirty="0" err="1">
                          <a:effectLst/>
                        </a:rPr>
                        <a:t>返回</a:t>
                      </a:r>
                      <a:r>
                        <a:rPr lang="en-US" sz="1800" dirty="0">
                          <a:effectLst/>
                        </a:rPr>
                        <a:t> 20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615389"/>
                  </a:ext>
                </a:extLst>
              </a:tr>
              <a:tr h="10375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or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x or y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布尔</a:t>
                      </a:r>
                      <a:r>
                        <a:rPr lang="en-US" altLang="zh-CN" sz="1800" dirty="0">
                          <a:effectLst/>
                        </a:rPr>
                        <a:t>"</a:t>
                      </a:r>
                      <a:r>
                        <a:rPr lang="zh-CN" altLang="en-US" sz="1800" dirty="0">
                          <a:effectLst/>
                        </a:rPr>
                        <a:t>或</a:t>
                      </a:r>
                      <a:r>
                        <a:rPr lang="en-US" altLang="zh-CN" sz="1800" dirty="0">
                          <a:effectLst/>
                        </a:rPr>
                        <a:t>" - </a:t>
                      </a:r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zh-CN" altLang="en-US" sz="1800" dirty="0">
                          <a:effectLst/>
                        </a:rPr>
                        <a:t>是 </a:t>
                      </a:r>
                      <a:r>
                        <a:rPr lang="en-US" sz="1800" dirty="0">
                          <a:effectLst/>
                        </a:rPr>
                        <a:t>True，</a:t>
                      </a:r>
                      <a:r>
                        <a:rPr lang="zh-CN" altLang="en-US" sz="1800" dirty="0">
                          <a:effectLst/>
                        </a:rPr>
                        <a:t>它返回 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zh-CN" altLang="en-US" sz="1800" dirty="0">
                          <a:effectLst/>
                        </a:rPr>
                        <a:t>的值，否则它返回 </a:t>
                      </a:r>
                      <a:r>
                        <a:rPr lang="en-US" sz="1800" dirty="0">
                          <a:effectLst/>
                        </a:rPr>
                        <a:t>y </a:t>
                      </a:r>
                      <a:r>
                        <a:rPr lang="zh-CN" altLang="en-US" sz="1800" dirty="0">
                          <a:effectLst/>
                        </a:rPr>
                        <a:t>的计算值。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(a or b) </a:t>
                      </a:r>
                      <a:r>
                        <a:rPr lang="en-US" sz="1800" dirty="0" err="1">
                          <a:effectLst/>
                        </a:rPr>
                        <a:t>返回</a:t>
                      </a:r>
                      <a:r>
                        <a:rPr lang="en-US" sz="1800" dirty="0">
                          <a:effectLst/>
                        </a:rPr>
                        <a:t> 10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13881"/>
                  </a:ext>
                </a:extLst>
              </a:tr>
              <a:tr h="12016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not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  <a:r>
                        <a:rPr lang="en-US" sz="1800" dirty="0">
                          <a:effectLst/>
                        </a:rPr>
                        <a:t> x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effectLst/>
                        </a:rPr>
                        <a:t>布尔</a:t>
                      </a:r>
                      <a:r>
                        <a:rPr lang="en-US" altLang="zh-CN" sz="1800" dirty="0">
                          <a:effectLst/>
                        </a:rPr>
                        <a:t>"</a:t>
                      </a:r>
                      <a:r>
                        <a:rPr lang="zh-CN" altLang="en-US" sz="1800" dirty="0">
                          <a:effectLst/>
                        </a:rPr>
                        <a:t>非</a:t>
                      </a:r>
                      <a:r>
                        <a:rPr lang="en-US" altLang="zh-CN" sz="1800" dirty="0">
                          <a:effectLst/>
                        </a:rPr>
                        <a:t>" - </a:t>
                      </a:r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zh-CN" altLang="en-US" sz="1800" dirty="0">
                          <a:effectLst/>
                        </a:rPr>
                        <a:t>为 </a:t>
                      </a:r>
                      <a:r>
                        <a:rPr lang="en-US" sz="1800" dirty="0">
                          <a:effectLst/>
                        </a:rPr>
                        <a:t>True，</a:t>
                      </a:r>
                      <a:r>
                        <a:rPr lang="zh-CN" altLang="en-US" sz="1800" dirty="0">
                          <a:effectLst/>
                        </a:rPr>
                        <a:t>返回 </a:t>
                      </a:r>
                      <a:r>
                        <a:rPr lang="en-US" sz="1800" dirty="0">
                          <a:effectLst/>
                        </a:rPr>
                        <a:t>False 。</a:t>
                      </a:r>
                      <a:r>
                        <a:rPr lang="zh-CN" altLang="en-US" sz="1800" dirty="0">
                          <a:effectLst/>
                        </a:rPr>
                        <a:t>如果 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zh-CN" altLang="en-US" sz="1800" dirty="0">
                          <a:effectLst/>
                        </a:rPr>
                        <a:t>为 </a:t>
                      </a:r>
                      <a:r>
                        <a:rPr lang="en-US" sz="1800" dirty="0">
                          <a:effectLst/>
                        </a:rPr>
                        <a:t>False，</a:t>
                      </a:r>
                      <a:r>
                        <a:rPr lang="zh-CN" altLang="en-US" sz="1800" dirty="0">
                          <a:effectLst/>
                        </a:rPr>
                        <a:t>它返回 </a:t>
                      </a:r>
                      <a:r>
                        <a:rPr lang="en-US" sz="1800" dirty="0">
                          <a:effectLst/>
                        </a:rPr>
                        <a:t>True。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en-US" sz="1800" dirty="0">
                          <a:effectLst/>
                        </a:rPr>
                        <a:t>ot (a and b) </a:t>
                      </a:r>
                      <a:r>
                        <a:rPr lang="en-US" sz="1800" dirty="0" err="1">
                          <a:effectLst/>
                        </a:rPr>
                        <a:t>返回</a:t>
                      </a:r>
                      <a:r>
                        <a:rPr lang="en-US" sz="1800" dirty="0">
                          <a:effectLst/>
                        </a:rPr>
                        <a:t> False</a:t>
                      </a:r>
                    </a:p>
                  </a:txBody>
                  <a:tcPr marL="22777" marR="22777" marT="31888" marB="31888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3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23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1. </a:t>
            </a:r>
            <a:r>
              <a:rPr lang="zh-CN" altLang="en-US" sz="4000" dirty="0">
                <a:cs typeface="Times New Roman" panose="02020603050405020304" pitchFamily="18" charset="0"/>
              </a:rPr>
              <a:t>实验课课程要求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1"/>
            <a:ext cx="859049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实验课课程内容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由助教讲解实验内容；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会进行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考勤；</a:t>
            </a:r>
            <a:endParaRPr lang="en-US" altLang="zh-CN" b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课件和作业放在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，自行下载。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实验课代码要求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编程语言建议使用</a:t>
            </a:r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b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不能使用现有算法高级库（除非作业中明确说明可以使用），若有疑问可以询问助教；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禁止抄袭（代码和实验报告都禁止抄袭，包括修改变量名、代码结构等，若被发现后果严重）；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733679"/>
              </p:ext>
            </p:extLst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EE2F56A-28F6-44BD-A819-FE9BF4F739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91809"/>
              </p:ext>
            </p:extLst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DA1C8FC-6EC0-4325-B454-104508A648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51034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10515600" cy="425204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分支结构：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2E302EF-2CD2-46E3-A908-3D2C7B77770A}"/>
              </a:ext>
            </a:extLst>
          </p:cNvPr>
          <p:cNvSpPr txBox="1">
            <a:spLocks/>
          </p:cNvSpPr>
          <p:nvPr/>
        </p:nvSpPr>
        <p:spPr bwMode="auto">
          <a:xfrm>
            <a:off x="330523" y="2231732"/>
            <a:ext cx="2368716" cy="2646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condition_A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 something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condition_B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 something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 something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内容占位符 8">
            <a:extLst>
              <a:ext uri="{FF2B5EF4-FFF2-40B4-BE49-F238E27FC236}">
                <a16:creationId xmlns:a16="http://schemas.microsoft.com/office/drawing/2014/main" id="{EB3E66DB-56DA-4079-8875-5A97769A7EC1}"/>
              </a:ext>
            </a:extLst>
          </p:cNvPr>
          <p:cNvSpPr txBox="1">
            <a:spLocks/>
          </p:cNvSpPr>
          <p:nvPr/>
        </p:nvSpPr>
        <p:spPr>
          <a:xfrm>
            <a:off x="1" y="5052403"/>
            <a:ext cx="8989323" cy="188155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0" dirty="0"/>
              <a:t>注意：</a:t>
            </a:r>
            <a:endParaRPr lang="en-US" altLang="zh-CN" sz="2400" b="0" dirty="0"/>
          </a:p>
          <a:p>
            <a:r>
              <a:rPr lang="zh-CN" altLang="en-US" sz="2400" b="0" dirty="0"/>
              <a:t>是</a:t>
            </a:r>
            <a:r>
              <a:rPr lang="en-US" altLang="zh-CN" sz="2400" b="0" dirty="0" err="1"/>
              <a:t>elif</a:t>
            </a:r>
            <a:r>
              <a:rPr lang="zh-CN" altLang="en-US" sz="2400" b="0" dirty="0"/>
              <a:t>，而不是</a:t>
            </a:r>
            <a:r>
              <a:rPr lang="en-US" altLang="zh-CN" sz="2400" b="0" dirty="0"/>
              <a:t>else if</a:t>
            </a:r>
            <a:r>
              <a:rPr lang="zh-CN" altLang="en-US" sz="2400" b="0" dirty="0"/>
              <a:t>；</a:t>
            </a:r>
            <a:endParaRPr lang="en-US" altLang="zh-CN" sz="2400" b="0" dirty="0"/>
          </a:p>
          <a:p>
            <a:r>
              <a:rPr lang="en-US" altLang="zh-CN" sz="2400" b="0" dirty="0"/>
              <a:t>if</a:t>
            </a:r>
            <a:r>
              <a:rPr lang="zh-CN" altLang="en-US" sz="2400" b="0" dirty="0"/>
              <a:t>和</a:t>
            </a:r>
            <a:r>
              <a:rPr lang="en-US" altLang="zh-CN" sz="2400" b="0" dirty="0" err="1"/>
              <a:t>elif</a:t>
            </a:r>
            <a:r>
              <a:rPr lang="zh-CN" altLang="en-US" sz="2400" b="0" dirty="0"/>
              <a:t>后的条件不用括号包裹，</a:t>
            </a:r>
            <a:r>
              <a:rPr lang="en-US" altLang="zh-CN" sz="2400" b="0" dirty="0"/>
              <a:t>if</a:t>
            </a:r>
            <a:r>
              <a:rPr lang="zh-CN" altLang="en-US" sz="2400" b="0" dirty="0"/>
              <a:t>、</a:t>
            </a:r>
            <a:r>
              <a:rPr lang="en-US" altLang="zh-CN" sz="2400" b="0" dirty="0" err="1"/>
              <a:t>elif</a:t>
            </a:r>
            <a:r>
              <a:rPr lang="zh-CN" altLang="en-US" sz="2400" b="0" dirty="0"/>
              <a:t>和</a:t>
            </a:r>
            <a:r>
              <a:rPr lang="en-US" altLang="zh-CN" sz="2400" b="0" dirty="0"/>
              <a:t>else</a:t>
            </a:r>
            <a:r>
              <a:rPr lang="zh-CN" altLang="en-US" sz="2400" b="0" dirty="0"/>
              <a:t>最后加冒号；</a:t>
            </a:r>
            <a:endParaRPr lang="en-US" altLang="zh-CN" sz="2400" b="0" dirty="0"/>
          </a:p>
          <a:p>
            <a:r>
              <a:rPr lang="zh-CN" altLang="en-US" sz="2400" b="0" dirty="0"/>
              <a:t>每个分支内部的代码缩进，不加花括号包裹。</a:t>
            </a: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5229AB32-CC76-443D-AFC6-62CEF575BD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40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369152-0B03-4CE9-B652-3A413446F3D1}"/>
              </a:ext>
            </a:extLst>
          </p:cNvPr>
          <p:cNvSpPr txBox="1"/>
          <p:nvPr/>
        </p:nvSpPr>
        <p:spPr>
          <a:xfrm>
            <a:off x="2829410" y="2055704"/>
            <a:ext cx="615991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12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age &lt; 4: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price = 0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&lt; 18: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price = 5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&lt; 65: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price = 10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 #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&gt;= 65: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price = 5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print("Your admission cost is $" + str(price) + ".")</a:t>
            </a:r>
          </a:p>
        </p:txBody>
      </p:sp>
    </p:spTree>
    <p:extLst>
      <p:ext uri="{BB962C8B-B14F-4D97-AF65-F5344CB8AC3E}">
        <p14:creationId xmlns:p14="http://schemas.microsoft.com/office/powerpoint/2010/main" val="11590715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4847734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lvl="1"/>
            <a:r>
              <a:rPr lang="en-US" altLang="zh-CN" sz="2400" dirty="0"/>
              <a:t>while</a:t>
            </a:r>
            <a:r>
              <a:rPr lang="zh-CN" altLang="en-US" sz="2400" dirty="0"/>
              <a:t>循环不断地运行，直到指定的条件不满足为止。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marL="438150" lvl="1" indent="0">
              <a:buNone/>
            </a:pPr>
            <a:endParaRPr lang="en-US" altLang="zh-CN" sz="2400" dirty="0"/>
          </a:p>
          <a:p>
            <a:pPr lvl="1"/>
            <a:r>
              <a:rPr lang="en-US" altLang="zh-CN" sz="2400" dirty="0"/>
              <a:t>while</a:t>
            </a:r>
            <a:r>
              <a:rPr lang="zh-CN" altLang="en-US" sz="2400" dirty="0"/>
              <a:t>循环中的特殊语句：</a:t>
            </a:r>
            <a:endParaRPr lang="en-US" altLang="zh-CN" sz="2400" dirty="0"/>
          </a:p>
          <a:p>
            <a:pPr lvl="2"/>
            <a:r>
              <a:rPr lang="en-US" altLang="zh-CN" sz="1800" dirty="0"/>
              <a:t>break</a:t>
            </a:r>
          </a:p>
          <a:p>
            <a:pPr lvl="2"/>
            <a:r>
              <a:rPr lang="en-US" altLang="zh-CN" sz="1800" dirty="0"/>
              <a:t>continue</a:t>
            </a:r>
            <a:endParaRPr lang="zh-CN" altLang="en-US" sz="1800" dirty="0"/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48458EAC-898F-45CC-BABF-FC33697EE53F}"/>
              </a:ext>
            </a:extLst>
          </p:cNvPr>
          <p:cNvSpPr txBox="1">
            <a:spLocks/>
          </p:cNvSpPr>
          <p:nvPr/>
        </p:nvSpPr>
        <p:spPr>
          <a:xfrm>
            <a:off x="1922582" y="2488223"/>
            <a:ext cx="2403233" cy="940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 something</a:t>
            </a: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A417CE69-A51A-4CBA-9313-9A7AAD749310}"/>
              </a:ext>
            </a:extLst>
          </p:cNvPr>
          <p:cNvSpPr txBox="1">
            <a:spLocks/>
          </p:cNvSpPr>
          <p:nvPr/>
        </p:nvSpPr>
        <p:spPr>
          <a:xfrm>
            <a:off x="7104181" y="2616932"/>
            <a:ext cx="1978272" cy="17176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while</a:t>
            </a:r>
            <a:r>
              <a:rPr lang="en-US" altLang="zh-CN" sz="1800" b="0" dirty="0">
                <a:latin typeface="Comic Sans MS" panose="030F0702030302020204" pitchFamily="66" charset="0"/>
                <a:cs typeface="Times New Roman" panose="02020603050405020304" pitchFamily="18" charset="0"/>
              </a:rPr>
              <a:t> condition: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do something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if</a:t>
            </a:r>
            <a:r>
              <a:rPr lang="en-US" altLang="zh-CN" sz="1800" b="0" dirty="0">
                <a:latin typeface="Comic Sans MS" panose="030F0702030302020204" pitchFamily="66" charset="0"/>
                <a:cs typeface="Times New Roman" panose="02020603050405020304" pitchFamily="18" charset="0"/>
              </a:rPr>
              <a:t> condition: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continue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b="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do something</a:t>
            </a: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5A4261FE-BE35-4B91-80B5-58B4BD60A35D}"/>
              </a:ext>
            </a:extLst>
          </p:cNvPr>
          <p:cNvSpPr txBox="1">
            <a:spLocks/>
          </p:cNvSpPr>
          <p:nvPr/>
        </p:nvSpPr>
        <p:spPr>
          <a:xfrm>
            <a:off x="5181598" y="2616933"/>
            <a:ext cx="1834662" cy="17176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while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condition: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do something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condition: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break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do something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72CD5B-09ED-45C7-9532-773DA3F40958}"/>
              </a:ext>
            </a:extLst>
          </p:cNvPr>
          <p:cNvSpPr txBox="1"/>
          <p:nvPr/>
        </p:nvSpPr>
        <p:spPr>
          <a:xfrm>
            <a:off x="6128237" y="4803731"/>
            <a:ext cx="295421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10: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2 == 0: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B5018D-21B8-43B5-885A-E8FE5AAAF438}"/>
              </a:ext>
            </a:extLst>
          </p:cNvPr>
          <p:cNvSpPr/>
          <p:nvPr/>
        </p:nvSpPr>
        <p:spPr>
          <a:xfrm>
            <a:off x="8305800" y="4879732"/>
            <a:ext cx="584010" cy="17936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7</a:t>
            </a:r>
          </a:p>
          <a:p>
            <a:r>
              <a:rPr lang="en-US" altLang="zh-CN" dirty="0"/>
              <a:t>9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8B2704-B3A9-4BEE-B130-4E030E70839D}"/>
              </a:ext>
            </a:extLst>
          </p:cNvPr>
          <p:cNvSpPr txBox="1"/>
          <p:nvPr/>
        </p:nvSpPr>
        <p:spPr>
          <a:xfrm>
            <a:off x="3159373" y="4504831"/>
            <a:ext cx="27930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0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+=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100: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76C8AE-432E-4B59-94DD-8ABE38C80D65}"/>
              </a:ext>
            </a:extLst>
          </p:cNvPr>
          <p:cNvSpPr/>
          <p:nvPr/>
        </p:nvSpPr>
        <p:spPr>
          <a:xfrm>
            <a:off x="4758408" y="5415112"/>
            <a:ext cx="1089267" cy="35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5050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234045-966F-4CA5-9514-F56C04DE2AA7}"/>
              </a:ext>
            </a:extLst>
          </p:cNvPr>
          <p:cNvSpPr txBox="1"/>
          <p:nvPr/>
        </p:nvSpPr>
        <p:spPr>
          <a:xfrm>
            <a:off x="62401" y="4813055"/>
            <a:ext cx="292698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0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100: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+=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189273-B789-49B9-A7CC-0F8C45FDA200}"/>
              </a:ext>
            </a:extLst>
          </p:cNvPr>
          <p:cNvSpPr/>
          <p:nvPr/>
        </p:nvSpPr>
        <p:spPr>
          <a:xfrm>
            <a:off x="1785534" y="5892996"/>
            <a:ext cx="1073859" cy="35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5050</a:t>
            </a:r>
          </a:p>
        </p:txBody>
      </p:sp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82235D48-B286-4612-B515-F08D2F5E91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41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832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lvl="1"/>
            <a:r>
              <a:rPr lang="en-US" altLang="zh-CN" sz="2400" dirty="0"/>
              <a:t>range</a:t>
            </a:r>
            <a:r>
              <a:rPr lang="zh-CN" altLang="en-US" sz="2400" dirty="0"/>
              <a:t>类型：可遍历的数字序列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range(stop)</a:t>
            </a:r>
            <a:r>
              <a:rPr lang="zh-CN" altLang="en-US" sz="2400" dirty="0"/>
              <a:t>：从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stop-1</a:t>
            </a:r>
            <a:r>
              <a:rPr lang="zh-CN" altLang="en-US" sz="2400" dirty="0"/>
              <a:t>，步长为</a:t>
            </a:r>
            <a:r>
              <a:rPr lang="en-US" altLang="zh-CN" sz="2400" dirty="0"/>
              <a:t>1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range(start, stop[, step])</a:t>
            </a:r>
            <a:r>
              <a:rPr lang="zh-CN" altLang="en-US" sz="2400" dirty="0"/>
              <a:t>：从</a:t>
            </a:r>
            <a:r>
              <a:rPr lang="en-US" altLang="zh-CN" sz="2400" dirty="0"/>
              <a:t>start</a:t>
            </a:r>
            <a:r>
              <a:rPr lang="zh-CN" altLang="en-US" sz="2400" dirty="0"/>
              <a:t>到</a:t>
            </a:r>
            <a:r>
              <a:rPr lang="en-US" altLang="zh-CN" sz="2400" dirty="0"/>
              <a:t>stop-step</a:t>
            </a:r>
            <a:r>
              <a:rPr lang="zh-CN" altLang="en-US" sz="2400" dirty="0"/>
              <a:t>，步长为</a:t>
            </a:r>
            <a:r>
              <a:rPr lang="en-US" altLang="zh-CN" sz="2400" dirty="0"/>
              <a:t>step</a:t>
            </a:r>
            <a:r>
              <a:rPr lang="zh-CN" altLang="en-US" sz="2400" dirty="0"/>
              <a:t>，</a:t>
            </a:r>
            <a:r>
              <a:rPr lang="en-US" altLang="zh-CN" sz="2400" dirty="0"/>
              <a:t>step</a:t>
            </a:r>
            <a:r>
              <a:rPr lang="zh-CN" altLang="en-US" sz="2400" dirty="0"/>
              <a:t>默认值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09994-D597-48F1-9AAE-2057CE7F3A72}"/>
              </a:ext>
            </a:extLst>
          </p:cNvPr>
          <p:cNvSpPr txBox="1"/>
          <p:nvPr/>
        </p:nvSpPr>
        <p:spPr>
          <a:xfrm>
            <a:off x="26376" y="4807138"/>
            <a:ext cx="185876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range(100):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+=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5B8214-E051-4F47-B364-AAA18D0BDFC2}"/>
              </a:ext>
            </a:extLst>
          </p:cNvPr>
          <p:cNvSpPr/>
          <p:nvPr/>
        </p:nvSpPr>
        <p:spPr>
          <a:xfrm>
            <a:off x="26377" y="6099525"/>
            <a:ext cx="1858762" cy="35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5050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C018ED-E1A3-4425-9DBF-185806B7FC57}"/>
              </a:ext>
            </a:extLst>
          </p:cNvPr>
          <p:cNvSpPr txBox="1"/>
          <p:nvPr/>
        </p:nvSpPr>
        <p:spPr>
          <a:xfrm>
            <a:off x="1972908" y="4807138"/>
            <a:ext cx="203669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 101):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+=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390AAD-A3AF-4A88-810C-D2E5AB236A78}"/>
              </a:ext>
            </a:extLst>
          </p:cNvPr>
          <p:cNvSpPr/>
          <p:nvPr/>
        </p:nvSpPr>
        <p:spPr>
          <a:xfrm>
            <a:off x="1972908" y="6099524"/>
            <a:ext cx="2036691" cy="35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5050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7D8C28-C964-4226-8353-CD079FB965BC}"/>
              </a:ext>
            </a:extLst>
          </p:cNvPr>
          <p:cNvSpPr txBox="1"/>
          <p:nvPr/>
        </p:nvSpPr>
        <p:spPr>
          <a:xfrm>
            <a:off x="6564731" y="4807138"/>
            <a:ext cx="255069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odd in range(1, 101, 2):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+= odd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99AD41-995F-43B7-ABBB-4C1632A6B34E}"/>
              </a:ext>
            </a:extLst>
          </p:cNvPr>
          <p:cNvSpPr/>
          <p:nvPr/>
        </p:nvSpPr>
        <p:spPr>
          <a:xfrm>
            <a:off x="6564728" y="6099523"/>
            <a:ext cx="2550694" cy="35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2500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2E416E-CC7D-4049-B150-6668857C822C}"/>
              </a:ext>
            </a:extLst>
          </p:cNvPr>
          <p:cNvSpPr txBox="1"/>
          <p:nvPr/>
        </p:nvSpPr>
        <p:spPr>
          <a:xfrm>
            <a:off x="4097369" y="4807138"/>
            <a:ext cx="237959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range(100, 0, -1):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+=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BA42F7C-0EE5-4F4A-BF59-6903A5F05C40}"/>
              </a:ext>
            </a:extLst>
          </p:cNvPr>
          <p:cNvSpPr/>
          <p:nvPr/>
        </p:nvSpPr>
        <p:spPr>
          <a:xfrm>
            <a:off x="4097368" y="6099523"/>
            <a:ext cx="2379591" cy="35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5050</a:t>
            </a:r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3F3A1D75-157F-4973-BD0D-4C6ED6CA26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341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 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简单数据类型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</a:p>
          <a:p>
            <a:pPr lvl="1"/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复杂数据结构与操作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文件与异常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模块与库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823900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7741CFE-D170-440F-8BC1-1B6D52CDFEE2}"/>
              </a:ext>
            </a:extLst>
          </p:cNvPr>
          <p:cNvSpPr txBox="1">
            <a:spLocks/>
          </p:cNvSpPr>
          <p:nvPr/>
        </p:nvSpPr>
        <p:spPr bwMode="auto">
          <a:xfrm>
            <a:off x="838200" y="2333625"/>
            <a:ext cx="7906966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列表由一系列</a:t>
            </a:r>
            <a:r>
              <a:rPr lang="zh-CN" altLang="en-US" sz="2000" dirty="0">
                <a:solidFill>
                  <a:schemeClr val="accent6"/>
                </a:solidFill>
              </a:rPr>
              <a:t>按特定顺序排列的元素</a:t>
            </a:r>
            <a:r>
              <a:rPr lang="zh-CN" altLang="en-US" sz="2000" b="0" dirty="0"/>
              <a:t>构成</a:t>
            </a:r>
            <a:endParaRPr lang="en-US" altLang="zh-CN" sz="2000" b="0" dirty="0"/>
          </a:p>
          <a:p>
            <a:r>
              <a:rPr lang="zh-CN" altLang="en-US" sz="2000" b="0" dirty="0"/>
              <a:t>回忆：字符串的</a:t>
            </a:r>
            <a:r>
              <a:rPr lang="en-US" altLang="zh-CN" sz="2000" b="0" dirty="0"/>
              <a:t>split()</a:t>
            </a:r>
            <a:r>
              <a:rPr lang="zh-CN" altLang="en-US" sz="2000" b="0" dirty="0"/>
              <a:t>方法</a:t>
            </a:r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r>
              <a:rPr lang="zh-CN" altLang="en-US" sz="2000" b="0" dirty="0"/>
              <a:t>在</a:t>
            </a:r>
            <a:r>
              <a:rPr lang="en-US" altLang="zh-CN" sz="2000" b="0" dirty="0"/>
              <a:t>Python</a:t>
            </a:r>
            <a:r>
              <a:rPr lang="zh-CN" altLang="en-US" sz="2000" b="0" dirty="0"/>
              <a:t>中，用方括号（</a:t>
            </a:r>
            <a:r>
              <a:rPr lang="en-US" altLang="zh-CN" sz="2000" b="0" dirty="0"/>
              <a:t>[ ]</a:t>
            </a:r>
            <a:r>
              <a:rPr lang="zh-CN" altLang="en-US" sz="2000" b="0" dirty="0"/>
              <a:t>）来表示列表，并用逗号来分隔其中的元素。</a:t>
            </a:r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r>
              <a:rPr lang="zh-CN" altLang="en-US" sz="2000" b="0" dirty="0"/>
              <a:t>注意：一个列表中的元素可以是不同类型的</a:t>
            </a:r>
            <a:endParaRPr lang="en-US" altLang="zh-CN" sz="2000" b="0" dirty="0"/>
          </a:p>
          <a:p>
            <a:endParaRPr lang="zh-CN" altLang="en-US" sz="2000" b="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DD9FE0-756D-411D-B438-DA20D766F573}"/>
              </a:ext>
            </a:extLst>
          </p:cNvPr>
          <p:cNvSpPr txBox="1"/>
          <p:nvPr/>
        </p:nvSpPr>
        <p:spPr>
          <a:xfrm>
            <a:off x="895380" y="3178590"/>
            <a:ext cx="4827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= "Life is short, you need Python."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sentence.split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52B9B5-00CF-4020-9E96-935D55F8342F}"/>
              </a:ext>
            </a:extLst>
          </p:cNvPr>
          <p:cNvSpPr/>
          <p:nvPr/>
        </p:nvSpPr>
        <p:spPr>
          <a:xfrm>
            <a:off x="3309096" y="3706079"/>
            <a:ext cx="4827433" cy="369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['Life', 'is', 'short,', 'you', 'need', 'Python.']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3C503B-60BA-4EE0-817D-B86516BDFE7A}"/>
              </a:ext>
            </a:extLst>
          </p:cNvPr>
          <p:cNvSpPr txBox="1"/>
          <p:nvPr/>
        </p:nvSpPr>
        <p:spPr>
          <a:xfrm>
            <a:off x="891967" y="5025251"/>
            <a:ext cx="6097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bicycles = ["trek", "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cannondale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"redline", "specialized"]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67263C-51B0-4C7B-AD47-E4746FEE0378}"/>
              </a:ext>
            </a:extLst>
          </p:cNvPr>
          <p:cNvSpPr txBox="1"/>
          <p:nvPr/>
        </p:nvSpPr>
        <p:spPr>
          <a:xfrm>
            <a:off x="891967" y="6096011"/>
            <a:ext cx="63260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["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123, 4.5, True, None]</a:t>
            </a: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E56C41E9-D903-40CB-8B5A-7FF960EA2A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44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63856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）：访问元素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60679D-DCE9-4F2A-99D5-B843C85D46B6}"/>
              </a:ext>
            </a:extLst>
          </p:cNvPr>
          <p:cNvSpPr txBox="1"/>
          <p:nvPr/>
        </p:nvSpPr>
        <p:spPr>
          <a:xfrm>
            <a:off x="838200" y="2119557"/>
            <a:ext cx="77255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bicycles = ["trek", "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cannondale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"redline", "specialized"]</a:t>
            </a: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print(bicycles[0])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print(bicycles[0].title())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print(bicycles[1])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print(bicycles[3])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print(bicycles[-1])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access the last element in the list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print(bicycles[-3])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= "My first bicycle was a " + bicycles[0].title() + "."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print(message)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E6424A-5664-4ECB-94A2-7238635B31DE}"/>
              </a:ext>
            </a:extLst>
          </p:cNvPr>
          <p:cNvSpPr/>
          <p:nvPr/>
        </p:nvSpPr>
        <p:spPr>
          <a:xfrm>
            <a:off x="2658575" y="4894667"/>
            <a:ext cx="5315438" cy="1879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trek</a:t>
            </a:r>
          </a:p>
          <a:p>
            <a:r>
              <a:rPr lang="en-US" altLang="zh-CN" sz="1600" dirty="0"/>
              <a:t>Trek</a:t>
            </a:r>
          </a:p>
          <a:p>
            <a:r>
              <a:rPr lang="en-US" altLang="zh-CN" sz="1600" dirty="0" err="1"/>
              <a:t>cannondale</a:t>
            </a:r>
            <a:endParaRPr lang="en-US" altLang="zh-CN" sz="1600" dirty="0"/>
          </a:p>
          <a:p>
            <a:r>
              <a:rPr lang="en-US" altLang="zh-CN" sz="1600" dirty="0"/>
              <a:t>specialized</a:t>
            </a:r>
          </a:p>
          <a:p>
            <a:r>
              <a:rPr lang="en-US" altLang="zh-CN" sz="1600" dirty="0"/>
              <a:t>specialized</a:t>
            </a:r>
          </a:p>
          <a:p>
            <a:r>
              <a:rPr lang="en-US" altLang="zh-CN" sz="1600" dirty="0" err="1"/>
              <a:t>cannondale</a:t>
            </a:r>
            <a:endParaRPr lang="en-US" altLang="zh-CN" sz="1600" dirty="0"/>
          </a:p>
          <a:p>
            <a:r>
              <a:rPr lang="en-US" altLang="zh-CN" sz="1600" dirty="0"/>
              <a:t>My first bicycle was a Trek.</a:t>
            </a: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45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196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修改、添加、删除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46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E5735-B274-4191-A9CC-4E9C14ACB505}"/>
              </a:ext>
            </a:extLst>
          </p:cNvPr>
          <p:cNvSpPr txBox="1">
            <a:spLocks/>
          </p:cNvSpPr>
          <p:nvPr/>
        </p:nvSpPr>
        <p:spPr bwMode="auto">
          <a:xfrm>
            <a:off x="838200" y="2245999"/>
            <a:ext cx="812641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/>
              <a:t>修改</a:t>
            </a:r>
            <a:endParaRPr lang="en-US" altLang="zh-CN" sz="2400" b="0" dirty="0"/>
          </a:p>
          <a:p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lvl="1"/>
            <a:endParaRPr lang="en-US" altLang="zh-CN" sz="2000" b="0" dirty="0"/>
          </a:p>
          <a:p>
            <a:pPr lvl="1"/>
            <a:r>
              <a:rPr lang="zh-CN" altLang="en-US" sz="2000" b="0" dirty="0"/>
              <a:t>列表创建后，元素可在程序运行过程中</a:t>
            </a:r>
            <a:r>
              <a:rPr lang="zh-CN" altLang="en-US" sz="2000" b="0" dirty="0">
                <a:solidFill>
                  <a:srgbClr val="FF0000"/>
                </a:solidFill>
              </a:rPr>
              <a:t>动态</a:t>
            </a:r>
            <a:r>
              <a:rPr lang="zh-CN" altLang="en-US" sz="2000" b="0" dirty="0"/>
              <a:t>增删。</a:t>
            </a:r>
            <a:endParaRPr lang="en-US" altLang="zh-CN" sz="2000" b="0" dirty="0"/>
          </a:p>
          <a:p>
            <a:r>
              <a:rPr lang="zh-CN" altLang="en-US" sz="2400" b="0" dirty="0"/>
              <a:t>添加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zh-CN" altLang="en-US" sz="2400" b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FDADF7-D89C-4BA6-99E9-D6263058C4C1}"/>
              </a:ext>
            </a:extLst>
          </p:cNvPr>
          <p:cNvSpPr txBox="1"/>
          <p:nvPr/>
        </p:nvSpPr>
        <p:spPr>
          <a:xfrm>
            <a:off x="1053887" y="2761464"/>
            <a:ext cx="56642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motorcycles = 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yamaha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suzuki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motorcycles[0] =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ducati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DA6C83-CE6E-4470-A948-C1CA8B90487D}"/>
              </a:ext>
            </a:extLst>
          </p:cNvPr>
          <p:cNvSpPr/>
          <p:nvPr/>
        </p:nvSpPr>
        <p:spPr>
          <a:xfrm>
            <a:off x="5544434" y="2906051"/>
            <a:ext cx="2545679" cy="6297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['</a:t>
            </a:r>
            <a:r>
              <a:rPr lang="en-US" altLang="zh-CN" sz="1600" dirty="0" err="1"/>
              <a:t>honda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yamaha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suzuki</a:t>
            </a:r>
            <a:r>
              <a:rPr lang="en-US" altLang="zh-CN" sz="1600" dirty="0"/>
              <a:t>']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ducati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yamaha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suzuki</a:t>
            </a:r>
            <a:r>
              <a:rPr lang="en-US" altLang="zh-CN" sz="1600" dirty="0"/>
              <a:t>']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EFE340-51DA-431D-A5A4-B2FFAF88994D}"/>
              </a:ext>
            </a:extLst>
          </p:cNvPr>
          <p:cNvSpPr txBox="1"/>
          <p:nvPr/>
        </p:nvSpPr>
        <p:spPr>
          <a:xfrm>
            <a:off x="1053887" y="4743644"/>
            <a:ext cx="432428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motorcycles = []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motorcycles.append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motorcycles.append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yamaha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motorcycles.append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suzuki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motorcycles.insert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ducati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5BB9FFB1-ADF4-44F5-B3BD-0C2AF50908D2}"/>
              </a:ext>
            </a:extLst>
          </p:cNvPr>
          <p:cNvSpPr txBox="1">
            <a:spLocks/>
          </p:cNvSpPr>
          <p:nvPr/>
        </p:nvSpPr>
        <p:spPr>
          <a:xfrm>
            <a:off x="3944250" y="4848472"/>
            <a:ext cx="3299213" cy="1952161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dirty="0"/>
              <a:t>append()</a:t>
            </a:r>
            <a:r>
              <a:rPr lang="zh-CN" altLang="en-US" sz="1800" b="0" dirty="0"/>
              <a:t>方法</a:t>
            </a:r>
            <a:endParaRPr lang="en-US" altLang="zh-CN" sz="1800" b="0" dirty="0"/>
          </a:p>
          <a:p>
            <a:pPr lvl="1"/>
            <a:r>
              <a:rPr lang="zh-CN" altLang="en-US" sz="1600" b="0" dirty="0"/>
              <a:t>在列表</a:t>
            </a:r>
            <a:r>
              <a:rPr lang="zh-CN" altLang="en-US" sz="1600" b="0" dirty="0">
                <a:solidFill>
                  <a:srgbClr val="FF0000"/>
                </a:solidFill>
              </a:rPr>
              <a:t>末尾</a:t>
            </a:r>
            <a:r>
              <a:rPr lang="zh-CN" altLang="en-US" sz="1600" b="0" dirty="0"/>
              <a:t>添加元素</a:t>
            </a:r>
            <a:endParaRPr lang="en-US" altLang="zh-CN" sz="1800" b="0" dirty="0"/>
          </a:p>
          <a:p>
            <a:r>
              <a:rPr lang="en-US" altLang="zh-CN" sz="1800" b="0" dirty="0"/>
              <a:t>insert()</a:t>
            </a:r>
            <a:r>
              <a:rPr lang="zh-CN" altLang="en-US" sz="1800" b="0" dirty="0"/>
              <a:t>方法</a:t>
            </a:r>
            <a:endParaRPr lang="en-US" altLang="zh-CN" sz="1800" b="0" dirty="0"/>
          </a:p>
          <a:p>
            <a:pPr lvl="1"/>
            <a:r>
              <a:rPr lang="zh-CN" altLang="en-US" sz="1600" b="0" dirty="0"/>
              <a:t>在列表中插入元素</a:t>
            </a:r>
            <a:endParaRPr lang="en-US" altLang="zh-CN" sz="1600" b="0" dirty="0"/>
          </a:p>
          <a:p>
            <a:pPr lvl="1"/>
            <a:r>
              <a:rPr lang="zh-CN" altLang="en-US" sz="1600" b="0" dirty="0"/>
              <a:t>第一个参数是插入位置</a:t>
            </a:r>
            <a:endParaRPr lang="en-US" altLang="zh-CN" sz="1600" b="0" dirty="0"/>
          </a:p>
          <a:p>
            <a:pPr lvl="1"/>
            <a:r>
              <a:rPr lang="zh-CN" altLang="en-US" sz="1600" b="0" dirty="0"/>
              <a:t>第二个参数是插入的值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A00E80-CFD3-49C2-88C3-13F582564E05}"/>
              </a:ext>
            </a:extLst>
          </p:cNvPr>
          <p:cNvSpPr/>
          <p:nvPr/>
        </p:nvSpPr>
        <p:spPr>
          <a:xfrm>
            <a:off x="5881086" y="4392072"/>
            <a:ext cx="3299214" cy="70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['</a:t>
            </a:r>
            <a:r>
              <a:rPr lang="en-US" altLang="zh-CN" sz="1600" dirty="0" err="1"/>
              <a:t>honda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yamaha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suzuki</a:t>
            </a:r>
            <a:r>
              <a:rPr lang="en-US" altLang="zh-CN" sz="1600" dirty="0"/>
              <a:t>']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ducati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honda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yamaha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suzuki</a:t>
            </a:r>
            <a:r>
              <a:rPr lang="en-US" altLang="zh-CN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0747341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修改、添加、删除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47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E5735-B274-4191-A9CC-4E9C14ACB505}"/>
              </a:ext>
            </a:extLst>
          </p:cNvPr>
          <p:cNvSpPr txBox="1">
            <a:spLocks/>
          </p:cNvSpPr>
          <p:nvPr/>
        </p:nvSpPr>
        <p:spPr bwMode="auto">
          <a:xfrm>
            <a:off x="838200" y="2245999"/>
            <a:ext cx="812641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/>
              <a:t>删除</a:t>
            </a:r>
            <a:endParaRPr lang="en-US" altLang="zh-CN" sz="2400" b="0" dirty="0"/>
          </a:p>
          <a:p>
            <a:endParaRPr lang="en-US" altLang="zh-CN" sz="2400" b="0" dirty="0"/>
          </a:p>
          <a:p>
            <a:endParaRPr lang="zh-CN" altLang="en-US" sz="2400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81DFFC4-EA58-4F07-AA52-AF6BF2AB3672}"/>
              </a:ext>
            </a:extLst>
          </p:cNvPr>
          <p:cNvSpPr txBox="1">
            <a:spLocks/>
          </p:cNvSpPr>
          <p:nvPr/>
        </p:nvSpPr>
        <p:spPr bwMode="auto">
          <a:xfrm>
            <a:off x="1251134" y="2696063"/>
            <a:ext cx="3121116" cy="47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使用</a:t>
            </a:r>
            <a:r>
              <a:rPr lang="en-US" altLang="zh-CN" sz="2000" b="0" dirty="0"/>
              <a:t>del</a:t>
            </a:r>
            <a:r>
              <a:rPr lang="zh-CN" altLang="en-US" sz="2000" b="0" dirty="0"/>
              <a:t>语句删除元素</a:t>
            </a:r>
          </a:p>
        </p:txBody>
      </p:sp>
      <p:sp>
        <p:nvSpPr>
          <p:cNvPr id="20" name="内容占位符 9">
            <a:extLst>
              <a:ext uri="{FF2B5EF4-FFF2-40B4-BE49-F238E27FC236}">
                <a16:creationId xmlns:a16="http://schemas.microsoft.com/office/drawing/2014/main" id="{668C013C-56AE-40EB-862D-94FC711E28DC}"/>
              </a:ext>
            </a:extLst>
          </p:cNvPr>
          <p:cNvSpPr txBox="1">
            <a:spLocks/>
          </p:cNvSpPr>
          <p:nvPr/>
        </p:nvSpPr>
        <p:spPr>
          <a:xfrm>
            <a:off x="4937302" y="2696063"/>
            <a:ext cx="5544840" cy="435133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根据值删除元素（</a:t>
            </a:r>
            <a:r>
              <a:rPr lang="en-US" altLang="zh-CN" sz="2000" b="0" dirty="0"/>
              <a:t>remove</a:t>
            </a:r>
            <a:r>
              <a:rPr lang="zh-CN" altLang="en-US" sz="2000" b="0" dirty="0"/>
              <a:t>方法）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49B675-5217-468E-BD11-303502CC964A}"/>
              </a:ext>
            </a:extLst>
          </p:cNvPr>
          <p:cNvSpPr txBox="1"/>
          <p:nvPr/>
        </p:nvSpPr>
        <p:spPr>
          <a:xfrm>
            <a:off x="873371" y="3165746"/>
            <a:ext cx="394609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motorcycles = 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yamaha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suzuki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motorcycles[1]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D60B51-A58F-4C4B-8D56-5F44ACD73CB0}"/>
              </a:ext>
            </a:extLst>
          </p:cNvPr>
          <p:cNvSpPr/>
          <p:nvPr/>
        </p:nvSpPr>
        <p:spPr>
          <a:xfrm>
            <a:off x="873371" y="4358251"/>
            <a:ext cx="2674537" cy="70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['</a:t>
            </a:r>
            <a:r>
              <a:rPr lang="en-US" altLang="zh-CN" sz="1600" dirty="0" err="1"/>
              <a:t>honda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yamaha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suzuki</a:t>
            </a:r>
            <a:r>
              <a:rPr lang="en-US" altLang="zh-CN" sz="1600" dirty="0"/>
              <a:t>']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honda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suzuki</a:t>
            </a:r>
            <a:r>
              <a:rPr lang="en-US" altLang="zh-CN" sz="1600" dirty="0"/>
              <a:t>']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CCFA13-B8D4-4EC0-ADFC-49144D9D2C79}"/>
              </a:ext>
            </a:extLst>
          </p:cNvPr>
          <p:cNvSpPr txBox="1"/>
          <p:nvPr/>
        </p:nvSpPr>
        <p:spPr>
          <a:xfrm>
            <a:off x="5111622" y="3176322"/>
            <a:ext cx="395760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motorcycles = 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yamaha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suzuki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motorcycles.remove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yamaha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7CE701-8D7E-4FDE-AA58-877517E4BC5F}"/>
              </a:ext>
            </a:extLst>
          </p:cNvPr>
          <p:cNvSpPr/>
          <p:nvPr/>
        </p:nvSpPr>
        <p:spPr>
          <a:xfrm>
            <a:off x="5148318" y="4354933"/>
            <a:ext cx="3380220" cy="708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['</a:t>
            </a:r>
            <a:r>
              <a:rPr lang="en-US" altLang="zh-CN" sz="1600" dirty="0" err="1"/>
              <a:t>honda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yamaha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suzuki</a:t>
            </a:r>
            <a:r>
              <a:rPr lang="en-US" altLang="zh-CN" sz="1600" dirty="0"/>
              <a:t>']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honda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suzuki</a:t>
            </a:r>
            <a:r>
              <a:rPr lang="en-US" altLang="zh-CN" sz="1600" dirty="0"/>
              <a:t>']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DFDAA200-1E65-417F-924C-4FCD15DC9E6E}"/>
              </a:ext>
            </a:extLst>
          </p:cNvPr>
          <p:cNvSpPr txBox="1">
            <a:spLocks/>
          </p:cNvSpPr>
          <p:nvPr/>
        </p:nvSpPr>
        <p:spPr bwMode="auto">
          <a:xfrm>
            <a:off x="1251134" y="5121922"/>
            <a:ext cx="5457397" cy="39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使用</a:t>
            </a:r>
            <a:r>
              <a:rPr lang="en-US" altLang="zh-CN" sz="2000" b="0" dirty="0"/>
              <a:t>pop()</a:t>
            </a:r>
            <a:r>
              <a:rPr lang="zh-CN" altLang="en-US" sz="2000" b="0" dirty="0"/>
              <a:t>方法弹出（任何位置的）元素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A1C94E-A95F-4EBA-8FAB-83F1F5244DBB}"/>
              </a:ext>
            </a:extLst>
          </p:cNvPr>
          <p:cNvSpPr txBox="1"/>
          <p:nvPr/>
        </p:nvSpPr>
        <p:spPr>
          <a:xfrm>
            <a:off x="873372" y="5498930"/>
            <a:ext cx="681989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motorcycles = 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yamaha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suzuki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second_owned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motorcycles.pop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second motorcycle I owned was a " +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second_owned.title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".")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print(motorcycles)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025909-2E0B-4EE4-BDD7-E44E873546C4}"/>
              </a:ext>
            </a:extLst>
          </p:cNvPr>
          <p:cNvSpPr/>
          <p:nvPr/>
        </p:nvSpPr>
        <p:spPr>
          <a:xfrm>
            <a:off x="4819461" y="5459823"/>
            <a:ext cx="4249768" cy="765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['honda', 'yamaha', 'suzuki']</a:t>
            </a:r>
          </a:p>
          <a:p>
            <a:r>
              <a:rPr lang="zh-CN" altLang="en-US" sz="1600" dirty="0"/>
              <a:t>The second motorcycle I owned was a Yamaha.</a:t>
            </a:r>
          </a:p>
          <a:p>
            <a:r>
              <a:rPr lang="zh-CN" altLang="en-US" sz="1600" dirty="0"/>
              <a:t>['honda', 'suzuki']</a:t>
            </a:r>
          </a:p>
        </p:txBody>
      </p:sp>
    </p:spTree>
    <p:extLst>
      <p:ext uri="{BB962C8B-B14F-4D97-AF65-F5344CB8AC3E}">
        <p14:creationId xmlns:p14="http://schemas.microsoft.com/office/powerpoint/2010/main" val="29854643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7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长度、翻转、排序、切片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E5735-B274-4191-A9CC-4E9C14ACB505}"/>
              </a:ext>
            </a:extLst>
          </p:cNvPr>
          <p:cNvSpPr txBox="1">
            <a:spLocks/>
          </p:cNvSpPr>
          <p:nvPr/>
        </p:nvSpPr>
        <p:spPr bwMode="auto">
          <a:xfrm>
            <a:off x="838200" y="2245999"/>
            <a:ext cx="812641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/>
              <a:t>长度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r>
              <a:rPr lang="zh-CN" altLang="en-US" sz="2400" b="0" dirty="0"/>
              <a:t>翻转</a:t>
            </a:r>
            <a:endParaRPr lang="en-US" altLang="zh-CN" sz="2400" b="0" dirty="0"/>
          </a:p>
          <a:p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7AB5829-DC50-4441-BD37-94072BF19377}"/>
              </a:ext>
            </a:extLst>
          </p:cNvPr>
          <p:cNvSpPr txBox="1">
            <a:spLocks/>
          </p:cNvSpPr>
          <p:nvPr/>
        </p:nvSpPr>
        <p:spPr bwMode="auto">
          <a:xfrm>
            <a:off x="1392115" y="2678479"/>
            <a:ext cx="49383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内置函数</a:t>
            </a:r>
            <a:r>
              <a:rPr lang="en-US" altLang="zh-CN" sz="2000" b="0" dirty="0" err="1"/>
              <a:t>len</a:t>
            </a:r>
            <a:r>
              <a:rPr lang="en-US" altLang="zh-CN" sz="2000" b="0" dirty="0"/>
              <a:t>()</a:t>
            </a:r>
          </a:p>
          <a:p>
            <a:endParaRPr lang="zh-CN" altLang="en-US" sz="2000" b="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7F5EE8-ED39-4FF5-B05C-1A670AD6FEBB}"/>
              </a:ext>
            </a:extLst>
          </p:cNvPr>
          <p:cNvSpPr txBox="1"/>
          <p:nvPr/>
        </p:nvSpPr>
        <p:spPr>
          <a:xfrm>
            <a:off x="2353411" y="3255815"/>
            <a:ext cx="36951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= 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toyota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subaru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(cars))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C44BD0-0541-4A1A-9C7F-8B4350E6C996}"/>
              </a:ext>
            </a:extLst>
          </p:cNvPr>
          <p:cNvSpPr/>
          <p:nvPr/>
        </p:nvSpPr>
        <p:spPr>
          <a:xfrm>
            <a:off x="6218834" y="3323864"/>
            <a:ext cx="629852" cy="4224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4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E6A60BE5-E188-4CDD-A442-5255C932E915}"/>
              </a:ext>
            </a:extLst>
          </p:cNvPr>
          <p:cNvSpPr txBox="1">
            <a:spLocks/>
          </p:cNvSpPr>
          <p:nvPr/>
        </p:nvSpPr>
        <p:spPr bwMode="auto">
          <a:xfrm>
            <a:off x="1374531" y="4466839"/>
            <a:ext cx="7233139" cy="105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/>
              <a:t>reverse()</a:t>
            </a:r>
            <a:r>
              <a:rPr lang="zh-CN" altLang="en-US" sz="2000" b="0" dirty="0"/>
              <a:t>方法</a:t>
            </a:r>
            <a:endParaRPr lang="en-US" altLang="zh-CN" sz="2000" b="0" dirty="0"/>
          </a:p>
          <a:p>
            <a:r>
              <a:rPr lang="zh-CN" altLang="en-US" sz="2000" b="0" dirty="0"/>
              <a:t>注意：</a:t>
            </a:r>
            <a:r>
              <a:rPr lang="en-US" altLang="zh-CN" sz="2000" b="0" dirty="0"/>
              <a:t>reverse()</a:t>
            </a:r>
            <a:r>
              <a:rPr lang="zh-CN" altLang="en-US" sz="2000" b="0" dirty="0"/>
              <a:t>方法做的是原地（</a:t>
            </a:r>
            <a:r>
              <a:rPr lang="en-US" altLang="zh-CN" sz="2000" b="0" dirty="0"/>
              <a:t>in place</a:t>
            </a:r>
            <a:r>
              <a:rPr lang="zh-CN" altLang="en-US" sz="2000" b="0" dirty="0"/>
              <a:t>）操作，即直接对</a:t>
            </a:r>
            <a:r>
              <a:rPr lang="en-US" altLang="zh-CN" sz="2000" b="0" dirty="0"/>
              <a:t>cars</a:t>
            </a:r>
            <a:r>
              <a:rPr lang="zh-CN" altLang="en-US" sz="2000" b="0" dirty="0"/>
              <a:t>永久地修改，</a:t>
            </a:r>
            <a:r>
              <a:rPr lang="zh-CN" altLang="en-US" sz="1800" b="0" dirty="0"/>
              <a:t>可再次调用</a:t>
            </a:r>
            <a:r>
              <a:rPr lang="en-US" altLang="zh-CN" sz="1800" b="0" dirty="0"/>
              <a:t>reverse()</a:t>
            </a:r>
            <a:r>
              <a:rPr lang="zh-CN" altLang="en-US" sz="1800" b="0" dirty="0"/>
              <a:t>恢复原来的排列顺序。</a:t>
            </a:r>
            <a:endParaRPr lang="en-US" altLang="zh-CN" sz="1800" b="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ADE766-BEF2-4DA5-939F-48EB83ADE2A8}"/>
              </a:ext>
            </a:extLst>
          </p:cNvPr>
          <p:cNvSpPr txBox="1"/>
          <p:nvPr/>
        </p:nvSpPr>
        <p:spPr>
          <a:xfrm>
            <a:off x="1392115" y="5570905"/>
            <a:ext cx="37752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= 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toyota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subaru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print(cars)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cars.reverse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print(cars)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17B1A3-B91A-4940-BEC0-F8D40C8D1E6C}"/>
              </a:ext>
            </a:extLst>
          </p:cNvPr>
          <p:cNvSpPr/>
          <p:nvPr/>
        </p:nvSpPr>
        <p:spPr>
          <a:xfrm>
            <a:off x="5379037" y="5924410"/>
            <a:ext cx="3083169" cy="672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['</a:t>
            </a:r>
            <a:r>
              <a:rPr lang="en-US" altLang="zh-CN" sz="1600" dirty="0" err="1"/>
              <a:t>bmw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audi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toyota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subaru</a:t>
            </a:r>
            <a:r>
              <a:rPr lang="en-US" altLang="zh-CN" sz="1600" dirty="0"/>
              <a:t>']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subaru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toyota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audi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bmw</a:t>
            </a:r>
            <a:r>
              <a:rPr lang="en-US" altLang="zh-CN" sz="1600" dirty="0"/>
              <a:t>']</a:t>
            </a:r>
          </a:p>
        </p:txBody>
      </p:sp>
      <p:sp>
        <p:nvSpPr>
          <p:cNvPr id="36" name="灯片编号占位符 3">
            <a:extLst>
              <a:ext uri="{FF2B5EF4-FFF2-40B4-BE49-F238E27FC236}">
                <a16:creationId xmlns:a16="http://schemas.microsoft.com/office/drawing/2014/main" id="{6C1BDD33-2B3A-4821-80E5-739437A3F0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48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14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长度、翻转、排序、切片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49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E5735-B274-4191-A9CC-4E9C14ACB505}"/>
              </a:ext>
            </a:extLst>
          </p:cNvPr>
          <p:cNvSpPr txBox="1">
            <a:spLocks/>
          </p:cNvSpPr>
          <p:nvPr/>
        </p:nvSpPr>
        <p:spPr bwMode="auto">
          <a:xfrm>
            <a:off x="838200" y="2245999"/>
            <a:ext cx="8126413" cy="20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3A5F44-0B03-43CC-99BF-5D295F2EB51D}"/>
              </a:ext>
            </a:extLst>
          </p:cNvPr>
          <p:cNvSpPr txBox="1"/>
          <p:nvPr/>
        </p:nvSpPr>
        <p:spPr>
          <a:xfrm>
            <a:off x="360281" y="4292092"/>
            <a:ext cx="339193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= ['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bmw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toyota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subaru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print(cars)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cars.sort</a:t>
            </a:r>
            <a:r>
              <a:rPr lang="en-US" altLang="zh-CN" sz="1400" dirty="0">
                <a:cs typeface="Times New Roman" panose="02020603050405020304" pitchFamily="18" charset="0"/>
              </a:rPr>
              <a:t>()  # ascending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print(cars)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cars.sort</a:t>
            </a:r>
            <a:r>
              <a:rPr lang="en-US" altLang="zh-CN" sz="1400" dirty="0">
                <a:cs typeface="Times New Roman" panose="02020603050405020304" pitchFamily="18" charset="0"/>
              </a:rPr>
              <a:t>(reverse=True)  # descending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print(cars)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4A2950-1BC9-4DE8-BC5C-1ECDF0B704D8}"/>
              </a:ext>
            </a:extLst>
          </p:cNvPr>
          <p:cNvSpPr/>
          <p:nvPr/>
        </p:nvSpPr>
        <p:spPr>
          <a:xfrm>
            <a:off x="4572000" y="5733070"/>
            <a:ext cx="3079610" cy="1052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['</a:t>
            </a:r>
            <a:r>
              <a:rPr lang="en-US" altLang="zh-CN" sz="1600" dirty="0" err="1"/>
              <a:t>bmw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audi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toyota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subaru</a:t>
            </a:r>
            <a:r>
              <a:rPr lang="en-US" altLang="zh-CN" sz="1600" dirty="0"/>
              <a:t>’]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audi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bmw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subaru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toyota</a:t>
            </a:r>
            <a:r>
              <a:rPr lang="en-US" altLang="zh-CN" sz="1600" dirty="0"/>
              <a:t>']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toyota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subaru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bmw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audi</a:t>
            </a:r>
            <a:r>
              <a:rPr lang="en-US" altLang="zh-CN" sz="1600" dirty="0"/>
              <a:t>']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bmw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audi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toyota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subaru</a:t>
            </a:r>
            <a:r>
              <a:rPr lang="en-US" altLang="zh-CN" sz="1600" dirty="0"/>
              <a:t>']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ED40C4C3-5368-494B-8690-0945F2269F05}"/>
              </a:ext>
            </a:extLst>
          </p:cNvPr>
          <p:cNvSpPr txBox="1">
            <a:spLocks/>
          </p:cNvSpPr>
          <p:nvPr/>
        </p:nvSpPr>
        <p:spPr bwMode="auto">
          <a:xfrm>
            <a:off x="1392115" y="2647740"/>
            <a:ext cx="7417777" cy="159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对列表进行永久性排序、使用函数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sorted()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对列表进行临时排序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方法做的是原地（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place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）操作，即直接对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永久地修改，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且无法恢复原来的排列顺序。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sorted()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函数返回一个新的列表对象，且不影响输入列表的原始排列顺序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F1B80C-D69F-4E09-9DB7-8A024A4CF008}"/>
              </a:ext>
            </a:extLst>
          </p:cNvPr>
          <p:cNvSpPr txBox="1"/>
          <p:nvPr/>
        </p:nvSpPr>
        <p:spPr>
          <a:xfrm>
            <a:off x="4076182" y="4292092"/>
            <a:ext cx="43678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cars = ['</a:t>
            </a:r>
            <a:r>
              <a:rPr lang="en-US" altLang="zh-CN" sz="1400" dirty="0" err="1">
                <a:cs typeface="Times New Roman" panose="02020603050405020304" pitchFamily="18" charset="0"/>
              </a:rPr>
              <a:t>bmw</a:t>
            </a:r>
            <a:r>
              <a:rPr lang="en-US" altLang="zh-CN" sz="1400" dirty="0">
                <a:cs typeface="Times New Roman" panose="02020603050405020304" pitchFamily="18" charset="0"/>
              </a:rPr>
              <a:t>', '</a:t>
            </a:r>
            <a:r>
              <a:rPr lang="en-US" altLang="zh-CN" sz="1400" dirty="0" err="1">
                <a:cs typeface="Times New Roman" panose="02020603050405020304" pitchFamily="18" charset="0"/>
              </a:rPr>
              <a:t>audi</a:t>
            </a:r>
            <a:r>
              <a:rPr lang="en-US" altLang="zh-CN" sz="1400" dirty="0">
                <a:cs typeface="Times New Roman" panose="02020603050405020304" pitchFamily="18" charset="0"/>
              </a:rPr>
              <a:t>', '</a:t>
            </a:r>
            <a:r>
              <a:rPr lang="en-US" altLang="zh-CN" sz="1400" dirty="0" err="1">
                <a:cs typeface="Times New Roman" panose="02020603050405020304" pitchFamily="18" charset="0"/>
              </a:rPr>
              <a:t>toyota</a:t>
            </a:r>
            <a:r>
              <a:rPr lang="en-US" altLang="zh-CN" sz="1400" dirty="0">
                <a:cs typeface="Times New Roman" panose="02020603050405020304" pitchFamily="18" charset="0"/>
              </a:rPr>
              <a:t>', '</a:t>
            </a:r>
            <a:r>
              <a:rPr lang="en-US" altLang="zh-CN" sz="1400" dirty="0" err="1">
                <a:cs typeface="Times New Roman" panose="02020603050405020304" pitchFamily="18" charset="0"/>
              </a:rPr>
              <a:t>subaru</a:t>
            </a:r>
            <a:r>
              <a:rPr lang="en-US" altLang="zh-CN" sz="1400" dirty="0">
                <a:cs typeface="Times New Roman" panose="02020603050405020304" pitchFamily="18" charset="0"/>
              </a:rPr>
              <a:t>']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cars_ascending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sorted(cars)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cars_descending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sorted(cars, reverse=True)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cars_ascending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cars_descending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print(cars)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D27F72-8E15-444E-995F-C5581A02077E}"/>
              </a:ext>
            </a:extLst>
          </p:cNvPr>
          <p:cNvSpPr/>
          <p:nvPr/>
        </p:nvSpPr>
        <p:spPr>
          <a:xfrm>
            <a:off x="516443" y="5796043"/>
            <a:ext cx="3079610" cy="9269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['</a:t>
            </a:r>
            <a:r>
              <a:rPr lang="en-US" altLang="zh-CN" sz="1600" dirty="0" err="1"/>
              <a:t>bmw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audi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toyota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subaru</a:t>
            </a:r>
            <a:r>
              <a:rPr lang="en-US" altLang="zh-CN" sz="1600" dirty="0"/>
              <a:t>’]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audi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bmw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subaru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toyota</a:t>
            </a:r>
            <a:r>
              <a:rPr lang="en-US" altLang="zh-CN" sz="1600" dirty="0"/>
              <a:t>']</a:t>
            </a:r>
          </a:p>
          <a:p>
            <a:r>
              <a:rPr lang="en-US" altLang="zh-CN" sz="1600" dirty="0"/>
              <a:t>['</a:t>
            </a:r>
            <a:r>
              <a:rPr lang="en-US" altLang="zh-CN" sz="1600" dirty="0" err="1"/>
              <a:t>toyota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subaru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bmw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audi</a:t>
            </a:r>
            <a:r>
              <a:rPr lang="en-US" altLang="zh-CN" sz="1600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6791551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1. </a:t>
            </a:r>
            <a:r>
              <a:rPr lang="zh-CN" altLang="en-US" sz="4000" dirty="0">
                <a:cs typeface="Times New Roman" panose="02020603050405020304" pitchFamily="18" charset="0"/>
              </a:rPr>
              <a:t>实验课课程要求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实验报告内容要求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算法原理：用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自己的语言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解释一下自己对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的理解（不可复制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和网上文档内容）。要求尽可能简洁、扼要，减少无关紧要的内容；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关键代码展示：可截图或复制代码并对每个模块进行解释，包括注释；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优化：如果有的话，分点列出自己的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（加分项）；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实验结果展示：基础算法的结果以及优化的算法结果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参考资料：参考的文献、博客、网上资源等需规范引用，否则涉嫌抄袭。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613722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长度、翻转、排序、切片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50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E5735-B274-4191-A9CC-4E9C14ACB505}"/>
              </a:ext>
            </a:extLst>
          </p:cNvPr>
          <p:cNvSpPr txBox="1">
            <a:spLocks/>
          </p:cNvSpPr>
          <p:nvPr/>
        </p:nvSpPr>
        <p:spPr bwMode="auto">
          <a:xfrm>
            <a:off x="838200" y="2245999"/>
            <a:ext cx="812641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7A560D2C-C5BB-4B9F-A1A3-1D5AA8BC420C}"/>
              </a:ext>
            </a:extLst>
          </p:cNvPr>
          <p:cNvSpPr txBox="1">
            <a:spLocks/>
          </p:cNvSpPr>
          <p:nvPr/>
        </p:nvSpPr>
        <p:spPr bwMode="auto">
          <a:xfrm>
            <a:off x="1017587" y="2738085"/>
            <a:ext cx="8126413" cy="131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切片：从列表中“切”出一段子列表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5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格式为：</a:t>
            </a:r>
            <a:r>
              <a:rPr lang="en-US" altLang="zh-CN" sz="15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list_name</a:t>
            </a:r>
            <a:r>
              <a:rPr lang="en-US" altLang="zh-CN" sz="15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[start: stop(: step)]</a:t>
            </a:r>
          </a:p>
          <a:p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子列表中包含下标从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stop-step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，步长为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的所有元素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默认为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可省略，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默认为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可留空，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stop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默认为列表长度可留空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1B9319-7131-4C6C-9F4B-E4E70297CA95}"/>
              </a:ext>
            </a:extLst>
          </p:cNvPr>
          <p:cNvSpPr txBox="1"/>
          <p:nvPr/>
        </p:nvSpPr>
        <p:spPr>
          <a:xfrm>
            <a:off x="158258" y="4228269"/>
            <a:ext cx="56722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= ['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charles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martina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michael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florence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print(players[0:3])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print(players[:3])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print(players[2:4])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print(players[2:])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print(players[-3:])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print(players[::2])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top_players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players[0:3]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5F1FBA-019A-4D02-9626-593CE0C73C0A}"/>
              </a:ext>
            </a:extLst>
          </p:cNvPr>
          <p:cNvSpPr/>
          <p:nvPr/>
        </p:nvSpPr>
        <p:spPr>
          <a:xfrm>
            <a:off x="5961187" y="4299162"/>
            <a:ext cx="3046535" cy="1948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/>
              <a:t>['</a:t>
            </a:r>
            <a:r>
              <a:rPr lang="en-US" altLang="zh-CN" sz="1800" dirty="0" err="1"/>
              <a:t>charles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martina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michael</a:t>
            </a:r>
            <a:r>
              <a:rPr lang="en-US" altLang="zh-CN" sz="1800" dirty="0"/>
              <a:t>']</a:t>
            </a:r>
          </a:p>
          <a:p>
            <a:r>
              <a:rPr lang="en-US" altLang="zh-CN" sz="1800" dirty="0"/>
              <a:t>['</a:t>
            </a:r>
            <a:r>
              <a:rPr lang="en-US" altLang="zh-CN" sz="1800" dirty="0" err="1"/>
              <a:t>charles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martina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michael</a:t>
            </a:r>
            <a:r>
              <a:rPr lang="en-US" altLang="zh-CN" sz="1800" dirty="0"/>
              <a:t>’]</a:t>
            </a:r>
          </a:p>
          <a:p>
            <a:r>
              <a:rPr lang="en-US" altLang="zh-CN" sz="1800" dirty="0"/>
              <a:t>['</a:t>
            </a:r>
            <a:r>
              <a:rPr lang="en-US" altLang="zh-CN" sz="1800" dirty="0" err="1"/>
              <a:t>michael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florence</a:t>
            </a:r>
            <a:r>
              <a:rPr lang="en-US" altLang="zh-CN" sz="1800" dirty="0"/>
              <a:t>']</a:t>
            </a:r>
          </a:p>
          <a:p>
            <a:r>
              <a:rPr lang="en-US" altLang="zh-CN" sz="1800" dirty="0"/>
              <a:t>['</a:t>
            </a:r>
            <a:r>
              <a:rPr lang="en-US" altLang="zh-CN" sz="1800" dirty="0" err="1"/>
              <a:t>michael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florence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eli</a:t>
            </a:r>
            <a:r>
              <a:rPr lang="en-US" altLang="zh-CN" sz="1800" dirty="0"/>
              <a:t>']</a:t>
            </a:r>
          </a:p>
          <a:p>
            <a:r>
              <a:rPr lang="en-US" altLang="zh-CN" sz="1800" dirty="0"/>
              <a:t>['</a:t>
            </a:r>
            <a:r>
              <a:rPr lang="en-US" altLang="zh-CN" sz="1800" dirty="0" err="1"/>
              <a:t>michael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florence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eli</a:t>
            </a:r>
            <a:r>
              <a:rPr lang="en-US" altLang="zh-CN" sz="1800" dirty="0"/>
              <a:t>’]</a:t>
            </a:r>
          </a:p>
          <a:p>
            <a:r>
              <a:rPr lang="en-US" altLang="zh-CN" sz="1800" dirty="0"/>
              <a:t>['</a:t>
            </a:r>
            <a:r>
              <a:rPr lang="en-US" altLang="zh-CN" sz="1800" dirty="0" err="1"/>
              <a:t>charles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michael</a:t>
            </a:r>
            <a:r>
              <a:rPr lang="en-US" altLang="zh-CN" sz="1800" dirty="0"/>
              <a:t>', '</a:t>
            </a:r>
            <a:r>
              <a:rPr lang="en-US" altLang="zh-CN" sz="1800" dirty="0" err="1"/>
              <a:t>eli</a:t>
            </a:r>
            <a:r>
              <a:rPr lang="en-US" altLang="zh-CN" sz="18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9844831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赋值、复制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51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E5735-B274-4191-A9CC-4E9C14ACB505}"/>
              </a:ext>
            </a:extLst>
          </p:cNvPr>
          <p:cNvSpPr txBox="1">
            <a:spLocks/>
          </p:cNvSpPr>
          <p:nvPr/>
        </p:nvSpPr>
        <p:spPr bwMode="auto">
          <a:xfrm>
            <a:off x="838200" y="2245999"/>
            <a:ext cx="8126413" cy="205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F3E0D0-E726-4362-AEFB-B86576EF284E}"/>
              </a:ext>
            </a:extLst>
          </p:cNvPr>
          <p:cNvSpPr txBox="1"/>
          <p:nvPr/>
        </p:nvSpPr>
        <p:spPr>
          <a:xfrm>
            <a:off x="1324284" y="2747198"/>
            <a:ext cx="43907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['pizza', 'falafel', 'carrot cake']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[-1] = 'apple'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89C2CA-98DB-4528-91A9-E23C0ADF0993}"/>
              </a:ext>
            </a:extLst>
          </p:cNvPr>
          <p:cNvSpPr/>
          <p:nvPr/>
        </p:nvSpPr>
        <p:spPr>
          <a:xfrm>
            <a:off x="5205046" y="3298256"/>
            <a:ext cx="3759567" cy="1071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my_foods</a:t>
            </a:r>
            <a:r>
              <a:rPr lang="en-US" altLang="zh-CN" sz="1600" dirty="0"/>
              <a:t>: ['pizza', 'falafel', 'carrot cake']</a:t>
            </a:r>
          </a:p>
          <a:p>
            <a:r>
              <a:rPr lang="en-US" altLang="zh-CN" sz="1600" dirty="0" err="1"/>
              <a:t>yr_foods</a:t>
            </a:r>
            <a:r>
              <a:rPr lang="en-US" altLang="zh-CN" sz="1600" dirty="0"/>
              <a:t>: ['pizza', 'falafel', 'apple']</a:t>
            </a:r>
          </a:p>
          <a:p>
            <a:r>
              <a:rPr lang="en-US" altLang="zh-CN" sz="1600" dirty="0" err="1"/>
              <a:t>my_foods</a:t>
            </a:r>
            <a:r>
              <a:rPr lang="en-US" altLang="zh-CN" sz="1600" dirty="0"/>
              <a:t>: ['pizza', 'falafel', 'apple']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796C26-5495-487A-97B6-94768CFA9A2E}"/>
              </a:ext>
            </a:extLst>
          </p:cNvPr>
          <p:cNvSpPr txBox="1"/>
          <p:nvPr/>
        </p:nvSpPr>
        <p:spPr>
          <a:xfrm>
            <a:off x="1235242" y="4545209"/>
            <a:ext cx="4479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▲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用于获取对象内存地址。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2BFE8E-A5AD-4498-94DF-E0FF02CD9AB4}"/>
              </a:ext>
            </a:extLst>
          </p:cNvPr>
          <p:cNvSpPr txBox="1"/>
          <p:nvPr/>
        </p:nvSpPr>
        <p:spPr>
          <a:xfrm>
            <a:off x="1235241" y="4888387"/>
            <a:ext cx="6062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▲ 身份运算符 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is y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类似 </a:t>
            </a: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id(x) == id(y)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51E23D-5310-4A85-B86A-CA694690B0B9}"/>
              </a:ext>
            </a:extLst>
          </p:cNvPr>
          <p:cNvSpPr txBox="1"/>
          <p:nvPr/>
        </p:nvSpPr>
        <p:spPr>
          <a:xfrm>
            <a:off x="1324284" y="5386364"/>
            <a:ext cx="43907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print(id(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print(id(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print(id(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id(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70BD634-1C3A-45D4-AC32-25B75874C5B3}"/>
              </a:ext>
            </a:extLst>
          </p:cNvPr>
          <p:cNvSpPr/>
          <p:nvPr/>
        </p:nvSpPr>
        <p:spPr>
          <a:xfrm>
            <a:off x="5328138" y="5529494"/>
            <a:ext cx="2259623" cy="958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1986166284936</a:t>
            </a:r>
          </a:p>
          <a:p>
            <a:r>
              <a:rPr lang="en-US" altLang="zh-CN" sz="1600" dirty="0"/>
              <a:t>1986166284936</a:t>
            </a:r>
          </a:p>
          <a:p>
            <a:r>
              <a:rPr lang="en-US" altLang="zh-CN" sz="1600" dirty="0"/>
              <a:t>True</a:t>
            </a:r>
          </a:p>
          <a:p>
            <a:r>
              <a:rPr lang="en-US" altLang="zh-CN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99460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/>
      <p:bldP spid="18" grpId="0"/>
      <p:bldP spid="20" grpId="0" animBg="1"/>
      <p:bldP spid="22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赋值、复制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E5735-B274-4191-A9CC-4E9C14ACB505}"/>
              </a:ext>
            </a:extLst>
          </p:cNvPr>
          <p:cNvSpPr txBox="1">
            <a:spLocks/>
          </p:cNvSpPr>
          <p:nvPr/>
        </p:nvSpPr>
        <p:spPr bwMode="auto">
          <a:xfrm>
            <a:off x="838200" y="2245999"/>
            <a:ext cx="8126413" cy="205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B87DB4-9F5D-4E1E-97D1-ED0495380308}"/>
              </a:ext>
            </a:extLst>
          </p:cNvPr>
          <p:cNvSpPr txBox="1"/>
          <p:nvPr/>
        </p:nvSpPr>
        <p:spPr>
          <a:xfrm>
            <a:off x="1336010" y="2747198"/>
            <a:ext cx="49973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['pizza', 'falafel', 'carrot cake']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[:]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[-1] = 'apple'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826479-B024-44FC-8474-79692E739056}"/>
              </a:ext>
            </a:extLst>
          </p:cNvPr>
          <p:cNvSpPr/>
          <p:nvPr/>
        </p:nvSpPr>
        <p:spPr>
          <a:xfrm>
            <a:off x="5163471" y="3347885"/>
            <a:ext cx="3748809" cy="1071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my_foods</a:t>
            </a:r>
            <a:r>
              <a:rPr lang="en-US" altLang="zh-CN" sz="1600" dirty="0"/>
              <a:t>: ['pizza', 'falafel', 'carrot cake']</a:t>
            </a:r>
          </a:p>
          <a:p>
            <a:r>
              <a:rPr lang="en-US" altLang="zh-CN" sz="1600" dirty="0" err="1"/>
              <a:t>yr_foods</a:t>
            </a:r>
            <a:r>
              <a:rPr lang="en-US" altLang="zh-CN" sz="1600" dirty="0"/>
              <a:t>: ['pizza', 'falafel', 'apple']</a:t>
            </a:r>
          </a:p>
          <a:p>
            <a:r>
              <a:rPr lang="en-US" altLang="zh-CN" sz="1600" dirty="0" err="1"/>
              <a:t>my_foods</a:t>
            </a:r>
            <a:r>
              <a:rPr lang="en-US" altLang="zh-CN" sz="1600" dirty="0"/>
              <a:t>: ['pizza', 'falafel', 'carrot cake']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3D1A8B-F286-4BD2-AA4C-88B1046A22EF}"/>
              </a:ext>
            </a:extLst>
          </p:cNvPr>
          <p:cNvSpPr txBox="1"/>
          <p:nvPr/>
        </p:nvSpPr>
        <p:spPr>
          <a:xfrm>
            <a:off x="1235242" y="4545209"/>
            <a:ext cx="4479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▲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用于获取对象内存地址。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470642-F063-4757-8058-59F15F67E026}"/>
              </a:ext>
            </a:extLst>
          </p:cNvPr>
          <p:cNvSpPr txBox="1"/>
          <p:nvPr/>
        </p:nvSpPr>
        <p:spPr>
          <a:xfrm>
            <a:off x="1235241" y="4888387"/>
            <a:ext cx="6062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▲ 身份运算符 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is y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类似 </a:t>
            </a: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id(x) == id(y)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B62981-67F1-45A3-B7C4-3575E94DF32B}"/>
              </a:ext>
            </a:extLst>
          </p:cNvPr>
          <p:cNvSpPr txBox="1"/>
          <p:nvPr/>
        </p:nvSpPr>
        <p:spPr>
          <a:xfrm>
            <a:off x="1336010" y="5472999"/>
            <a:ext cx="49973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print(id(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print(id(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print(id(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id(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my_foods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FD4EF0-E9C3-4E9A-B253-443BA4129F37}"/>
              </a:ext>
            </a:extLst>
          </p:cNvPr>
          <p:cNvSpPr/>
          <p:nvPr/>
        </p:nvSpPr>
        <p:spPr>
          <a:xfrm>
            <a:off x="5451227" y="5620831"/>
            <a:ext cx="2356763" cy="965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1986166285064</a:t>
            </a:r>
          </a:p>
          <a:p>
            <a:r>
              <a:rPr lang="en-US" altLang="zh-CN" sz="1600" dirty="0"/>
              <a:t>1986166284744</a:t>
            </a:r>
          </a:p>
          <a:p>
            <a:r>
              <a:rPr lang="en-US" altLang="zh-CN" sz="1600" dirty="0"/>
              <a:t>False</a:t>
            </a:r>
          </a:p>
          <a:p>
            <a:r>
              <a:rPr lang="en-US" altLang="zh-CN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74547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1" grpId="0"/>
      <p:bldP spid="23" grpId="0"/>
      <p:bldP spid="24" grpId="0" animBg="1"/>
      <p:bldP spid="2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赋值、复制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E5735-B274-4191-A9CC-4E9C14ACB505}"/>
              </a:ext>
            </a:extLst>
          </p:cNvPr>
          <p:cNvSpPr txBox="1">
            <a:spLocks/>
          </p:cNvSpPr>
          <p:nvPr/>
        </p:nvSpPr>
        <p:spPr bwMode="auto">
          <a:xfrm>
            <a:off x="838200" y="2245999"/>
            <a:ext cx="8126413" cy="205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浅复制和深复制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00D336-9DAA-4C80-B9DD-B619ACFC9D5F}"/>
              </a:ext>
            </a:extLst>
          </p:cNvPr>
          <p:cNvSpPr txBox="1"/>
          <p:nvPr/>
        </p:nvSpPr>
        <p:spPr>
          <a:xfrm>
            <a:off x="838200" y="2730578"/>
            <a:ext cx="387253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copy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[1, 2, 3, 4, ['a', 'b']]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  # assign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a[:]  # slice (shallow copy)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copy.copy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# shallow copy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copy.deepcopy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# deep copy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a.append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a[4].append('c')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8E4D43-170E-4742-A867-C9F63E554C95}"/>
              </a:ext>
            </a:extLst>
          </p:cNvPr>
          <p:cNvSpPr/>
          <p:nvPr/>
        </p:nvSpPr>
        <p:spPr>
          <a:xfrm>
            <a:off x="4960327" y="4629355"/>
            <a:ext cx="3135545" cy="1784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/>
              <a:t>a =  [1, 2, 3, 4, ['a', 'b', 'c'], 5]</a:t>
            </a:r>
          </a:p>
          <a:p>
            <a:r>
              <a:rPr lang="en-US" altLang="zh-CN" sz="1800" dirty="0"/>
              <a:t>b =  [1, 2, 3, 4, ['a', 'b', 'c'], 5]</a:t>
            </a:r>
          </a:p>
          <a:p>
            <a:r>
              <a:rPr lang="en-US" altLang="zh-CN" sz="1800" dirty="0"/>
              <a:t>c =  [1, 2, 3, 4, ['a', 'b', 'c']]</a:t>
            </a:r>
          </a:p>
          <a:p>
            <a:r>
              <a:rPr lang="en-US" altLang="zh-CN" sz="1800" dirty="0"/>
              <a:t>d =  [1, 2, 3, 4, ['a', 'b', 'c']]</a:t>
            </a:r>
          </a:p>
          <a:p>
            <a:r>
              <a:rPr lang="en-US" altLang="zh-CN" sz="1800" dirty="0"/>
              <a:t>e =  [1, 2, 3, 4, ['a', 'b']]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F25A0F-C235-4CAB-8777-3E5765689746}"/>
              </a:ext>
            </a:extLst>
          </p:cNvPr>
          <p:cNvSpPr txBox="1"/>
          <p:nvPr/>
        </p:nvSpPr>
        <p:spPr>
          <a:xfrm>
            <a:off x="4960327" y="2730578"/>
            <a:ext cx="2864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'a = ', a 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'b = ', b 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'c = ', c 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'd = ', d 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‘e = ', e )</a:t>
            </a:r>
          </a:p>
        </p:txBody>
      </p:sp>
    </p:spTree>
    <p:extLst>
      <p:ext uri="{BB962C8B-B14F-4D97-AF65-F5344CB8AC3E}">
        <p14:creationId xmlns:p14="http://schemas.microsoft.com/office/powerpoint/2010/main" val="1522262238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07168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赋值、复制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54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E5735-B274-4191-A9CC-4E9C14ACB505}"/>
              </a:ext>
            </a:extLst>
          </p:cNvPr>
          <p:cNvSpPr txBox="1">
            <a:spLocks/>
          </p:cNvSpPr>
          <p:nvPr/>
        </p:nvSpPr>
        <p:spPr bwMode="auto">
          <a:xfrm>
            <a:off x="838200" y="2245999"/>
            <a:ext cx="8126413" cy="205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身份运算符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DBC54B-BBEB-4CAD-A16D-0FA13BED7D05}"/>
              </a:ext>
            </a:extLst>
          </p:cNvPr>
          <p:cNvSpPr txBox="1"/>
          <p:nvPr/>
        </p:nvSpPr>
        <p:spPr>
          <a:xfrm>
            <a:off x="1402924" y="2706376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身份运算符用于比较两个对象的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存储单元</a:t>
            </a:r>
            <a:endParaRPr lang="zh-CN" altLang="en-US" sz="2400" dirty="0">
              <a:solidFill>
                <a:srgbClr val="FF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aphicFrame>
        <p:nvGraphicFramePr>
          <p:cNvPr id="11" name="内容占位符 9">
            <a:extLst>
              <a:ext uri="{FF2B5EF4-FFF2-40B4-BE49-F238E27FC236}">
                <a16:creationId xmlns:a16="http://schemas.microsoft.com/office/drawing/2014/main" id="{272D48E7-A0E0-444F-B2E6-73628EB5A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093675"/>
              </p:ext>
            </p:extLst>
          </p:nvPr>
        </p:nvGraphicFramePr>
        <p:xfrm>
          <a:off x="698310" y="3192245"/>
          <a:ext cx="7503222" cy="1426152"/>
        </p:xfrm>
        <a:graphic>
          <a:graphicData uri="http://schemas.openxmlformats.org/drawingml/2006/table">
            <a:tbl>
              <a:tblPr/>
              <a:tblGrid>
                <a:gridCol w="758948">
                  <a:extLst>
                    <a:ext uri="{9D8B030D-6E8A-4147-A177-3AD203B41FA5}">
                      <a16:colId xmlns:a16="http://schemas.microsoft.com/office/drawing/2014/main" val="863806762"/>
                    </a:ext>
                  </a:extLst>
                </a:gridCol>
                <a:gridCol w="2268716">
                  <a:extLst>
                    <a:ext uri="{9D8B030D-6E8A-4147-A177-3AD203B41FA5}">
                      <a16:colId xmlns:a16="http://schemas.microsoft.com/office/drawing/2014/main" val="2725443928"/>
                    </a:ext>
                  </a:extLst>
                </a:gridCol>
                <a:gridCol w="4475558">
                  <a:extLst>
                    <a:ext uri="{9D8B030D-6E8A-4147-A177-3AD203B41FA5}">
                      <a16:colId xmlns:a16="http://schemas.microsoft.com/office/drawing/2014/main" val="2337388777"/>
                    </a:ext>
                  </a:extLst>
                </a:gridCol>
              </a:tblGrid>
              <a:tr h="9815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4576" marR="14576" marT="14576" marB="14576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4576" marR="14576" marT="14576" marB="14576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4576" marR="14576" marT="14576" marB="14576" anchor="ctr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8149"/>
                  </a:ext>
                </a:extLst>
              </a:tr>
              <a:tr h="4854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is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is </a:t>
                      </a:r>
                      <a:r>
                        <a:rPr lang="zh-CN" altLang="en-US" sz="1600" dirty="0">
                          <a:effectLst/>
                        </a:rPr>
                        <a:t>是判断两个标识符是不是引用自一个对象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x is y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zh-CN" altLang="en-US" sz="1600" dirty="0">
                          <a:effectLst/>
                        </a:rPr>
                        <a:t>类似 </a:t>
                      </a:r>
                      <a:r>
                        <a:rPr lang="en-US" sz="1600" b="1" dirty="0">
                          <a:effectLst/>
                        </a:rPr>
                        <a:t>id(x) == id(y)</a:t>
                      </a:r>
                      <a:r>
                        <a:rPr lang="en-US" sz="1600" dirty="0">
                          <a:effectLst/>
                        </a:rPr>
                        <a:t> , </a:t>
                      </a:r>
                      <a:r>
                        <a:rPr lang="zh-CN" altLang="en-US" sz="1600" dirty="0">
                          <a:effectLst/>
                        </a:rPr>
                        <a:t>如果引用的是同一个对象则返回 </a:t>
                      </a:r>
                      <a:r>
                        <a:rPr lang="en-US" sz="1600" dirty="0">
                          <a:effectLst/>
                        </a:rPr>
                        <a:t>True，</a:t>
                      </a:r>
                      <a:r>
                        <a:rPr lang="zh-CN" altLang="en-US" sz="1600" dirty="0">
                          <a:effectLst/>
                        </a:rPr>
                        <a:t>否则返回 </a:t>
                      </a:r>
                      <a:r>
                        <a:rPr lang="en-US" sz="1600" dirty="0">
                          <a:effectLst/>
                        </a:rPr>
                        <a:t>False</a:t>
                      </a:r>
                      <a:r>
                        <a:rPr lang="zh-CN" altLang="en-US" sz="1600" dirty="0">
                          <a:effectLst/>
                        </a:rPr>
                        <a:t>。</a:t>
                      </a:r>
                      <a:endParaRPr lang="en-US" sz="1600" dirty="0">
                        <a:effectLst/>
                      </a:endParaRP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23747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is not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is not </a:t>
                      </a:r>
                      <a:r>
                        <a:rPr lang="zh-CN" altLang="en-US" sz="1600" dirty="0">
                          <a:effectLst/>
                        </a:rPr>
                        <a:t>是判断两个标识符是不是引用自不同对象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x is not y</a:t>
                      </a:r>
                      <a:r>
                        <a:rPr lang="en-US" sz="1600" dirty="0">
                          <a:effectLst/>
                        </a:rPr>
                        <a:t>，</a:t>
                      </a:r>
                      <a:r>
                        <a:rPr lang="zh-CN" altLang="en-US" sz="1600" dirty="0">
                          <a:effectLst/>
                        </a:rPr>
                        <a:t>类似 </a:t>
                      </a:r>
                      <a:r>
                        <a:rPr lang="en-US" sz="1600" b="1" dirty="0">
                          <a:effectLst/>
                        </a:rPr>
                        <a:t>id(a) != id(b)</a:t>
                      </a:r>
                      <a:r>
                        <a:rPr lang="en-US" sz="1600" dirty="0">
                          <a:effectLst/>
                        </a:rPr>
                        <a:t>。</a:t>
                      </a:r>
                      <a:r>
                        <a:rPr lang="zh-CN" altLang="en-US" sz="1600" dirty="0">
                          <a:effectLst/>
                        </a:rPr>
                        <a:t>如果引用的不是同一个对象则返回结果 </a:t>
                      </a:r>
                      <a:r>
                        <a:rPr lang="en-US" sz="1600" dirty="0">
                          <a:effectLst/>
                        </a:rPr>
                        <a:t>True，</a:t>
                      </a:r>
                      <a:r>
                        <a:rPr lang="zh-CN" altLang="en-US" sz="1600" dirty="0">
                          <a:effectLst/>
                        </a:rPr>
                        <a:t>否则返回 </a:t>
                      </a:r>
                      <a:r>
                        <a:rPr lang="en-US" sz="1600" dirty="0">
                          <a:effectLst/>
                        </a:rPr>
                        <a:t>False。</a:t>
                      </a:r>
                    </a:p>
                  </a:txBody>
                  <a:tcPr marL="31750" marR="31750" marT="44450" marB="44450" anchor="ctr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59855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913956D-A967-4008-A581-B7FD73217B22}"/>
              </a:ext>
            </a:extLst>
          </p:cNvPr>
          <p:cNvSpPr txBox="1"/>
          <p:nvPr/>
        </p:nvSpPr>
        <p:spPr>
          <a:xfrm>
            <a:off x="369894" y="4764152"/>
            <a:ext cx="4688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▲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用于获取对象内存地址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3E925E-29D3-4320-BF04-11C39418AEA3}"/>
              </a:ext>
            </a:extLst>
          </p:cNvPr>
          <p:cNvSpPr txBox="1"/>
          <p:nvPr/>
        </p:nvSpPr>
        <p:spPr>
          <a:xfrm>
            <a:off x="369894" y="5083469"/>
            <a:ext cx="4474667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latinLnBrk="1"/>
            <a:r>
              <a:rPr lang="zh-CN" altLang="en-US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▲</a:t>
            </a:r>
            <a:r>
              <a:rPr lang="zh-CN" altLang="en-US" sz="1800" b="0" i="1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zh-CN" altLang="en-US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zh-CN" altLang="en-US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区别：</a:t>
            </a:r>
            <a:endParaRPr lang="en-US" altLang="zh-CN" sz="1800" b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/>
            <a:r>
              <a:rPr lang="en-US" altLang="zh-CN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  <a:r>
              <a:rPr lang="zh-CN" altLang="en-US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用于判断两个变量引用对象是否为同一个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同一块内存空间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b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/>
            <a:r>
              <a:rPr lang="en-US" altLang="zh-CN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zh-CN" altLang="en-US" sz="1800" b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用于判断引用变量的值是否相等。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9F69912-5DF6-4166-8FAE-A1354A06A59A}"/>
              </a:ext>
            </a:extLst>
          </p:cNvPr>
          <p:cNvSpPr/>
          <p:nvPr/>
        </p:nvSpPr>
        <p:spPr>
          <a:xfrm>
            <a:off x="4844561" y="4797012"/>
            <a:ext cx="1977189" cy="1518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&gt;&gt;&gt; a = 2</a:t>
            </a:r>
          </a:p>
          <a:p>
            <a:r>
              <a:rPr lang="en-US" altLang="zh-CN" sz="1600" dirty="0"/>
              <a:t>&gt;&gt;&gt; b = 2</a:t>
            </a:r>
          </a:p>
          <a:p>
            <a:r>
              <a:rPr lang="en-US" altLang="zh-CN" sz="1600" dirty="0"/>
              <a:t>&gt;&gt;&gt; a == b</a:t>
            </a:r>
          </a:p>
          <a:p>
            <a:r>
              <a:rPr lang="en-US" altLang="zh-CN" sz="1600" dirty="0"/>
              <a:t>True</a:t>
            </a:r>
          </a:p>
          <a:p>
            <a:r>
              <a:rPr lang="en-US" altLang="zh-CN" sz="1600" dirty="0"/>
              <a:t>&gt;&gt;&gt; a is b</a:t>
            </a:r>
          </a:p>
          <a:p>
            <a:r>
              <a:rPr lang="en-US" altLang="zh-CN" sz="1600" dirty="0"/>
              <a:t>True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A83B64-CEF5-40E2-80F4-E10AA91BAD1A}"/>
              </a:ext>
            </a:extLst>
          </p:cNvPr>
          <p:cNvSpPr/>
          <p:nvPr/>
        </p:nvSpPr>
        <p:spPr>
          <a:xfrm>
            <a:off x="6987424" y="4797012"/>
            <a:ext cx="1977189" cy="1518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&gt;&gt;&gt; a = 300</a:t>
            </a:r>
          </a:p>
          <a:p>
            <a:r>
              <a:rPr lang="en-US" altLang="zh-CN" sz="1600" dirty="0"/>
              <a:t>&gt;&gt;&gt; b = 300</a:t>
            </a:r>
          </a:p>
          <a:p>
            <a:r>
              <a:rPr lang="en-US" altLang="zh-CN" sz="1600" dirty="0"/>
              <a:t>&gt;&gt;&gt; a == b</a:t>
            </a:r>
          </a:p>
          <a:p>
            <a:r>
              <a:rPr lang="en-US" altLang="zh-CN" sz="1600" dirty="0"/>
              <a:t>True</a:t>
            </a:r>
          </a:p>
          <a:p>
            <a:r>
              <a:rPr lang="en-US" altLang="zh-CN" sz="1600" dirty="0"/>
              <a:t>&gt;&gt;&gt; a is b</a:t>
            </a:r>
          </a:p>
          <a:p>
            <a:r>
              <a:rPr lang="en-US" altLang="zh-CN" sz="1600" dirty="0"/>
              <a:t>False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1ECD7-E9CB-4A58-9ADF-FA400ED7E96C}"/>
              </a:ext>
            </a:extLst>
          </p:cNvPr>
          <p:cNvSpPr txBox="1"/>
          <p:nvPr/>
        </p:nvSpPr>
        <p:spPr>
          <a:xfrm>
            <a:off x="3926469" y="6539357"/>
            <a:ext cx="4846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https://www.cnblogs.com/Victor-ZH/p/13044135.html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7045AA-5123-4E76-BABD-EFBBD5386218}"/>
              </a:ext>
            </a:extLst>
          </p:cNvPr>
          <p:cNvSpPr txBox="1"/>
          <p:nvPr/>
        </p:nvSpPr>
        <p:spPr>
          <a:xfrm>
            <a:off x="5267966" y="632371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python</a:t>
            </a:r>
            <a:r>
              <a:rPr lang="zh-CN" alt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的大整数对象和小整数对象</a:t>
            </a:r>
          </a:p>
        </p:txBody>
      </p:sp>
    </p:spTree>
    <p:extLst>
      <p:ext uri="{BB962C8B-B14F-4D97-AF65-F5344CB8AC3E}">
        <p14:creationId xmlns:p14="http://schemas.microsoft.com/office/powerpoint/2010/main" val="859051161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52322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55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8BAAE3-7E10-47B1-99C1-AC3EE34CBAAF}"/>
              </a:ext>
            </a:extLst>
          </p:cNvPr>
          <p:cNvSpPr txBox="1"/>
          <p:nvPr/>
        </p:nvSpPr>
        <p:spPr>
          <a:xfrm>
            <a:off x="838200" y="2283773"/>
            <a:ext cx="82485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magicians = ['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carolina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magician in magicians: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magician.title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", that was a great trick!")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print("I can't wait to see your next trick, " +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magician.title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".\n")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print("Thank you, everyone. That was a great magic show!")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D33547-40FD-4E37-8C7A-14C315F5EB12}"/>
              </a:ext>
            </a:extLst>
          </p:cNvPr>
          <p:cNvSpPr/>
          <p:nvPr/>
        </p:nvSpPr>
        <p:spPr>
          <a:xfrm>
            <a:off x="838200" y="3927043"/>
            <a:ext cx="5663276" cy="2597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Alice, that was a great trick!</a:t>
            </a:r>
          </a:p>
          <a:p>
            <a:r>
              <a:rPr lang="en-US" altLang="zh-CN" sz="1600" dirty="0"/>
              <a:t>I can't wait to see your next trick, Alice.</a:t>
            </a:r>
          </a:p>
          <a:p>
            <a:endParaRPr lang="en-US" altLang="zh-CN" sz="1600" dirty="0"/>
          </a:p>
          <a:p>
            <a:r>
              <a:rPr lang="en-US" altLang="zh-CN" sz="1600" dirty="0"/>
              <a:t>David, that was a great trick!</a:t>
            </a:r>
          </a:p>
          <a:p>
            <a:r>
              <a:rPr lang="en-US" altLang="zh-CN" sz="1600" dirty="0"/>
              <a:t>I can't wait to see your next trick, David.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Carolina, that was a great trick!</a:t>
            </a:r>
          </a:p>
          <a:p>
            <a:r>
              <a:rPr lang="en-US" altLang="zh-CN" sz="1600" dirty="0"/>
              <a:t>I can't wait to see your next trick, Carolina.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Thank you, everyone. That was a great magic show!</a:t>
            </a:r>
          </a:p>
        </p:txBody>
      </p:sp>
    </p:spTree>
    <p:extLst>
      <p:ext uri="{BB962C8B-B14F-4D97-AF65-F5344CB8AC3E}">
        <p14:creationId xmlns:p14="http://schemas.microsoft.com/office/powerpoint/2010/main" val="14561757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52322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数值列表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56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2411DF9-FC19-4099-BEAC-B31703437221}"/>
              </a:ext>
            </a:extLst>
          </p:cNvPr>
          <p:cNvSpPr txBox="1">
            <a:spLocks/>
          </p:cNvSpPr>
          <p:nvPr/>
        </p:nvSpPr>
        <p:spPr bwMode="auto">
          <a:xfrm>
            <a:off x="1236130" y="2242345"/>
            <a:ext cx="5181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CB15F1D1-5218-40FE-82B3-2EA45A2D6D7E}"/>
              </a:ext>
            </a:extLst>
          </p:cNvPr>
          <p:cNvSpPr txBox="1">
            <a:spLocks/>
          </p:cNvSpPr>
          <p:nvPr/>
        </p:nvSpPr>
        <p:spPr>
          <a:xfrm>
            <a:off x="1236130" y="4778377"/>
            <a:ext cx="5747283" cy="1815306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复习：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range(stop)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stop-1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，步长为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/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range(start, stop[, step])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stop-step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，步长为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503E9A-BA73-40DE-AE28-C11EF7B091A6}"/>
              </a:ext>
            </a:extLst>
          </p:cNvPr>
          <p:cNvSpPr txBox="1"/>
          <p:nvPr/>
        </p:nvSpPr>
        <p:spPr>
          <a:xfrm>
            <a:off x="1851592" y="2791154"/>
            <a:ext cx="432268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= []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value in range(1, 11):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squares.append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(value**2)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print(squares)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EBD087-5EDF-49A3-BE5A-6FF1B3E25805}"/>
              </a:ext>
            </a:extLst>
          </p:cNvPr>
          <p:cNvSpPr/>
          <p:nvPr/>
        </p:nvSpPr>
        <p:spPr>
          <a:xfrm>
            <a:off x="1851592" y="4108852"/>
            <a:ext cx="4322680" cy="351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[1, 4, 9, 16, 25, 36, 49, 64, 81, 100]</a:t>
            </a:r>
          </a:p>
        </p:txBody>
      </p:sp>
    </p:spTree>
    <p:extLst>
      <p:ext uri="{BB962C8B-B14F-4D97-AF65-F5344CB8AC3E}">
        <p14:creationId xmlns:p14="http://schemas.microsoft.com/office/powerpoint/2010/main" val="7431080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52322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处理列表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57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1CC83382-48D8-496D-9C20-D1F4F06C4562}"/>
              </a:ext>
            </a:extLst>
          </p:cNvPr>
          <p:cNvSpPr txBox="1">
            <a:spLocks/>
          </p:cNvSpPr>
          <p:nvPr/>
        </p:nvSpPr>
        <p:spPr bwMode="auto">
          <a:xfrm>
            <a:off x="1260231" y="2063748"/>
            <a:ext cx="7822223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确定列表不是空的</a:t>
            </a:r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pPr marL="0" indent="0">
              <a:buNone/>
            </a:pPr>
            <a:endParaRPr lang="en-US" altLang="zh-CN" sz="2000" b="0" dirty="0"/>
          </a:p>
          <a:p>
            <a:r>
              <a:rPr lang="zh-CN" altLang="en-US" sz="2000" b="0" dirty="0"/>
              <a:t>类似的有：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、空列表、空字符串、</a:t>
            </a:r>
            <a:r>
              <a:rPr lang="en-US" altLang="zh-CN" sz="2000" b="0" dirty="0">
                <a:solidFill>
                  <a:srgbClr val="FF0000"/>
                </a:solidFill>
              </a:rPr>
              <a:t>None</a:t>
            </a:r>
            <a:r>
              <a:rPr lang="zh-CN" altLang="en-US" sz="2000" b="0" dirty="0"/>
              <a:t>等</a:t>
            </a:r>
          </a:p>
        </p:txBody>
      </p:sp>
      <p:sp>
        <p:nvSpPr>
          <p:cNvPr id="15" name="内容占位符 9">
            <a:extLst>
              <a:ext uri="{FF2B5EF4-FFF2-40B4-BE49-F238E27FC236}">
                <a16:creationId xmlns:a16="http://schemas.microsoft.com/office/drawing/2014/main" id="{F2301664-81F5-407C-B033-BD5A1154E2C8}"/>
              </a:ext>
            </a:extLst>
          </p:cNvPr>
          <p:cNvSpPr txBox="1">
            <a:spLocks/>
          </p:cNvSpPr>
          <p:nvPr/>
        </p:nvSpPr>
        <p:spPr>
          <a:xfrm>
            <a:off x="1197472" y="4790162"/>
            <a:ext cx="5181600" cy="435641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判断元素在列表中，成员运算符：</a:t>
            </a:r>
            <a:r>
              <a:rPr lang="en-US" altLang="zh-CN" sz="2000" b="0" dirty="0"/>
              <a:t>in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7F128-7BAF-4954-A184-F0CA595B4F93}"/>
              </a:ext>
            </a:extLst>
          </p:cNvPr>
          <p:cNvSpPr txBox="1"/>
          <p:nvPr/>
        </p:nvSpPr>
        <p:spPr>
          <a:xfrm>
            <a:off x="1791426" y="2453160"/>
            <a:ext cx="284113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list: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print("Not empty")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print("Empty")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63AEB2-DDEA-40B8-B729-2F259620052A}"/>
              </a:ext>
            </a:extLst>
          </p:cNvPr>
          <p:cNvSpPr/>
          <p:nvPr/>
        </p:nvSpPr>
        <p:spPr>
          <a:xfrm>
            <a:off x="3253002" y="4312226"/>
            <a:ext cx="824575" cy="406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Empty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8A8833-1D95-431A-87C2-BB47620F26D0}"/>
              </a:ext>
            </a:extLst>
          </p:cNvPr>
          <p:cNvSpPr txBox="1"/>
          <p:nvPr/>
        </p:nvSpPr>
        <p:spPr>
          <a:xfrm>
            <a:off x="1791426" y="5434742"/>
            <a:ext cx="374772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magicians = 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carolina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magicians: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print("Hi, Alice!")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zachary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magicians)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CF62AD-079A-4723-9A47-E3484F2125BE}"/>
              </a:ext>
            </a:extLst>
          </p:cNvPr>
          <p:cNvSpPr/>
          <p:nvPr/>
        </p:nvSpPr>
        <p:spPr>
          <a:xfrm>
            <a:off x="5790357" y="5621154"/>
            <a:ext cx="1177429" cy="704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Hi, Alice!</a:t>
            </a:r>
          </a:p>
          <a:p>
            <a:r>
              <a:rPr lang="en-US" altLang="zh-CN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172161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52322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不可变的列表</a:t>
            </a: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圆括号标识</a:t>
            </a: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58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9A5B8F-EF33-428C-A317-B51301CCB984}"/>
              </a:ext>
            </a:extLst>
          </p:cNvPr>
          <p:cNvSpPr txBox="1"/>
          <p:nvPr/>
        </p:nvSpPr>
        <p:spPr>
          <a:xfrm>
            <a:off x="312555" y="2997304"/>
            <a:ext cx="329229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= (200, 50)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原始元组</a:t>
            </a:r>
            <a:endParaRPr lang="fr-FR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dimension in dimensions:</a:t>
            </a: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print(dimension)</a:t>
            </a: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= (150, 50)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整体修改</a:t>
            </a:r>
            <a:endParaRPr lang="fr-FR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dimension in dimensions:</a:t>
            </a: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print(dimension)</a:t>
            </a: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= list(dimensions)</a:t>
            </a: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dimensions[0] = 100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转为列表修改</a:t>
            </a:r>
            <a:endParaRPr lang="fr-FR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= tuple(dimensions)</a:t>
            </a: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dimension in dimensions:</a:t>
            </a: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print(dimension)</a:t>
            </a: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dimensions[0] = 200  #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试图直接修改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AB58F5-212F-4B80-AA0A-FC1D618487FE}"/>
              </a:ext>
            </a:extLst>
          </p:cNvPr>
          <p:cNvSpPr/>
          <p:nvPr/>
        </p:nvSpPr>
        <p:spPr>
          <a:xfrm>
            <a:off x="3650273" y="2997304"/>
            <a:ext cx="5432181" cy="2683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200</a:t>
            </a:r>
          </a:p>
          <a:p>
            <a:r>
              <a:rPr lang="en-US" altLang="zh-CN" sz="1600" dirty="0"/>
              <a:t>50</a:t>
            </a:r>
          </a:p>
          <a:p>
            <a:r>
              <a:rPr lang="en-US" altLang="zh-CN" sz="1600" dirty="0"/>
              <a:t>150</a:t>
            </a:r>
          </a:p>
          <a:p>
            <a:r>
              <a:rPr lang="en-US" altLang="zh-CN" sz="1600" dirty="0"/>
              <a:t>50</a:t>
            </a:r>
          </a:p>
          <a:p>
            <a:r>
              <a:rPr lang="en-US" altLang="zh-CN" sz="1600" dirty="0"/>
              <a:t>100</a:t>
            </a:r>
          </a:p>
          <a:p>
            <a:r>
              <a:rPr lang="en-US" altLang="zh-CN" sz="1600" dirty="0"/>
              <a:t>50</a:t>
            </a:r>
          </a:p>
          <a:p>
            <a:r>
              <a:rPr lang="en-US" altLang="zh-CN" sz="1600" dirty="0"/>
              <a:t>Traceback (most recent call last):</a:t>
            </a:r>
          </a:p>
          <a:p>
            <a:r>
              <a:rPr lang="en-US" altLang="zh-CN" sz="1600" dirty="0"/>
              <a:t>  File "4-2.py", line 29, in &lt;module&gt;</a:t>
            </a:r>
          </a:p>
          <a:p>
            <a:r>
              <a:rPr lang="en-US" altLang="zh-CN" sz="1600" dirty="0"/>
              <a:t>    dimensions[0] = 200</a:t>
            </a:r>
          </a:p>
          <a:p>
            <a:r>
              <a:rPr lang="en-US" altLang="zh-CN" sz="1600" dirty="0" err="1"/>
              <a:t>TypeError</a:t>
            </a:r>
            <a:r>
              <a:rPr lang="en-US" altLang="zh-CN" sz="1600" dirty="0"/>
              <a:t>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25256137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52322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集合（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）是一个无序的不重复元素序列。</a:t>
            </a: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其中一种常用场景：元素去重</a:t>
            </a:r>
          </a:p>
          <a:p>
            <a:pPr lvl="1"/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59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045C9-3A6A-47C9-BB61-8AF003AAA8C8}"/>
              </a:ext>
            </a:extLst>
          </p:cNvPr>
          <p:cNvSpPr/>
          <p:nvPr/>
        </p:nvSpPr>
        <p:spPr>
          <a:xfrm>
            <a:off x="2266462" y="2951087"/>
            <a:ext cx="3073400" cy="133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&gt;&gt;&gt; a = [1, 4, 2, 1, 2]</a:t>
            </a:r>
          </a:p>
          <a:p>
            <a:r>
              <a:rPr lang="en-US" altLang="zh-CN" sz="2400" dirty="0"/>
              <a:t>&gt;&gt;&gt; list(set(a))</a:t>
            </a:r>
          </a:p>
          <a:p>
            <a:r>
              <a:rPr lang="en-US" altLang="zh-CN" sz="2400" dirty="0"/>
              <a:t>[1, 2, 4]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066EFF0-97F0-47F8-BFD0-A784F2CC6B61}"/>
              </a:ext>
            </a:extLst>
          </p:cNvPr>
          <p:cNvSpPr txBox="1">
            <a:spLocks/>
          </p:cNvSpPr>
          <p:nvPr/>
        </p:nvSpPr>
        <p:spPr bwMode="auto">
          <a:xfrm>
            <a:off x="838200" y="4740616"/>
            <a:ext cx="7496908" cy="48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扩展阅读：</a:t>
            </a:r>
            <a:r>
              <a:rPr lang="en-US" altLang="zh-CN" sz="2000" b="0" dirty="0">
                <a:hlinkClick r:id="rId3"/>
              </a:rPr>
              <a:t>https://www.runoob.com/python3/python3-set.html</a:t>
            </a:r>
            <a:endParaRPr lang="en-US" altLang="zh-CN" sz="2000" b="0" dirty="0"/>
          </a:p>
          <a:p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5070858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1. </a:t>
            </a:r>
            <a:r>
              <a:rPr lang="zh-CN" altLang="en-US" sz="4000" dirty="0">
                <a:cs typeface="Times New Roman" panose="02020603050405020304" pitchFamily="18" charset="0"/>
              </a:rPr>
              <a:t>实验课课程要求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作业提交要求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提交源代码文件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源代码会执行检查，请确保代码可以跑通并得出正确结果。若代码无法运行或者结果错误，将会酌情扣分。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源代码在必要的地方给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注释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（说明每部分代码的实现功能，变量的含义等）。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实验报告可使用</a:t>
            </a:r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Word/Markdown/Latex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撰写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，务必以</a:t>
            </a:r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格式提交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若报告中含有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公式推导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，可以手写拍照并复制到文件中，或用公式编辑器直接编辑，但请确保最后导出的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文件中公式不会乱码。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若报告中有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代码展示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，可以直接复制代码也可以截图展示。若复制代码务必保留正确的缩进。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580353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430915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字典是一系列键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值对（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 pair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），每个键都与一个值相关联。</a:t>
            </a: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487" lvl="1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访问字典中的值</a:t>
            </a:r>
          </a:p>
          <a:p>
            <a:pPr marL="471487" lvl="1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修改字典中的值</a:t>
            </a:r>
          </a:p>
          <a:p>
            <a:pPr marL="471487" lvl="1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添加键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</a:t>
            </a:r>
          </a:p>
          <a:p>
            <a:pPr lvl="1"/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删除键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</a:t>
            </a:r>
          </a:p>
          <a:p>
            <a:pPr lvl="1"/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60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23A9A9-9419-46B2-ABD6-64078F61AD6D}"/>
              </a:ext>
            </a:extLst>
          </p:cNvPr>
          <p:cNvSpPr txBox="1"/>
          <p:nvPr/>
        </p:nvSpPr>
        <p:spPr>
          <a:xfrm>
            <a:off x="2676769" y="2508061"/>
            <a:ext cx="35660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alien_0 = {'color': 'green', 'points': 5}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AA9B84-560B-454F-92EB-BBDCCB85F2B9}"/>
              </a:ext>
            </a:extLst>
          </p:cNvPr>
          <p:cNvSpPr txBox="1"/>
          <p:nvPr/>
        </p:nvSpPr>
        <p:spPr>
          <a:xfrm>
            <a:off x="3813420" y="3008029"/>
            <a:ext cx="22938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print(alien_0['color'])</a:t>
            </a:r>
          </a:p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print(alien_0['points'])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97B7D-56FC-435A-B025-E77D55AADE91}"/>
              </a:ext>
            </a:extLst>
          </p:cNvPr>
          <p:cNvSpPr/>
          <p:nvPr/>
        </p:nvSpPr>
        <p:spPr>
          <a:xfrm>
            <a:off x="6743363" y="2990007"/>
            <a:ext cx="1296650" cy="58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green</a:t>
            </a:r>
          </a:p>
          <a:p>
            <a:r>
              <a:rPr lang="en-US" altLang="zh-CN" sz="1600" dirty="0"/>
              <a:t>5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7F1AB6-70E7-4C3E-B2A8-049ED2AAC1E9}"/>
              </a:ext>
            </a:extLst>
          </p:cNvPr>
          <p:cNvSpPr txBox="1"/>
          <p:nvPr/>
        </p:nvSpPr>
        <p:spPr>
          <a:xfrm>
            <a:off x="3813420" y="3783887"/>
            <a:ext cx="25072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alien_0['color'] = 'yellow'</a:t>
            </a:r>
          </a:p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print(alien_0['color'])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7F9080-521A-4437-A7F3-6561147767BB}"/>
              </a:ext>
            </a:extLst>
          </p:cNvPr>
          <p:cNvSpPr/>
          <p:nvPr/>
        </p:nvSpPr>
        <p:spPr>
          <a:xfrm>
            <a:off x="6743363" y="3865670"/>
            <a:ext cx="1296650" cy="389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yellow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12BB97-EB76-4721-9C10-5BF1E544D4D8}"/>
              </a:ext>
            </a:extLst>
          </p:cNvPr>
          <p:cNvSpPr txBox="1"/>
          <p:nvPr/>
        </p:nvSpPr>
        <p:spPr>
          <a:xfrm>
            <a:off x="3600019" y="4504470"/>
            <a:ext cx="241892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alien_0 = {}</a:t>
            </a:r>
          </a:p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alien_0['color'] = 'green'</a:t>
            </a:r>
          </a:p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alien_0['points'] = 5</a:t>
            </a:r>
          </a:p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print(alien_0)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F94CDF-937D-4A31-B62C-708065B58B01}"/>
              </a:ext>
            </a:extLst>
          </p:cNvPr>
          <p:cNvSpPr/>
          <p:nvPr/>
        </p:nvSpPr>
        <p:spPr>
          <a:xfrm>
            <a:off x="6211517" y="4845683"/>
            <a:ext cx="2721771" cy="389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{'color': 'green', 'points': 5}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FC1524-168F-4D35-987A-BFAB5A34F653}"/>
              </a:ext>
            </a:extLst>
          </p:cNvPr>
          <p:cNvSpPr txBox="1"/>
          <p:nvPr/>
        </p:nvSpPr>
        <p:spPr>
          <a:xfrm>
            <a:off x="3357022" y="5712397"/>
            <a:ext cx="35660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alien_0 = {'color': 'green', 'points': 5}</a:t>
            </a:r>
          </a:p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print(alien_0)</a:t>
            </a:r>
          </a:p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alien_0['points']</a:t>
            </a:r>
          </a:p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print(alien_0)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C9F643-AAB4-476E-B543-F4FE5FF346D1}"/>
              </a:ext>
            </a:extLst>
          </p:cNvPr>
          <p:cNvSpPr/>
          <p:nvPr/>
        </p:nvSpPr>
        <p:spPr>
          <a:xfrm>
            <a:off x="5487890" y="6089437"/>
            <a:ext cx="2552123" cy="628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{'color': 'green', 'points': 5}</a:t>
            </a:r>
          </a:p>
          <a:p>
            <a:r>
              <a:rPr lang="en-US" altLang="zh-CN" sz="1600" dirty="0"/>
              <a:t>{'color': 'green'}</a:t>
            </a:r>
          </a:p>
        </p:txBody>
      </p:sp>
    </p:spTree>
    <p:extLst>
      <p:ext uri="{BB962C8B-B14F-4D97-AF65-F5344CB8AC3E}">
        <p14:creationId xmlns:p14="http://schemas.microsoft.com/office/powerpoint/2010/main" val="16809221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数据容器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430915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遍历所有的键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</a:t>
            </a:r>
          </a:p>
          <a:p>
            <a:pPr lvl="1"/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遍历字典中的所有键</a:t>
            </a:r>
          </a:p>
          <a:p>
            <a:pPr lvl="1"/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遍历字典中的所有值</a:t>
            </a:r>
          </a:p>
          <a:p>
            <a:pPr lvl="1"/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61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863041-676B-4555-B56A-375C6C3A9DBA}"/>
              </a:ext>
            </a:extLst>
          </p:cNvPr>
          <p:cNvSpPr txBox="1"/>
          <p:nvPr/>
        </p:nvSpPr>
        <p:spPr>
          <a:xfrm>
            <a:off x="4335531" y="1262879"/>
            <a:ext cx="46290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favorite_languages = {'jen': 'python’, 'sarah': 'c’, 'edward': 'ruby', 'phil': 'python' 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D3B2D3-B727-4EC2-9177-8D810518761A}"/>
              </a:ext>
            </a:extLst>
          </p:cNvPr>
          <p:cNvSpPr txBox="1"/>
          <p:nvPr/>
        </p:nvSpPr>
        <p:spPr>
          <a:xfrm>
            <a:off x="154676" y="2668522"/>
            <a:ext cx="56041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name, language in favorite_languages.items():</a:t>
            </a:r>
          </a:p>
          <a:p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print(name.title() + "'s favorite language is " + language.title() + ".")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AD498B-0931-4396-B6F3-AF60DFCA6E86}"/>
              </a:ext>
            </a:extLst>
          </p:cNvPr>
          <p:cNvSpPr txBox="1"/>
          <p:nvPr/>
        </p:nvSpPr>
        <p:spPr>
          <a:xfrm>
            <a:off x="526845" y="4090819"/>
            <a:ext cx="5604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name in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favorite_languages.keys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name.title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8FDABA5-C208-457F-ABCD-69B50AA2C44E}"/>
              </a:ext>
            </a:extLst>
          </p:cNvPr>
          <p:cNvSpPr/>
          <p:nvPr/>
        </p:nvSpPr>
        <p:spPr>
          <a:xfrm>
            <a:off x="6500248" y="3781107"/>
            <a:ext cx="1256888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Jen</a:t>
            </a:r>
          </a:p>
          <a:p>
            <a:r>
              <a:rPr lang="en-US" altLang="zh-CN" sz="1400" dirty="0"/>
              <a:t>Sarah</a:t>
            </a:r>
          </a:p>
          <a:p>
            <a:r>
              <a:rPr lang="en-US" altLang="zh-CN" sz="1400" dirty="0"/>
              <a:t>Edward</a:t>
            </a:r>
          </a:p>
          <a:p>
            <a:r>
              <a:rPr lang="en-US" altLang="zh-CN" sz="1400" dirty="0"/>
              <a:t>Phil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EEF84D-896E-469F-A2D5-DCF9698E6D56}"/>
              </a:ext>
            </a:extLst>
          </p:cNvPr>
          <p:cNvSpPr txBox="1"/>
          <p:nvPr/>
        </p:nvSpPr>
        <p:spPr>
          <a:xfrm>
            <a:off x="526845" y="5537348"/>
            <a:ext cx="56041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language in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favorite_languages.values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language.title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19A3586-2D12-4A0C-B8BE-88423E9AFE5C}"/>
              </a:ext>
            </a:extLst>
          </p:cNvPr>
          <p:cNvSpPr/>
          <p:nvPr/>
        </p:nvSpPr>
        <p:spPr>
          <a:xfrm>
            <a:off x="6500248" y="5225803"/>
            <a:ext cx="1256888" cy="9883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Python</a:t>
            </a:r>
          </a:p>
          <a:p>
            <a:r>
              <a:rPr lang="en-US" altLang="zh-CN" sz="1400" dirty="0"/>
              <a:t>C</a:t>
            </a:r>
          </a:p>
          <a:p>
            <a:r>
              <a:rPr lang="en-US" altLang="zh-CN" sz="1400" dirty="0"/>
              <a:t>Ruby</a:t>
            </a:r>
          </a:p>
          <a:p>
            <a:r>
              <a:rPr lang="en-US" altLang="zh-CN" sz="1400" dirty="0"/>
              <a:t>Python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83E0668-493C-477D-91DA-AEA2F6059B22}"/>
              </a:ext>
            </a:extLst>
          </p:cNvPr>
          <p:cNvSpPr/>
          <p:nvPr/>
        </p:nvSpPr>
        <p:spPr>
          <a:xfrm>
            <a:off x="5911524" y="2402687"/>
            <a:ext cx="2833642" cy="9883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Jen's favorite language is Python.</a:t>
            </a:r>
          </a:p>
          <a:p>
            <a:r>
              <a:rPr lang="en-US" altLang="zh-CN" sz="1400" dirty="0"/>
              <a:t>Sarah's favorite language is C.</a:t>
            </a:r>
          </a:p>
          <a:p>
            <a:r>
              <a:rPr lang="en-US" altLang="zh-CN" sz="1400" dirty="0"/>
              <a:t>Edward's favorite language is Ruby.</a:t>
            </a:r>
          </a:p>
          <a:p>
            <a:r>
              <a:rPr lang="en-US" altLang="zh-CN" sz="1400" dirty="0"/>
              <a:t>Phil's favorite language is Python.</a:t>
            </a:r>
          </a:p>
        </p:txBody>
      </p:sp>
    </p:spTree>
    <p:extLst>
      <p:ext uri="{BB962C8B-B14F-4D97-AF65-F5344CB8AC3E}">
        <p14:creationId xmlns:p14="http://schemas.microsoft.com/office/powerpoint/2010/main" val="946930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 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简单数据类型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复杂数据结构与操作</a:t>
            </a:r>
          </a:p>
          <a:p>
            <a:pPr lvl="1"/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 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文件与异常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模块与库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184234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938489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“带名字的代码块”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要执行函数定义的特定任务，可调用该函数。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需要在程序中多次执行同一项任务时，你无需反复编写完成该任务的代码，而只需调用执行该任务的函数。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通过使用函数，程序的编写、阅读、测试和修复都将更容易。</a:t>
            </a:r>
          </a:p>
          <a:p>
            <a:endParaRPr lang="zh-CN" altLang="en-US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2BFD7109-A992-4F6C-A304-738BF3F6E62C}"/>
              </a:ext>
            </a:extLst>
          </p:cNvPr>
          <p:cNvSpPr txBox="1">
            <a:spLocks/>
          </p:cNvSpPr>
          <p:nvPr/>
        </p:nvSpPr>
        <p:spPr bwMode="auto">
          <a:xfrm>
            <a:off x="838200" y="3574540"/>
            <a:ext cx="4183673" cy="313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最简单的函数结构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06513" lvl="3" indent="0">
              <a:buNone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以关键字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函数名、括号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定义以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冒号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紧跟的所有缩进行构成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1F0AD729-E370-4F74-81ED-0CE9200D3F62}"/>
              </a:ext>
            </a:extLst>
          </p:cNvPr>
          <p:cNvSpPr txBox="1">
            <a:spLocks/>
          </p:cNvSpPr>
          <p:nvPr/>
        </p:nvSpPr>
        <p:spPr>
          <a:xfrm>
            <a:off x="4572000" y="3597557"/>
            <a:ext cx="4510454" cy="2943920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向函数传递参数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zachary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实际参数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5D7806-4C16-487A-8077-1965F5612177}"/>
              </a:ext>
            </a:extLst>
          </p:cNvPr>
          <p:cNvSpPr txBox="1"/>
          <p:nvPr/>
        </p:nvSpPr>
        <p:spPr>
          <a:xfrm>
            <a:off x="1343489" y="3963799"/>
            <a:ext cx="23672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greet_user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print("Hello!")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greet_user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04136B-9D1A-466D-8C96-5447FAD3A9F1}"/>
              </a:ext>
            </a:extLst>
          </p:cNvPr>
          <p:cNvSpPr txBox="1"/>
          <p:nvPr/>
        </p:nvSpPr>
        <p:spPr>
          <a:xfrm>
            <a:off x="4695247" y="4045827"/>
            <a:ext cx="43872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greet_user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(username):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print("Hello, " +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username.title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"!")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greet_user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zachary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06F7FB-7ADD-4C80-B975-D6D19D9BE0DB}"/>
              </a:ext>
            </a:extLst>
          </p:cNvPr>
          <p:cNvSpPr/>
          <p:nvPr/>
        </p:nvSpPr>
        <p:spPr>
          <a:xfrm>
            <a:off x="3365540" y="4361337"/>
            <a:ext cx="867688" cy="405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Hello!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6BEE88-4DA8-49E3-BC89-B44CF96C66CC}"/>
              </a:ext>
            </a:extLst>
          </p:cNvPr>
          <p:cNvSpPr/>
          <p:nvPr/>
        </p:nvSpPr>
        <p:spPr>
          <a:xfrm>
            <a:off x="7086302" y="4782687"/>
            <a:ext cx="1775421" cy="405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Hello, Zachary!</a:t>
            </a:r>
          </a:p>
        </p:txBody>
      </p:sp>
    </p:spTree>
    <p:extLst>
      <p:ext uri="{BB962C8B-B14F-4D97-AF65-F5344CB8AC3E}">
        <p14:creationId xmlns:p14="http://schemas.microsoft.com/office/powerpoint/2010/main" val="17869104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938489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函数可以处理一组数据，并返回一个或一组值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用一个或多个变量存储返回的值，或直接使用返回的值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64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AC0963-38C8-455D-9D3E-1C7B6079D6BA}"/>
              </a:ext>
            </a:extLst>
          </p:cNvPr>
          <p:cNvSpPr txBox="1"/>
          <p:nvPr/>
        </p:nvSpPr>
        <p:spPr>
          <a:xfrm>
            <a:off x="1087139" y="2138660"/>
            <a:ext cx="759966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=''):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cs typeface="Times New Roman" panose="02020603050405020304" pitchFamily="18" charset="0"/>
              </a:rPr>
              <a:t>        return </a:t>
            </a:r>
            <a:r>
              <a:rPr lang="en-US" altLang="zh-CN" sz="1400" dirty="0" err="1">
                <a:cs typeface="Times New Roman" panose="02020603050405020304" pitchFamily="18" charset="0"/>
              </a:rPr>
              <a:t>full_name.title</a:t>
            </a:r>
            <a:r>
              <a:rPr lang="en-US" altLang="zh-CN" sz="1400" dirty="0">
                <a:cs typeface="Times New Roman" panose="02020603050405020304" pitchFamily="18" charset="0"/>
              </a:rPr>
              <a:t>()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cs typeface="Times New Roman" panose="02020603050405020304" pitchFamily="18" charset="0"/>
              </a:rPr>
              <a:t>return </a:t>
            </a:r>
            <a:r>
              <a:rPr lang="en-US" altLang="zh-CN" sz="1400" dirty="0" err="1">
                <a:cs typeface="Times New Roman" panose="02020603050405020304" pitchFamily="18" charset="0"/>
              </a:rPr>
              <a:t>first_name.title</a:t>
            </a:r>
            <a:r>
              <a:rPr lang="en-US" altLang="zh-CN" sz="1400" dirty="0">
                <a:cs typeface="Times New Roman" panose="02020603050405020304" pitchFamily="18" charset="0"/>
              </a:rPr>
              <a:t>(), </a:t>
            </a:r>
            <a:r>
              <a:rPr lang="en-US" altLang="zh-CN" sz="1400" dirty="0" err="1">
                <a:cs typeface="Times New Roman" panose="02020603050405020304" pitchFamily="18" charset="0"/>
              </a:rPr>
              <a:t>last_name.title</a:t>
            </a:r>
            <a:r>
              <a:rPr lang="en-US" altLang="zh-CN" sz="1400" dirty="0"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B38A15-B179-4BD2-A655-CB716B600161}"/>
              </a:ext>
            </a:extLst>
          </p:cNvPr>
          <p:cNvSpPr txBox="1"/>
          <p:nvPr/>
        </p:nvSpPr>
        <p:spPr>
          <a:xfrm>
            <a:off x="1087139" y="4307089"/>
            <a:ext cx="574546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hendrix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print(musician)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('john', 'hooker', 'lee'))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8CE369-ECBA-423B-9870-BCDD0F30C646}"/>
              </a:ext>
            </a:extLst>
          </p:cNvPr>
          <p:cNvSpPr/>
          <p:nvPr/>
        </p:nvSpPr>
        <p:spPr>
          <a:xfrm>
            <a:off x="6530731" y="4411922"/>
            <a:ext cx="2017942" cy="555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('Jimi', 'Hendrix')</a:t>
            </a:r>
          </a:p>
          <a:p>
            <a:r>
              <a:rPr lang="en-US" altLang="zh-CN" sz="1400" dirty="0"/>
              <a:t>Jimi Hendrix Hooker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6AEE9C-F339-413C-88EF-7F36C59B3A4B}"/>
              </a:ext>
            </a:extLst>
          </p:cNvPr>
          <p:cNvSpPr txBox="1"/>
          <p:nvPr/>
        </p:nvSpPr>
        <p:spPr>
          <a:xfrm>
            <a:off x="1087139" y="5108319"/>
            <a:ext cx="76580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hendrix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EBD954-7AB1-4FE6-ACCB-C5DDA1C3B8A4}"/>
              </a:ext>
            </a:extLst>
          </p:cNvPr>
          <p:cNvSpPr/>
          <p:nvPr/>
        </p:nvSpPr>
        <p:spPr>
          <a:xfrm>
            <a:off x="6530731" y="5185263"/>
            <a:ext cx="20179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Jimi Hendrix</a:t>
            </a:r>
          </a:p>
        </p:txBody>
      </p:sp>
    </p:spTree>
    <p:extLst>
      <p:ext uri="{BB962C8B-B14F-4D97-AF65-F5344CB8AC3E}">
        <p14:creationId xmlns:p14="http://schemas.microsoft.com/office/powerpoint/2010/main" val="20080855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938489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函数可以返回任何类型的值，包括列表和字典等复杂的数据结构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65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3DD664-4AD3-4AD0-BC89-C896B4E77117}"/>
              </a:ext>
            </a:extLst>
          </p:cNvPr>
          <p:cNvSpPr txBox="1"/>
          <p:nvPr/>
        </p:nvSpPr>
        <p:spPr>
          <a:xfrm>
            <a:off x="1087139" y="2391230"/>
            <a:ext cx="8107661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build_person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age=''):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 = {'first':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age: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person['age'] = age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person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build_person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hendrix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age=27)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print(musician)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425F5C-3FA8-4B05-A7C0-66541AF059A8}"/>
              </a:ext>
            </a:extLst>
          </p:cNvPr>
          <p:cNvSpPr/>
          <p:nvPr/>
        </p:nvSpPr>
        <p:spPr>
          <a:xfrm>
            <a:off x="1087139" y="4831653"/>
            <a:ext cx="5142144" cy="341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{'first': '</a:t>
            </a:r>
            <a:r>
              <a:rPr lang="en-US" altLang="zh-CN" sz="1400" dirty="0" err="1"/>
              <a:t>jimi</a:t>
            </a:r>
            <a:r>
              <a:rPr lang="en-US" altLang="zh-CN" sz="1400" dirty="0"/>
              <a:t>', '</a:t>
            </a:r>
            <a:r>
              <a:rPr lang="en-US" altLang="zh-CN" sz="1400" dirty="0" err="1"/>
              <a:t>last_name</a:t>
            </a:r>
            <a:r>
              <a:rPr lang="en-US" altLang="zh-CN" sz="1400" dirty="0"/>
              <a:t>': '</a:t>
            </a:r>
            <a:r>
              <a:rPr lang="en-US" altLang="zh-CN" sz="1400" dirty="0" err="1"/>
              <a:t>hendrix</a:t>
            </a:r>
            <a:r>
              <a:rPr lang="en-US" altLang="zh-CN" sz="1400" dirty="0"/>
              <a:t>', 'age': 27}</a:t>
            </a:r>
          </a:p>
        </p:txBody>
      </p:sp>
    </p:spTree>
    <p:extLst>
      <p:ext uri="{BB962C8B-B14F-4D97-AF65-F5344CB8AC3E}">
        <p14:creationId xmlns:p14="http://schemas.microsoft.com/office/powerpoint/2010/main" val="1096677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938489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传递实参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位置实参：基于实参的顺序，将实参关联到函数定义中的形参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默认值：具有默认值的形参需排列在参数列表的后面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关键字实参：无需考虑实参顺序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33BCDC81-1D4F-46F5-A42E-07E1FB476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66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6D94C6-7010-4DDC-B22C-A4E9C171FE7E}"/>
              </a:ext>
            </a:extLst>
          </p:cNvPr>
          <p:cNvSpPr txBox="1"/>
          <p:nvPr/>
        </p:nvSpPr>
        <p:spPr>
          <a:xfrm>
            <a:off x="1669385" y="2018045"/>
            <a:ext cx="639316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='dog'):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"""show descriptive information of a pet"""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" +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".")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print("The " +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"'s name is " +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pet_name.title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".")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031482-C12D-47FC-9AFF-57F3236AF555}"/>
              </a:ext>
            </a:extLst>
          </p:cNvPr>
          <p:cNvSpPr txBox="1"/>
          <p:nvPr/>
        </p:nvSpPr>
        <p:spPr>
          <a:xfrm>
            <a:off x="1669384" y="3994420"/>
            <a:ext cx="34848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('harry', 'cat')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80338-27F5-4DF1-9783-2E268B4DE70E}"/>
              </a:ext>
            </a:extLst>
          </p:cNvPr>
          <p:cNvSpPr txBox="1"/>
          <p:nvPr/>
        </p:nvSpPr>
        <p:spPr>
          <a:xfrm>
            <a:off x="1669384" y="5056526"/>
            <a:ext cx="34848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('willie')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8CA46B-1A26-4D7F-8471-A6C50A6717FA}"/>
              </a:ext>
            </a:extLst>
          </p:cNvPr>
          <p:cNvSpPr txBox="1"/>
          <p:nvPr/>
        </p:nvSpPr>
        <p:spPr>
          <a:xfrm>
            <a:off x="1669384" y="6121114"/>
            <a:ext cx="48369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='dog',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='willie’)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('willie',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='dog')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1A8C97-785C-4FBE-9BDB-E34D3828EF6B}"/>
              </a:ext>
            </a:extLst>
          </p:cNvPr>
          <p:cNvSpPr/>
          <p:nvPr/>
        </p:nvSpPr>
        <p:spPr>
          <a:xfrm>
            <a:off x="5709441" y="3844342"/>
            <a:ext cx="2817817" cy="6387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I have a cat.</a:t>
            </a:r>
          </a:p>
          <a:p>
            <a:r>
              <a:rPr lang="en-US" altLang="zh-CN" sz="1600" dirty="0"/>
              <a:t>My cat's name is Harry.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E24E2A-C3A2-420B-94B8-66B290C9383E}"/>
              </a:ext>
            </a:extLst>
          </p:cNvPr>
          <p:cNvSpPr/>
          <p:nvPr/>
        </p:nvSpPr>
        <p:spPr>
          <a:xfrm>
            <a:off x="5839674" y="5325867"/>
            <a:ext cx="2817817" cy="666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I have a dog.</a:t>
            </a:r>
          </a:p>
          <a:p>
            <a:r>
              <a:rPr lang="en-US" altLang="zh-CN" sz="1600" dirty="0"/>
              <a:t>My dog's name is Willie.</a:t>
            </a:r>
          </a:p>
        </p:txBody>
      </p:sp>
    </p:spTree>
    <p:extLst>
      <p:ext uri="{BB962C8B-B14F-4D97-AF65-F5344CB8AC3E}">
        <p14:creationId xmlns:p14="http://schemas.microsoft.com/office/powerpoint/2010/main" val="31800305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938489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对某些数据类型来说，在函数内部对传入变量所做的修改，会导致函数外的值同时发生修改，产生副作用。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在目前学过的类型中，列表和字典符合这种情况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对于数值、字符串等，可通过返回值将函数内的值传至函数外。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有时候，需要防止函数修改列表，则需向函数传递列表副本，可保留函数外原始列表的内容：</a:t>
            </a: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function_name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list_name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[:])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利用切片创建副本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避免花时间和内存创建副本，从而提高效率，在处理大型列表时尤其如此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5FF9F9-6D12-4B7F-A46B-D0AC0BABF610}"/>
              </a:ext>
            </a:extLst>
          </p:cNvPr>
          <p:cNvSpPr txBox="1"/>
          <p:nvPr/>
        </p:nvSpPr>
        <p:spPr>
          <a:xfrm>
            <a:off x="1499899" y="2976908"/>
            <a:ext cx="371393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greet_users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(names):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name in names: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msg = "Hello, " +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name.title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"!"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print(msg)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usernames = 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hannah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'ty', 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margot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greet_users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(usernames)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7C2A7B-A73A-4D98-B73B-7D65DCEE06D6}"/>
              </a:ext>
            </a:extLst>
          </p:cNvPr>
          <p:cNvSpPr/>
          <p:nvPr/>
        </p:nvSpPr>
        <p:spPr>
          <a:xfrm>
            <a:off x="5600757" y="3372949"/>
            <a:ext cx="2043344" cy="1023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zh-CN" sz="1400" dirty="0"/>
              <a:t>Hello, Hannah!</a:t>
            </a:r>
          </a:p>
          <a:p>
            <a:r>
              <a:rPr lang="it-IT" altLang="zh-CN" sz="1400" dirty="0"/>
              <a:t>Hello, Ty!</a:t>
            </a:r>
          </a:p>
          <a:p>
            <a:r>
              <a:rPr lang="it-IT" altLang="zh-CN" sz="1400" dirty="0"/>
              <a:t>Hello, Margot!</a:t>
            </a:r>
            <a:endParaRPr lang="en-US" altLang="zh-CN" sz="1400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4CB4860-75F8-4266-AC44-6F6D5EB3D8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67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899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938489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形参前加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号，可传递任意数量的实参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结合使用位置实参和任意数量实参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721E29-B4E5-49CB-8697-77ACD3536DFF}"/>
              </a:ext>
            </a:extLst>
          </p:cNvPr>
          <p:cNvSpPr txBox="1"/>
          <p:nvPr/>
        </p:nvSpPr>
        <p:spPr>
          <a:xfrm>
            <a:off x="1116142" y="2120004"/>
            <a:ext cx="42999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make_pizza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(*toppings):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nMaking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pizza ...")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print("Toppings:")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topping in toppings: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print("- " + topping)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print(toppings)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make_pizza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('pepperoni')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make_pizza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('mushrooms', 'peppers', 'cheese')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23D1C7-DD6F-4C3F-8279-68D8B597A0BC}"/>
              </a:ext>
            </a:extLst>
          </p:cNvPr>
          <p:cNvSpPr/>
          <p:nvPr/>
        </p:nvSpPr>
        <p:spPr>
          <a:xfrm>
            <a:off x="5566914" y="1947880"/>
            <a:ext cx="3515540" cy="2652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Making a pizza ...</a:t>
            </a:r>
          </a:p>
          <a:p>
            <a:r>
              <a:rPr lang="en-US" altLang="zh-CN" sz="1600" dirty="0"/>
              <a:t>Toppings:</a:t>
            </a:r>
          </a:p>
          <a:p>
            <a:r>
              <a:rPr lang="en-US" altLang="zh-CN" sz="1600" dirty="0"/>
              <a:t>- pepperoni</a:t>
            </a:r>
          </a:p>
          <a:p>
            <a:r>
              <a:rPr lang="en-US" altLang="zh-CN" sz="1600" dirty="0"/>
              <a:t>('pepperoni',)</a:t>
            </a:r>
          </a:p>
          <a:p>
            <a:endParaRPr lang="en-US" altLang="zh-CN" sz="1600" dirty="0"/>
          </a:p>
          <a:p>
            <a:r>
              <a:rPr lang="en-US" altLang="zh-CN" sz="1600" dirty="0"/>
              <a:t>Making a pizza ...</a:t>
            </a:r>
          </a:p>
          <a:p>
            <a:r>
              <a:rPr lang="en-US" altLang="zh-CN" sz="1600" dirty="0"/>
              <a:t>Toppings:</a:t>
            </a:r>
          </a:p>
          <a:p>
            <a:r>
              <a:rPr lang="en-US" altLang="zh-CN" sz="1600" dirty="0"/>
              <a:t>- mushrooms</a:t>
            </a:r>
          </a:p>
          <a:p>
            <a:r>
              <a:rPr lang="en-US" altLang="zh-CN" sz="1600" dirty="0"/>
              <a:t>- peppers</a:t>
            </a:r>
          </a:p>
          <a:p>
            <a:r>
              <a:rPr lang="en-US" altLang="zh-CN" sz="1600" dirty="0"/>
              <a:t>- cheese</a:t>
            </a:r>
          </a:p>
          <a:p>
            <a:r>
              <a:rPr lang="en-US" altLang="zh-CN" sz="1600" dirty="0"/>
              <a:t>('mushrooms', 'peppers', 'cheese')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711D6D-9553-4C0E-ABDE-0AE011B705C9}"/>
              </a:ext>
            </a:extLst>
          </p:cNvPr>
          <p:cNvSpPr txBox="1"/>
          <p:nvPr/>
        </p:nvSpPr>
        <p:spPr>
          <a:xfrm>
            <a:off x="1116142" y="5100224"/>
            <a:ext cx="42999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make_pizza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(size, *toppings):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D91F2F-2B3D-42DF-951E-FA426022E258}"/>
              </a:ext>
            </a:extLst>
          </p:cNvPr>
          <p:cNvSpPr txBox="1"/>
          <p:nvPr/>
        </p:nvSpPr>
        <p:spPr>
          <a:xfrm>
            <a:off x="3205939" y="342900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6"/>
                </a:solidFill>
              </a:rPr>
              <a:t>toppings</a:t>
            </a:r>
            <a:r>
              <a:rPr lang="zh-CN" altLang="en-US" sz="1800" dirty="0">
                <a:solidFill>
                  <a:schemeClr val="accent6"/>
                </a:solidFill>
              </a:rPr>
              <a:t>是一个元组</a:t>
            </a:r>
          </a:p>
        </p:txBody>
      </p:sp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0DD96A86-D62A-4DD2-AF87-E2DA57C282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68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734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3938489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形参前加**号，可传递任意数量的关键字实参 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6E08A-EEB6-4E53-971A-8E7B6CAA77A3}"/>
              </a:ext>
            </a:extLst>
          </p:cNvPr>
          <p:cNvSpPr txBox="1"/>
          <p:nvPr/>
        </p:nvSpPr>
        <p:spPr>
          <a:xfrm>
            <a:off x="957881" y="2235023"/>
            <a:ext cx="768177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build_profile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(first, last, **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user_info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 = {}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first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profile['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last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key, value in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user_info.items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profile[key] = value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profile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user_profile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build_profile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('albert','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einstein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location='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princeton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field='physics'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user_profile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B4F095-5985-404E-B2DF-0E6850F8F476}"/>
              </a:ext>
            </a:extLst>
          </p:cNvPr>
          <p:cNvSpPr/>
          <p:nvPr/>
        </p:nvSpPr>
        <p:spPr>
          <a:xfrm>
            <a:off x="957881" y="5192934"/>
            <a:ext cx="7681778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{'</a:t>
            </a:r>
            <a:r>
              <a:rPr lang="en-US" altLang="zh-CN" sz="1600" dirty="0" err="1"/>
              <a:t>first_name</a:t>
            </a:r>
            <a:r>
              <a:rPr lang="en-US" altLang="zh-CN" sz="1600" dirty="0"/>
              <a:t>': 'albert', '</a:t>
            </a:r>
            <a:r>
              <a:rPr lang="en-US" altLang="zh-CN" sz="1600" dirty="0" err="1"/>
              <a:t>last_name</a:t>
            </a:r>
            <a:r>
              <a:rPr lang="en-US" altLang="zh-CN" sz="1600" dirty="0"/>
              <a:t>': '</a:t>
            </a:r>
            <a:r>
              <a:rPr lang="en-US" altLang="zh-CN" sz="1600" dirty="0" err="1"/>
              <a:t>einstein</a:t>
            </a:r>
            <a:r>
              <a:rPr lang="en-US" altLang="zh-CN" sz="1600" dirty="0"/>
              <a:t>', 'location': '</a:t>
            </a:r>
            <a:r>
              <a:rPr lang="en-US" altLang="zh-CN" sz="1600" dirty="0" err="1"/>
              <a:t>princeton</a:t>
            </a:r>
            <a:r>
              <a:rPr lang="en-US" altLang="zh-CN" sz="1600" dirty="0"/>
              <a:t>', 'field': 'physics'}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1A75C-4F2F-40B9-B30A-7BBC3B14E64E}"/>
              </a:ext>
            </a:extLst>
          </p:cNvPr>
          <p:cNvSpPr txBox="1"/>
          <p:nvPr/>
        </p:nvSpPr>
        <p:spPr>
          <a:xfrm>
            <a:off x="4960327" y="2351893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chemeClr val="accent6"/>
                </a:solidFill>
              </a:rPr>
              <a:t>user_info</a:t>
            </a:r>
            <a:r>
              <a:rPr lang="zh-CN" altLang="en-US" sz="1800" dirty="0">
                <a:solidFill>
                  <a:schemeClr val="accent6"/>
                </a:solidFill>
              </a:rPr>
              <a:t>是一个字典</a:t>
            </a:r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E1725CEA-28BC-41EE-AC09-0D817B884A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69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925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1. </a:t>
            </a:r>
            <a:r>
              <a:rPr lang="zh-CN" altLang="en-US" sz="4000" dirty="0">
                <a:cs typeface="Times New Roman" panose="02020603050405020304" pitchFamily="18" charset="0"/>
              </a:rPr>
              <a:t>实验课课程要求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1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推荐的免费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Markdown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编辑器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11EC3F6-1B06-4943-8A25-1B698C03558C}"/>
              </a:ext>
            </a:extLst>
          </p:cNvPr>
          <p:cNvSpPr txBox="1">
            <a:spLocks/>
          </p:cNvSpPr>
          <p:nvPr/>
        </p:nvSpPr>
        <p:spPr>
          <a:xfrm>
            <a:off x="154676" y="1923508"/>
            <a:ext cx="7389124" cy="4258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安装步骤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584200" lvl="1" indent="-342900">
              <a:lnSpc>
                <a:spcPct val="100000"/>
              </a:lnSpc>
              <a:spcBef>
                <a:spcPts val="360"/>
              </a:spcBef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浏览器进入网址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Download Visual Studio Code - Mac, Linux, Windows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84200" lvl="1" indent="-342900">
              <a:lnSpc>
                <a:spcPct val="100000"/>
              </a:lnSpc>
              <a:spcBef>
                <a:spcPts val="360"/>
              </a:spcBef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左侧工具栏选择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Extensions,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搜索插件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”Office Viewer(Markdown Editor)”</a:t>
            </a:r>
          </a:p>
          <a:p>
            <a:pPr marL="584200" lvl="1" indent="-342900">
              <a:lnSpc>
                <a:spcPct val="100000"/>
              </a:lnSpc>
              <a:spcBef>
                <a:spcPts val="360"/>
              </a:spcBef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安装插件后即可使用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4130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使用方式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marL="584200" lvl="1" indent="-342900">
              <a:lnSpc>
                <a:spcPct val="100000"/>
              </a:lnSpc>
              <a:spcBef>
                <a:spcPts val="360"/>
              </a:spcBef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左侧工具栏选择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Explorer,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打开文件夹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 Folder</a:t>
            </a:r>
          </a:p>
          <a:p>
            <a:pPr marL="584200" lvl="1" indent="-342900">
              <a:lnSpc>
                <a:spcPct val="100000"/>
              </a:lnSpc>
              <a:spcBef>
                <a:spcPts val="360"/>
              </a:spcBef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在文件夹中新建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.md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后缀文件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”homework.md”</a:t>
            </a:r>
          </a:p>
          <a:p>
            <a:pPr marL="584200" lvl="1" indent="-342900">
              <a:lnSpc>
                <a:spcPct val="100000"/>
              </a:lnSpc>
              <a:spcBef>
                <a:spcPts val="360"/>
              </a:spcBef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双击该文件即可编辑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84200" lvl="1" indent="-342900">
              <a:lnSpc>
                <a:spcPct val="100000"/>
              </a:lnSpc>
              <a:spcBef>
                <a:spcPts val="360"/>
              </a:spcBef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编辑完成后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点击上方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Export to pdf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BBAAF315-2842-4502-BC16-BD9B1C653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86" y="1137504"/>
            <a:ext cx="3294504" cy="69679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87E39F-83DB-434D-A48C-FFA620561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67" y="2379387"/>
            <a:ext cx="1797142" cy="30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60884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59D2BB0-7A78-4D97-BC27-98152C9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97"/>
            <a:ext cx="8244254" cy="2348515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将现实世界中的事物和情景编写成类，并定义通用行为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实例化：基于类创建实例（对象）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FE472A-6256-4FE2-802C-BCF9B851EFE9}"/>
              </a:ext>
            </a:extLst>
          </p:cNvPr>
          <p:cNvSpPr txBox="1"/>
          <p:nvPr/>
        </p:nvSpPr>
        <p:spPr>
          <a:xfrm>
            <a:off x="154676" y="4023072"/>
            <a:ext cx="420630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Dog():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age):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self.name = name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age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sit(self):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self.name.title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 is now sitting.")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roll_over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self.name.title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 rolled over!")</a:t>
            </a:r>
          </a:p>
        </p:txBody>
      </p:sp>
      <p:sp>
        <p:nvSpPr>
          <p:cNvPr id="13" name="内容占位符 7">
            <a:extLst>
              <a:ext uri="{FF2B5EF4-FFF2-40B4-BE49-F238E27FC236}">
                <a16:creationId xmlns:a16="http://schemas.microsoft.com/office/drawing/2014/main" id="{4FE8AC86-F5E2-4D47-A860-E930B9CB9C04}"/>
              </a:ext>
            </a:extLst>
          </p:cNvPr>
          <p:cNvSpPr txBox="1">
            <a:spLocks/>
          </p:cNvSpPr>
          <p:nvPr/>
        </p:nvSpPr>
        <p:spPr>
          <a:xfrm>
            <a:off x="4449921" y="4036852"/>
            <a:ext cx="4531624" cy="25969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</a:p>
          <a:p>
            <a:pPr lvl="1"/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构造函数，创建新对象时自动调用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开头、末尾各有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下划线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类中的成员函数成为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</a:p>
          <a:p>
            <a:pPr lvl="1"/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要写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在所有方法参数列表的第一位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指代这个对象自身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为前缀的成员变量可供类中所有方法使用，称为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self.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变量名，可访问、创建与修改属性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A02F5876-6420-4896-B9D5-C0498EF949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70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7066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728910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访问属性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调用方法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F4B9D9-FAFA-47B7-B46D-E9B5AADACF9B}"/>
              </a:ext>
            </a:extLst>
          </p:cNvPr>
          <p:cNvSpPr txBox="1"/>
          <p:nvPr/>
        </p:nvSpPr>
        <p:spPr>
          <a:xfrm>
            <a:off x="2404176" y="1796356"/>
            <a:ext cx="3262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my_dog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Dog('willie', 6)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DF8336-73F1-4021-9763-A753E17D5431}"/>
              </a:ext>
            </a:extLst>
          </p:cNvPr>
          <p:cNvSpPr txBox="1"/>
          <p:nvPr/>
        </p:nvSpPr>
        <p:spPr>
          <a:xfrm>
            <a:off x="1171723" y="3086173"/>
            <a:ext cx="3262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my_dog.name.title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my_dog.age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FF6347-F4D7-4FA4-9F5B-41C75E59FC7F}"/>
              </a:ext>
            </a:extLst>
          </p:cNvPr>
          <p:cNvSpPr txBox="1"/>
          <p:nvPr/>
        </p:nvSpPr>
        <p:spPr>
          <a:xfrm>
            <a:off x="1171723" y="4481566"/>
            <a:ext cx="25259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my_dog.sit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my_dog.roll_over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06E406-C861-45B6-9D5C-F15495E5C600}"/>
              </a:ext>
            </a:extLst>
          </p:cNvPr>
          <p:cNvSpPr/>
          <p:nvPr/>
        </p:nvSpPr>
        <p:spPr>
          <a:xfrm>
            <a:off x="4647690" y="3013289"/>
            <a:ext cx="1628404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Willie</a:t>
            </a:r>
          </a:p>
          <a:p>
            <a:r>
              <a:rPr lang="en-US" altLang="zh-CN" sz="1400" dirty="0"/>
              <a:t>6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F922AD-8091-4BCA-85CA-65396F80DE48}"/>
              </a:ext>
            </a:extLst>
          </p:cNvPr>
          <p:cNvSpPr/>
          <p:nvPr/>
        </p:nvSpPr>
        <p:spPr>
          <a:xfrm>
            <a:off x="3849156" y="4418585"/>
            <a:ext cx="2364675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Willie is now sitting.</a:t>
            </a:r>
          </a:p>
          <a:p>
            <a:r>
              <a:rPr lang="en-US" altLang="zh-CN" sz="1400" dirty="0"/>
              <a:t>Willie rolled over!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03D91B-E077-4688-82E4-772E19B40055}"/>
              </a:ext>
            </a:extLst>
          </p:cNvPr>
          <p:cNvSpPr txBox="1"/>
          <p:nvPr/>
        </p:nvSpPr>
        <p:spPr>
          <a:xfrm>
            <a:off x="2300259" y="3939788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6"/>
                </a:solidFill>
              </a:rPr>
              <a:t>不需要传实参给</a:t>
            </a:r>
            <a:r>
              <a:rPr lang="en-US" altLang="zh-CN" sz="1600" dirty="0">
                <a:solidFill>
                  <a:schemeClr val="accent6"/>
                </a:solidFill>
              </a:rPr>
              <a:t>self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12AB7B-C97B-4BCF-A9C6-180FA85DA547}"/>
              </a:ext>
            </a:extLst>
          </p:cNvPr>
          <p:cNvSpPr txBox="1"/>
          <p:nvPr/>
        </p:nvSpPr>
        <p:spPr>
          <a:xfrm>
            <a:off x="2300259" y="2494710"/>
            <a:ext cx="26467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</a:rPr>
              <a:t>Python</a:t>
            </a:r>
            <a:r>
              <a:rPr lang="zh-CN" altLang="en-US" sz="1600" dirty="0">
                <a:solidFill>
                  <a:schemeClr val="accent6"/>
                </a:solidFill>
              </a:rPr>
              <a:t>默认是公有属性</a:t>
            </a:r>
          </a:p>
        </p:txBody>
      </p:sp>
      <p:sp>
        <p:nvSpPr>
          <p:cNvPr id="28" name="灯片编号占位符 3">
            <a:extLst>
              <a:ext uri="{FF2B5EF4-FFF2-40B4-BE49-F238E27FC236}">
                <a16:creationId xmlns:a16="http://schemas.microsoft.com/office/drawing/2014/main" id="{450F9129-986C-4452-97E9-5EC051B25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71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823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属性修改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58BC1A-9325-4FA4-B0C4-8104C107FCB3}"/>
              </a:ext>
            </a:extLst>
          </p:cNvPr>
          <p:cNvSpPr txBox="1"/>
          <p:nvPr/>
        </p:nvSpPr>
        <p:spPr>
          <a:xfrm>
            <a:off x="0" y="2050110"/>
            <a:ext cx="573258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Car():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self,make,model,year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self.make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make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self.year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year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get_descriptive_name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self.year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" " +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self.make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long_name.title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read_odometer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print("This car has " + str(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" miles on it.")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updata_odometer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mileage):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mileage &gt;=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mileage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print("You can't roll back an odometer!")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increment_odometer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miles):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miles</a:t>
            </a:r>
          </a:p>
        </p:txBody>
      </p:sp>
      <p:sp>
        <p:nvSpPr>
          <p:cNvPr id="13" name="内容占位符 7">
            <a:extLst>
              <a:ext uri="{FF2B5EF4-FFF2-40B4-BE49-F238E27FC236}">
                <a16:creationId xmlns:a16="http://schemas.microsoft.com/office/drawing/2014/main" id="{D4A388C9-AE16-4067-BADE-61B5E8166003}"/>
              </a:ext>
            </a:extLst>
          </p:cNvPr>
          <p:cNvSpPr txBox="1">
            <a:spLocks/>
          </p:cNvSpPr>
          <p:nvPr/>
        </p:nvSpPr>
        <p:spPr>
          <a:xfrm>
            <a:off x="5829300" y="1964261"/>
            <a:ext cx="3314700" cy="450029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直接修改属性的值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通过方法修改属性的值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通过方法递增属性的值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A5EFF0-03F3-4694-BB4E-71F52395D583}"/>
              </a:ext>
            </a:extLst>
          </p:cNvPr>
          <p:cNvSpPr txBox="1"/>
          <p:nvPr/>
        </p:nvSpPr>
        <p:spPr>
          <a:xfrm>
            <a:off x="5025295" y="912205"/>
            <a:ext cx="39640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Car("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"a4", 2016)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my_new_car.get_descriptive_name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my_new_car.read_odometer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2A71B3-EA3C-4A43-A332-76E351B519CF}"/>
              </a:ext>
            </a:extLst>
          </p:cNvPr>
          <p:cNvSpPr txBox="1"/>
          <p:nvPr/>
        </p:nvSpPr>
        <p:spPr>
          <a:xfrm>
            <a:off x="5940358" y="2390105"/>
            <a:ext cx="31291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my_new_car.odometer_reading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500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my_new_car.read_odometer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1E80F6-AFAD-45CD-A6EB-AAE80C261884}"/>
              </a:ext>
            </a:extLst>
          </p:cNvPr>
          <p:cNvSpPr txBox="1"/>
          <p:nvPr/>
        </p:nvSpPr>
        <p:spPr>
          <a:xfrm>
            <a:off x="6573151" y="2961338"/>
            <a:ext cx="178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破坏了封装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FABDB7-3461-4DFC-BA42-5BCC479A5199}"/>
              </a:ext>
            </a:extLst>
          </p:cNvPr>
          <p:cNvSpPr txBox="1"/>
          <p:nvPr/>
        </p:nvSpPr>
        <p:spPr>
          <a:xfrm>
            <a:off x="5940358" y="3874237"/>
            <a:ext cx="31291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my_new_car.updata_odometer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(23500)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my_new_car.read_odometer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A8910E-CE46-4D84-AC86-AD5531B83F70}"/>
              </a:ext>
            </a:extLst>
          </p:cNvPr>
          <p:cNvSpPr/>
          <p:nvPr/>
        </p:nvSpPr>
        <p:spPr>
          <a:xfrm>
            <a:off x="6055443" y="4466156"/>
            <a:ext cx="2870999" cy="325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This car has 23500 miles on it.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401B4D-139B-4923-A41B-900F6947054E}"/>
              </a:ext>
            </a:extLst>
          </p:cNvPr>
          <p:cNvSpPr txBox="1"/>
          <p:nvPr/>
        </p:nvSpPr>
        <p:spPr>
          <a:xfrm>
            <a:off x="5866537" y="5368677"/>
            <a:ext cx="32402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my_new_car.increment_odometer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my_new_car.read_odometer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6E7FAF8-3759-49E4-8DEC-87C0BAD506A8}"/>
              </a:ext>
            </a:extLst>
          </p:cNvPr>
          <p:cNvSpPr/>
          <p:nvPr/>
        </p:nvSpPr>
        <p:spPr>
          <a:xfrm>
            <a:off x="6055443" y="6021363"/>
            <a:ext cx="2870999" cy="325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This car has 23600 miles on it.</a:t>
            </a:r>
          </a:p>
        </p:txBody>
      </p:sp>
      <p:sp>
        <p:nvSpPr>
          <p:cNvPr id="27" name="灯片编号占位符 3">
            <a:extLst>
              <a:ext uri="{FF2B5EF4-FFF2-40B4-BE49-F238E27FC236}">
                <a16:creationId xmlns:a16="http://schemas.microsoft.com/office/drawing/2014/main" id="{220A3531-008C-4DB4-BF61-15203E06B7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72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41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73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E2F16C79-26A1-46AD-8BE4-1FC84B2CA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" y="2339543"/>
            <a:ext cx="4566793" cy="4073959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的特殊版本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子类继承父类的所有属性和方法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是一个特殊函数，在子类中通过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指向父类</a:t>
            </a:r>
          </a:p>
        </p:txBody>
      </p:sp>
      <p:sp>
        <p:nvSpPr>
          <p:cNvPr id="18" name="内容占位符 10">
            <a:extLst>
              <a:ext uri="{FF2B5EF4-FFF2-40B4-BE49-F238E27FC236}">
                <a16:creationId xmlns:a16="http://schemas.microsoft.com/office/drawing/2014/main" id="{164FC0F5-0700-4441-B4A7-1CEDF2511432}"/>
              </a:ext>
            </a:extLst>
          </p:cNvPr>
          <p:cNvSpPr txBox="1">
            <a:spLocks/>
          </p:cNvSpPr>
          <p:nvPr/>
        </p:nvSpPr>
        <p:spPr>
          <a:xfrm>
            <a:off x="4723156" y="2337203"/>
            <a:ext cx="4127622" cy="4073959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可以给子类定义自己的属性和方法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子类可以重写父类的方法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实例可作为属性（类的成员）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F7253E-8D24-4753-BCF9-C3BCB9451C6C}"/>
              </a:ext>
            </a:extLst>
          </p:cNvPr>
          <p:cNvSpPr txBox="1"/>
          <p:nvPr/>
        </p:nvSpPr>
        <p:spPr>
          <a:xfrm>
            <a:off x="84419" y="3393357"/>
            <a:ext cx="432528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make, model, year):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super().__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__(make, model, year)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my_tesla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('tesla', 'model s', 2016)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my_tesla.get_descriptive_name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0D03B1-8FC8-4EC2-B51F-86BB20A6B741}"/>
              </a:ext>
            </a:extLst>
          </p:cNvPr>
          <p:cNvSpPr/>
          <p:nvPr/>
        </p:nvSpPr>
        <p:spPr>
          <a:xfrm>
            <a:off x="2082818" y="5014113"/>
            <a:ext cx="2292438" cy="331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2016 Tesla Model 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71862E-742B-4EF7-82A2-B97E461ABEFE}"/>
              </a:ext>
            </a:extLst>
          </p:cNvPr>
          <p:cNvSpPr txBox="1"/>
          <p:nvPr/>
        </p:nvSpPr>
        <p:spPr>
          <a:xfrm>
            <a:off x="0" y="5014113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zh-CN" altLang="en-US" sz="1600" dirty="0"/>
              <a:t>子类名</a:t>
            </a:r>
            <a:r>
              <a:rPr lang="en-US" altLang="zh-CN" sz="1600" dirty="0"/>
              <a:t>(</a:t>
            </a:r>
            <a:r>
              <a:rPr lang="zh-CN" altLang="en-US" sz="1600" dirty="0"/>
              <a:t>父类名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8C6E4D2-7A1E-4C7C-A359-9A8787813AB1}"/>
              </a:ext>
            </a:extLst>
          </p:cNvPr>
          <p:cNvSpPr txBox="1"/>
          <p:nvPr/>
        </p:nvSpPr>
        <p:spPr>
          <a:xfrm>
            <a:off x="4651212" y="3322874"/>
            <a:ext cx="449997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get_descriptive_name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" Electric" + super().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get_descriptive_name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my_tesla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('tesla', 'model s', 2016)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my_tesla.get_descriptive_name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C9BAC5-7036-4224-B483-91991B9A34B8}"/>
              </a:ext>
            </a:extLst>
          </p:cNvPr>
          <p:cNvSpPr/>
          <p:nvPr/>
        </p:nvSpPr>
        <p:spPr>
          <a:xfrm>
            <a:off x="5332248" y="5014113"/>
            <a:ext cx="3302330" cy="331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Electric 2016 Tesla Model S</a:t>
            </a:r>
          </a:p>
        </p:txBody>
      </p:sp>
    </p:spTree>
    <p:extLst>
      <p:ext uri="{BB962C8B-B14F-4D97-AF65-F5344CB8AC3E}">
        <p14:creationId xmlns:p14="http://schemas.microsoft.com/office/powerpoint/2010/main" val="42770979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74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 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简单数据类型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复杂数据结构与操作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</a:t>
            </a:r>
          </a:p>
          <a:p>
            <a:pPr lvl="1"/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文件与异常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模块与库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729755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与异常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读取文件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75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402CB86C-F811-4912-A486-8C6D70CF2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44" y="2234542"/>
            <a:ext cx="4185138" cy="428446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读取整个文件：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的参数为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文件路径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相对路径与绝对路径都可以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在不再需要访问文件后将文件关闭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此时无需调用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12">
            <a:extLst>
              <a:ext uri="{FF2B5EF4-FFF2-40B4-BE49-F238E27FC236}">
                <a16:creationId xmlns:a16="http://schemas.microsoft.com/office/drawing/2014/main" id="{1FDFDEB0-F079-4686-806E-66D689B3FC18}"/>
              </a:ext>
            </a:extLst>
          </p:cNvPr>
          <p:cNvSpPr txBox="1">
            <a:spLocks/>
          </p:cNvSpPr>
          <p:nvPr/>
        </p:nvSpPr>
        <p:spPr>
          <a:xfrm>
            <a:off x="4472353" y="2234543"/>
            <a:ext cx="4378363" cy="4284463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逐行读取：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readlines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得到一个列表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空白行：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文件中每行末尾有一个换行符，而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语句也会加上一个换行符。可以使用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rstrip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6B085A-7661-4D0D-82ED-3EF8F5E66092}"/>
              </a:ext>
            </a:extLst>
          </p:cNvPr>
          <p:cNvSpPr txBox="1"/>
          <p:nvPr/>
        </p:nvSpPr>
        <p:spPr>
          <a:xfrm>
            <a:off x="354828" y="2716751"/>
            <a:ext cx="373359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open('pi_digits.txt') as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contents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print(contents)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42744CF-2F71-4277-AC07-AA5D50DED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70" y="3778273"/>
            <a:ext cx="1419225" cy="7143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C909711-78B6-4B1B-9777-B319B26E91D3}"/>
              </a:ext>
            </a:extLst>
          </p:cNvPr>
          <p:cNvSpPr txBox="1"/>
          <p:nvPr/>
        </p:nvSpPr>
        <p:spPr>
          <a:xfrm>
            <a:off x="4766889" y="2716750"/>
            <a:ext cx="36473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open('pi_digits.txt') as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line in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file_object.readlines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print(line)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2161EA3-E019-42C3-9BB8-4F5CB8FDE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710" y="3822118"/>
            <a:ext cx="1390650" cy="14859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707E626-B5D0-4BA8-8082-D02BA547F8D9}"/>
              </a:ext>
            </a:extLst>
          </p:cNvPr>
          <p:cNvSpPr txBox="1"/>
          <p:nvPr/>
        </p:nvSpPr>
        <p:spPr>
          <a:xfrm>
            <a:off x="4402014" y="90010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pi_digits.txt</a:t>
            </a:r>
            <a:endParaRPr lang="zh-CN" altLang="en-US" sz="18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C084C56-3DB9-47AE-A644-394431CBD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366"/>
          <a:stretch/>
        </p:blipFill>
        <p:spPr>
          <a:xfrm>
            <a:off x="4472353" y="1310566"/>
            <a:ext cx="2219325" cy="682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6264581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与异常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69" y="1605818"/>
            <a:ext cx="7772399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“文件路径”，“模式”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，对于模式参数：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'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：读取模式（默认）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'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：写入模式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如果该文件已存在则打开文件，并从开头开始编辑，即原有内容会被删除。如果该文件不存在，创建新文件。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'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：追加模式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如果该文件已存在，文件指针将会放在文件的结尾。也就是说，新的内容将会被写入到已有内容之后。如果该文件不存在，创建新文件进行写入。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只能将字符串写入文件。如需换行，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记得写换行符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76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04500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与异常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写入文件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77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7D4D44A-2D26-4D90-ADE2-C0D8DE12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2202840"/>
            <a:ext cx="8379727" cy="3401649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写入空文件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追加到文件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E00B53-1A23-4A6A-9308-C1981DC31D80}"/>
              </a:ext>
            </a:extLst>
          </p:cNvPr>
          <p:cNvSpPr txBox="1"/>
          <p:nvPr/>
        </p:nvSpPr>
        <p:spPr>
          <a:xfrm>
            <a:off x="927561" y="2702741"/>
            <a:ext cx="742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= 'programming.txt'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open(filename, 'w') as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love programming.\n")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love creating new games.\n")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A8DED2-0FC4-4D82-B02E-26CB9DB117A0}"/>
              </a:ext>
            </a:extLst>
          </p:cNvPr>
          <p:cNvSpPr txBox="1"/>
          <p:nvPr/>
        </p:nvSpPr>
        <p:spPr>
          <a:xfrm>
            <a:off x="927561" y="5019713"/>
            <a:ext cx="742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= 'programming.txt'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open(filename, 'a') as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also love finding meaning in large datasets.\n")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file_object.write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 love creating apps that can run in a browser.\n")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21AA1E1-7B31-42EC-9F7C-F5C5FC0D7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441" y="2521842"/>
            <a:ext cx="3638550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ED0FE8D-6F83-4EA1-A784-592C5E1A4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981" y="4594244"/>
            <a:ext cx="4113905" cy="766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9649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78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7D4D44A-2D26-4D90-ADE2-C0D8DE12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1754433"/>
            <a:ext cx="8379727" cy="3816253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使用被称为异常的特殊对象来管理程序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执行期间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发生的错误。每当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运行发生错误时，它都会创建一个异常对象。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如果你未对异常进行处理，程序块将在错误处停止，并显示一个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traceback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，其中包含有关异常的报告，指出发生了哪种异常。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代码块处理异常或显示你编写的友好的错误信息，此时，即使出现异常，程序也将继续运行。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82952F-ABF9-4149-91D4-0AAC5484B5DA}"/>
              </a:ext>
            </a:extLst>
          </p:cNvPr>
          <p:cNvSpPr/>
          <p:nvPr/>
        </p:nvSpPr>
        <p:spPr>
          <a:xfrm>
            <a:off x="2443596" y="3176724"/>
            <a:ext cx="4273114" cy="12769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&gt;&gt;&gt; 5/0</a:t>
            </a:r>
          </a:p>
          <a:p>
            <a:r>
              <a:rPr lang="en-US" altLang="zh-CN" sz="1600" dirty="0"/>
              <a:t>Traceback (most recent call last):</a:t>
            </a:r>
          </a:p>
          <a:p>
            <a:r>
              <a:rPr lang="en-US" altLang="zh-CN" sz="1600" dirty="0"/>
              <a:t>  File "&lt;stdin&gt;", line 1, in &lt;module&gt;</a:t>
            </a:r>
          </a:p>
          <a:p>
            <a:r>
              <a:rPr lang="en-US" altLang="zh-CN" sz="1600" dirty="0" err="1"/>
              <a:t>ZeroDivisionError</a:t>
            </a:r>
            <a:r>
              <a:rPr lang="en-US" altLang="zh-CN" sz="1600" dirty="0"/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40026284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79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7D4D44A-2D26-4D90-ADE2-C0D8DE12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1754433"/>
            <a:ext cx="8379727" cy="3816253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FileNotFoundError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代码块中的代码正常运行，将跳过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代码块；如果代码出错，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查找并运行对应类型的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代码块中的代码。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727F9-4F96-4A25-8935-001B6FD00FD0}"/>
              </a:ext>
            </a:extLst>
          </p:cNvPr>
          <p:cNvSpPr txBox="1"/>
          <p:nvPr/>
        </p:nvSpPr>
        <p:spPr>
          <a:xfrm>
            <a:off x="1109900" y="2359604"/>
            <a:ext cx="672781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= 'alice.txt'</a:t>
            </a: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with open(filename) as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f_obj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contents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f_obj.read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print("Sorry, the file " + filename + " does not exist.")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49D107-B241-474C-BAF3-9452209171B6}"/>
              </a:ext>
            </a:extLst>
          </p:cNvPr>
          <p:cNvSpPr/>
          <p:nvPr/>
        </p:nvSpPr>
        <p:spPr>
          <a:xfrm>
            <a:off x="1109900" y="4740793"/>
            <a:ext cx="4273114" cy="3677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Sorry, the file alice.txt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14322249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62222-E89D-4159-916D-325D2676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36" y="989171"/>
            <a:ext cx="7838384" cy="560451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实验课课程要求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实验课课程安排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AutoNum type="arabicPeriod"/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Python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程序设计基础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作业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52310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80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7D4D44A-2D26-4D90-ADE2-C0D8DE12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1754433"/>
            <a:ext cx="8379727" cy="4391390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ZeroDivisionError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代码块成功执行时才运行的代码，应放在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代码块中。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语句：在代码块中使用，指示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什么都不做。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514087-E5FB-42BE-84AF-B1850B897BDE}"/>
              </a:ext>
            </a:extLst>
          </p:cNvPr>
          <p:cNvSpPr txBox="1"/>
          <p:nvPr/>
        </p:nvSpPr>
        <p:spPr>
          <a:xfrm>
            <a:off x="1098025" y="2200967"/>
            <a:ext cx="530277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first_number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input("\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nFirst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number: ")</a:t>
            </a: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second_number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input("Second number: ")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answer = int(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first_number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int(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second_number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ZeroDivisionError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pass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print(answer)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print("Finished!")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222C9B-32DD-4658-BA22-28959A29EF11}"/>
              </a:ext>
            </a:extLst>
          </p:cNvPr>
          <p:cNvSpPr/>
          <p:nvPr/>
        </p:nvSpPr>
        <p:spPr>
          <a:xfrm>
            <a:off x="6284318" y="3489481"/>
            <a:ext cx="2702079" cy="144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First number: 5</a:t>
            </a:r>
          </a:p>
          <a:p>
            <a:r>
              <a:rPr lang="en-US" altLang="zh-CN" sz="1600" dirty="0"/>
              <a:t>Second number: 2</a:t>
            </a:r>
          </a:p>
          <a:p>
            <a:r>
              <a:rPr lang="en-US" altLang="zh-CN" sz="1600" dirty="0"/>
              <a:t>2.5</a:t>
            </a:r>
          </a:p>
          <a:p>
            <a:r>
              <a:rPr lang="en-US" altLang="zh-CN" sz="1600" dirty="0"/>
              <a:t>Finished!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E63664-B66D-4DC0-BD8F-2A69BF8A9B35}"/>
              </a:ext>
            </a:extLst>
          </p:cNvPr>
          <p:cNvSpPr/>
          <p:nvPr/>
        </p:nvSpPr>
        <p:spPr>
          <a:xfrm>
            <a:off x="6284318" y="1969342"/>
            <a:ext cx="2702079" cy="1084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First number: 5</a:t>
            </a:r>
          </a:p>
          <a:p>
            <a:r>
              <a:rPr lang="en-US" altLang="zh-CN" sz="1600" dirty="0"/>
              <a:t>Second number: 0</a:t>
            </a:r>
          </a:p>
          <a:p>
            <a:r>
              <a:rPr lang="en-US" altLang="zh-CN" sz="1600" dirty="0"/>
              <a:t>Finished!</a:t>
            </a:r>
          </a:p>
        </p:txBody>
      </p:sp>
    </p:spTree>
    <p:extLst>
      <p:ext uri="{BB962C8B-B14F-4D97-AF65-F5344CB8AC3E}">
        <p14:creationId xmlns:p14="http://schemas.microsoft.com/office/powerpoint/2010/main" val="2513339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81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  Python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环境配置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简单数据类型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控制结构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复杂数据结构与操作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文件与异常</a:t>
            </a:r>
          </a:p>
          <a:p>
            <a:pPr lvl="1"/>
            <a:r>
              <a:rPr lang="en-US" altLang="zh-CN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  </a:t>
            </a:r>
            <a:r>
              <a:rPr lang="zh-CN" altLang="en-US" b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模块与库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694193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82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7D4D44A-2D26-4D90-ADE2-C0D8DE12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1754433"/>
            <a:ext cx="8379727" cy="5019432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将函数与类存储在被称为模块的独立文件中，与主程序分离。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模块是扩展名为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的文件，包含要导入到程序中的代码。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调用方式：模块名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函数名或类名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函数名或类名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调用方式：函数名或类名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可以同时导入多个函数或类，中间用逗号分隔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模块别名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调用方式：模块别名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函数名或类名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函数名或类名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函数或类的别名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调用方式：函数或类的别名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*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调用方式：函数名或类名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如遇相同名称容易造成覆盖，不推荐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043885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83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7D4D44A-2D26-4D90-ADE2-C0D8DE12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1754433"/>
            <a:ext cx="8379727" cy="439139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1971D-CB44-4BF1-BE9C-8DF6F6FD578B}"/>
              </a:ext>
            </a:extLst>
          </p:cNvPr>
          <p:cNvSpPr txBox="1"/>
          <p:nvPr/>
        </p:nvSpPr>
        <p:spPr>
          <a:xfrm>
            <a:off x="584886" y="2307381"/>
            <a:ext cx="282652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swap(a, b):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b, a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= 224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'Good day!'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print(a, b)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a, b = swap(a, b)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print(a, b)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a, b = b, a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print(a, b)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22A254-B2F8-4F8C-8E03-577157616E32}"/>
              </a:ext>
            </a:extLst>
          </p:cNvPr>
          <p:cNvSpPr/>
          <p:nvPr/>
        </p:nvSpPr>
        <p:spPr>
          <a:xfrm>
            <a:off x="830091" y="5252182"/>
            <a:ext cx="2017942" cy="1002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224 Good day!</a:t>
            </a:r>
          </a:p>
          <a:p>
            <a:r>
              <a:rPr lang="en-US" altLang="zh-CN" sz="1600" dirty="0"/>
              <a:t>Good day! 224</a:t>
            </a:r>
          </a:p>
          <a:p>
            <a:r>
              <a:rPr lang="en-US" altLang="zh-CN" sz="1600" dirty="0"/>
              <a:t>224 Good day!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36BC1CF5-7107-4477-A2F1-49C4A6939BBD}"/>
              </a:ext>
            </a:extLst>
          </p:cNvPr>
          <p:cNvSpPr txBox="1">
            <a:spLocks/>
          </p:cNvSpPr>
          <p:nvPr/>
        </p:nvSpPr>
        <p:spPr>
          <a:xfrm>
            <a:off x="3566730" y="2376513"/>
            <a:ext cx="5181601" cy="330331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导入一个模块时，该模块文件的无缩进代码将自动执行。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例如，若当前“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”下的代码没有缩进在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中，则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swap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时，这些代码全部都会执行一次。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因此，在编写自己的模块时，模块测试代码等要记得缩进于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__name__ == '__main__':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7B2342-B418-4C92-A1E9-AF682DE5C0CF}"/>
              </a:ext>
            </a:extLst>
          </p:cNvPr>
          <p:cNvSpPr txBox="1"/>
          <p:nvPr/>
        </p:nvSpPr>
        <p:spPr>
          <a:xfrm>
            <a:off x="4116615" y="5655122"/>
            <a:ext cx="4296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if __name__ == '__main__' </a:t>
            </a:r>
            <a:r>
              <a:rPr lang="zh-CN" altLang="en-US" sz="1600" dirty="0"/>
              <a:t>如何正确理解</a:t>
            </a:r>
            <a:r>
              <a:rPr lang="en-US" altLang="zh-CN" sz="1600" dirty="0"/>
              <a:t>? 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>
                <a:hlinkClick r:id="rId3"/>
              </a:rPr>
              <a:t>https://www.zhihu.com/question/49136398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DFD0E7-E48D-40E4-B090-749BC513BCA1}"/>
              </a:ext>
            </a:extLst>
          </p:cNvPr>
          <p:cNvSpPr txBox="1"/>
          <p:nvPr/>
        </p:nvSpPr>
        <p:spPr>
          <a:xfrm>
            <a:off x="2569160" y="1860379"/>
            <a:ext cx="4005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name</a:t>
            </a:r>
            <a:r>
              <a:rPr lang="zh-CN" altLang="en-US" sz="1600" dirty="0"/>
              <a:t>和</a:t>
            </a:r>
            <a:r>
              <a:rPr lang="en-US" altLang="zh-CN" sz="1600" dirty="0"/>
              <a:t>main</a:t>
            </a:r>
            <a:r>
              <a:rPr lang="zh-CN" altLang="en-US" sz="1600" dirty="0"/>
              <a:t>的前与后，均有</a:t>
            </a:r>
            <a:r>
              <a:rPr lang="zh-CN" altLang="en-US" sz="1600" dirty="0">
                <a:solidFill>
                  <a:srgbClr val="FF0000"/>
                </a:solidFill>
              </a:rPr>
              <a:t>两个</a:t>
            </a:r>
            <a:r>
              <a:rPr lang="zh-CN" altLang="en-US" sz="1600" dirty="0"/>
              <a:t>下划线。</a:t>
            </a:r>
            <a:endParaRPr lang="en-US" altLang="zh-CN" sz="16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40D8EDC-4376-4DA9-A875-F707D321BE37}"/>
              </a:ext>
            </a:extLst>
          </p:cNvPr>
          <p:cNvCxnSpPr/>
          <p:nvPr/>
        </p:nvCxnSpPr>
        <p:spPr bwMode="auto">
          <a:xfrm flipH="1">
            <a:off x="2435469" y="2160941"/>
            <a:ext cx="650631" cy="942744"/>
          </a:xfrm>
          <a:prstGeom prst="straightConnector1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84885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标准库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84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7D4D44A-2D26-4D90-ADE2-C0D8DE12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1754433"/>
            <a:ext cx="8379727" cy="5019432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标准库是一组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自带的模块，例如：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heapq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collections</a:t>
            </a: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标准库：</a:t>
            </a:r>
            <a:r>
              <a:rPr lang="en-US" altLang="zh-CN" sz="2000" dirty="0">
                <a:hlinkClick r:id="rId3"/>
              </a:rPr>
              <a:t>https://pymotw.com/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750009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3. Python</a:t>
            </a:r>
            <a:r>
              <a:rPr lang="zh-CN" altLang="en-US" sz="4000" dirty="0">
                <a:cs typeface="Times New Roman" panose="02020603050405020304" pitchFamily="18" charset="0"/>
              </a:rPr>
              <a:t>程序设计基础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标准库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39F1BFB-003C-4654-9AA7-AFD6CFD4AAC7}"/>
              </a:ext>
            </a:extLst>
          </p:cNvPr>
          <p:cNvSpPr txBox="1">
            <a:spLocks/>
          </p:cNvSpPr>
          <p:nvPr/>
        </p:nvSpPr>
        <p:spPr>
          <a:xfrm>
            <a:off x="606670" y="1605818"/>
            <a:ext cx="5658046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99CC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90609AF1-0C63-42FB-9B7B-A7D3346FC2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83413" y="6413502"/>
            <a:ext cx="1981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85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7D4D44A-2D26-4D90-ADE2-C0D8DE12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6" y="1754433"/>
            <a:ext cx="8379727" cy="5019432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包安装：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是一个负责为你下载并安装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包的程序，大部分较新的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都自带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</a:p>
          <a:p>
            <a:pPr lvl="1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安装命令：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包的名称，如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16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zh-CN" altLang="en-US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类似的，如果计算机同时安装了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，则需使用：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pip3 install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包的名称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常用包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交互实时编程：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数据分析、计算与可视化：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文本挖掘：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genism</a:t>
            </a: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062948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62222-E89D-4159-916D-325D2676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36" y="989171"/>
            <a:ext cx="7838384" cy="560451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实验课课程要求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实验课课程安排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Python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程序设计基础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86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50149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4. </a:t>
            </a:r>
            <a:r>
              <a:rPr lang="zh-CN" altLang="en-US" sz="4000" dirty="0">
                <a:cs typeface="Times New Roman" panose="02020603050405020304" pitchFamily="18" charset="0"/>
              </a:rPr>
              <a:t>作业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87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第一周作业（第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D0C36ADA-E7EA-4114-83A4-83C906964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4" y="1774153"/>
            <a:ext cx="8334000" cy="13426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19E2D5-4B07-4D20-BF5E-3C907F02B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4" y="3429000"/>
            <a:ext cx="8334000" cy="2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98175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4. </a:t>
            </a:r>
            <a:r>
              <a:rPr lang="zh-CN" altLang="en-US" sz="4000" dirty="0">
                <a:cs typeface="Times New Roman" panose="02020603050405020304" pitchFamily="18" charset="0"/>
              </a:rPr>
              <a:t>作业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88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第一周作业（第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80F9932C-8326-4F8F-907C-3FADBF9B76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9" y="2545239"/>
            <a:ext cx="8124092" cy="22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8328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4. </a:t>
            </a:r>
            <a:r>
              <a:rPr lang="zh-CN" altLang="en-US" sz="4000" dirty="0">
                <a:cs typeface="Times New Roman" panose="02020603050405020304" pitchFamily="18" charset="0"/>
              </a:rPr>
              <a:t>作业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89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第二周作业（第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8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内容占位符 12">
            <a:extLst>
              <a:ext uri="{FF2B5EF4-FFF2-40B4-BE49-F238E27FC236}">
                <a16:creationId xmlns:a16="http://schemas.microsoft.com/office/drawing/2014/main" id="{7AECFE04-058F-4501-BBFB-A88FF17B6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2" y="1658172"/>
            <a:ext cx="7853198" cy="475532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471886-41D1-4BDC-BD58-D4794FE17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89" y="2140548"/>
            <a:ext cx="2840555" cy="25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2105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2. </a:t>
            </a:r>
            <a:r>
              <a:rPr lang="zh-CN" altLang="en-US" sz="4000" dirty="0">
                <a:cs typeface="Times New Roman" panose="02020603050405020304" pitchFamily="18" charset="0"/>
              </a:rPr>
              <a:t>实验课课程安排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3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F353AB7-90DB-4899-981A-66FECFCC71AA}"/>
              </a:ext>
            </a:extLst>
          </p:cNvPr>
          <p:cNvSpPr/>
          <p:nvPr/>
        </p:nvSpPr>
        <p:spPr>
          <a:xfrm>
            <a:off x="154676" y="1084771"/>
            <a:ext cx="859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课程安排（暂定）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22E1F9A1-CCFA-45D2-9B7F-6D50CEEA1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356844"/>
              </p:ext>
            </p:extLst>
          </p:nvPr>
        </p:nvGraphicFramePr>
        <p:xfrm>
          <a:off x="154676" y="1848948"/>
          <a:ext cx="8809937" cy="416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39">
                  <a:extLst>
                    <a:ext uri="{9D8B030D-6E8A-4147-A177-3AD203B41FA5}">
                      <a16:colId xmlns:a16="http://schemas.microsoft.com/office/drawing/2014/main" val="2971985519"/>
                    </a:ext>
                  </a:extLst>
                </a:gridCol>
                <a:gridCol w="4724793">
                  <a:extLst>
                    <a:ext uri="{9D8B030D-6E8A-4147-A177-3AD203B41FA5}">
                      <a16:colId xmlns:a16="http://schemas.microsoft.com/office/drawing/2014/main" val="1724664796"/>
                    </a:ext>
                  </a:extLst>
                </a:gridCol>
                <a:gridCol w="1391043">
                  <a:extLst>
                    <a:ext uri="{9D8B030D-6E8A-4147-A177-3AD203B41FA5}">
                      <a16:colId xmlns:a16="http://schemas.microsoft.com/office/drawing/2014/main" val="2272396305"/>
                    </a:ext>
                  </a:extLst>
                </a:gridCol>
                <a:gridCol w="1901762">
                  <a:extLst>
                    <a:ext uri="{9D8B030D-6E8A-4147-A177-3AD203B41FA5}">
                      <a16:colId xmlns:a16="http://schemas.microsoft.com/office/drawing/2014/main" val="1300713354"/>
                    </a:ext>
                  </a:extLst>
                </a:gridCol>
              </a:tblGrid>
              <a:tr h="462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周次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课上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课下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重要时间节点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94586"/>
                  </a:ext>
                </a:extLst>
              </a:tr>
              <a:tr h="462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程序设计基础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36520"/>
                  </a:ext>
                </a:extLst>
              </a:tr>
              <a:tr h="462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程序设计基础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17433"/>
                  </a:ext>
                </a:extLst>
              </a:tr>
              <a:tr h="462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归结推理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提交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987984"/>
                  </a:ext>
                </a:extLst>
              </a:tr>
              <a:tr h="462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知识图谱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8662"/>
                  </a:ext>
                </a:extLst>
              </a:tr>
              <a:tr h="462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盲目搜索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提交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34620"/>
                  </a:ext>
                </a:extLst>
              </a:tr>
              <a:tr h="462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启发式搜索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14285"/>
                  </a:ext>
                </a:extLst>
              </a:tr>
              <a:tr h="462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博弈树搜索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提交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30888"/>
                  </a:ext>
                </a:extLst>
              </a:tr>
              <a:tr h="462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高级搜索算法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6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58134"/>
      </p:ext>
    </p:extLst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4. </a:t>
            </a:r>
            <a:r>
              <a:rPr lang="zh-CN" altLang="en-US" sz="4000" dirty="0">
                <a:cs typeface="Times New Roman" panose="02020603050405020304" pitchFamily="18" charset="0"/>
              </a:rPr>
              <a:t>作业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90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第二周作业（第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D7CF756A-87F1-495F-9EF1-647AA6DB2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2" y="2038898"/>
            <a:ext cx="8306836" cy="39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20966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4. </a:t>
            </a:r>
            <a:r>
              <a:rPr lang="zh-CN" altLang="en-US" sz="4000" dirty="0">
                <a:cs typeface="Times New Roman" panose="02020603050405020304" pitchFamily="18" charset="0"/>
              </a:rPr>
              <a:t>作业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91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第二周作业（第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ACA31CF-D135-40FB-8AD8-74C351540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0" y="1832973"/>
            <a:ext cx="8126839" cy="43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3377"/>
      </p:ext>
    </p:extLst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4. </a:t>
            </a:r>
            <a:r>
              <a:rPr lang="zh-CN" altLang="en-US" sz="4000" dirty="0">
                <a:cs typeface="Times New Roman" panose="02020603050405020304" pitchFamily="18" charset="0"/>
              </a:rPr>
              <a:t>作业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92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0E841-69DD-4D1A-8587-F9DD3142BB19}"/>
              </a:ext>
            </a:extLst>
          </p:cNvPr>
          <p:cNvSpPr/>
          <p:nvPr/>
        </p:nvSpPr>
        <p:spPr>
          <a:xfrm>
            <a:off x="154676" y="1084773"/>
            <a:ext cx="85904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第二周作业（第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301D917-B034-4B98-B3F7-12964D21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33769" y="40229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301D917-B034-4B98-B3F7-12964D21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769" y="40229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A5AC10A-56E0-424A-B99E-EDBC1517B6D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46850" y="349948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A5AC10A-56E0-424A-B99E-EDBC1517B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9948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69446775-20E5-4C7C-8A5C-36ECA9284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5" y="2199209"/>
            <a:ext cx="8517269" cy="3574018"/>
          </a:xfrm>
        </p:spPr>
      </p:pic>
    </p:spTree>
    <p:extLst>
      <p:ext uri="{BB962C8B-B14F-4D97-AF65-F5344CB8AC3E}">
        <p14:creationId xmlns:p14="http://schemas.microsoft.com/office/powerpoint/2010/main" val="2108107459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F14747B-07E9-4804-9CFF-35A4233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62222-E89D-4159-916D-325D2676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36" y="989171"/>
            <a:ext cx="7838384" cy="560451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实验课课程要求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实验课课程安排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Python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程序设计基础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作业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3600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sz="3600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E4F00BE-14F0-43E9-B9F8-1A0DF1932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1530F2-8387-4966-8632-5A5463746060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93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83649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EF05FDD-CFC3-4EDA-A594-927B77C0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"/>
            <a:ext cx="9144000" cy="76517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cs typeface="Times New Roman" panose="02020603050405020304" pitchFamily="18" charset="0"/>
              </a:rPr>
              <a:t>作业提交说明</a:t>
            </a:r>
            <a:endParaRPr lang="zh-CN" altLang="en-US" dirty="0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8296CB0A-3DF5-4ADC-9304-50ACDFF96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BACFEB-4790-4769-88E9-EDBFCE1148E1}" type="slidenum">
              <a:rPr kumimoji="0" lang="ja-JP" altLang="en-US" sz="1400" b="0">
                <a:solidFill>
                  <a:srgbClr val="A50021"/>
                </a:solidFill>
                <a:latin typeface="Arial" panose="020B0604020202020204" pitchFamily="34" charset="0"/>
              </a:rPr>
              <a:pPr/>
              <a:t>94</a:t>
            </a:fld>
            <a:endParaRPr kumimoji="0" lang="en-US" altLang="ja-JP" sz="1400" b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11B14E-54A5-4909-865E-64F0A6F3D9F0}"/>
              </a:ext>
            </a:extLst>
          </p:cNvPr>
          <p:cNvSpPr/>
          <p:nvPr/>
        </p:nvSpPr>
        <p:spPr>
          <a:xfrm>
            <a:off x="154675" y="1084773"/>
            <a:ext cx="874313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作业提交说明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提交一个压缩包。压缩包命名为：“学号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姓名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作业编号”，例如：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20240227_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张三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压缩包包含三部分：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Code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文件夹和实验报告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Code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文件夹：存放实验代码</a:t>
            </a: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文件格式参考发的模板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如果需要提交新版本，则在压缩包后面加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_v1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等。如“学号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姓名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作业编号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_v1.zip”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，以此类推。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000" dirty="0">
              <a:hlinkClick r:id="rId3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6"/>
                </a:solidFill>
              </a:rPr>
              <a:t>截止日期：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6"/>
                </a:solidFill>
              </a:rPr>
              <a:t>第一周作业</a:t>
            </a:r>
            <a:r>
              <a:rPr lang="en-US" altLang="zh-CN" sz="2000" dirty="0">
                <a:solidFill>
                  <a:schemeClr val="accent6"/>
                </a:solidFill>
              </a:rPr>
              <a:t>DDL</a:t>
            </a:r>
            <a:r>
              <a:rPr lang="zh-CN" altLang="en-US" sz="2000" dirty="0">
                <a:solidFill>
                  <a:schemeClr val="accent6"/>
                </a:solidFill>
              </a:rPr>
              <a:t>： </a:t>
            </a:r>
            <a:r>
              <a:rPr lang="en-US" altLang="zh-CN" sz="2000" dirty="0">
                <a:solidFill>
                  <a:schemeClr val="accent6"/>
                </a:solidFill>
              </a:rPr>
              <a:t>2024</a:t>
            </a:r>
            <a:r>
              <a:rPr lang="zh-CN" altLang="en-US" sz="2000" dirty="0">
                <a:solidFill>
                  <a:schemeClr val="accent6"/>
                </a:solidFill>
              </a:rPr>
              <a:t>年</a:t>
            </a:r>
            <a:r>
              <a:rPr lang="en-US" altLang="zh-CN" sz="2000" dirty="0">
                <a:solidFill>
                  <a:schemeClr val="accent6"/>
                </a:solidFill>
              </a:rPr>
              <a:t>3</a:t>
            </a:r>
            <a:r>
              <a:rPr lang="zh-CN" altLang="en-US" sz="2000" dirty="0">
                <a:solidFill>
                  <a:schemeClr val="accent6"/>
                </a:solidFill>
              </a:rPr>
              <a:t>月</a:t>
            </a:r>
            <a:r>
              <a:rPr lang="en-US" altLang="zh-CN" sz="2000" dirty="0">
                <a:solidFill>
                  <a:schemeClr val="accent6"/>
                </a:solidFill>
              </a:rPr>
              <a:t>5</a:t>
            </a:r>
            <a:r>
              <a:rPr lang="zh-CN" altLang="en-US" sz="2000" dirty="0">
                <a:solidFill>
                  <a:schemeClr val="accent6"/>
                </a:solidFill>
              </a:rPr>
              <a:t>日</a:t>
            </a:r>
            <a:r>
              <a:rPr lang="en-US" altLang="zh-CN" sz="2000" dirty="0">
                <a:solidFill>
                  <a:schemeClr val="accent6"/>
                </a:solidFill>
              </a:rPr>
              <a:t>24</a:t>
            </a:r>
            <a:r>
              <a:rPr lang="zh-CN" altLang="en-US" sz="2000" dirty="0">
                <a:solidFill>
                  <a:schemeClr val="accent6"/>
                </a:solidFill>
              </a:rPr>
              <a:t>点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6"/>
                </a:solidFill>
              </a:rPr>
              <a:t>第二周作业</a:t>
            </a:r>
            <a:r>
              <a:rPr lang="en-US" altLang="zh-CN" sz="2000" dirty="0">
                <a:solidFill>
                  <a:schemeClr val="accent6"/>
                </a:solidFill>
              </a:rPr>
              <a:t>DDL</a:t>
            </a:r>
            <a:r>
              <a:rPr lang="zh-CN" altLang="en-US" sz="2000" dirty="0">
                <a:solidFill>
                  <a:schemeClr val="accent6"/>
                </a:solidFill>
              </a:rPr>
              <a:t>： </a:t>
            </a:r>
            <a:r>
              <a:rPr lang="en-US" altLang="zh-CN" sz="2000" dirty="0">
                <a:solidFill>
                  <a:schemeClr val="accent6"/>
                </a:solidFill>
              </a:rPr>
              <a:t>2024</a:t>
            </a:r>
            <a:r>
              <a:rPr lang="zh-CN" altLang="en-US" sz="2000" dirty="0">
                <a:solidFill>
                  <a:schemeClr val="accent6"/>
                </a:solidFill>
              </a:rPr>
              <a:t>年</a:t>
            </a:r>
            <a:r>
              <a:rPr lang="en-US" altLang="zh-CN" sz="2000" dirty="0">
                <a:solidFill>
                  <a:schemeClr val="accent6"/>
                </a:solidFill>
              </a:rPr>
              <a:t>3</a:t>
            </a:r>
            <a:r>
              <a:rPr lang="zh-CN" altLang="en-US" sz="2000" dirty="0">
                <a:solidFill>
                  <a:schemeClr val="accent6"/>
                </a:solidFill>
              </a:rPr>
              <a:t>月</a:t>
            </a:r>
            <a:r>
              <a:rPr lang="en-US" altLang="zh-CN" sz="2000" dirty="0">
                <a:solidFill>
                  <a:schemeClr val="accent6"/>
                </a:solidFill>
              </a:rPr>
              <a:t>12</a:t>
            </a:r>
            <a:r>
              <a:rPr lang="zh-CN" altLang="en-US" sz="2000" dirty="0">
                <a:solidFill>
                  <a:schemeClr val="accent6"/>
                </a:solidFill>
              </a:rPr>
              <a:t>日</a:t>
            </a:r>
            <a:r>
              <a:rPr lang="en-US" altLang="zh-CN" sz="2000" dirty="0">
                <a:solidFill>
                  <a:schemeClr val="accent6"/>
                </a:solidFill>
              </a:rPr>
              <a:t>24</a:t>
            </a:r>
            <a:r>
              <a:rPr lang="zh-CN" altLang="en-US" sz="2000" dirty="0">
                <a:solidFill>
                  <a:schemeClr val="accent6"/>
                </a:solidFill>
              </a:rPr>
              <a:t>点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000" dirty="0">
              <a:hlinkClick r:id="rId4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6"/>
                </a:solidFill>
              </a:rPr>
              <a:t>提交邮箱： </a:t>
            </a:r>
            <a:r>
              <a:rPr lang="en-US" altLang="zh-CN" sz="2000" dirty="0">
                <a:solidFill>
                  <a:schemeClr val="accent6"/>
                </a:solidFill>
                <a:hlinkClick r:id="rId5"/>
              </a:rPr>
              <a:t>zhangyc8@mail2.sysu.edu.cn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5335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alibir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29104</TotalTime>
  <Words>9928</Words>
  <Application>Microsoft Office PowerPoint</Application>
  <PresentationFormat>全屏显示(4:3)</PresentationFormat>
  <Paragraphs>1947</Paragraphs>
  <Slides>94</Slides>
  <Notes>94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7" baseType="lpstr">
      <vt:lpstr>Microsoft YaHei Light</vt:lpstr>
      <vt:lpstr>ＭＳ Ｐゴシック</vt:lpstr>
      <vt:lpstr>MS PMincho</vt:lpstr>
      <vt:lpstr>黑体</vt:lpstr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wasedaSample5</vt:lpstr>
      <vt:lpstr>Equation</vt:lpstr>
      <vt:lpstr>Artificial Intelligence 人工智能实验</vt:lpstr>
      <vt:lpstr>目录 </vt:lpstr>
      <vt:lpstr>目录 </vt:lpstr>
      <vt:lpstr>1. 实验课课程要求</vt:lpstr>
      <vt:lpstr>1. 实验课课程要求</vt:lpstr>
      <vt:lpstr>1. 实验课课程要求</vt:lpstr>
      <vt:lpstr>1. 实验课课程要求</vt:lpstr>
      <vt:lpstr>目录 </vt:lpstr>
      <vt:lpstr>2. 实验课课程安排</vt:lpstr>
      <vt:lpstr>2. 实验课课程安排</vt:lpstr>
      <vt:lpstr>目录 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3. Python程序设计基础</vt:lpstr>
      <vt:lpstr>目录 </vt:lpstr>
      <vt:lpstr>4. 作业</vt:lpstr>
      <vt:lpstr>4. 作业</vt:lpstr>
      <vt:lpstr>4. 作业</vt:lpstr>
      <vt:lpstr>4. 作业</vt:lpstr>
      <vt:lpstr>4. 作业</vt:lpstr>
      <vt:lpstr>4. 作业</vt:lpstr>
      <vt:lpstr>目录 </vt:lpstr>
      <vt:lpstr>5 作业提交说明</vt:lpstr>
    </vt:vector>
  </TitlesOfParts>
  <Company>玄研究室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ｽﾗｲﾄﾞ ﾀｲﾄﾙなし</dc:title>
  <dc:creator>玄 光男</dc:creator>
  <cp:lastModifiedBy>Administrator</cp:lastModifiedBy>
  <cp:revision>1454</cp:revision>
  <cp:lastPrinted>1999-07-29T07:50:28Z</cp:lastPrinted>
  <dcterms:created xsi:type="dcterms:W3CDTF">1999-04-15T12:11:22Z</dcterms:created>
  <dcterms:modified xsi:type="dcterms:W3CDTF">2024-02-26T14:02:24Z</dcterms:modified>
</cp:coreProperties>
</file>