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81" r:id="rId11"/>
    <p:sldId id="269" r:id="rId12"/>
    <p:sldId id="280" r:id="rId13"/>
    <p:sldId id="282" r:id="rId14"/>
    <p:sldId id="271" r:id="rId15"/>
    <p:sldId id="270" r:id="rId16"/>
    <p:sldId id="272" r:id="rId17"/>
    <p:sldId id="283" r:id="rId18"/>
    <p:sldId id="273" r:id="rId19"/>
    <p:sldId id="274" r:id="rId20"/>
    <p:sldId id="275" r:id="rId21"/>
    <p:sldId id="276" r:id="rId22"/>
    <p:sldId id="284" r:id="rId23"/>
    <p:sldId id="277" r:id="rId24"/>
    <p:sldId id="278" r:id="rId25"/>
    <p:sldId id="285" r:id="rId26"/>
    <p:sldId id="279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05A49-8555-46D3-B471-F6ECA2392C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7A488ACE-B1E6-45EC-BB2D-23D1446B766F}">
      <dgm:prSet custT="1"/>
      <dgm:spPr/>
      <dgm:t>
        <a:bodyPr/>
        <a:lstStyle/>
        <a:p>
          <a:r>
            <a:rPr lang="es-ES" sz="6000" dirty="0"/>
            <a:t>LA ENERGÍA</a:t>
          </a:r>
          <a:br>
            <a:rPr lang="es-ES" sz="5300" dirty="0"/>
          </a:br>
          <a:r>
            <a:rPr lang="es-ES" sz="5300" dirty="0"/>
            <a:t>Tema 6</a:t>
          </a:r>
        </a:p>
      </dgm:t>
    </dgm:pt>
    <dgm:pt modelId="{0F3C365B-3D0D-4B05-A93D-7AB6D602BA92}" type="parTrans" cxnId="{198C5900-414B-4DD8-8256-02ACC20A9F15}">
      <dgm:prSet/>
      <dgm:spPr/>
      <dgm:t>
        <a:bodyPr/>
        <a:lstStyle/>
        <a:p>
          <a:endParaRPr lang="es-ES"/>
        </a:p>
      </dgm:t>
    </dgm:pt>
    <dgm:pt modelId="{401DCF9D-2B6C-4CDA-8133-A69ECE988B43}" type="sibTrans" cxnId="{198C5900-414B-4DD8-8256-02ACC20A9F15}">
      <dgm:prSet/>
      <dgm:spPr/>
      <dgm:t>
        <a:bodyPr/>
        <a:lstStyle/>
        <a:p>
          <a:endParaRPr lang="es-ES"/>
        </a:p>
      </dgm:t>
    </dgm:pt>
    <dgm:pt modelId="{BFCF5B4A-417F-4361-A00B-098B0EB02574}" type="pres">
      <dgm:prSet presAssocID="{96505A49-8555-46D3-B471-F6ECA2392CAC}" presName="linear" presStyleCnt="0">
        <dgm:presLayoutVars>
          <dgm:animLvl val="lvl"/>
          <dgm:resizeHandles val="exact"/>
        </dgm:presLayoutVars>
      </dgm:prSet>
      <dgm:spPr/>
    </dgm:pt>
    <dgm:pt modelId="{9BDF09CC-6263-4E19-9A6F-388A5BAD78DF}" type="pres">
      <dgm:prSet presAssocID="{7A488ACE-B1E6-45EC-BB2D-23D1446B766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98C5900-414B-4DD8-8256-02ACC20A9F15}" srcId="{96505A49-8555-46D3-B471-F6ECA2392CAC}" destId="{7A488ACE-B1E6-45EC-BB2D-23D1446B766F}" srcOrd="0" destOrd="0" parTransId="{0F3C365B-3D0D-4B05-A93D-7AB6D602BA92}" sibTransId="{401DCF9D-2B6C-4CDA-8133-A69ECE988B43}"/>
    <dgm:cxn modelId="{BFD67E88-4C60-4F08-B78A-E6354B98EAE0}" type="presOf" srcId="{7A488ACE-B1E6-45EC-BB2D-23D1446B766F}" destId="{9BDF09CC-6263-4E19-9A6F-388A5BAD78DF}" srcOrd="0" destOrd="0" presId="urn:microsoft.com/office/officeart/2005/8/layout/vList2"/>
    <dgm:cxn modelId="{A4D032B6-918A-4A7E-8639-1D1D3FC9CA50}" type="presOf" srcId="{96505A49-8555-46D3-B471-F6ECA2392CAC}" destId="{BFCF5B4A-417F-4361-A00B-098B0EB02574}" srcOrd="0" destOrd="0" presId="urn:microsoft.com/office/officeart/2005/8/layout/vList2"/>
    <dgm:cxn modelId="{40AA8391-52BA-4420-B021-AD6BFB8207A8}" type="presParOf" srcId="{BFCF5B4A-417F-4361-A00B-098B0EB02574}" destId="{9BDF09CC-6263-4E19-9A6F-388A5BAD78D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F09CC-6263-4E19-9A6F-388A5BAD78DF}">
      <dsp:nvSpPr>
        <dsp:cNvPr id="0" name=""/>
        <dsp:cNvSpPr/>
      </dsp:nvSpPr>
      <dsp:spPr>
        <a:xfrm>
          <a:off x="0" y="819"/>
          <a:ext cx="9144000" cy="2131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000" kern="1200" dirty="0"/>
            <a:t>LA ENERGÍA</a:t>
          </a:r>
          <a:br>
            <a:rPr lang="es-ES" sz="5300" kern="1200" dirty="0"/>
          </a:br>
          <a:r>
            <a:rPr lang="es-ES" sz="5300" kern="1200" dirty="0"/>
            <a:t>Tema 6</a:t>
          </a:r>
        </a:p>
      </dsp:txBody>
      <dsp:txXfrm>
        <a:off x="104074" y="104893"/>
        <a:ext cx="8935852" cy="1923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52F7C-571A-4274-AAB9-642D35CC4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972C00-0137-48BB-B950-A1A17ADE4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455785-71B9-4BD0-9954-B4807939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D7B5-B442-42D9-AC32-85EDF014A87F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C80700-94ED-432A-909E-669D4C0B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D76718-86FD-486A-A088-21BCCD09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3AF0-68FA-4503-8319-ED6F2289A8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28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2B992-2974-4CED-B4CB-45C0F285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D5ED5F-7328-4518-A173-D3FD11F2C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F6B3BA-EFAE-40E3-BB05-AA11FCCD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D7B5-B442-42D9-AC32-85EDF014A87F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4F3A6-D757-4A65-B78A-31B9E8ED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2219E6-106B-4B35-B5FB-61C5D78E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3AF0-68FA-4503-8319-ED6F2289A8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4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DC1BC7-BAD3-4B65-AB14-A1DE27B16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F4E16E-D6D0-4CFD-B64F-114B26C4C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01D807-15DA-4D8C-9EB3-02B818DC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D7B5-B442-42D9-AC32-85EDF014A87F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8064B9-A4E5-4E5E-AD51-9B839023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5A5451-11B7-4C36-8B91-A245AF75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3AF0-68FA-4503-8319-ED6F2289A8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54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93614-B7CD-475A-935E-CFE17C48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AF613C-AA78-4338-BF88-8E40028F1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25D630-CFA5-4281-8525-00CC7C16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D7B5-B442-42D9-AC32-85EDF014A87F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83041F-1F3D-43F4-A4A2-572E076E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B30EDF-FA10-4401-B576-C42E1551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3AF0-68FA-4503-8319-ED6F2289A8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000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E784B-5275-40FB-8675-DBDD288B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056970-2ACA-45DE-BDF4-60949759C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A397A3-D45D-498D-ADD0-A9BC2F69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D7B5-B442-42D9-AC32-85EDF014A87F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E31249-3B0A-4889-9BD7-71CE89A1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3B8482-52B0-480F-8298-590D4C86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3AF0-68FA-4503-8319-ED6F2289A8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246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C7F6D-1BB6-4CEA-99D8-6B439B0E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84AB72-FA9D-4341-AEBD-1CFD8538D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A617B7-46BA-4A68-AE25-19978F94E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B1CB54-EE26-4716-AE49-3F2F4BE3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D7B5-B442-42D9-AC32-85EDF014A87F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E49985-2EA5-44E4-8E06-3E83BCD4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F1AD25-714A-4AC6-9B34-944A98FE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3AF0-68FA-4503-8319-ED6F2289A8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20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88395-F75E-43FD-BE3A-B1A27C33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09A819-1AD4-4D74-BF9A-152D6CC20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B6163C-FAB6-444B-9975-CE00E0F0F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710EF2-0DB1-455F-993F-E4780BA17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43EB0E-A451-4116-AE35-83AD5BAB2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B847EB-CC6D-4BDE-A058-B223685A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D7B5-B442-42D9-AC32-85EDF014A87F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08E654-CD0D-495E-AC86-9EE1722E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6676BB-29D4-4170-B962-706A1BD9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3AF0-68FA-4503-8319-ED6F2289A8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29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AFFFD-3E48-4D02-BC7E-2BE384F2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D1D434-0C72-476E-9B5C-EC346F39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D7B5-B442-42D9-AC32-85EDF014A87F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803466-07B6-4878-9C8E-CFFB5C51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960673-A542-4719-A894-4565F00B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3AF0-68FA-4503-8319-ED6F2289A8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26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196C13-EE9A-47BB-B056-FEE70B48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D7B5-B442-42D9-AC32-85EDF014A87F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83AB1F-1C23-4FD1-BFB1-3AF32C6B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DE716C-A5E2-41BF-BBB7-2ACA5AB4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3AF0-68FA-4503-8319-ED6F2289A8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88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F9BEC-1F74-4C92-9CB8-D21C98DD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A533FD-182A-4541-AB8E-CEEEBBE33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2031C9-FBE1-4965-8D37-C251478E0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D98AE8-4321-42B7-B6D2-51C71A04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D7B5-B442-42D9-AC32-85EDF014A87F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76DEA2-7EC8-4022-8F93-893EC12C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FC8519-E75D-403D-8515-FD2BC6C9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3AF0-68FA-4503-8319-ED6F2289A8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31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8E368-B909-4E40-808E-9346DF95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6DF04D-F14D-45AE-A312-8937B87AD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B21897-7065-4159-AA0E-2093300B1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851A76-1436-4D6D-BD49-129DD68B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D7B5-B442-42D9-AC32-85EDF014A87F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18A20C-9D54-417F-96F7-7244D943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5C1A2E-3DBF-48E0-95AD-BB6BFBEE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C3AF0-68FA-4503-8319-ED6F2289A8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4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90C1C4-7FE5-4B2E-A502-5F4579BD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A11C1D-848B-45DD-9D47-DE6DB1DB1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D21F0F-794B-4B38-AE73-D8E5954A1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5D7B5-B442-42D9-AC32-85EDF014A87F}" type="datetimeFigureOut">
              <a:rPr lang="es-ES" smtClean="0"/>
              <a:t>20/04/2020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1981EB-2D73-4A5E-A0D9-BF3132EBB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FAB8B0-DC82-45BA-A315-D0528E786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3AF0-68FA-4503-8319-ED6F2289A8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88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Og6C1HyeaBs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Globo_(juguete)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uVPSc9X61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uVPSc9X61E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khCrgi80IPU" TargetMode="External"/><Relationship Id="rId4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khCrgi80IPU?feature=oembe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PJfYfVTyZU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PJfYfVTyZU?feature=oembe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haVIHtx58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haVIHtx58g?feature=oembe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Og6C1HyeaBs" TargetMode="External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3D012FFD-72B3-4A7D-925B-61F15075DE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707201"/>
              </p:ext>
            </p:extLst>
          </p:nvPr>
        </p:nvGraphicFramePr>
        <p:xfrm>
          <a:off x="1524000" y="1122363"/>
          <a:ext cx="9144000" cy="213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AF4951AB-5B29-4F03-895B-A291E93A3C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197" y="3429001"/>
            <a:ext cx="7326373" cy="285925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F247BAE-2DBA-4754-BFE8-400A30C208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7569" y="3427323"/>
            <a:ext cx="3046477" cy="28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2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s multimedia en línea 1" title="ENERGￃﾍAS RENOVABLES y NO RENOVABLES - Tipos de energￃﾭa">
            <a:hlinkClick r:id="" action="ppaction://media"/>
            <a:extLst>
              <a:ext uri="{FF2B5EF4-FFF2-40B4-BE49-F238E27FC236}">
                <a16:creationId xmlns:a16="http://schemas.microsoft.com/office/drawing/2014/main" id="{3EB3B92F-D089-4A78-B540-8799FAE25ED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3756" y="130629"/>
            <a:ext cx="11777682" cy="661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7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AED16-49C2-489E-AF82-2E83D195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>
                <a:solidFill>
                  <a:srgbClr val="FFC000"/>
                </a:solidFill>
              </a:rPr>
              <a:t>EL CALOR</a:t>
            </a:r>
            <a:endParaRPr lang="es-ES" sz="5400" dirty="0">
              <a:solidFill>
                <a:srgbClr val="FFC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EF2AC-ACB1-45B9-BC74-702829F5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dirty="0"/>
              <a:t>El calor es el </a:t>
            </a:r>
            <a:r>
              <a:rPr lang="es-ES" u="sng" dirty="0"/>
              <a:t>paso de la energía de un cuerpo a otro más frío</a:t>
            </a:r>
            <a:r>
              <a:rPr lang="es-ES" dirty="0"/>
              <a:t>.</a:t>
            </a:r>
          </a:p>
          <a:p>
            <a:r>
              <a:rPr lang="es-ES" dirty="0"/>
              <a:t>Todos los cuerpos presentan temperatura y la medimos con el termómetro.</a:t>
            </a:r>
          </a:p>
          <a:p>
            <a:r>
              <a:rPr lang="es-ES" dirty="0"/>
              <a:t>Cuando un cuerpo recibe calor se puede producir lo siguiente:</a:t>
            </a:r>
          </a:p>
          <a:p>
            <a:pPr marL="0" indent="0">
              <a:buNone/>
            </a:pPr>
            <a:r>
              <a:rPr lang="es-ES" dirty="0"/>
              <a:t>	*Un cambio de temperatura (un cuerpo frío pasa a caliente y al contrario)</a:t>
            </a:r>
          </a:p>
          <a:p>
            <a:pPr marL="0" indent="0">
              <a:buNone/>
            </a:pPr>
            <a:r>
              <a:rPr lang="es-ES" dirty="0"/>
              <a:t>	*Un cambio de volumen: Si un cuerpo se calienta se dilata, o sea, aumenta su volumen y cuando se enfría disminuye el volumen (como los globos, los balones…)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</p:txBody>
      </p:sp>
      <p:pic>
        <p:nvPicPr>
          <p:cNvPr id="5" name="Imagen 4" descr="Imagen que contiene tabla, interior, pequeño, hecho de madera&#10;&#10;Descripción generada automáticamente">
            <a:extLst>
              <a:ext uri="{FF2B5EF4-FFF2-40B4-BE49-F238E27FC236}">
                <a16:creationId xmlns:a16="http://schemas.microsoft.com/office/drawing/2014/main" id="{B40BF26B-06DD-485B-9B05-68AAADC95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78794" y="5392272"/>
            <a:ext cx="1238879" cy="78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44DF3-C1F0-43FC-ACDD-89F89DCB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/>
              <a:t>EL CALOR</a:t>
            </a:r>
            <a:endParaRPr lang="es-ES" sz="5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ABF240-792D-4821-8D0B-9A3886219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*Un cambio de estado :</a:t>
            </a:r>
          </a:p>
          <a:p>
            <a:pPr marL="0" indent="0">
              <a:buNone/>
            </a:pPr>
            <a:r>
              <a:rPr lang="es-ES" dirty="0"/>
              <a:t>		. Paso de sólido a líquido = Fusión</a:t>
            </a:r>
          </a:p>
          <a:p>
            <a:pPr marL="0" indent="0">
              <a:buNone/>
            </a:pPr>
            <a:r>
              <a:rPr lang="es-ES" dirty="0"/>
              <a:t>		. Paso de líquido a gas = Vaporización</a:t>
            </a:r>
          </a:p>
          <a:p>
            <a:pPr marL="0" indent="0">
              <a:buNone/>
            </a:pPr>
            <a:r>
              <a:rPr lang="es-ES" dirty="0"/>
              <a:t>		. Paso de gas a líquido = Condensación</a:t>
            </a:r>
          </a:p>
          <a:p>
            <a:pPr marL="0" indent="0">
              <a:buNone/>
            </a:pPr>
            <a:r>
              <a:rPr lang="es-ES" dirty="0"/>
              <a:t>		. Paso de líquido a sólido = Solidificación</a:t>
            </a:r>
          </a:p>
          <a:p>
            <a:pPr marL="0" indent="0">
              <a:buNone/>
            </a:pPr>
            <a:r>
              <a:rPr lang="es-ES" sz="2400" i="1" u="sng" dirty="0"/>
              <a:t>Puedes visionar el siguiente vídeo sobre los cambios de estado</a:t>
            </a:r>
          </a:p>
          <a:p>
            <a:pPr marL="0" indent="0">
              <a:buNone/>
            </a:pPr>
            <a:r>
              <a:rPr lang="es-ES" sz="2400" dirty="0"/>
              <a:t> </a:t>
            </a:r>
            <a:r>
              <a:rPr lang="es-ES" sz="2400" dirty="0">
                <a:hlinkClick r:id="rId2"/>
              </a:rPr>
              <a:t>https://www.youtube.com/watch?v=huVPSc9X61E</a:t>
            </a:r>
            <a:r>
              <a:rPr lang="es-ES" sz="2400" dirty="0"/>
              <a:t> o verlo en la siguiente diapositiva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912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s multimedia en línea 3" title="LOS ESTADOS DE LA MATERIA Y SUS CAMBIOS. Soￌﾁlido, liￌﾁquido y gaseoso | Vￃﾭdeos Educativos para niￃﾱos">
            <a:hlinkClick r:id="" action="ppaction://media"/>
            <a:extLst>
              <a:ext uri="{FF2B5EF4-FFF2-40B4-BE49-F238E27FC236}">
                <a16:creationId xmlns:a16="http://schemas.microsoft.com/office/drawing/2014/main" id="{C4AE373D-A77E-48B2-8127-AAB8A999FCE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3756" y="120238"/>
            <a:ext cx="11819906" cy="66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finición de Fusión » Concepto en Definición ABC">
            <a:extLst>
              <a:ext uri="{FF2B5EF4-FFF2-40B4-BE49-F238E27FC236}">
                <a16:creationId xmlns:a16="http://schemas.microsoft.com/office/drawing/2014/main" id="{28E5AC4D-906C-412D-A48A-4E63FFB96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03" y="724936"/>
            <a:ext cx="3951169" cy="198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cepto de solidificación - Definición en DeConceptos.com">
            <a:extLst>
              <a:ext uri="{FF2B5EF4-FFF2-40B4-BE49-F238E27FC236}">
                <a16:creationId xmlns:a16="http://schemas.microsoft.com/office/drawing/2014/main" id="{0AEB336A-1B58-4F34-B53D-B5D013DAD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99" y="724936"/>
            <a:ext cx="4156562" cy="198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jemplos de Condensación 20 Ejemplos en La Vida Cotidiana">
            <a:extLst>
              <a:ext uri="{FF2B5EF4-FFF2-40B4-BE49-F238E27FC236}">
                <a16:creationId xmlns:a16="http://schemas.microsoft.com/office/drawing/2014/main" id="{7B976965-A3B1-4CBE-936B-D2C0EDD1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03" y="3651686"/>
            <a:ext cx="3951168" cy="22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jemplos de evaporación">
            <a:extLst>
              <a:ext uri="{FF2B5EF4-FFF2-40B4-BE49-F238E27FC236}">
                <a16:creationId xmlns:a16="http://schemas.microsoft.com/office/drawing/2014/main" id="{DF5D3E93-F97A-414A-9E83-67C84E189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99" y="3651686"/>
            <a:ext cx="4156562" cy="22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264DFA0-CF72-4684-9B10-54E739FB3B14}"/>
              </a:ext>
            </a:extLst>
          </p:cNvPr>
          <p:cNvSpPr txBox="1"/>
          <p:nvPr/>
        </p:nvSpPr>
        <p:spPr>
          <a:xfrm>
            <a:off x="1195754" y="2855742"/>
            <a:ext cx="277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FUSIÓN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19213BB-5D66-446C-9919-FDC47A3893E3}"/>
              </a:ext>
            </a:extLst>
          </p:cNvPr>
          <p:cNvSpPr txBox="1"/>
          <p:nvPr/>
        </p:nvSpPr>
        <p:spPr>
          <a:xfrm>
            <a:off x="7924800" y="2855742"/>
            <a:ext cx="238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SOLIDIFICACIÓN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9596F4-F218-4FEA-BFCA-F9E079F1692B}"/>
              </a:ext>
            </a:extLst>
          </p:cNvPr>
          <p:cNvSpPr txBox="1"/>
          <p:nvPr/>
        </p:nvSpPr>
        <p:spPr>
          <a:xfrm>
            <a:off x="1563757" y="6175513"/>
            <a:ext cx="227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CONDENSACIÓN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EF85FF-A0BF-4201-8F97-32C1FE5236E9}"/>
              </a:ext>
            </a:extLst>
          </p:cNvPr>
          <p:cNvSpPr txBox="1"/>
          <p:nvPr/>
        </p:nvSpPr>
        <p:spPr>
          <a:xfrm>
            <a:off x="7924800" y="6016487"/>
            <a:ext cx="223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VAPORIZACIÓN</a:t>
            </a:r>
          </a:p>
        </p:txBody>
      </p:sp>
    </p:spTree>
    <p:extLst>
      <p:ext uri="{BB962C8B-B14F-4D97-AF65-F5344CB8AC3E}">
        <p14:creationId xmlns:p14="http://schemas.microsoft.com/office/powerpoint/2010/main" val="59529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4DA20-182E-495A-ABCE-DA4350F0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>
                <a:highlight>
                  <a:srgbClr val="FFFF00"/>
                </a:highlight>
              </a:rPr>
              <a:t>LA LUZ</a:t>
            </a:r>
            <a:endParaRPr lang="es-ES" sz="5400" dirty="0">
              <a:highlight>
                <a:srgbClr val="FFFF00"/>
              </a:highligh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2A2EF5-77F1-4BCF-B661-88F85A573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/>
              <a:t>FUENTES LUMINOSAS : </a:t>
            </a:r>
            <a:r>
              <a:rPr lang="es-ES" dirty="0"/>
              <a:t>Las fuentes luminosas </a:t>
            </a:r>
            <a:r>
              <a:rPr lang="es-ES" b="1" dirty="0"/>
              <a:t>naturales</a:t>
            </a:r>
            <a:r>
              <a:rPr lang="es-ES" dirty="0"/>
              <a:t> se encuentran en la naturaleza y emiten luz propia, como el sol o los relámpagos. Las fuentes luminosas </a:t>
            </a:r>
            <a:r>
              <a:rPr lang="es-ES" b="1" dirty="0"/>
              <a:t>artificiales </a:t>
            </a:r>
            <a:r>
              <a:rPr lang="es-ES" dirty="0"/>
              <a:t>son creadas por el hombre, como las lámparas y los fuegos artificiales.</a:t>
            </a:r>
          </a:p>
          <a:p>
            <a:r>
              <a:rPr lang="es-ES" i="1" dirty="0"/>
              <a:t>Las características de la luz son:</a:t>
            </a:r>
          </a:p>
          <a:p>
            <a:pPr marL="0" indent="0">
              <a:buNone/>
            </a:pPr>
            <a:r>
              <a:rPr lang="es-ES" i="1" dirty="0"/>
              <a:t>	* Viaja a gran velocidad.</a:t>
            </a:r>
          </a:p>
          <a:p>
            <a:pPr marL="0" indent="0">
              <a:buNone/>
            </a:pPr>
            <a:r>
              <a:rPr lang="es-ES" i="1" dirty="0"/>
              <a:t>	* Se mueve en línea recta.</a:t>
            </a:r>
          </a:p>
          <a:p>
            <a:pPr marL="0" indent="0">
              <a:buNone/>
            </a:pPr>
            <a:r>
              <a:rPr lang="es-ES" i="1" dirty="0"/>
              <a:t>	* Se propaga en todas las direcciones atravesando  los medios transparentes y translúcidos, como el agua o el vidrio.</a:t>
            </a:r>
          </a:p>
        </p:txBody>
      </p:sp>
    </p:spTree>
    <p:extLst>
      <p:ext uri="{BB962C8B-B14F-4D97-AF65-F5344CB8AC3E}">
        <p14:creationId xmlns:p14="http://schemas.microsoft.com/office/powerpoint/2010/main" val="2028026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dibujos sobre la luz para niños">
            <a:extLst>
              <a:ext uri="{FF2B5EF4-FFF2-40B4-BE49-F238E27FC236}">
                <a16:creationId xmlns:a16="http://schemas.microsoft.com/office/drawing/2014/main" id="{8ECF0F10-6D3D-4D31-B0C9-B60C98957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17" y="716032"/>
            <a:ext cx="4220385" cy="219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re amigos: Reflexión y refracción de la luz">
            <a:extLst>
              <a:ext uri="{FF2B5EF4-FFF2-40B4-BE49-F238E27FC236}">
                <a16:creationId xmlns:a16="http://schemas.microsoft.com/office/drawing/2014/main" id="{2D8A47F1-D826-4602-AA3E-05AA97D7F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770" y="844061"/>
            <a:ext cx="4220385" cy="206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▷ MESAS de LUZ para CALCAR | Para NIÑOS y PROFESIONALES">
            <a:extLst>
              <a:ext uri="{FF2B5EF4-FFF2-40B4-BE49-F238E27FC236}">
                <a16:creationId xmlns:a16="http://schemas.microsoft.com/office/drawing/2014/main" id="{24E1609B-ECC2-4B12-B313-E4E8AA5B4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553" y="3208021"/>
            <a:ext cx="4600136" cy="192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267ABC3-3824-4C2B-AAA3-116D90CDAD1F}"/>
              </a:ext>
            </a:extLst>
          </p:cNvPr>
          <p:cNvSpPr/>
          <p:nvPr/>
        </p:nvSpPr>
        <p:spPr>
          <a:xfrm>
            <a:off x="699288" y="5233934"/>
            <a:ext cx="9440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Puedes visionar este vídeo sobre la luz o verlo en la siguiente diapositiva</a:t>
            </a:r>
          </a:p>
          <a:p>
            <a:endParaRPr lang="es-ES" sz="2400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https://www.youtube.com/watch?v=khCrgi80IPU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66215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s multimedia en línea 1" title="La Diferencia entre la Reflexiￃﾳn y Refracciￃﾳn de la Luz | Videos Educativos para Niￃﾱos">
            <a:hlinkClick r:id="" action="ppaction://media"/>
            <a:extLst>
              <a:ext uri="{FF2B5EF4-FFF2-40B4-BE49-F238E27FC236}">
                <a16:creationId xmlns:a16="http://schemas.microsoft.com/office/drawing/2014/main" id="{0A40F201-C2D4-470B-8B38-6D8FAF406AD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4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A17EF-F646-4E1B-844C-A326F675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/>
              <a:t>LOS CUERPOS Y LA LUZ</a:t>
            </a:r>
            <a:endParaRPr lang="es-ES" sz="5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1A61C6-213C-4AD6-8DC3-15FB7E37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48" y="1966302"/>
            <a:ext cx="10515600" cy="4351338"/>
          </a:xfrm>
        </p:spPr>
        <p:txBody>
          <a:bodyPr/>
          <a:lstStyle/>
          <a:p>
            <a:r>
              <a:rPr lang="es-ES" dirty="0"/>
              <a:t>Cuerpos </a:t>
            </a:r>
            <a:r>
              <a:rPr lang="es-ES" b="1" dirty="0"/>
              <a:t>transparentes</a:t>
            </a:r>
            <a:r>
              <a:rPr lang="es-ES" dirty="0"/>
              <a:t>, como el vidrio, que dejan pasar la luz.</a:t>
            </a:r>
          </a:p>
          <a:p>
            <a:r>
              <a:rPr lang="es-ES" dirty="0"/>
              <a:t>Cuerpos </a:t>
            </a:r>
            <a:r>
              <a:rPr lang="es-ES" b="1" dirty="0"/>
              <a:t>translúcidos</a:t>
            </a:r>
            <a:r>
              <a:rPr lang="es-ES" dirty="0"/>
              <a:t>, como algunos plásticos, que dejan pasar la luz pero la desvían, la imagen es borrosa.</a:t>
            </a:r>
          </a:p>
          <a:p>
            <a:r>
              <a:rPr lang="es-ES" dirty="0"/>
              <a:t>Cuerpos </a:t>
            </a:r>
            <a:r>
              <a:rPr lang="es-ES" b="1" dirty="0"/>
              <a:t>opacos</a:t>
            </a:r>
            <a:r>
              <a:rPr lang="es-ES" dirty="0"/>
              <a:t>, como un libro, no dejan pasar la luz.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9C9ED2-99BA-4EEE-B4D2-416D89765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52" y="4001294"/>
            <a:ext cx="2466975" cy="18478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7A417D-7221-4518-9C12-ACCCC453A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403" y="4001294"/>
            <a:ext cx="3562350" cy="18478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00A197B-822B-4999-ABAA-0D3A7DC60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323" y="4001294"/>
            <a:ext cx="2981325" cy="175014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C0F86ED-F5F1-4004-A120-BC47D1673D64}"/>
              </a:ext>
            </a:extLst>
          </p:cNvPr>
          <p:cNvSpPr txBox="1"/>
          <p:nvPr/>
        </p:nvSpPr>
        <p:spPr>
          <a:xfrm>
            <a:off x="1434905" y="5849143"/>
            <a:ext cx="1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TRANSPARENTE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70164E1-1AC9-4131-9463-CD215F5616D9}"/>
              </a:ext>
            </a:extLst>
          </p:cNvPr>
          <p:cNvSpPr txBox="1"/>
          <p:nvPr/>
        </p:nvSpPr>
        <p:spPr>
          <a:xfrm>
            <a:off x="4810539" y="5849143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TRANSLÚCIDO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53AD45-EA53-4ADB-AE8E-CD2E4D7BF84D}"/>
              </a:ext>
            </a:extLst>
          </p:cNvPr>
          <p:cNvSpPr txBox="1"/>
          <p:nvPr/>
        </p:nvSpPr>
        <p:spPr>
          <a:xfrm>
            <a:off x="8534400" y="5950226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OPACOS</a:t>
            </a:r>
          </a:p>
        </p:txBody>
      </p:sp>
    </p:spTree>
    <p:extLst>
      <p:ext uri="{BB962C8B-B14F-4D97-AF65-F5344CB8AC3E}">
        <p14:creationId xmlns:p14="http://schemas.microsoft.com/office/powerpoint/2010/main" val="2791374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46C77-303C-41CF-A318-F3093C57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5400" b="1" dirty="0"/>
              <a:t>EL</a:t>
            </a:r>
            <a:r>
              <a:rPr lang="es-ES" b="1" dirty="0"/>
              <a:t> </a:t>
            </a:r>
            <a:r>
              <a:rPr lang="es-ES" sz="5400" b="1" dirty="0"/>
              <a:t>SONIDO</a:t>
            </a:r>
            <a:endParaRPr lang="es-ES" sz="5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23068C-3BE6-427F-BD3D-3FED7FC8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b="1" dirty="0"/>
              <a:t>sonido</a:t>
            </a:r>
            <a:r>
              <a:rPr lang="es-ES" dirty="0"/>
              <a:t> es una forma de energía que se produce por la vibración de los cuerpos y que percibimos por el oído.</a:t>
            </a:r>
          </a:p>
          <a:p>
            <a:r>
              <a:rPr lang="es-ES" dirty="0"/>
              <a:t>La </a:t>
            </a:r>
            <a:r>
              <a:rPr lang="es-ES" b="1" dirty="0"/>
              <a:t>propagación</a:t>
            </a:r>
            <a:r>
              <a:rPr lang="es-ES" dirty="0"/>
              <a:t> del sonido. El sonido se propaga de un lugar a otro a través de un </a:t>
            </a:r>
            <a:r>
              <a:rPr lang="es-ES" u="sng" dirty="0"/>
              <a:t>medio natural</a:t>
            </a:r>
            <a:r>
              <a:rPr lang="es-ES" dirty="0"/>
              <a:t>, como el aire y la tierra. Se propaga en línea recta y en todas las direcciones.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5EB153-BB3F-4D7A-A7B5-94D493D2E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01" y="4025735"/>
            <a:ext cx="3603582" cy="237506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8C25DF-6F20-408B-A07E-268155393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58244"/>
            <a:ext cx="4222796" cy="195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3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59864-DC4A-45BE-9F41-667B59E3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/>
              <a:t>Formas y fuentes de Energía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C72B90-CAA7-4B0E-8F7D-0ED1A52F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b="1" dirty="0"/>
              <a:t>energía</a:t>
            </a:r>
            <a:r>
              <a:rPr lang="es-ES" dirty="0"/>
              <a:t> provoca cambios y se puede presentar de muchas formas.</a:t>
            </a:r>
          </a:p>
          <a:p>
            <a:r>
              <a:rPr lang="es-ES" dirty="0"/>
              <a:t>Las formas de la energía son:</a:t>
            </a:r>
          </a:p>
          <a:p>
            <a:pPr marL="0" indent="0">
              <a:buNone/>
            </a:pPr>
            <a:r>
              <a:rPr lang="es-ES" dirty="0"/>
              <a:t>	*</a:t>
            </a:r>
            <a:r>
              <a:rPr lang="es-ES" b="1" dirty="0"/>
              <a:t>Energía sonora</a:t>
            </a:r>
            <a:r>
              <a:rPr lang="es-ES" dirty="0"/>
              <a:t>: es un tipo de energía cinética que emiten los cuerpos o el aire al vibrar, como el estruendo de un volcán.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C24CB6-E5BC-4B5E-9FF9-607D453C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862" y="3626332"/>
            <a:ext cx="2624136" cy="227570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2E3116-C75E-4CDE-B535-D2306409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642" y="3997806"/>
            <a:ext cx="3326800" cy="19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97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47C51-EDC9-4DDD-B485-48EB8135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23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5400" b="1" dirty="0"/>
              <a:t>CUALIDADES DEL SONIDO</a:t>
            </a:r>
            <a:endParaRPr lang="es-ES" sz="5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0ED0E-39AE-4383-879E-7D4C67B2A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/>
          </a:bodyPr>
          <a:lstStyle/>
          <a:p>
            <a:r>
              <a:rPr lang="es-ES" dirty="0"/>
              <a:t>Las cualidades del sonido son:</a:t>
            </a:r>
          </a:p>
          <a:p>
            <a:pPr marL="0" indent="0">
              <a:buNone/>
            </a:pPr>
            <a:r>
              <a:rPr lang="es-ES" dirty="0"/>
              <a:t>	* La </a:t>
            </a:r>
            <a:r>
              <a:rPr lang="es-ES" b="1" dirty="0"/>
              <a:t>intensidad</a:t>
            </a:r>
            <a:r>
              <a:rPr lang="es-ES" dirty="0"/>
              <a:t>: permite diferenciar entre sonidos fuertes y débiles, como un motor o el piar de un pajarito.</a:t>
            </a:r>
          </a:p>
          <a:p>
            <a:pPr marL="0" indent="0">
              <a:buNone/>
            </a:pPr>
            <a:r>
              <a:rPr lang="es-ES" dirty="0"/>
              <a:t>	* El </a:t>
            </a:r>
            <a:r>
              <a:rPr lang="es-ES" b="1" dirty="0"/>
              <a:t>tono</a:t>
            </a:r>
            <a:r>
              <a:rPr lang="es-ES" dirty="0"/>
              <a:t>: puede ser agudo o grave, como un violín o un contrabajo.</a:t>
            </a:r>
          </a:p>
          <a:p>
            <a:pPr marL="0" indent="0">
              <a:buNone/>
            </a:pPr>
            <a:r>
              <a:rPr lang="es-ES" dirty="0"/>
              <a:t>	* El </a:t>
            </a:r>
            <a:r>
              <a:rPr lang="es-ES" b="1" dirty="0"/>
              <a:t>timbre</a:t>
            </a:r>
            <a:r>
              <a:rPr lang="es-ES" dirty="0"/>
              <a:t>: permite diferenciar sonidos del mismo tono o intensidad, como la voz de una persona.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C848BF-B1CD-48B6-A743-E546A9BC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676" y="3999901"/>
            <a:ext cx="4941124" cy="28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25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8BB70D6-604F-41C9-A334-FD7CA1350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569" y="3685698"/>
            <a:ext cx="3520013" cy="21571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987F0E5-9D0C-4E42-8F1E-D3B61ACD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>
                <a:solidFill>
                  <a:schemeClr val="accent4">
                    <a:lumMod val="75000"/>
                  </a:schemeClr>
                </a:solidFill>
              </a:rPr>
              <a:t>CONTAMINACIÓN ACÚSTICA</a:t>
            </a:r>
            <a:endParaRPr lang="es-ES" sz="5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34E987-897F-4CB6-A8E9-DFA2A957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El exceso de ruido es una forma de contaminación acústica. Soportar ruidos continuamente puede perjudicar nuestra salud.</a:t>
            </a:r>
          </a:p>
          <a:p>
            <a:pPr marL="0" indent="0" algn="just">
              <a:buNone/>
            </a:pPr>
            <a:r>
              <a:rPr lang="es-ES" dirty="0"/>
              <a:t>Hay que escuchar la música a una intensidad adecuada, evitar los ruidos innecesarios y los gritos.</a:t>
            </a:r>
          </a:p>
          <a:p>
            <a:pPr marL="0" indent="0">
              <a:buNone/>
            </a:pPr>
            <a:r>
              <a:rPr lang="es-ES" u="sng" dirty="0"/>
              <a:t>Puedes visionar este vídeo sobre la contaminación acústica o verlo en la siguiente diapositiva.</a:t>
            </a:r>
          </a:p>
          <a:p>
            <a:pPr marL="0" indent="0">
              <a:buNone/>
            </a:pPr>
            <a:r>
              <a:rPr lang="es-ES" dirty="0">
                <a:hlinkClick r:id="rId3"/>
              </a:rPr>
              <a:t>https://www.youtube.com/watch?v=DPJfYfVTyZU</a:t>
            </a:r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34A91C-EE49-4C75-96D0-313F14A40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137" y="5041358"/>
            <a:ext cx="4483151" cy="160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14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s multimedia en línea 3" title="ￂ﾿Quￃﾩ es la CONTAMINACIￃﾓN ACￃﾚSTICA? - Contaminaciￃﾳn acￃﾺstica PARA NIￃﾑOS">
            <a:hlinkClick r:id="" action="ppaction://media"/>
            <a:extLst>
              <a:ext uri="{FF2B5EF4-FFF2-40B4-BE49-F238E27FC236}">
                <a16:creationId xmlns:a16="http://schemas.microsoft.com/office/drawing/2014/main" id="{43D3802A-583D-4512-B46B-4A33C9D9B08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5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D8FFA-195D-4924-A799-5000C208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>
                <a:solidFill>
                  <a:schemeClr val="accent5">
                    <a:lumMod val="75000"/>
                  </a:schemeClr>
                </a:solidFill>
              </a:rPr>
              <a:t>LA ELECTRICIDAD</a:t>
            </a:r>
            <a:endParaRPr lang="es-E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D53362-FC7F-4F49-8129-845F8BA9D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la propiedad de la materia, llamada </a:t>
            </a:r>
            <a:r>
              <a:rPr lang="es-ES" b="1" dirty="0"/>
              <a:t>carga eléctrica</a:t>
            </a:r>
            <a:r>
              <a:rPr lang="es-ES" dirty="0"/>
              <a:t>, que provoca fuerzas de atracción o repulsión entre algunos cuerpos.</a:t>
            </a:r>
          </a:p>
          <a:p>
            <a:r>
              <a:rPr lang="es-ES" dirty="0"/>
              <a:t>Los cuerpos son neutros, no tienen carga, pero al frotarlos adquieren más carga positiva o negativa. Si acercamos dos cuerpos con distinta carga (positiva y negativa) se atraen, pero si tienen la misma carga (positiva y positiva o negativa y negativa) se repelen. A este tipo de electricidad se le llama </a:t>
            </a:r>
            <a:r>
              <a:rPr lang="es-ES" b="1" dirty="0"/>
              <a:t>electricidad estática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219231-F5DC-4AF6-9B34-DE8FAB5AB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842" y="4587875"/>
            <a:ext cx="3301698" cy="1905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C7C6756-E5A7-484E-A4DC-72F27071C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664" y="4902200"/>
            <a:ext cx="4417621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95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71FC4-09F1-45D3-81FB-E0755EF2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/>
              <a:t>LOS CIRCUITOS ELÉCTRICOS</a:t>
            </a:r>
            <a:endParaRPr lang="es-ES" sz="5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2AA8BB-4069-48FF-97AA-1338B8EB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Para que la corriente circule hace falta un </a:t>
            </a:r>
            <a:r>
              <a:rPr lang="es-ES" b="1" dirty="0"/>
              <a:t>circuito eléctrico</a:t>
            </a:r>
            <a:r>
              <a:rPr lang="es-ES" dirty="0"/>
              <a:t>, que tiene los siguientes componentes:</a:t>
            </a:r>
          </a:p>
          <a:p>
            <a:pPr marL="0" indent="0">
              <a:buNone/>
            </a:pPr>
            <a:r>
              <a:rPr lang="es-ES" dirty="0"/>
              <a:t>	* El </a:t>
            </a:r>
            <a:r>
              <a:rPr lang="es-ES" b="1" dirty="0"/>
              <a:t>generador</a:t>
            </a:r>
            <a:r>
              <a:rPr lang="es-ES" dirty="0"/>
              <a:t>: proporciona la energía para que el circuito funcione, puede ser una pila.</a:t>
            </a:r>
          </a:p>
          <a:p>
            <a:pPr marL="0" indent="0">
              <a:buNone/>
            </a:pPr>
            <a:r>
              <a:rPr lang="es-ES" dirty="0"/>
              <a:t>	* El </a:t>
            </a:r>
            <a:r>
              <a:rPr lang="es-ES" b="1" dirty="0"/>
              <a:t>interruptor</a:t>
            </a:r>
            <a:r>
              <a:rPr lang="es-ES" dirty="0"/>
              <a:t>: abre o cierra el circuito, cuando se cierra deja pasar la corriente y la electricidad se mueve por él.</a:t>
            </a:r>
          </a:p>
          <a:p>
            <a:pPr marL="0" indent="0">
              <a:buNone/>
            </a:pPr>
            <a:r>
              <a:rPr lang="es-ES" dirty="0"/>
              <a:t>	* El </a:t>
            </a:r>
            <a:r>
              <a:rPr lang="es-ES" b="1" dirty="0"/>
              <a:t>receptor</a:t>
            </a:r>
            <a:r>
              <a:rPr lang="es-ES" dirty="0"/>
              <a:t>: convierte la electricidad en otro tipo de energía, por ejemplo, en luminosa.</a:t>
            </a:r>
          </a:p>
          <a:p>
            <a:pPr marL="0" indent="0">
              <a:buNone/>
            </a:pPr>
            <a:r>
              <a:rPr lang="es-ES" dirty="0"/>
              <a:t>	* Los </a:t>
            </a:r>
            <a:r>
              <a:rPr lang="es-ES" b="1" dirty="0"/>
              <a:t>elementos conductores</a:t>
            </a:r>
            <a:r>
              <a:rPr lang="es-ES" dirty="0"/>
              <a:t>: permiten que la electricidad recorra el circuito, son los cables.</a:t>
            </a:r>
          </a:p>
          <a:p>
            <a:pPr marL="0" indent="0">
              <a:buNone/>
            </a:pPr>
            <a:r>
              <a:rPr lang="es-ES" i="1" u="sng" dirty="0"/>
              <a:t>Puedes visionar este vídeo o verlo en la siguiente diapositiva, donde se indica cómo se hace un circuito eléctrico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https://www.youtube.com/watch?v=IhaVIHtx58g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1357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s multimedia en línea 3" title="Hacer un circuito elￃﾩctrico bￃﾡsico">
            <a:hlinkClick r:id="" action="ppaction://media"/>
            <a:extLst>
              <a:ext uri="{FF2B5EF4-FFF2-40B4-BE49-F238E27FC236}">
                <a16:creationId xmlns:a16="http://schemas.microsoft.com/office/drawing/2014/main" id="{FECE6C41-6332-4BD8-BC17-029551531E3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6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n sobre Circuitos electricos basicos de patricia marlene ...">
            <a:extLst>
              <a:ext uri="{FF2B5EF4-FFF2-40B4-BE49-F238E27FC236}">
                <a16:creationId xmlns:a16="http://schemas.microsoft.com/office/drawing/2014/main" id="{13141439-DD3A-4736-BCD7-2CCD3BD83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61" y="517249"/>
            <a:ext cx="4928090" cy="369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ENTECA - Circuitos eléctricos - Teoría + cuestionario">
            <a:extLst>
              <a:ext uri="{FF2B5EF4-FFF2-40B4-BE49-F238E27FC236}">
                <a16:creationId xmlns:a16="http://schemas.microsoft.com/office/drawing/2014/main" id="{9F4DB1FD-BACA-4B54-B456-2171C7E78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553" y="652650"/>
            <a:ext cx="4678761" cy="320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erimentos en Educación Primaria e Infantil: Circuitos eléctricos">
            <a:extLst>
              <a:ext uri="{FF2B5EF4-FFF2-40B4-BE49-F238E27FC236}">
                <a16:creationId xmlns:a16="http://schemas.microsoft.com/office/drawing/2014/main" id="{12CD2E09-7669-48A7-B4B7-7C54F2E2E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53" y="4135901"/>
            <a:ext cx="4678761" cy="233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0780441-AB78-408F-925C-45404584F512}"/>
              </a:ext>
            </a:extLst>
          </p:cNvPr>
          <p:cNvSpPr txBox="1"/>
          <p:nvPr/>
        </p:nvSpPr>
        <p:spPr>
          <a:xfrm>
            <a:off x="4149969" y="98474"/>
            <a:ext cx="298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DIFERENTES CIRCUITOS</a:t>
            </a:r>
          </a:p>
        </p:txBody>
      </p:sp>
    </p:spTree>
    <p:extLst>
      <p:ext uri="{BB962C8B-B14F-4D97-AF65-F5344CB8AC3E}">
        <p14:creationId xmlns:p14="http://schemas.microsoft.com/office/powerpoint/2010/main" val="188103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6FADC-76BE-472E-A46D-0691CA2D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/>
              <a:t>Formas y fuentes de Energía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4C2AF5-B6AA-4ADE-97F1-2BDD8F87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s-ES" dirty="0"/>
              <a:t>*</a:t>
            </a:r>
            <a:r>
              <a:rPr lang="es-ES" b="1" dirty="0"/>
              <a:t>Energía luminosa</a:t>
            </a:r>
            <a:r>
              <a:rPr lang="es-ES" dirty="0"/>
              <a:t>: es la que tienen los cuerpos que emiten luz, como el fuego.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93B2AC-E0CF-4BC2-974C-D78A23E92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27" y="2565070"/>
            <a:ext cx="3224276" cy="21108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734A842-D40A-42F9-951B-7270DF730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530" y="3189028"/>
            <a:ext cx="3750360" cy="23536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03A0616-FE18-4F2F-BFC9-D48F28182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849" y="2565070"/>
            <a:ext cx="3688201" cy="211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5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4ADCA-93C8-4B02-BD69-C6DD6D73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/>
              <a:t>Formas y fuentes de Ener</a:t>
            </a:r>
            <a:r>
              <a:rPr lang="es-ES" sz="5400" dirty="0"/>
              <a:t>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EDD61-6505-418A-B4D8-C9E7879B0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	*</a:t>
            </a:r>
            <a:r>
              <a:rPr lang="es-ES" b="1" dirty="0"/>
              <a:t>Energía calorífica</a:t>
            </a:r>
            <a:r>
              <a:rPr lang="es-ES" dirty="0"/>
              <a:t>: es la que transfieren los cuerpos calientes, como la lava.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7E3295-D8DB-4D38-A652-0EF6B5271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34" y="3610099"/>
            <a:ext cx="3628000" cy="24239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FCE2BA-1933-4FE1-8900-D92FE4E83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214" y="3051958"/>
            <a:ext cx="3413180" cy="29821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858ED20-B5C6-4CE6-A637-76D6B93CB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868" y="2398105"/>
            <a:ext cx="2738512" cy="24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1AA27-1714-4751-A7C0-260B3FCF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/>
              <a:t>Formas y Fuentes de Energía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49AC1B-A8E8-4C97-96C3-77E081EF3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	*</a:t>
            </a:r>
            <a:r>
              <a:rPr lang="es-ES" b="1" dirty="0"/>
              <a:t>Energía eléctrica</a:t>
            </a:r>
            <a:r>
              <a:rPr lang="es-ES" dirty="0"/>
              <a:t>: es la que tienen los rayos en las tormentas, y la que utilizan los aparatos que usan la electricidad.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8AAF98-79C1-4A71-9B7F-A32D68532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96" y="3027617"/>
            <a:ext cx="4743268" cy="28981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1361ADE-5824-4E46-B35F-9C559779F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997" y="3027618"/>
            <a:ext cx="4355171" cy="28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2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C3111-B095-4C06-A899-E654F910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/>
              <a:t>Formas y fuentes de Energía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9749FD-B467-492C-8BED-0112BEB2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	* </a:t>
            </a:r>
            <a:r>
              <a:rPr lang="es-ES" b="1" dirty="0"/>
              <a:t>Energía cinética</a:t>
            </a:r>
            <a:r>
              <a:rPr lang="es-ES" dirty="0"/>
              <a:t>: es la que tienen los cuerpos en movimiento, como las piedras lanzadas por un volcán, cuando caminamos,…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C9160D-7DF1-4D9D-AE74-5ACAD00C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48" y="3053556"/>
            <a:ext cx="3198697" cy="25159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EC8C123-44E3-4D6C-B2BD-5E2BBF38B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529" y="3053556"/>
            <a:ext cx="2849844" cy="25987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B404DFD-341F-4677-96AD-B8B8042E9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258" y="3558971"/>
            <a:ext cx="2849844" cy="251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5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42BB6-E541-47ED-8B44-2E7AE7E3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dirty="0"/>
              <a:t>Formas y Fuentes de Energía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43E0A7-CACF-404C-B51B-485DA913A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	* </a:t>
            </a:r>
            <a:r>
              <a:rPr lang="es-ES" b="1" dirty="0"/>
              <a:t>Energía química</a:t>
            </a:r>
            <a:r>
              <a:rPr lang="es-ES" dirty="0"/>
              <a:t>: es la que se almacena en algunos materiales, como en las pilas y en los combustibles.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AA9C062-64E6-4721-BADC-9629A48FB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34" y="3378186"/>
            <a:ext cx="4096621" cy="279877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7950B08-3951-4237-A649-6B5754334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420" y="3378185"/>
            <a:ext cx="4258737" cy="27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9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1500B-6ACB-4906-8127-6F5960E1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5400" b="1" i="1" dirty="0">
                <a:solidFill>
                  <a:srgbClr val="00B0F0"/>
                </a:solidFill>
              </a:rPr>
              <a:t>Fuentes de Energía</a:t>
            </a:r>
            <a:endParaRPr lang="es-ES" sz="5400" i="1" dirty="0">
              <a:solidFill>
                <a:srgbClr val="00B0F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24819D-866F-4BE7-B088-BCB9D18C4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RENOVABLES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EC37F4-DB99-4807-B971-4CF1A488F6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Son las que no se agotan con su uso, como el </a:t>
            </a:r>
            <a:r>
              <a:rPr lang="es-ES" b="1" dirty="0"/>
              <a:t>sol</a:t>
            </a:r>
            <a:r>
              <a:rPr lang="es-ES" dirty="0"/>
              <a:t>, el </a:t>
            </a:r>
            <a:r>
              <a:rPr lang="es-ES" b="1" dirty="0"/>
              <a:t>viento</a:t>
            </a:r>
            <a:r>
              <a:rPr lang="es-ES" dirty="0"/>
              <a:t> y el </a:t>
            </a:r>
            <a:r>
              <a:rPr lang="es-ES" b="1" dirty="0"/>
              <a:t>agua en movimiento</a:t>
            </a:r>
            <a:r>
              <a:rPr lang="es-ES" dirty="0"/>
              <a:t>.</a:t>
            </a:r>
          </a:p>
          <a:p>
            <a:r>
              <a:rPr lang="es-ES" dirty="0"/>
              <a:t>El sol proporciona energía solar-paneles solares.</a:t>
            </a:r>
          </a:p>
          <a:p>
            <a:r>
              <a:rPr lang="es-ES" dirty="0"/>
              <a:t>El viento proporciona energía eólica- aerogeneradores.</a:t>
            </a:r>
          </a:p>
          <a:p>
            <a:r>
              <a:rPr lang="es-ES" dirty="0"/>
              <a:t>Agua en movimiento proporciona energía hidráulica.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18EB7E-2936-43A5-856A-9F11F33B6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ES" dirty="0">
                <a:solidFill>
                  <a:schemeClr val="accent4"/>
                </a:solidFill>
              </a:rPr>
              <a:t>NO RENOVABLES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316CEE-2A67-44AD-B6A0-42922E836B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Son las que pueden llegar  a agotarse: los combustibles fósiles como, el </a:t>
            </a:r>
            <a:r>
              <a:rPr lang="es-ES" b="1" dirty="0"/>
              <a:t>carbón</a:t>
            </a:r>
            <a:r>
              <a:rPr lang="es-ES" dirty="0"/>
              <a:t>, el </a:t>
            </a:r>
            <a:r>
              <a:rPr lang="es-ES" b="1" dirty="0"/>
              <a:t>gas</a:t>
            </a:r>
            <a:r>
              <a:rPr lang="es-ES" dirty="0"/>
              <a:t> </a:t>
            </a:r>
            <a:r>
              <a:rPr lang="es-ES" b="1" dirty="0"/>
              <a:t>natural</a:t>
            </a:r>
            <a:r>
              <a:rPr lang="es-ES" dirty="0"/>
              <a:t> y el </a:t>
            </a:r>
            <a:r>
              <a:rPr lang="es-ES" b="1" dirty="0"/>
              <a:t>petróleo</a:t>
            </a:r>
            <a:r>
              <a:rPr lang="es-ES" dirty="0"/>
              <a:t>.</a:t>
            </a:r>
          </a:p>
          <a:p>
            <a:r>
              <a:rPr lang="es-ES" dirty="0"/>
              <a:t>El carbón se extrae en minas y dan energía calorífica y eléctrica.</a:t>
            </a:r>
          </a:p>
          <a:p>
            <a:r>
              <a:rPr lang="es-ES" dirty="0"/>
              <a:t>El gas se utiliza para la calefacción.</a:t>
            </a:r>
          </a:p>
          <a:p>
            <a:r>
              <a:rPr lang="es-ES" dirty="0"/>
              <a:t>El petróleo, lo usamos para obtener gasolina o plásticos.</a:t>
            </a:r>
          </a:p>
        </p:txBody>
      </p:sp>
    </p:spTree>
    <p:extLst>
      <p:ext uri="{BB962C8B-B14F-4D97-AF65-F5344CB8AC3E}">
        <p14:creationId xmlns:p14="http://schemas.microsoft.com/office/powerpoint/2010/main" val="424124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dibujos de energía solar">
            <a:extLst>
              <a:ext uri="{FF2B5EF4-FFF2-40B4-BE49-F238E27FC236}">
                <a16:creationId xmlns:a16="http://schemas.microsoft.com/office/drawing/2014/main" id="{8092307B-3CEB-4BAF-BCEB-7DD6D6882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67" y="722865"/>
            <a:ext cx="4632051" cy="206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dibujos de energía hidráulica">
            <a:extLst>
              <a:ext uri="{FF2B5EF4-FFF2-40B4-BE49-F238E27FC236}">
                <a16:creationId xmlns:a16="http://schemas.microsoft.com/office/drawing/2014/main" id="{23E2FBFC-1587-4568-811E-DA9590C8F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722865"/>
            <a:ext cx="5440432" cy="206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dibujos de energía eolica">
            <a:extLst>
              <a:ext uri="{FF2B5EF4-FFF2-40B4-BE49-F238E27FC236}">
                <a16:creationId xmlns:a16="http://schemas.microsoft.com/office/drawing/2014/main" id="{4D68843E-1A3D-456B-8FE5-F381D8541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67" y="3221156"/>
            <a:ext cx="3677893" cy="189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n de los iconos relacionados con la extracción de petróleo y ...">
            <a:extLst>
              <a:ext uri="{FF2B5EF4-FFF2-40B4-BE49-F238E27FC236}">
                <a16:creationId xmlns:a16="http://schemas.microsoft.com/office/drawing/2014/main" id="{E24FF12B-C3D7-4B26-9AD6-80CDCD315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507" y="3136682"/>
            <a:ext cx="2363190" cy="206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cursos no renovables: El gas natural">
            <a:extLst>
              <a:ext uri="{FF2B5EF4-FFF2-40B4-BE49-F238E27FC236}">
                <a16:creationId xmlns:a16="http://schemas.microsoft.com/office/drawing/2014/main" id="{70665A4B-999E-4A4B-99EA-89FDE46AB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739" y="3133239"/>
            <a:ext cx="2038796" cy="206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cono De Carbón, Estilo De Dibujos Animados Ilustraciones ...">
            <a:extLst>
              <a:ext uri="{FF2B5EF4-FFF2-40B4-BE49-F238E27FC236}">
                <a16:creationId xmlns:a16="http://schemas.microsoft.com/office/drawing/2014/main" id="{8B9532AE-5F85-4E01-B422-C6F2CD13A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742" y="3133239"/>
            <a:ext cx="2038796" cy="206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35B0435-604A-48D4-AD05-A832D4FD3C79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9D4A15-2991-4FB6-BEE0-083F553D4FE8}"/>
              </a:ext>
            </a:extLst>
          </p:cNvPr>
          <p:cNvSpPr txBox="1"/>
          <p:nvPr/>
        </p:nvSpPr>
        <p:spPr>
          <a:xfrm>
            <a:off x="876795" y="5354900"/>
            <a:ext cx="10438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u="sng" dirty="0"/>
              <a:t>Puedes visionar el siguiente  vídeo de fuentes de energía</a:t>
            </a:r>
          </a:p>
          <a:p>
            <a:r>
              <a:rPr lang="es-ES" sz="2400" dirty="0">
                <a:hlinkClick r:id="rId8"/>
              </a:rPr>
              <a:t>https://www.youtube.com/watch?v=Og6C1HyeaBs</a:t>
            </a:r>
            <a:r>
              <a:rPr lang="es-ES" sz="2400" dirty="0"/>
              <a:t> (tienes enlace directo al vídeo en la siguiente diapositiva)</a:t>
            </a:r>
            <a:endParaRPr lang="es-ES" sz="2400" i="1" u="sng" dirty="0"/>
          </a:p>
        </p:txBody>
      </p:sp>
    </p:spTree>
    <p:extLst>
      <p:ext uri="{BB962C8B-B14F-4D97-AF65-F5344CB8AC3E}">
        <p14:creationId xmlns:p14="http://schemas.microsoft.com/office/powerpoint/2010/main" val="1485869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640</Words>
  <Application>Microsoft Office PowerPoint</Application>
  <PresentationFormat>Panorámica</PresentationFormat>
  <Paragraphs>88</Paragraphs>
  <Slides>26</Slides>
  <Notes>0</Notes>
  <HiddenSlides>0</HiddenSlides>
  <MMClips>5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de Office</vt:lpstr>
      <vt:lpstr>Presentación de PowerPoint</vt:lpstr>
      <vt:lpstr>Formas y fuentes de Energía</vt:lpstr>
      <vt:lpstr>Formas y fuentes de Energía</vt:lpstr>
      <vt:lpstr>Formas y fuentes de Energía</vt:lpstr>
      <vt:lpstr>Formas y Fuentes de Energía</vt:lpstr>
      <vt:lpstr>Formas y fuentes de Energía</vt:lpstr>
      <vt:lpstr>Formas y Fuentes de Energía</vt:lpstr>
      <vt:lpstr>Fuentes de Energía</vt:lpstr>
      <vt:lpstr>Presentación de PowerPoint</vt:lpstr>
      <vt:lpstr>Presentación de PowerPoint</vt:lpstr>
      <vt:lpstr>EL CALOR</vt:lpstr>
      <vt:lpstr>EL CALOR</vt:lpstr>
      <vt:lpstr>Presentación de PowerPoint</vt:lpstr>
      <vt:lpstr>Presentación de PowerPoint</vt:lpstr>
      <vt:lpstr>LA LUZ</vt:lpstr>
      <vt:lpstr>Presentación de PowerPoint</vt:lpstr>
      <vt:lpstr>Presentación de PowerPoint</vt:lpstr>
      <vt:lpstr>LOS CUERPOS Y LA LUZ</vt:lpstr>
      <vt:lpstr>EL SONIDO</vt:lpstr>
      <vt:lpstr>CUALIDADES DEL SONIDO</vt:lpstr>
      <vt:lpstr>CONTAMINACIÓN ACÚSTICA</vt:lpstr>
      <vt:lpstr>Presentación de PowerPoint</vt:lpstr>
      <vt:lpstr>LA ELECTRICIDAD</vt:lpstr>
      <vt:lpstr>LOS CIRCUITOS ELÉCTRICOS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ENERGÍA</dc:title>
  <dc:creator>Argelia Negrín Coello</dc:creator>
  <cp:lastModifiedBy>Adal</cp:lastModifiedBy>
  <cp:revision>36</cp:revision>
  <dcterms:created xsi:type="dcterms:W3CDTF">2020-04-09T19:37:36Z</dcterms:created>
  <dcterms:modified xsi:type="dcterms:W3CDTF">2020-04-20T15:39:05Z</dcterms:modified>
</cp:coreProperties>
</file>