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altLang="es-ES"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autoAdjust="0" sz="15000"/>
    <p:restoredTop sz="94660"/>
  </p:normalViewPr>
  <p:slideViewPr>
    <p:cSldViewPr snapToGrid="0">
      <p:cViewPr varScale="1">
        <p:scale>
          <a:sx d="100" n="72"/>
          <a:sy d="100" n="72"/>
        </p:scale>
        <p:origin x="660" y="6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5252D-12DD-4C18-8CF1-A52C25883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altLang="es-ES"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129315-BF24-4D3F-9887-7CCCC6E96DD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s-ES"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67E60A-635C-425C-89D3-55B8EFE9390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947DE9-CEA9-4502-A656-B9D506755C6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s-ES"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4BC86-8E75-4FF0-A8EB-76D148B6B8A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150430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5818A-D411-45A8-992F-9203514E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s-ES"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7684DD-1922-43A9-9B99-9D49941628AA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altLang="es-ES" lang="es-ES"/>
              <a:t>Haga clic para modificar los estilos de texto del patrón</a:t>
            </a:r>
          </a:p>
          <a:p>
            <a:pPr lvl="1"/>
            <a:r>
              <a:rPr altLang="es-ES" lang="es-ES"/>
              <a:t>Segundo nivel</a:t>
            </a:r>
          </a:p>
          <a:p>
            <a:pPr lvl="2"/>
            <a:r>
              <a:rPr altLang="es-ES" lang="es-ES"/>
              <a:t>Tercer nivel</a:t>
            </a:r>
          </a:p>
          <a:p>
            <a:pPr lvl="3"/>
            <a:r>
              <a:rPr altLang="es-ES" lang="es-ES"/>
              <a:t>Cuarto nivel</a:t>
            </a:r>
          </a:p>
          <a:p>
            <a:pPr lvl="4"/>
            <a:r>
              <a:rPr altLang="es-ES"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9FF8A1-F81D-46A5-831B-32A5C1E06F5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DD72D-6811-4EE0-BEE2-8CA7884B8A2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s-ES"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EA5BA-2794-48DB-9116-4333D327AB7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332539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8C6088-4D86-45AA-B1B3-A8703016646A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altLang="es-ES"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0EF7C0-8CE5-480A-8492-5CCBD8F5EB93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altLang="es-ES" lang="es-ES"/>
              <a:t>Haga clic para modificar los estilos de texto del patrón</a:t>
            </a:r>
          </a:p>
          <a:p>
            <a:pPr lvl="1"/>
            <a:r>
              <a:rPr altLang="es-ES" lang="es-ES"/>
              <a:t>Segundo nivel</a:t>
            </a:r>
          </a:p>
          <a:p>
            <a:pPr lvl="2"/>
            <a:r>
              <a:rPr altLang="es-ES" lang="es-ES"/>
              <a:t>Tercer nivel</a:t>
            </a:r>
          </a:p>
          <a:p>
            <a:pPr lvl="3"/>
            <a:r>
              <a:rPr altLang="es-ES" lang="es-ES"/>
              <a:t>Cuarto nivel</a:t>
            </a:r>
          </a:p>
          <a:p>
            <a:pPr lvl="4"/>
            <a:r>
              <a:rPr altLang="es-ES"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512FE-E595-4ACD-ADC4-2E59621AD88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24E63-06B1-4CF6-9E7E-73C2B362D38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s-ES"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373DA-82FA-4B95-81B4-B2292620F32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184361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2FCDB-E2D0-4831-BBBD-3C5E0C31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s-ES"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75E9EE-7682-44E0-8F44-0FA9FA3C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altLang="es-ES" lang="es-ES"/>
              <a:t>Haga clic para modificar los estilos de texto del patrón</a:t>
            </a:r>
          </a:p>
          <a:p>
            <a:pPr lvl="1"/>
            <a:r>
              <a:rPr altLang="es-ES" lang="es-ES"/>
              <a:t>Segundo nivel</a:t>
            </a:r>
          </a:p>
          <a:p>
            <a:pPr lvl="2"/>
            <a:r>
              <a:rPr altLang="es-ES" lang="es-ES"/>
              <a:t>Tercer nivel</a:t>
            </a:r>
          </a:p>
          <a:p>
            <a:pPr lvl="3"/>
            <a:r>
              <a:rPr altLang="es-ES" lang="es-ES"/>
              <a:t>Cuarto nivel</a:t>
            </a:r>
          </a:p>
          <a:p>
            <a:pPr lvl="4"/>
            <a:r>
              <a:rPr altLang="es-ES"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CDF71-10A3-4286-AF64-1CC5EEA6789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9244B-9302-4070-BC58-574A4C7732A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s-ES"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FF273-EA12-412E-9195-43C007D2D25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152464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FCA9D-4992-4E70-BB2B-004191A2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altLang="es-ES"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33FBE6-F0A5-4EE3-8EA3-67EBFAAB69C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s-ES"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1B6EB-0B63-4B47-A057-DC63227219F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D2EB0-C15D-44FC-A126-FA336E1612C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s-ES"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8BA6E9-5EAB-4A62-8F8A-DAC976742BC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269208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B3842-86C3-44D1-A31A-3283A2AD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s-ES"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D7EC9-8E17-4FF4-A167-242AA4FE8A8E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altLang="es-ES" lang="es-ES"/>
              <a:t>Haga clic para modificar los estilos de texto del patrón</a:t>
            </a:r>
          </a:p>
          <a:p>
            <a:pPr lvl="1"/>
            <a:r>
              <a:rPr altLang="es-ES" lang="es-ES"/>
              <a:t>Segundo nivel</a:t>
            </a:r>
          </a:p>
          <a:p>
            <a:pPr lvl="2"/>
            <a:r>
              <a:rPr altLang="es-ES" lang="es-ES"/>
              <a:t>Tercer nivel</a:t>
            </a:r>
          </a:p>
          <a:p>
            <a:pPr lvl="3"/>
            <a:r>
              <a:rPr altLang="es-ES" lang="es-ES"/>
              <a:t>Cuarto nivel</a:t>
            </a:r>
          </a:p>
          <a:p>
            <a:pPr lvl="4"/>
            <a:r>
              <a:rPr altLang="es-ES"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AE40A7-1A05-403D-AC9C-9202A7164CCD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altLang="es-ES" lang="es-ES"/>
              <a:t>Haga clic para modificar los estilos de texto del patrón</a:t>
            </a:r>
          </a:p>
          <a:p>
            <a:pPr lvl="1"/>
            <a:r>
              <a:rPr altLang="es-ES" lang="es-ES"/>
              <a:t>Segundo nivel</a:t>
            </a:r>
          </a:p>
          <a:p>
            <a:pPr lvl="2"/>
            <a:r>
              <a:rPr altLang="es-ES" lang="es-ES"/>
              <a:t>Tercer nivel</a:t>
            </a:r>
          </a:p>
          <a:p>
            <a:pPr lvl="3"/>
            <a:r>
              <a:rPr altLang="es-ES" lang="es-ES"/>
              <a:t>Cuarto nivel</a:t>
            </a:r>
          </a:p>
          <a:p>
            <a:pPr lvl="4"/>
            <a:r>
              <a:rPr altLang="es-ES"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F1DF8-7D5C-44D2-B9B8-D0F0D9A6267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374305-E2CD-43BB-B9F9-BCA81FD1F7E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s-ES"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60ED6-B2B6-4FBB-9422-89E7875E191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140063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BB86B-7CDF-404C-A18F-8474F816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altLang="es-ES"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E7C53-9A36-43D7-9A94-9A7E31F94A72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s-ES"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1BFC3F-8311-4F58-B13F-36684A5CAF45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altLang="es-ES" lang="es-ES"/>
              <a:t>Haga clic para modificar los estilos de texto del patrón</a:t>
            </a:r>
          </a:p>
          <a:p>
            <a:pPr lvl="1"/>
            <a:r>
              <a:rPr altLang="es-ES" lang="es-ES"/>
              <a:t>Segundo nivel</a:t>
            </a:r>
          </a:p>
          <a:p>
            <a:pPr lvl="2"/>
            <a:r>
              <a:rPr altLang="es-ES" lang="es-ES"/>
              <a:t>Tercer nivel</a:t>
            </a:r>
          </a:p>
          <a:p>
            <a:pPr lvl="3"/>
            <a:r>
              <a:rPr altLang="es-ES" lang="es-ES"/>
              <a:t>Cuarto nivel</a:t>
            </a:r>
          </a:p>
          <a:p>
            <a:pPr lvl="4"/>
            <a:r>
              <a:rPr altLang="es-ES"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968961-3271-4500-8199-015604A1ECF3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s-ES"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17C7C3-BD2C-4990-A2B3-81AE077D6A89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altLang="es-ES" lang="es-ES"/>
              <a:t>Haga clic para modificar los estilos de texto del patrón</a:t>
            </a:r>
          </a:p>
          <a:p>
            <a:pPr lvl="1"/>
            <a:r>
              <a:rPr altLang="es-ES" lang="es-ES"/>
              <a:t>Segundo nivel</a:t>
            </a:r>
          </a:p>
          <a:p>
            <a:pPr lvl="2"/>
            <a:r>
              <a:rPr altLang="es-ES" lang="es-ES"/>
              <a:t>Tercer nivel</a:t>
            </a:r>
          </a:p>
          <a:p>
            <a:pPr lvl="3"/>
            <a:r>
              <a:rPr altLang="es-ES" lang="es-ES"/>
              <a:t>Cuarto nivel</a:t>
            </a:r>
          </a:p>
          <a:p>
            <a:pPr lvl="4"/>
            <a:r>
              <a:rPr altLang="es-ES"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CCD319-3DDA-47FF-BB6D-094045EE623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CB641B-1747-40A7-B96E-2998FDB9C61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s-ES"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7AB0E6-55F0-4D88-916A-78E0C02C1E2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183852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EC53-12D6-42CC-9C32-07A276AD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s-ES"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FD4F15-49D9-418E-A7DB-89EBD0500E8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4F0A2C-DCCD-46CD-8AA2-12579672282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s-ES"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FEF748-905B-4400-ABAF-C7EFFF02612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22910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0987FE-A06F-4FEF-9780-D0A38F4010E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4583E2-4E89-4EFA-93A9-6A85F4643E2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s-ES"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A4A9CF-CEDD-4E3B-B51E-54BE3A2F4A2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3716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BF367-29B4-40F0-86B1-1F1087BC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altLang="es-ES"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BCF36-347B-4971-B19D-8E61CF7B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s-ES" lang="es-ES"/>
              <a:t>Haga clic para modificar los estilos de texto del patrón</a:t>
            </a:r>
          </a:p>
          <a:p>
            <a:pPr lvl="1"/>
            <a:r>
              <a:rPr altLang="es-ES" lang="es-ES"/>
              <a:t>Segundo nivel</a:t>
            </a:r>
          </a:p>
          <a:p>
            <a:pPr lvl="2"/>
            <a:r>
              <a:rPr altLang="es-ES" lang="es-ES"/>
              <a:t>Tercer nivel</a:t>
            </a:r>
          </a:p>
          <a:p>
            <a:pPr lvl="3"/>
            <a:r>
              <a:rPr altLang="es-ES" lang="es-ES"/>
              <a:t>Cuarto nivel</a:t>
            </a:r>
          </a:p>
          <a:p>
            <a:pPr lvl="4"/>
            <a:r>
              <a:rPr altLang="es-ES"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87A068-B3B0-4971-BFA3-1184F77B901A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s-ES"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835C10-24E0-47AA-A7CF-7A6F70999E4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96D715-4A20-4E65-84D4-E0F550A1749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s-ES"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CB8CA3-4218-4241-B009-BEC75E056C7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146110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706B9-E894-4169-9678-AC57DFA8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altLang="es-ES"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2FEBE1-EFB9-4AA5-9AA1-6EEC6D39DE08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s-ES"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2B0493-DE88-488F-A482-AFD44EA13061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s-ES"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6CA73-FAF7-4A90-B446-73846750BD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27F9E9-DD01-4C2F-80D1-BECA33ED39D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s-ES"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365524-0636-4DBA-A1C3-9B689533F91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615452010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1E04B3-8EEC-47E0-863A-2F7003C3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altLang="es-ES"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478DA6-C342-420A-B2CE-141AE6E7FB1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altLang="es-ES" lang="es-ES"/>
              <a:t>Haga clic para modificar los estilos de texto del patrón</a:t>
            </a:r>
          </a:p>
          <a:p>
            <a:pPr lvl="1"/>
            <a:r>
              <a:rPr altLang="es-ES" lang="es-ES"/>
              <a:t>Segundo nivel</a:t>
            </a:r>
          </a:p>
          <a:p>
            <a:pPr lvl="2"/>
            <a:r>
              <a:rPr altLang="es-ES" lang="es-ES"/>
              <a:t>Tercer nivel</a:t>
            </a:r>
          </a:p>
          <a:p>
            <a:pPr lvl="3"/>
            <a:r>
              <a:rPr altLang="es-ES" lang="es-ES"/>
              <a:t>Cuarto nivel</a:t>
            </a:r>
          </a:p>
          <a:p>
            <a:pPr lvl="4"/>
            <a:r>
              <a:rPr altLang="es-ES"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EFD9D-51F1-45F7-A862-200DB214C57B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BF575-E2BE-4D4F-870F-9A946B247BC6}" type="datetimeFigureOut">
              <a:rPr altLang="es-ES" lang="es-ES" smtClean="0"/>
              <a:t>07/04/2020</a:t>
            </a:fld>
            <a:endParaRPr altLang="es-ES"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CDB13-E7B6-4017-BB8F-0247DE0516A4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s-ES"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5FAFC-4126-4563-B09D-F4F7BAE91BB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3AB-9430-486F-A669-8109C1C4A140}" type="slidenum">
              <a:rPr altLang="es-ES" lang="es-ES" smtClean="0"/>
              <a:t>‹Nº›</a:t>
            </a:fld>
            <a:endParaRPr altLang="es-ES" lang="es-ES"/>
          </a:p>
        </p:txBody>
      </p:sp>
    </p:spTree>
    <p:extLst>
      <p:ext uri="{BB962C8B-B14F-4D97-AF65-F5344CB8AC3E}">
        <p14:creationId xmlns:p14="http://schemas.microsoft.com/office/powerpoint/2010/main" val="325217737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es-ES"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6" Target="../media/image6.jpeg" Type="http://schemas.openxmlformats.org/officeDocument/2006/relationships/image"/><Relationship Id="rId5" Target="../media/image5.jpeg" Type="http://schemas.openxmlformats.org/officeDocument/2006/relationships/image"/><Relationship Id="rId4" Target="../media/image4.jpeg" Type="http://schemas.openxmlformats.org/officeDocument/2006/relationships/image"/><Relationship Id="rId3" Target="../media/image3.jpe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4" Target="../media/image9.png" Type="http://schemas.openxmlformats.org/officeDocument/2006/relationships/image"/><Relationship Id="rId3" Target="../media/image8.png" Type="http://schemas.openxmlformats.org/officeDocument/2006/relationships/image"/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https://www.youtube.com/watch?v=v6Uz3fq7KK4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5" Target="../media/image13.jpeg" Type="http://schemas.openxmlformats.org/officeDocument/2006/relationships/image"/><Relationship Id="rId4" Target="../media/image12.jpeg" Type="http://schemas.openxmlformats.org/officeDocument/2006/relationships/image"/><Relationship Id="rId3" Target="../media/image11.jpeg" Type="http://schemas.openxmlformats.org/officeDocument/2006/relationships/image"/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519A4-F7BD-4590-9A97-A506C697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116"/>
          </a:xfrm>
        </p:spPr>
        <p:txBody>
          <a:bodyPr numCol="1"/>
          <a:lstStyle/>
          <a:p>
            <a:r>
              <a:rPr altLang="es-ES" dirty="0" lang="es-ES">
                <a:solidFill>
                  <a:srgbClr val="00B050"/>
                </a:solidFill>
                <a:latin charset="0" panose="04020705040A02060702" pitchFamily="82" typeface="Algerian"/>
              </a:rPr>
              <a:t>LA PREHISTORIA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E9699B-2C44-4356-9E13-C5489A13567F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425526" y="4741521"/>
            <a:ext cx="9144000" cy="1655762"/>
          </a:xfrm>
        </p:spPr>
        <p:txBody>
          <a:bodyPr numCol="1"/>
          <a:lstStyle/>
          <a:p>
            <a:endParaRPr altLang="es-ES" dirty="0" lang="es-ES"/>
          </a:p>
        </p:txBody>
      </p:sp>
      <p:pic>
        <p:nvPicPr>
          <p:cNvPr descr="PREHISTORIA para NIÑOS (contada paso a paso)" id="3074" name="Picture 2">
            <a:extLst>
              <a:ext uri="{FF2B5EF4-FFF2-40B4-BE49-F238E27FC236}">
                <a16:creationId xmlns:a16="http://schemas.microsoft.com/office/drawing/2014/main" id="{FB92A802-72BF-48CD-9202-E6E64B00DF19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7274" y="2321169"/>
            <a:ext cx="8032652" cy="42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638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8B074-F7A0-449A-BA0A-9B6B5ABB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70672"/>
            <a:ext cx="10515600" cy="2785402"/>
          </a:xfrm>
        </p:spPr>
        <p:txBody>
          <a:bodyPr numCol="1">
            <a:noAutofit/>
          </a:bodyPr>
          <a:lstStyle/>
          <a:p>
            <a:pPr algn="just"/>
            <a:r>
              <a:rPr altLang="es-ES" dirty="0" lang="es-ES" sz="4000"/>
              <a:t>Hemos terminado el tema , espero que te sea fácil entender los contenidos de esta lección.</a:t>
            </a:r>
            <a:br>
              <a:rPr altLang="es-ES" dirty="0" lang="es-ES" sz="4000"/>
            </a:br>
            <a:r>
              <a:rPr altLang="es-ES" dirty="0" lang="es-ES" sz="4000"/>
              <a:t>Y, como siempre te digo, si estudias bien, lo que aprendes ahora, te servirá para los próximos cursos.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868FFE-59BB-4CE3-BEA0-5101243BE4C5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178105"/>
            <a:ext cx="10515600" cy="1911545"/>
          </a:xfrm>
        </p:spPr>
        <p:txBody>
          <a:bodyPr numCol="1"/>
          <a:lstStyle/>
          <a:p>
            <a:endParaRPr altLang="es-ES" dirty="0" lang="es-ES"/>
          </a:p>
        </p:txBody>
      </p:sp>
    </p:spTree>
    <p:extLst>
      <p:ext uri="{BB962C8B-B14F-4D97-AF65-F5344CB8AC3E}">
        <p14:creationId xmlns:p14="http://schemas.microsoft.com/office/powerpoint/2010/main" val="380450706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5867D-0914-4E48-A959-176AF300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es-ES" dirty="0" lang="es-ES">
                <a:solidFill>
                  <a:srgbClr val="00B050"/>
                </a:solidFill>
              </a:rPr>
              <a:t>LAS HISTORIA Y SUS ETAPAS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A67ED-C2A7-449A-B0A3-6927D3E3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/>
          </a:bodyPr>
          <a:lstStyle/>
          <a:p>
            <a:r>
              <a:rPr altLang="es-ES" dirty="0" lang="es-ES" sz="2400"/>
              <a:t>La </a:t>
            </a:r>
            <a:r>
              <a:rPr altLang="es-ES" b="1" dirty="0" lang="es-ES" sz="2400"/>
              <a:t>historia</a:t>
            </a:r>
            <a:r>
              <a:rPr altLang="es-ES" dirty="0" lang="es-ES" sz="2400"/>
              <a:t> es la ciencia que estudia la evolución del ser humano en el planeta Tierra. Para conocerla se usan documentos y materiales, llamados </a:t>
            </a:r>
            <a:r>
              <a:rPr altLang="es-ES" b="1" dirty="0" lang="es-ES" sz="2400"/>
              <a:t>fuentes históricas</a:t>
            </a:r>
            <a:r>
              <a:rPr altLang="es-ES" dirty="0" lang="es-ES" sz="2400"/>
              <a:t>.</a:t>
            </a:r>
          </a:p>
          <a:p>
            <a:r>
              <a:rPr altLang="es-ES" dirty="0" lang="es-ES" sz="2400"/>
              <a:t>El tiempo se agrupa en </a:t>
            </a:r>
            <a:r>
              <a:rPr altLang="es-ES" b="1" dirty="0" lang="es-ES" sz="2400"/>
              <a:t>unidades de medidas</a:t>
            </a:r>
            <a:r>
              <a:rPr altLang="es-ES" dirty="0" lang="es-ES" sz="2400"/>
              <a:t>: </a:t>
            </a:r>
          </a:p>
          <a:p>
            <a:pPr indent="0" marL="0">
              <a:buNone/>
            </a:pPr>
            <a:r>
              <a:rPr altLang="es-ES" dirty="0" lang="es-ES" sz="2400"/>
              <a:t>   1 milenio = 1000 años    1 siglo = 100 años   1 década = 10 años </a:t>
            </a:r>
          </a:p>
          <a:p>
            <a:pPr indent="0" marL="0">
              <a:buNone/>
            </a:pPr>
            <a:r>
              <a:rPr altLang="es-ES" dirty="0" lang="es-ES" sz="2400"/>
              <a:t>   1 lustro = 5 años.</a:t>
            </a:r>
          </a:p>
          <a:p>
            <a:r>
              <a:rPr altLang="es-ES" dirty="0" lang="es-ES" sz="2400"/>
              <a:t>Nosotros contamos los siglos a partir del nacimiento de Cristo: </a:t>
            </a:r>
            <a:r>
              <a:rPr altLang="es-ES" b="1" dirty="0" lang="es-ES" sz="2400"/>
              <a:t>a. D. </a:t>
            </a:r>
            <a:r>
              <a:rPr altLang="es-ES" dirty="0" lang="es-ES" sz="2400"/>
              <a:t>antes de Cristo y </a:t>
            </a:r>
            <a:r>
              <a:rPr altLang="es-ES" b="1" dirty="0" lang="es-ES" sz="2400"/>
              <a:t>d. C. </a:t>
            </a:r>
            <a:r>
              <a:rPr altLang="es-ES" dirty="0" lang="es-ES" sz="2400"/>
              <a:t>después de Cristo.</a:t>
            </a:r>
          </a:p>
          <a:p>
            <a:r>
              <a:rPr altLang="es-ES" dirty="0" lang="es-ES" sz="2400"/>
              <a:t>Los </a:t>
            </a:r>
            <a:r>
              <a:rPr altLang="es-ES" b="1" dirty="0" lang="es-ES" sz="2400"/>
              <a:t>historiadores</a:t>
            </a:r>
            <a:r>
              <a:rPr altLang="es-ES" dirty="0" lang="es-ES" sz="2400"/>
              <a:t> dividen la Historio en </a:t>
            </a:r>
            <a:r>
              <a:rPr altLang="es-ES" b="1" dirty="0" lang="es-ES" sz="2400"/>
              <a:t>edades históricas</a:t>
            </a:r>
            <a:r>
              <a:rPr altLang="es-ES" dirty="0" lang="es-ES" sz="2400"/>
              <a:t>.</a:t>
            </a:r>
          </a:p>
          <a:p>
            <a:r>
              <a:rPr altLang="es-ES" dirty="0" lang="es-ES" sz="2400"/>
              <a:t>Para conocer la </a:t>
            </a:r>
            <a:r>
              <a:rPr altLang="es-ES" b="1" dirty="0" lang="es-ES" sz="2400"/>
              <a:t>prehistoria</a:t>
            </a:r>
            <a:r>
              <a:rPr altLang="es-ES" dirty="0" lang="es-ES" sz="2400"/>
              <a:t> vamos a </a:t>
            </a:r>
            <a:r>
              <a:rPr altLang="es-ES" b="1" dirty="0" lang="es-ES" sz="2400"/>
              <a:t>fuentes materiales</a:t>
            </a:r>
            <a:r>
              <a:rPr altLang="es-ES" dirty="0" lang="es-ES" sz="2400"/>
              <a:t>.</a:t>
            </a:r>
          </a:p>
          <a:p>
            <a:r>
              <a:rPr altLang="es-ES" dirty="0" lang="es-ES" sz="2400"/>
              <a:t>Los </a:t>
            </a:r>
            <a:r>
              <a:rPr altLang="es-ES" b="1" dirty="0" lang="es-ES" sz="2400"/>
              <a:t>arqueólogos</a:t>
            </a:r>
            <a:r>
              <a:rPr altLang="es-ES" dirty="0" lang="es-ES" sz="2400"/>
              <a:t> son personas que buscan y analizan yacimientos prehistóricos. Los </a:t>
            </a:r>
            <a:r>
              <a:rPr altLang="es-ES" b="1" dirty="0" lang="es-ES" sz="2400"/>
              <a:t>historiadores</a:t>
            </a:r>
            <a:r>
              <a:rPr altLang="es-ES" dirty="0" lang="es-ES" sz="2400"/>
              <a:t> analizan fuentes escritas para estudiar la Historia.</a:t>
            </a:r>
          </a:p>
          <a:p>
            <a:pPr indent="0" marL="0">
              <a:buNone/>
            </a:pPr>
            <a:endParaRPr altLang="es-ES" dirty="0" lang="es-ES"/>
          </a:p>
          <a:p>
            <a:pPr indent="0" marL="0">
              <a:buNone/>
            </a:pPr>
            <a:endParaRPr altLang="es-ES" dirty="0" lang="es-ES"/>
          </a:p>
        </p:txBody>
      </p:sp>
    </p:spTree>
    <p:extLst>
      <p:ext uri="{BB962C8B-B14F-4D97-AF65-F5344CB8AC3E}">
        <p14:creationId xmlns:p14="http://schemas.microsoft.com/office/powerpoint/2010/main" val="334875877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B1D7C-6D99-43F0-9E51-2E2955EC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es-ES" dirty="0" lang="es-ES">
                <a:solidFill>
                  <a:srgbClr val="00B050"/>
                </a:solidFill>
                <a:latin charset="-79" panose="02010803020104030203" pitchFamily="2" typeface="Aharoni"/>
                <a:cs charset="-79" panose="02010803020104030203" pitchFamily="2" typeface="Aharoni"/>
              </a:rPr>
              <a:t>Línea del Tiempo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34671-36E0-4580-A1D4-BD6E79124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es-ES" dirty="0" lang="es-ES"/>
              <a:t>Paleolítico</a:t>
            </a:r>
          </a:p>
          <a:p>
            <a:pPr indent="0" marL="0">
              <a:buNone/>
            </a:pPr>
            <a:r>
              <a:rPr altLang="es-ES" dirty="0" lang="es-ES"/>
              <a:t>            Neolítico</a:t>
            </a:r>
          </a:p>
          <a:p>
            <a:pPr indent="0" marL="0">
              <a:buNone/>
            </a:pPr>
            <a:r>
              <a:rPr altLang="es-ES" dirty="0" lang="es-ES"/>
              <a:t>                  Edad de los Metales</a:t>
            </a:r>
          </a:p>
          <a:p>
            <a:pPr indent="0" marL="0">
              <a:buNone/>
            </a:pPr>
            <a:r>
              <a:rPr altLang="es-ES" dirty="0" lang="es-ES"/>
              <a:t>                                ---</a:t>
            </a:r>
            <a:r>
              <a:rPr altLang="es-ES" dirty="0" lang="es-ES" sz="2000"/>
              <a:t>Aparición de la escritura-</a:t>
            </a:r>
            <a:r>
              <a:rPr altLang="es-ES" dirty="0" lang="es-ES"/>
              <a:t>--</a:t>
            </a:r>
          </a:p>
          <a:p>
            <a:pPr indent="0" marL="0">
              <a:buNone/>
            </a:pPr>
            <a:r>
              <a:rPr altLang="es-ES" dirty="0" lang="es-ES"/>
              <a:t>                                              Edad Antigua</a:t>
            </a:r>
          </a:p>
          <a:p>
            <a:pPr indent="0" marL="0">
              <a:buNone/>
            </a:pPr>
            <a:r>
              <a:rPr altLang="es-ES" dirty="0" lang="es-ES"/>
              <a:t>                                                          Edad Media</a:t>
            </a:r>
          </a:p>
          <a:p>
            <a:pPr indent="0" marL="0">
              <a:buNone/>
            </a:pPr>
            <a:r>
              <a:rPr altLang="es-ES" dirty="0" lang="es-ES"/>
              <a:t>                                                                     Edad Moderna</a:t>
            </a:r>
          </a:p>
          <a:p>
            <a:pPr indent="0" marL="0">
              <a:buNone/>
            </a:pPr>
            <a:r>
              <a:rPr altLang="es-ES" dirty="0" lang="es-ES"/>
              <a:t>                                                                               Edad Contemporánea</a:t>
            </a:r>
          </a:p>
        </p:txBody>
      </p:sp>
    </p:spTree>
    <p:extLst>
      <p:ext uri="{BB962C8B-B14F-4D97-AF65-F5344CB8AC3E}">
        <p14:creationId xmlns:p14="http://schemas.microsoft.com/office/powerpoint/2010/main" val="107613600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255F6-0250-4515-8F92-78ADBC72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es-ES" dirty="0" lang="es-ES">
                <a:solidFill>
                  <a:srgbClr val="00B050"/>
                </a:solidFill>
              </a:rPr>
              <a:t>EL PALEOLÍTICO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FB550-42F0-485E-8D7D-73CD4CFD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es-ES" dirty="0" lang="es-ES" sz="2400"/>
              <a:t>El </a:t>
            </a:r>
            <a:r>
              <a:rPr altLang="es-ES" b="1" dirty="0" lang="es-ES" sz="2400"/>
              <a:t>Paleolítico </a:t>
            </a:r>
            <a:r>
              <a:rPr altLang="es-ES" dirty="0" lang="es-ES" sz="2400"/>
              <a:t>es la primera etapa de la </a:t>
            </a:r>
            <a:r>
              <a:rPr altLang="es-ES" b="1" dirty="0" lang="es-ES" sz="2400"/>
              <a:t>Prehistoria</a:t>
            </a:r>
            <a:r>
              <a:rPr altLang="es-ES" dirty="0" lang="es-ES" sz="2400"/>
              <a:t>.</a:t>
            </a:r>
          </a:p>
          <a:p>
            <a:r>
              <a:rPr altLang="es-ES" dirty="0" lang="es-ES" sz="2400"/>
              <a:t>Los habitantes eran </a:t>
            </a:r>
            <a:r>
              <a:rPr altLang="es-ES" b="1" dirty="0" lang="es-ES" sz="2400"/>
              <a:t>nómadas</a:t>
            </a:r>
            <a:r>
              <a:rPr altLang="es-ES" dirty="0" lang="es-ES" sz="2400"/>
              <a:t>, viajaban de un sitio a otro para cazar, recolectar frutos y pescar el los ríos. Vivían en cuevas y para obtener fuego golpeaban piedras o giraban palos.</a:t>
            </a:r>
          </a:p>
          <a:p>
            <a:r>
              <a:rPr altLang="es-ES" dirty="0" lang="es-ES" sz="2400"/>
              <a:t>Vivían en tribus, desarrollaron el </a:t>
            </a:r>
            <a:r>
              <a:rPr altLang="es-ES" b="1" dirty="0" lang="es-ES" sz="2400"/>
              <a:t>lenguaje</a:t>
            </a:r>
            <a:r>
              <a:rPr altLang="es-ES" dirty="0" lang="es-ES" sz="2400"/>
              <a:t> y cazaban en grupos. Fabricaron las primeras </a:t>
            </a:r>
            <a:r>
              <a:rPr altLang="es-ES" b="1" dirty="0" lang="es-ES" sz="2400"/>
              <a:t>herramientas</a:t>
            </a:r>
            <a:r>
              <a:rPr altLang="es-ES" dirty="0" lang="es-ES" sz="2400"/>
              <a:t> con piedra, hueso y marfil.</a:t>
            </a:r>
          </a:p>
          <a:p>
            <a:r>
              <a:rPr altLang="es-ES" dirty="0" lang="es-ES" sz="2400"/>
              <a:t>Dominaron el </a:t>
            </a:r>
            <a:r>
              <a:rPr altLang="es-ES" b="1" dirty="0" lang="es-ES" sz="2400"/>
              <a:t>fuego</a:t>
            </a:r>
            <a:r>
              <a:rPr altLang="es-ES" dirty="0" lang="es-ES" sz="2400"/>
              <a:t> y realizaron las primeras </a:t>
            </a:r>
            <a:r>
              <a:rPr altLang="es-ES" b="1" dirty="0" lang="es-ES" sz="2400"/>
              <a:t>pinturas rupestres </a:t>
            </a:r>
            <a:r>
              <a:rPr altLang="es-ES" dirty="0" lang="es-ES" sz="2400"/>
              <a:t>y pequeñas </a:t>
            </a:r>
            <a:r>
              <a:rPr altLang="es-ES" b="1" dirty="0" lang="es-ES" sz="2400"/>
              <a:t>esculturas</a:t>
            </a:r>
            <a:r>
              <a:rPr altLang="es-ES" dirty="0" lang="es-ES" sz="2400"/>
              <a:t>. Sus </a:t>
            </a:r>
            <a:r>
              <a:rPr altLang="es-ES" b="1" dirty="0" lang="es-ES" sz="2400"/>
              <a:t>vestimentas</a:t>
            </a:r>
            <a:r>
              <a:rPr altLang="es-ES" dirty="0" lang="es-ES" sz="2400"/>
              <a:t> eran de pieles.</a:t>
            </a:r>
          </a:p>
          <a:p>
            <a:r>
              <a:rPr altLang="es-ES" dirty="0" i="1" lang="es-ES" sz="2400" u="sng"/>
              <a:t>Puedes visionar este vídeo sobre el Paleolítico</a:t>
            </a:r>
          </a:p>
          <a:p>
            <a:pPr indent="0" marL="0">
              <a:buNone/>
            </a:pPr>
            <a:r>
              <a:rPr altLang="es-ES" dirty="0" lang="es-ES" sz="2400">
                <a:solidFill>
                  <a:srgbClr val="0070C0"/>
                </a:solidFill>
              </a:rPr>
              <a:t>   https://www.youtube.com/watch?v=Sw-SO3WTxAc </a:t>
            </a:r>
          </a:p>
        </p:txBody>
      </p:sp>
    </p:spTree>
    <p:extLst>
      <p:ext uri="{BB962C8B-B14F-4D97-AF65-F5344CB8AC3E}">
        <p14:creationId xmlns:p14="http://schemas.microsoft.com/office/powerpoint/2010/main" val="235508866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2 ORGANIZACIÓN PALEOLÍTICA - CAEREMONIA HISTORICA" id="2050" name="Picture 2">
            <a:extLst>
              <a:ext uri="{FF2B5EF4-FFF2-40B4-BE49-F238E27FC236}">
                <a16:creationId xmlns:a16="http://schemas.microsoft.com/office/drawing/2014/main" id="{001D472B-42AA-420C-B167-EECDEAB7D9A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12" y="634511"/>
            <a:ext cx="3188715" cy="20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Definición de Paleolítico, Qué es, su Significado y Concepto" id="2052" name="Picture 4">
            <a:extLst>
              <a:ext uri="{FF2B5EF4-FFF2-40B4-BE49-F238E27FC236}">
                <a16:creationId xmlns:a16="http://schemas.microsoft.com/office/drawing/2014/main" id="{2FADF6CE-2ADF-43F1-8D45-EA3622B29F50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11011" y="634511"/>
            <a:ext cx="3188716" cy="20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Acércate a las Sociales:: La vida en el Paleolítico" id="2054" name="Picture 6">
            <a:extLst>
              <a:ext uri="{FF2B5EF4-FFF2-40B4-BE49-F238E27FC236}">
                <a16:creationId xmlns:a16="http://schemas.microsoft.com/office/drawing/2014/main" id="{076650BF-647A-4456-9FE8-2D883B9106B9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11011" y="3989705"/>
            <a:ext cx="3432517" cy="22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Unidad 13: La Prehistoria (5º de Primaria) | Prehistoria ..." id="2056" name="Picture 8">
            <a:extLst>
              <a:ext uri="{FF2B5EF4-FFF2-40B4-BE49-F238E27FC236}">
                <a16:creationId xmlns:a16="http://schemas.microsoft.com/office/drawing/2014/main" id="{24BE7AFF-73EA-42AA-BC0F-76B1B46A7AAC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280" y="4203970"/>
            <a:ext cx="3546709" cy="20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Concepto de Prehistoria" id="2058" name="Picture 10">
            <a:extLst>
              <a:ext uri="{FF2B5EF4-FFF2-40B4-BE49-F238E27FC236}">
                <a16:creationId xmlns:a16="http://schemas.microsoft.com/office/drawing/2014/main" id="{A0BD61E6-2CE8-4F2B-8530-2AD35974714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5896" y="1786598"/>
            <a:ext cx="2082018" cy="343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052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8CE7C-77E1-46F6-A6C2-9F12EF0E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es-ES" dirty="0" lang="es-ES">
                <a:solidFill>
                  <a:srgbClr val="00B050"/>
                </a:solidFill>
              </a:rPr>
              <a:t>EL NEOLÍTICO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7086C-00AB-40BB-A268-433BB484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altLang="es-ES" dirty="0" lang="es-ES" sz="2400"/>
              <a:t>En este etapa de la Prehistoria se hicieron avances y descubrimientos muy importantes.</a:t>
            </a:r>
          </a:p>
          <a:p>
            <a:r>
              <a:rPr altLang="es-ES" dirty="0" lang="es-ES" sz="2400"/>
              <a:t>Se desarrolló la </a:t>
            </a:r>
            <a:r>
              <a:rPr altLang="es-ES" b="1" dirty="0" lang="es-ES" sz="2400"/>
              <a:t>agricultura</a:t>
            </a:r>
            <a:r>
              <a:rPr altLang="es-ES" dirty="0" lang="es-ES" sz="2400"/>
              <a:t> y la </a:t>
            </a:r>
            <a:r>
              <a:rPr altLang="es-ES" b="1" dirty="0" lang="es-ES" sz="2400"/>
              <a:t>ganadería</a:t>
            </a:r>
            <a:r>
              <a:rPr altLang="es-ES" dirty="0" lang="es-ES" sz="2400"/>
              <a:t>.</a:t>
            </a:r>
          </a:p>
          <a:p>
            <a:r>
              <a:rPr altLang="es-ES" dirty="0" lang="es-ES" sz="2400"/>
              <a:t>Se volvieron </a:t>
            </a:r>
            <a:r>
              <a:rPr altLang="es-ES" b="1" dirty="0" lang="es-ES" sz="2400"/>
              <a:t>sedentarios</a:t>
            </a:r>
            <a:r>
              <a:rPr altLang="es-ES" dirty="0" lang="es-ES" sz="2400"/>
              <a:t>, construyeron </a:t>
            </a:r>
            <a:r>
              <a:rPr altLang="es-ES" b="1" dirty="0" lang="es-ES" sz="2400"/>
              <a:t>poblados estables </a:t>
            </a:r>
            <a:r>
              <a:rPr altLang="es-ES" dirty="0" lang="es-ES" sz="2400"/>
              <a:t>con barro, piedras y ramas.</a:t>
            </a:r>
          </a:p>
          <a:p>
            <a:r>
              <a:rPr altLang="es-ES" dirty="0" lang="es-ES" sz="2400"/>
              <a:t>Los primeros cultivos eran los </a:t>
            </a:r>
            <a:r>
              <a:rPr altLang="es-ES" b="1" dirty="0" lang="es-ES" sz="2400"/>
              <a:t>cereales</a:t>
            </a:r>
            <a:r>
              <a:rPr altLang="es-ES" dirty="0" lang="es-ES" sz="2400"/>
              <a:t> y las </a:t>
            </a:r>
            <a:r>
              <a:rPr altLang="es-ES" b="1" dirty="0" lang="es-ES" sz="2400"/>
              <a:t>legumbres.</a:t>
            </a:r>
          </a:p>
          <a:p>
            <a:r>
              <a:rPr altLang="es-ES" dirty="0" lang="es-ES" sz="2400"/>
              <a:t>Construyeron </a:t>
            </a:r>
            <a:r>
              <a:rPr altLang="es-ES" b="1" dirty="0" lang="es-ES" sz="2400"/>
              <a:t>monumentos</a:t>
            </a:r>
            <a:r>
              <a:rPr altLang="es-ES" dirty="0" lang="es-ES" sz="2400"/>
              <a:t> (</a:t>
            </a:r>
            <a:r>
              <a:rPr altLang="es-ES" b="1" dirty="0" lang="es-ES" sz="2400"/>
              <a:t>dolmen y menhir</a:t>
            </a:r>
            <a:r>
              <a:rPr altLang="es-ES" dirty="0" lang="es-ES" sz="2400"/>
              <a:t>)con enormes piedras.</a:t>
            </a:r>
          </a:p>
          <a:p>
            <a:r>
              <a:rPr altLang="es-ES" dirty="0" lang="es-ES" sz="2400"/>
              <a:t>Con las </a:t>
            </a:r>
            <a:r>
              <a:rPr altLang="es-ES" b="1" dirty="0" lang="es-ES" sz="2400"/>
              <a:t>barcas</a:t>
            </a:r>
            <a:r>
              <a:rPr altLang="es-ES" dirty="0" lang="es-ES" sz="2400"/>
              <a:t> pudieron transportar mercancías y de los </a:t>
            </a:r>
            <a:r>
              <a:rPr altLang="es-ES" b="1" dirty="0" lang="es-ES" sz="2400"/>
              <a:t>animales</a:t>
            </a:r>
            <a:r>
              <a:rPr altLang="es-ES" dirty="0" lang="es-ES" sz="2400"/>
              <a:t> obtenían: </a:t>
            </a:r>
            <a:r>
              <a:rPr altLang="es-ES" b="1" dirty="0" lang="es-ES" sz="2400"/>
              <a:t>carne, leche, piel y lana</a:t>
            </a:r>
            <a:r>
              <a:rPr altLang="es-ES" dirty="0" lang="es-ES" sz="2400"/>
              <a:t>.</a:t>
            </a:r>
          </a:p>
          <a:p>
            <a:r>
              <a:rPr altLang="es-ES" dirty="0" lang="es-ES" sz="2400"/>
              <a:t>Se inventó el </a:t>
            </a:r>
            <a:r>
              <a:rPr altLang="es-ES" b="1" dirty="0" lang="es-ES" sz="2400"/>
              <a:t>arado</a:t>
            </a:r>
            <a:r>
              <a:rPr altLang="es-ES" dirty="0" lang="es-ES" sz="2400"/>
              <a:t>; las </a:t>
            </a:r>
            <a:r>
              <a:rPr altLang="es-ES" b="1" dirty="0" lang="es-ES" sz="2400"/>
              <a:t>vasijas de cerámica</a:t>
            </a:r>
            <a:r>
              <a:rPr altLang="es-ES" dirty="0" lang="es-ES" sz="2400"/>
              <a:t>, usando para ello la rueda y el horno; el </a:t>
            </a:r>
            <a:r>
              <a:rPr altLang="es-ES" b="1" dirty="0" lang="es-ES" sz="2400"/>
              <a:t>telar</a:t>
            </a:r>
            <a:r>
              <a:rPr altLang="es-ES" dirty="0" lang="es-ES" sz="2400"/>
              <a:t> para fabricar tejidos.</a:t>
            </a:r>
          </a:p>
          <a:p>
            <a:endParaRPr altLang="es-ES" dirty="0" lang="es-ES"/>
          </a:p>
        </p:txBody>
      </p:sp>
    </p:spTree>
    <p:extLst>
      <p:ext uri="{BB962C8B-B14F-4D97-AF65-F5344CB8AC3E}">
        <p14:creationId xmlns:p14="http://schemas.microsoft.com/office/powerpoint/2010/main" val="226479279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CF5AA-DBB9-4326-B640-0F18B8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es-ES" dirty="0" lang="es-ES">
                <a:solidFill>
                  <a:srgbClr val="00B050"/>
                </a:solidFill>
              </a:rPr>
              <a:t>EL NEOLÍTICO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C4025-8E5F-4483-AE77-8447DD18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altLang="es-ES" dirty="0" i="1" lang="es-ES" sz="2400" u="sng"/>
              <a:t>Puedes visionar este vídeo sobre el Neolítico</a:t>
            </a:r>
          </a:p>
          <a:p>
            <a:pPr indent="0" marL="0">
              <a:buNone/>
            </a:pPr>
            <a:r>
              <a:rPr altLang="es-ES" dirty="0" lang="es-ES" sz="2400">
                <a:solidFill>
                  <a:srgbClr val="0070C0"/>
                </a:solidFill>
              </a:rPr>
              <a:t>   https://www.youtube.com/watch?v=LBi2KLq8Fgs </a:t>
            </a:r>
          </a:p>
          <a:p>
            <a:endParaRPr altLang="es-ES" dirty="0"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EC056D-7361-40FE-8DD3-D3B3D229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704" y="2870378"/>
            <a:ext cx="3663608" cy="22888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CFC46A-EC8A-4CDF-BCC5-05B1D54C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89" y="2870378"/>
            <a:ext cx="3063387" cy="22618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1E9727-FD13-4416-B404-265D84AB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37" y="3846487"/>
            <a:ext cx="2524125" cy="23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6521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7E0A3-FD7B-412F-9058-BE295E22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es-ES" dirty="0" lang="es-ES">
                <a:solidFill>
                  <a:srgbClr val="00B050"/>
                </a:solidFill>
              </a:rPr>
              <a:t>LA EDAD DE LOS METALES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77828-1B33-4083-BE18-E8C19DD5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altLang="es-ES" dirty="0" lang="es-ES" sz="2400"/>
              <a:t>Al final de la Prehistoria se desarrolló la </a:t>
            </a:r>
            <a:r>
              <a:rPr altLang="es-ES" b="1" dirty="0" lang="es-ES" sz="2400"/>
              <a:t>metalurgia</a:t>
            </a:r>
            <a:r>
              <a:rPr altLang="es-ES" dirty="0" lang="es-ES" sz="2400"/>
              <a:t>, aprendieron a </a:t>
            </a:r>
            <a:r>
              <a:rPr altLang="es-ES" b="1" dirty="0" lang="es-ES" sz="2400"/>
              <a:t>fundir metales </a:t>
            </a:r>
            <a:r>
              <a:rPr altLang="es-ES" dirty="0" lang="es-ES" sz="2400"/>
              <a:t>en hornos, moldearlos y pulirlos.</a:t>
            </a:r>
          </a:p>
          <a:p>
            <a:r>
              <a:rPr altLang="es-ES" dirty="0" lang="es-ES" sz="2400"/>
              <a:t>El primer metal fue el </a:t>
            </a:r>
            <a:r>
              <a:rPr altLang="es-ES" b="1" dirty="0" lang="es-ES" sz="2400"/>
              <a:t>cobre</a:t>
            </a:r>
            <a:r>
              <a:rPr altLang="es-ES" dirty="0" lang="es-ES" sz="2400"/>
              <a:t>, más tarde, el </a:t>
            </a:r>
            <a:r>
              <a:rPr altLang="es-ES" b="1" dirty="0" lang="es-ES" sz="2400"/>
              <a:t>bronce</a:t>
            </a:r>
            <a:r>
              <a:rPr altLang="es-ES" dirty="0" lang="es-ES" sz="2400"/>
              <a:t> y el </a:t>
            </a:r>
            <a:r>
              <a:rPr altLang="es-ES" b="1" dirty="0" lang="es-ES" sz="2400"/>
              <a:t>hierro</a:t>
            </a:r>
            <a:r>
              <a:rPr altLang="es-ES" dirty="0" lang="es-ES" sz="2400"/>
              <a:t>.</a:t>
            </a:r>
          </a:p>
          <a:p>
            <a:r>
              <a:rPr altLang="es-ES" dirty="0" lang="es-ES" sz="2400"/>
              <a:t>Aparecieron los </a:t>
            </a:r>
            <a:r>
              <a:rPr altLang="es-ES" b="1" dirty="0" lang="es-ES" sz="2400"/>
              <a:t>trabajadores especializados</a:t>
            </a:r>
            <a:r>
              <a:rPr altLang="es-ES" dirty="0" lang="es-ES" sz="2400"/>
              <a:t>, como los herreros, alfareros y ganaderos. Se intercambiaban los productos, por ejemplo, yo te doy una piel y tú me das cereales. A eso se le llamó </a:t>
            </a:r>
            <a:r>
              <a:rPr altLang="es-ES" b="1" dirty="0" lang="es-ES" sz="2400"/>
              <a:t>trueque</a:t>
            </a:r>
            <a:r>
              <a:rPr altLang="es-ES" dirty="0" lang="es-ES" sz="2400"/>
              <a:t>.</a:t>
            </a:r>
          </a:p>
          <a:p>
            <a:r>
              <a:rPr altLang="es-ES" dirty="0" lang="es-ES" sz="2400"/>
              <a:t>Los nuevos </a:t>
            </a:r>
            <a:r>
              <a:rPr altLang="es-ES" b="1" dirty="0" lang="es-ES" sz="2400"/>
              <a:t>transportes,</a:t>
            </a:r>
            <a:r>
              <a:rPr altLang="es-ES" dirty="0" lang="es-ES" sz="2400"/>
              <a:t> barcos de vela y carros de ruedas, favorecieron el comercio con lugares lejanos. </a:t>
            </a:r>
          </a:p>
          <a:p>
            <a:r>
              <a:rPr altLang="es-ES" dirty="0" lang="es-ES" sz="2400"/>
              <a:t>Los poblados se convirtieron en ciudades, rodeadas de murallas.</a:t>
            </a:r>
          </a:p>
          <a:p>
            <a:r>
              <a:rPr altLang="es-ES" dirty="0" lang="es-ES" sz="2400"/>
              <a:t>Uno de ellos era elegido </a:t>
            </a:r>
            <a:r>
              <a:rPr altLang="es-ES" b="1" dirty="0" lang="es-ES" sz="2400"/>
              <a:t>jefe.</a:t>
            </a:r>
          </a:p>
          <a:p>
            <a:r>
              <a:rPr altLang="es-ES" dirty="0" i="1" lang="es-ES" sz="2400" u="sng"/>
              <a:t>Puedes visionar este vídeo sobre la Edad de los Metales</a:t>
            </a:r>
          </a:p>
          <a:p>
            <a:pPr indent="0" marL="0">
              <a:buNone/>
            </a:pPr>
            <a:r>
              <a:rPr altLang="es-ES" dirty="0" lang="es-ES" sz="2400">
                <a:hlinkClick r:id="rId2"/>
              </a:rPr>
              <a:t>    https://www.youtube.com/watch?v=v6Uz3fq7KK4</a:t>
            </a:r>
            <a:endParaRPr altLang="es-ES" b="1" dirty="0" lang="es-ES" sz="2400"/>
          </a:p>
        </p:txBody>
      </p:sp>
    </p:spTree>
    <p:extLst>
      <p:ext uri="{BB962C8B-B14F-4D97-AF65-F5344CB8AC3E}">
        <p14:creationId xmlns:p14="http://schemas.microsoft.com/office/powerpoint/2010/main" val="103092262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A 1 B “Edad de Los Metales” – Blog de Miguel Ángel Suárez Umpiérrez" id="4098" name="Picture 2">
            <a:extLst>
              <a:ext uri="{FF2B5EF4-FFF2-40B4-BE49-F238E27FC236}">
                <a16:creationId xmlns:a16="http://schemas.microsoft.com/office/drawing/2014/main" id="{19724801-80F1-4BD4-B28D-AC0FDAEFED10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5779" y="3990681"/>
            <a:ext cx="3426221" cy="245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Edad de los Metales para niños de Primaria - Web del maestro" id="4100" name="Picture 4">
            <a:extLst>
              <a:ext uri="{FF2B5EF4-FFF2-40B4-BE49-F238E27FC236}">
                <a16:creationId xmlns:a16="http://schemas.microsoft.com/office/drawing/2014/main" id="{7571A4F5-9005-4F8D-BBB4-3AB193E122BB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71471" y="604249"/>
            <a:ext cx="3619218" cy="257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26 mejores imágenes de Edad de los metales | Edad de los metales ..." id="4102" name="Picture 6">
            <a:extLst>
              <a:ext uri="{FF2B5EF4-FFF2-40B4-BE49-F238E27FC236}">
                <a16:creationId xmlns:a16="http://schemas.microsoft.com/office/drawing/2014/main" id="{91D9F7C8-9C3C-4EE5-A37A-6A269F778B0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2996" y="3990681"/>
            <a:ext cx="3619217" cy="245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rehistoria" id="4104" name="Picture 8">
            <a:extLst>
              <a:ext uri="{FF2B5EF4-FFF2-40B4-BE49-F238E27FC236}">
                <a16:creationId xmlns:a16="http://schemas.microsoft.com/office/drawing/2014/main" id="{5CBD0870-37BA-40D3-9EB4-D036769A56B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426" y="407523"/>
            <a:ext cx="4588991" cy="344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25957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Words>584</Words>
  <Paragraphs>47</Paragraphs>
  <Slides>10</Slides>
  <Notes>0</Notes>
  <TotalTime>283</TotalTime>
  <HiddenSlides>0</HiddenSlides>
  <MMClips>0</MMClips>
  <ScaleCrop>false</ScaleCrop>
  <HeadingPairs>
    <vt:vector baseType="variant" size="6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baseType="lpstr" size="16">
      <vt:lpstr>Aharoni</vt:lpstr>
      <vt:lpstr>Algerian</vt:lpstr>
      <vt:lpstr>Arial</vt:lpstr>
      <vt:lpstr>Calibri</vt:lpstr>
      <vt:lpstr>Calibri Light</vt:lpstr>
      <vt:lpstr>Tema de Office</vt:lpstr>
      <vt:lpstr>LA PREHISTORIA</vt:lpstr>
      <vt:lpstr>LAS HISTORIA Y SUS ETAPAS</vt:lpstr>
      <vt:lpstr>Línea del Tiempo</vt:lpstr>
      <vt:lpstr>EL PALEOLÍTICO</vt:lpstr>
      <vt:lpstr>Presentación de PowerPoint</vt:lpstr>
      <vt:lpstr>EL NEOLÍTICO</vt:lpstr>
      <vt:lpstr>EL NEOLÍTICO</vt:lpstr>
      <vt:lpstr>LA EDAD DE LOS METALES</vt:lpstr>
      <vt:lpstr>Presentación de PowerPoint</vt:lpstr>
      <vt:lpstr>Hemos terminado el tema , espero que te sea fácil entender los contenidos de esta lección. Y, como siempre te digo, si estudias bien, lo que aprendes ahora, te servirá para los próximos cursos.</vt:lpstr>
    </vt:vector>
  </TitlesOfParts>
  <LinksUpToDate>false</LinksUpToDate>
  <SharedDoc>false</SharedDoc>
  <HyperlinksChanged>false</HyperlinksChanged>
  <Application>Microsoft Office PowerPoint</Application>
  <AppVersion>16.0000</AppVersion>
  <PresentationFormat>Panorámica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2020-04-01T12:13:54Z</dcterms:created>
  <dc:creator>Argelia Negrín Coello</dc:creator>
  <cp:lastModifiedBy>Argelia Negrín Coello</cp:lastModifiedBy>
  <dcterms:modified xsi:type="dcterms:W3CDTF">2020-04-07T10:36:59Z</dcterms:modified>
  <cp:revision>14</cp:revision>
  <dc:title>LA PREHISTORIA</dc:title>
</cp:coreProperties>
</file>