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65963-D59D-4782-8137-D1C15B7A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412FC-A480-45F7-8501-F927BCBA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1609E-91C9-4DAF-94CF-713D95EF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C39B01-C95B-4D0A-8B22-1072532B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4F58E-2574-4409-A67D-33A4E45E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62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911F4-2CDE-460F-BE81-9D9C914C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96A7D0-21C5-4D4B-8E2A-0AAD0450C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92069-68A8-4176-BE7B-D8D2A2AA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D370C-5C03-4355-92CA-5A533357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024B7-31C0-4298-9B6A-2B106C0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81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FE8994-AE86-4688-BBFD-3EFFD0374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86D243-7E24-497E-88BD-34E481F6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6589B4-FAA6-4908-BAB9-60D07E3F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B00DD0-C250-44A1-A412-66C038A2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47C6-23F9-4E7E-A8BB-D17C9764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90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79EA6-A165-4ED9-AF44-224244F5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09BB5-C56B-442A-9C63-B60D5162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8B732-B1D2-4905-8CCE-72469D2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76869-BDA6-4AE2-B907-A7127C9F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290E5-592E-4288-83F5-F9B9137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62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0EBD1-CD31-42D6-9D25-F236DC08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DEA22-BF83-4EBA-9330-B62FBA25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34F246-6756-41BF-9DE9-10926571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4769B-AA20-45C4-A096-B072C547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5F629-27EC-468E-865A-32B79B36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08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825F8-656B-43CE-A98B-A0AC7857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7D458-9DA2-4FF2-9C76-F3327BC2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587D05-9C9C-4929-B9BA-7F6292BA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E1CA1A-6645-4EA3-8792-63E5C4BE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6641B1-E7E0-42E5-944A-DBA06B3C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AA0D3E-447C-48AA-9ABC-36CB9618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34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EBA26-68D0-4C4C-A109-C27EBE5E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B98503-4F98-4760-B28E-B530EFC0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B25ACF-7D25-42A2-B173-9BD5E4341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317A95-636B-4C13-9211-E2C1AD1C5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C3A200-D8E2-4F5B-8414-7B329B1B4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9EC6CF-62B2-48F4-AF56-35E07D07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C5EACE-8848-419B-88A5-3F2A4247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0A1768-5072-4808-89BD-8156E50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2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C983F-36A0-40A6-92F3-C5C3F6F9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D2F4C0-33A8-4AB8-B22D-1129C8B2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076E52-4541-4BD8-819C-DFC38403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4752AC-E26E-4414-9F60-87372C9A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92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BAE530-8182-4CA8-B1B2-E3F693A2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17149E-79D6-43BD-B1BE-159755CC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13E208-00F8-4B50-8130-80F6BE4E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11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1D865-AAE7-4454-A2C6-B6DAF48B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F4612-F48B-4DC6-BF54-B3E21B2C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CD4B20-86E5-4DA0-8C28-0F93FC1E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858A92-F105-44C1-BDD7-88C89F6D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6DFD2-C5A0-43EA-9492-D3EB2206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FF185-98F4-4616-912E-AD9C353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72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77AE-484D-4234-B235-733CFCB7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FC0000-3A7F-4278-9560-02379C8F1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20F9CE-3B45-471E-8F54-379F29DFE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4664F-190E-4866-AD1C-DBEBEAE5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1654DF-1EB8-4ACE-B426-F3465859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925EF9-AEC4-4395-93CE-D3CED714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72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670DAB-47E0-400B-9807-47975E64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E8379A-C6A7-4888-8361-53D249B3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82983-0866-482B-B5E5-C4E1E36A3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D948-B411-4819-8134-CD3E19C0F1C4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1768A-6324-410A-AA4C-FF6252816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E9FC0-F21E-41C9-8C68-1ABDFF876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6AAD-58C1-44A4-99E1-9EF4A0F14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0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800A7F-1F7E-4DF1-8966-699A95B28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s-ES" sz="5400"/>
              <a:t>ABRE BIEN LOS OÍDOS</a:t>
            </a:r>
            <a:br>
              <a:rPr lang="es-ES" sz="5400"/>
            </a:br>
            <a:r>
              <a:rPr lang="es-ES" sz="5400"/>
              <a:t>TEMA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B9179-A089-4AD8-A91B-CCFAC8E40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s-ES" sz="20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FC7CB4-EE3C-4C5E-BE55-F671DE55B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9" b="29132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2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708185-20C0-40F2-8F2D-8EB9E34B3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24FA-275A-47EA-B83D-76A3D2C9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s-ES" sz="4000"/>
              <a:t>FAMILIA DE PALABRAS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CE33F-EE41-4B95-AF9B-A1DE1E44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s-ES" sz="2000"/>
              <a:t>Todas las  palabras que tienen la </a:t>
            </a:r>
            <a:r>
              <a:rPr lang="es-ES" sz="2000" b="1"/>
              <a:t>misma raíz </a:t>
            </a:r>
            <a:r>
              <a:rPr lang="es-ES" sz="2000"/>
              <a:t>son de la </a:t>
            </a:r>
            <a:r>
              <a:rPr lang="es-ES" sz="2000" b="1"/>
              <a:t>misma familia</a:t>
            </a:r>
            <a:r>
              <a:rPr lang="es-ES" sz="2000"/>
              <a:t>, por ejemplo: campo-campestre-acampada; mar-marinero-submarino.</a:t>
            </a:r>
          </a:p>
          <a:p>
            <a:r>
              <a:rPr lang="es-ES" sz="2000"/>
              <a:t>En cada familia hay una </a:t>
            </a:r>
            <a:r>
              <a:rPr lang="es-ES" sz="2000" b="1"/>
              <a:t>palabra primitiva </a:t>
            </a:r>
            <a:r>
              <a:rPr lang="es-ES" sz="2000"/>
              <a:t>de la que se derivan las demás, que se llaman </a:t>
            </a:r>
            <a:r>
              <a:rPr lang="es-ES" sz="2000" b="1"/>
              <a:t>palabras derivadas</a:t>
            </a:r>
            <a:r>
              <a:rPr lang="es-ES" sz="2000"/>
              <a:t>, por ejemplo: mar (palabra primitiva) marinero, submarino, mareado (palabras derivadas) Todas tienen la misma raíz.</a:t>
            </a:r>
          </a:p>
          <a:p>
            <a:endParaRPr lang="es-ES" sz="2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AAC161-5C7D-42AB-931E-CE7E0A473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36" r="-3" b="16857"/>
          <a:stretch/>
        </p:blipFill>
        <p:spPr>
          <a:xfrm>
            <a:off x="6946666" y="774285"/>
            <a:ext cx="2112264" cy="19996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ED930A-B882-4B6A-B8D6-67F06FD75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0" r="2" b="2"/>
          <a:stretch/>
        </p:blipFill>
        <p:spPr>
          <a:xfrm>
            <a:off x="9223523" y="774285"/>
            <a:ext cx="2112264" cy="19996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BC9012-180C-419D-ABB6-BC6A532289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84" r="-1" b="15824"/>
          <a:stretch/>
        </p:blipFill>
        <p:spPr>
          <a:xfrm>
            <a:off x="6946667" y="2942704"/>
            <a:ext cx="4389120" cy="32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BE171F-00DE-43C4-A7A8-40E7334C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s-ES" sz="5200"/>
              <a:t>LAS LENGUAS DE ESPAÑA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4FADC-E14F-487A-9AEB-B37B1AEB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s-ES" sz="1700"/>
              <a:t>El </a:t>
            </a:r>
            <a:r>
              <a:rPr lang="es-ES" sz="1700" b="1"/>
              <a:t>castellano o español </a:t>
            </a:r>
            <a:r>
              <a:rPr lang="es-ES" sz="1700"/>
              <a:t>es la lengua oficial de muchos países, como: España, Venezuela, Ecuador, Colombia…</a:t>
            </a:r>
          </a:p>
          <a:p>
            <a:r>
              <a:rPr lang="es-ES" sz="1700"/>
              <a:t>En España, en algunas comunidades autónomas tienen, además, otras lenguas oficiales, junto al castellano:</a:t>
            </a:r>
          </a:p>
          <a:p>
            <a:pPr marL="0" indent="0">
              <a:buNone/>
            </a:pPr>
            <a:r>
              <a:rPr lang="es-ES" sz="1700"/>
              <a:t>	* Catalán: se habla en Cataluña, Comunidad Valenciana (valenciano) y en las Islas Baleares.</a:t>
            </a:r>
          </a:p>
          <a:p>
            <a:pPr marL="0" indent="0">
              <a:buNone/>
            </a:pPr>
            <a:r>
              <a:rPr lang="es-ES" sz="1700"/>
              <a:t>	* Gallego: se habla en Galicia.</a:t>
            </a:r>
          </a:p>
          <a:p>
            <a:pPr marL="0" indent="0">
              <a:buNone/>
            </a:pPr>
            <a:r>
              <a:rPr lang="es-ES" sz="1700"/>
              <a:t>	* Vasco o euskera: se habla en la Comunidad  Foral de Navarra y en el País Vasco.</a:t>
            </a:r>
          </a:p>
          <a:p>
            <a:pPr marL="0" indent="0">
              <a:buNone/>
            </a:pPr>
            <a:r>
              <a:rPr lang="es-ES" sz="1700"/>
              <a:t>    Una misma lengua puede tener variedades de pronunciación o de vocabulario, según en la zona en que se viva. Por ejemplo, palomitas-cotufas,</a:t>
            </a:r>
          </a:p>
          <a:p>
            <a:pPr marL="0" indent="0">
              <a:buNone/>
            </a:pPr>
            <a:r>
              <a:rPr lang="es-ES" sz="1700"/>
              <a:t>alubia-judía.</a:t>
            </a:r>
          </a:p>
        </p:txBody>
      </p:sp>
    </p:spTree>
    <p:extLst>
      <p:ext uri="{BB962C8B-B14F-4D97-AF65-F5344CB8AC3E}">
        <p14:creationId xmlns:p14="http://schemas.microsoft.com/office/powerpoint/2010/main" val="6650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son y cuáles son las Lenguas Romance? | Lenguas de españa, Las ...">
            <a:extLst>
              <a:ext uri="{FF2B5EF4-FFF2-40B4-BE49-F238E27FC236}">
                <a16:creationId xmlns:a16="http://schemas.microsoft.com/office/drawing/2014/main" id="{B46C0C7C-0B52-42A4-9562-FE75BE49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0" y="745588"/>
            <a:ext cx="9453488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02F594E-1CC2-49F0-A47C-A56B0AB627F1}"/>
              </a:ext>
            </a:extLst>
          </p:cNvPr>
          <p:cNvSpPr txBox="1"/>
          <p:nvPr/>
        </p:nvSpPr>
        <p:spPr>
          <a:xfrm>
            <a:off x="4121834" y="5866228"/>
            <a:ext cx="38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LENGUAS DE ESPAÑA</a:t>
            </a:r>
          </a:p>
        </p:txBody>
      </p:sp>
    </p:spTree>
    <p:extLst>
      <p:ext uri="{BB962C8B-B14F-4D97-AF65-F5344CB8AC3E}">
        <p14:creationId xmlns:p14="http://schemas.microsoft.com/office/powerpoint/2010/main" val="64476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702A1E-0A93-4674-9F2E-C052CB98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" sz="3700"/>
              <a:t>PALABRAS CON “X” Y CON “S”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BDCE6-7D98-46E7-9151-DD27734A5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ES" sz="2000" dirty="0"/>
              <a:t>Se escriben con “x” las palabras que empiezan por los prefijos “ex-” y “extra-”. Por ejemplo: exvicepresidente, </a:t>
            </a:r>
            <a:r>
              <a:rPr lang="es-ES" sz="2000" dirty="0" err="1"/>
              <a:t>extraligero</a:t>
            </a:r>
            <a:r>
              <a:rPr lang="es-ES" sz="2000" dirty="0"/>
              <a:t>, extraterrestre.</a:t>
            </a:r>
          </a:p>
          <a:p>
            <a:r>
              <a:rPr lang="es-ES" sz="2000" dirty="0"/>
              <a:t>Hay otras palabras que empiezan por “es-” o “ex-”, pero no siguen ninguna regla, como: escalada o exigente. </a:t>
            </a:r>
          </a:p>
          <a:p>
            <a:endParaRPr lang="es-E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pequeño, tabla, grupo, estacionado&#10;&#10;Descripción generada automáticamente">
            <a:extLst>
              <a:ext uri="{FF2B5EF4-FFF2-40B4-BE49-F238E27FC236}">
                <a16:creationId xmlns:a16="http://schemas.microsoft.com/office/drawing/2014/main" id="{C70BA384-56E8-4BE7-AF9E-2A8739F4F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5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9511B-B6CF-4D27-BE76-4B1D7043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" sz="4000"/>
              <a:t>EL DEBATE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0C3A2-FF32-41A5-A829-7B99DA5E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ES" sz="2000"/>
              <a:t>Un </a:t>
            </a:r>
            <a:r>
              <a:rPr lang="es-ES" sz="2000" b="1"/>
              <a:t>debate</a:t>
            </a:r>
            <a:r>
              <a:rPr lang="es-ES" sz="2000"/>
              <a:t> es cuando varias personas hablan sobre un tema determinado, que se han preparado, con anterioridad.</a:t>
            </a:r>
          </a:p>
          <a:p>
            <a:r>
              <a:rPr lang="es-ES" sz="2000"/>
              <a:t>Las </a:t>
            </a:r>
            <a:r>
              <a:rPr lang="es-ES" sz="2000" b="1"/>
              <a:t>opiniones</a:t>
            </a:r>
            <a:r>
              <a:rPr lang="es-ES" sz="2000"/>
              <a:t> deben estar </a:t>
            </a:r>
            <a:r>
              <a:rPr lang="es-ES" sz="2000" b="1"/>
              <a:t>argumentadas</a:t>
            </a:r>
            <a:r>
              <a:rPr lang="es-ES" sz="2000"/>
              <a:t>, con datos o ejemplos.</a:t>
            </a:r>
          </a:p>
          <a:p>
            <a:r>
              <a:rPr lang="es-ES" sz="2000"/>
              <a:t>En todo debate existe el </a:t>
            </a:r>
            <a:r>
              <a:rPr lang="es-ES" sz="2000" b="1"/>
              <a:t>moderador</a:t>
            </a:r>
            <a:r>
              <a:rPr lang="es-ES" sz="2000"/>
              <a:t>, que es la persona que propone el tema, da paso a los turnos de los participantes y controla el tiempo de participación de cada uno.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FC6727-63AE-4284-9B92-6D4BDD8AB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5" r="12943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955315-6EA7-45D9-B619-C39F81C4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DA829D-80DB-4F35-88A2-00133E19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s-ES" sz="3700"/>
              <a:t>DIFERENTES MANERAS DE LEER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A91FB-04D9-48B2-9736-ADE6BC37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s-ES" sz="2000"/>
              <a:t>Existen diferentes </a:t>
            </a:r>
            <a:r>
              <a:rPr lang="es-ES" sz="2000" b="1"/>
              <a:t>géneros</a:t>
            </a:r>
            <a:r>
              <a:rPr lang="es-ES" sz="2000"/>
              <a:t> en la literatura, diferentes formas de contarnos la misma historia. Estos géneros son: </a:t>
            </a:r>
            <a:r>
              <a:rPr lang="es-ES" sz="2000" i="1" u="sng"/>
              <a:t>novela, poesía, teatro y cómic</a:t>
            </a:r>
            <a:r>
              <a:rPr lang="es-ES" sz="2000"/>
              <a:t>. Cada género puede </a:t>
            </a:r>
            <a:r>
              <a:rPr lang="es-ES" sz="2000" b="1"/>
              <a:t>presentarse</a:t>
            </a:r>
            <a:r>
              <a:rPr lang="es-ES" sz="2000"/>
              <a:t> de diferente manera: </a:t>
            </a:r>
            <a:r>
              <a:rPr lang="es-ES" sz="2000" i="1" u="sng"/>
              <a:t>libros de papel, libros digitales, audiolibros o películas.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E229EF-DBE2-4F33-B1B0-F38C0DA90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92" r="20304" b="4"/>
          <a:stretch/>
        </p:blipFill>
        <p:spPr>
          <a:xfrm>
            <a:off x="6595886" y="1046224"/>
            <a:ext cx="1481328" cy="16471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2817C0-840B-45EA-8D45-33B7F14B1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09" r="23263" b="5"/>
          <a:stretch/>
        </p:blipFill>
        <p:spPr>
          <a:xfrm>
            <a:off x="8224351" y="1046224"/>
            <a:ext cx="1481328" cy="16471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5862F97-CC84-4CA2-8B96-32D9981FE0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58" r="3" b="5947"/>
          <a:stretch/>
        </p:blipFill>
        <p:spPr>
          <a:xfrm>
            <a:off x="9852816" y="1046224"/>
            <a:ext cx="1481328" cy="16471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AE7A6B-F88C-4E55-95D0-015118D86E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397" r="-1" b="-1"/>
          <a:stretch/>
        </p:blipFill>
        <p:spPr>
          <a:xfrm>
            <a:off x="6595887" y="2809702"/>
            <a:ext cx="4739900" cy="33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4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18899E-CAD2-47C0-A792-3F24ED2FD660}"/>
              </a:ext>
            </a:extLst>
          </p:cNvPr>
          <p:cNvSpPr txBox="1"/>
          <p:nvPr/>
        </p:nvSpPr>
        <p:spPr>
          <a:xfrm>
            <a:off x="2912012" y="1659989"/>
            <a:ext cx="54236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Hemos llegado al final del último tema de este curso.</a:t>
            </a:r>
          </a:p>
          <a:p>
            <a:r>
              <a:rPr lang="es-ES" sz="3200" dirty="0"/>
              <a:t>No ha sido difícil ¡verdad!</a:t>
            </a:r>
          </a:p>
          <a:p>
            <a:r>
              <a:rPr lang="es-ES" sz="3200" dirty="0"/>
              <a:t>Si has entendido bien las cosas importantes, te será fácil empezar el próximo curso.</a:t>
            </a:r>
          </a:p>
          <a:p>
            <a:r>
              <a:rPr lang="es-ES" sz="3200" dirty="0"/>
              <a:t>Ánimo que ya no queda nada.</a:t>
            </a:r>
          </a:p>
          <a:p>
            <a:r>
              <a:rPr lang="es-ES" sz="3200" dirty="0"/>
              <a:t>Lo has hecho muy bien.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E04BDA-BDDE-490D-BB05-1C6094D7F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617" y="3882683"/>
            <a:ext cx="3102296" cy="24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4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ABRE BIEN LOS OÍDOS TEMA 12</vt:lpstr>
      <vt:lpstr>FAMILIA DE PALABRAS</vt:lpstr>
      <vt:lpstr>LAS LENGUAS DE ESPAÑA</vt:lpstr>
      <vt:lpstr>Presentación de PowerPoint</vt:lpstr>
      <vt:lpstr>PALABRAS CON “X” Y CON “S”</vt:lpstr>
      <vt:lpstr>EL DEBATE</vt:lpstr>
      <vt:lpstr>DIFERENTES MANERAS DE LEER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ABRE BIEN LOS OÍDOS TEMA 12</dc:title>
  <dc:creator>Argelia Negrín Coello</dc:creator>
  <cp:lastModifiedBy>Argelia Negrín Coello</cp:lastModifiedBy>
  <cp:revision>1</cp:revision>
  <dcterms:created xsi:type="dcterms:W3CDTF">2020-04-29T11:57:20Z</dcterms:created>
  <dcterms:modified xsi:type="dcterms:W3CDTF">2020-04-29T11:57:58Z</dcterms:modified>
</cp:coreProperties>
</file>