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9" r:id="rId4"/>
    <p:sldId id="302" r:id="rId5"/>
    <p:sldId id="257" r:id="rId6"/>
    <p:sldId id="313" r:id="rId7"/>
    <p:sldId id="304" r:id="rId8"/>
    <p:sldId id="307" r:id="rId9"/>
    <p:sldId id="308" r:id="rId10"/>
    <p:sldId id="309" r:id="rId11"/>
    <p:sldId id="310" r:id="rId12"/>
    <p:sldId id="261" r:id="rId13"/>
    <p:sldId id="311" r:id="rId14"/>
    <p:sldId id="314" r:id="rId15"/>
    <p:sldId id="315" r:id="rId16"/>
    <p:sldId id="280" r:id="rId17"/>
  </p:sldIdLst>
  <p:sldSz cx="9144000" cy="5143500" type="screen16x9"/>
  <p:notesSz cx="6858000" cy="9144000"/>
  <p:embeddedFontLst>
    <p:embeddedFont>
      <p:font typeface="Share Tech" panose="020B0604020202020204" charset="0"/>
      <p:regular r:id="rId19"/>
    </p:embeddedFont>
    <p:embeddedFont>
      <p:font typeface="Abe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CFAED-8EFD-4667-9BFD-40673377F4D9}">
  <a:tblStyle styleId="{697CFAED-8EFD-4667-9BFD-40673377F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4e7c5a600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4e7c5a600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70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2d20e6a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2d20e6a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2e85277c2_0_4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2e85277c2_0_4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3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2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11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2e8527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2e8527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2255875" y="-28510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6728725" y="273305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106" y="4439744"/>
            <a:ext cx="2913450" cy="579363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6244656" y="124394"/>
            <a:ext cx="2913450" cy="579363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9125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986975" y="-1377662"/>
            <a:ext cx="2964900" cy="29649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72925" y="-72687"/>
            <a:ext cx="2689025" cy="354925"/>
            <a:chOff x="491775" y="19025"/>
            <a:chExt cx="2689025" cy="3549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29;p4"/>
          <p:cNvGrpSpPr/>
          <p:nvPr/>
        </p:nvGrpSpPr>
        <p:grpSpPr>
          <a:xfrm rot="10800000">
            <a:off x="6527900" y="4861263"/>
            <a:ext cx="2689025" cy="354925"/>
            <a:chOff x="491775" y="19025"/>
            <a:chExt cx="2689025" cy="3549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033988" y="-36449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hasCustomPrompt="1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7" hasCustomPrompt="1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8" hasCustomPrompt="1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 flipH="1">
            <a:off x="-9525" y="287794"/>
            <a:ext cx="2913450" cy="579363"/>
            <a:chOff x="267350" y="-205412"/>
            <a:chExt cx="2913450" cy="579363"/>
          </a:xfrm>
        </p:grpSpPr>
        <p:cxnSp>
          <p:nvCxnSpPr>
            <p:cNvPr id="126" name="Google Shape;126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flipH="1">
            <a:off x="6246375" y="4314419"/>
            <a:ext cx="2913450" cy="579363"/>
            <a:chOff x="267350" y="-205412"/>
            <a:chExt cx="2913450" cy="579363"/>
          </a:xfrm>
        </p:grpSpPr>
        <p:cxnSp>
          <p:nvCxnSpPr>
            <p:cNvPr id="129" name="Google Shape;129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1505500" y="-21275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867525" y="3073025"/>
            <a:ext cx="4267200" cy="426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713400" y="1679100"/>
            <a:ext cx="3153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1"/>
          </p:nvPr>
        </p:nvSpPr>
        <p:spPr>
          <a:xfrm>
            <a:off x="713401" y="2294701"/>
            <a:ext cx="3153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0" r:id="rId7"/>
    <p:sldLayoutId id="2147483668" r:id="rId8"/>
    <p:sldLayoutId id="2147483673" r:id="rId9"/>
    <p:sldLayoutId id="2147483674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383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98" y="1072279"/>
            <a:ext cx="2615356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337925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734350" y="196350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Electric </a:t>
            </a:r>
            <a:r>
              <a:rPr lang="en" sz="4400" dirty="0" smtClean="0"/>
              <a:t>Water Heater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Project </a:t>
            </a:r>
            <a:endParaRPr sz="4400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GRADUATION PROJECT</a:t>
            </a: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CODE STAGES</a:t>
            </a:r>
            <a:endParaRPr sz="3600"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3" name="Google Shape;284;p3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383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40" y="678488"/>
            <a:ext cx="2615356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3882457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1159025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6605952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108657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6832101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385200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 idx="7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title" idx="8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" dirty="0" smtClean="0"/>
              <a:t>I AM </a:t>
            </a:r>
            <a:r>
              <a:rPr lang="en" dirty="0"/>
              <a:t>WORKING ON</a:t>
            </a:r>
            <a:endParaRPr dirty="0"/>
          </a:p>
        </p:txBody>
      </p:sp>
      <p:sp>
        <p:nvSpPr>
          <p:cNvPr id="412" name="Google Shape;412;p36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MCAL</a:t>
            </a:r>
            <a:endParaRPr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ADC – INTERRUPTS – TIMER – EEPROM – I2C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sp>
        <p:nvSpPr>
          <p:cNvPr id="414" name="Google Shape;414;p36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HAL</a:t>
            </a:r>
            <a:endParaRPr dirty="0"/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LED –</a:t>
            </a:r>
            <a:r>
              <a:rPr lang="en-US" dirty="0"/>
              <a:t> </a:t>
            </a:r>
            <a:r>
              <a:rPr lang="en-US" dirty="0" smtClean="0"/>
              <a:t>HEATER – COOLER – SEVEN SEGMENT –BUTTONS – EEPROM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API</a:t>
            </a:r>
            <a:endParaRPr dirty="0"/>
          </a:p>
        </p:txBody>
      </p:sp>
      <p:sp>
        <p:nvSpPr>
          <p:cNvPr id="417" name="Google Shape;417;p36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HANDLING THE SYSTEM</a:t>
            </a:r>
            <a:endParaRPr dirty="0"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1400188" y="4088600"/>
            <a:ext cx="896775" cy="149400"/>
            <a:chOff x="1664075" y="4088600"/>
            <a:chExt cx="896775" cy="149400"/>
          </a:xfrm>
        </p:grpSpPr>
        <p:sp>
          <p:nvSpPr>
            <p:cNvPr id="420" name="Google Shape;42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123619" y="4088600"/>
            <a:ext cx="896775" cy="149400"/>
            <a:chOff x="1664075" y="4088600"/>
            <a:chExt cx="896775" cy="149400"/>
          </a:xfrm>
        </p:grpSpPr>
        <p:sp>
          <p:nvSpPr>
            <p:cNvPr id="425" name="Google Shape;425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6847064" y="4088600"/>
            <a:ext cx="896775" cy="149400"/>
            <a:chOff x="1664075" y="4088600"/>
            <a:chExt cx="896775" cy="149400"/>
          </a:xfrm>
        </p:grpSpPr>
        <p:sp>
          <p:nvSpPr>
            <p:cNvPr id="430" name="Google Shape;43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6"/>
          <p:cNvSpPr/>
          <p:nvPr/>
        </p:nvSpPr>
        <p:spPr>
          <a:xfrm>
            <a:off x="2914962" y="13815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675737" y="21350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6"/>
          <p:cNvGrpSpPr/>
          <p:nvPr/>
        </p:nvGrpSpPr>
        <p:grpSpPr>
          <a:xfrm rot="5400000">
            <a:off x="7937100" y="1399875"/>
            <a:ext cx="987245" cy="256500"/>
            <a:chOff x="713275" y="4065425"/>
            <a:chExt cx="987245" cy="256500"/>
          </a:xfrm>
        </p:grpSpPr>
        <p:sp>
          <p:nvSpPr>
            <p:cNvPr id="437" name="Google Shape;437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 rot="5400000">
            <a:off x="219650" y="1997625"/>
            <a:ext cx="987245" cy="256500"/>
            <a:chOff x="713275" y="4065425"/>
            <a:chExt cx="987245" cy="256500"/>
          </a:xfrm>
        </p:grpSpPr>
        <p:sp>
          <p:nvSpPr>
            <p:cNvPr id="441" name="Google Shape;441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67447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573" y="3685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9433" y="496187"/>
            <a:ext cx="314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final design with labels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5948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653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4632" y="389860"/>
            <a:ext cx="2977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final </a:t>
            </a:r>
            <a:r>
              <a:rPr lang="en-US" b="1" dirty="0" smtClean="0"/>
              <a:t>design without labels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10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5"/>
          <p:cNvSpPr/>
          <p:nvPr/>
        </p:nvSpPr>
        <p:spPr>
          <a:xfrm>
            <a:off x="6743700" y="3296750"/>
            <a:ext cx="20985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5"/>
          <p:cNvSpPr/>
          <p:nvPr/>
        </p:nvSpPr>
        <p:spPr>
          <a:xfrm>
            <a:off x="3924300" y="450850"/>
            <a:ext cx="20985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5"/>
          <p:cNvSpPr txBox="1">
            <a:spLocks noGrp="1"/>
          </p:cNvSpPr>
          <p:nvPr>
            <p:ph type="title"/>
          </p:nvPr>
        </p:nvSpPr>
        <p:spPr>
          <a:xfrm>
            <a:off x="713400" y="1679100"/>
            <a:ext cx="3153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SOFTWARE</a:t>
            </a:r>
            <a:endParaRPr dirty="0"/>
          </a:p>
        </p:txBody>
      </p:sp>
      <p:grpSp>
        <p:nvGrpSpPr>
          <p:cNvPr id="922" name="Google Shape;922;p55"/>
          <p:cNvGrpSpPr/>
          <p:nvPr/>
        </p:nvGrpSpPr>
        <p:grpSpPr>
          <a:xfrm>
            <a:off x="4539559" y="1097148"/>
            <a:ext cx="3891167" cy="2949220"/>
            <a:chOff x="713409" y="1097136"/>
            <a:chExt cx="3891167" cy="2949220"/>
          </a:xfrm>
        </p:grpSpPr>
        <p:sp>
          <p:nvSpPr>
            <p:cNvPr id="923" name="Google Shape;923;p55"/>
            <p:cNvSpPr/>
            <p:nvPr/>
          </p:nvSpPr>
          <p:spPr>
            <a:xfrm>
              <a:off x="2243875" y="3527623"/>
              <a:ext cx="830099" cy="518714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200658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71340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55"/>
          <p:cNvGrpSpPr/>
          <p:nvPr/>
        </p:nvGrpSpPr>
        <p:grpSpPr>
          <a:xfrm>
            <a:off x="713400" y="1020538"/>
            <a:ext cx="987245" cy="256500"/>
            <a:chOff x="713275" y="4065425"/>
            <a:chExt cx="987245" cy="256500"/>
          </a:xfrm>
        </p:grpSpPr>
        <p:sp>
          <p:nvSpPr>
            <p:cNvPr id="927" name="Google Shape;927;p5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55"/>
          <p:cNvGrpSpPr/>
          <p:nvPr/>
        </p:nvGrpSpPr>
        <p:grpSpPr>
          <a:xfrm rot="10800000">
            <a:off x="714325" y="3933325"/>
            <a:ext cx="4215075" cy="1210176"/>
            <a:chOff x="-363475" y="-836226"/>
            <a:chExt cx="4215075" cy="1210176"/>
          </a:xfrm>
        </p:grpSpPr>
        <p:cxnSp>
          <p:nvCxnSpPr>
            <p:cNvPr id="931" name="Google Shape;931;p55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55"/>
            <p:cNvCxnSpPr/>
            <p:nvPr/>
          </p:nvCxnSpPr>
          <p:spPr>
            <a:xfrm>
              <a:off x="839600" y="373950"/>
              <a:ext cx="301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3" name="Google Shape;933;p55"/>
          <p:cNvGrpSpPr/>
          <p:nvPr/>
        </p:nvGrpSpPr>
        <p:grpSpPr>
          <a:xfrm>
            <a:off x="7780950" y="411113"/>
            <a:ext cx="987245" cy="256500"/>
            <a:chOff x="713275" y="4065425"/>
            <a:chExt cx="987245" cy="256500"/>
          </a:xfrm>
        </p:grpSpPr>
        <p:sp>
          <p:nvSpPr>
            <p:cNvPr id="934" name="Google Shape;934;p5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94" y="1224065"/>
            <a:ext cx="3527679" cy="2176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3"/>
          <p:cNvGrpSpPr/>
          <p:nvPr/>
        </p:nvGrpSpPr>
        <p:grpSpPr>
          <a:xfrm>
            <a:off x="3799650" y="2835625"/>
            <a:ext cx="1017300" cy="469200"/>
            <a:chOff x="683175" y="3074400"/>
            <a:chExt cx="1017300" cy="469200"/>
          </a:xfrm>
        </p:grpSpPr>
        <p:sp>
          <p:nvSpPr>
            <p:cNvPr id="321" name="Google Shape;321;p33"/>
            <p:cNvSpPr/>
            <p:nvPr/>
          </p:nvSpPr>
          <p:spPr>
            <a:xfrm>
              <a:off x="8145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31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5755013" y="1285875"/>
            <a:ext cx="1017300" cy="469200"/>
            <a:chOff x="5755013" y="1285875"/>
            <a:chExt cx="1017300" cy="469200"/>
          </a:xfrm>
        </p:grpSpPr>
        <p:sp>
          <p:nvSpPr>
            <p:cNvPr id="324" name="Google Shape;324;p33"/>
            <p:cNvSpPr/>
            <p:nvPr/>
          </p:nvSpPr>
          <p:spPr>
            <a:xfrm>
              <a:off x="58864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7550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3219088" y="1285875"/>
            <a:ext cx="1017300" cy="469200"/>
            <a:chOff x="3219088" y="1285875"/>
            <a:chExt cx="1017300" cy="469200"/>
          </a:xfrm>
        </p:grpSpPr>
        <p:sp>
          <p:nvSpPr>
            <p:cNvPr id="327" name="Google Shape;327;p33"/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683175" y="1285875"/>
            <a:ext cx="1017300" cy="469200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815274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3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4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5"/>
          </p:nvPr>
        </p:nvSpPr>
        <p:spPr>
          <a:xfrm>
            <a:off x="3924838" y="2836665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MAJOR REQUIREMENT</a:t>
            </a:r>
            <a:endParaRPr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FLOWCHART OF PROJECT</a:t>
            </a: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3"/>
          </p:nvPr>
        </p:nvSpPr>
        <p:spPr>
          <a:xfrm>
            <a:off x="3910073" y="3458688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smtClean="0"/>
              <a:t>Code STAGES</a:t>
            </a:r>
            <a:endParaRPr lang="en-US"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title" idx="17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/>
          <p:nvPr/>
        </p:nvSpPr>
        <p:spPr>
          <a:xfrm>
            <a:off x="5914471" y="-1961084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</a:t>
            </a:r>
            <a:endParaRPr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EID ELSAYED OKDA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/>
              <a:t>eidelsayed2512@gmail.com</a:t>
            </a:r>
            <a:endParaRPr sz="1200" b="1" dirty="0"/>
          </a:p>
        </p:txBody>
      </p:sp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MAJOR REQUIREMENTS</a:t>
            </a:r>
            <a:endParaRPr sz="3600"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3" name="Google Shape;284;p3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383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40" y="678488"/>
            <a:ext cx="2615356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/>
              <a:t>MAJOR REQUIREMENTS</a:t>
            </a:r>
            <a:endParaRPr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“Up” or “Down” buttons are used to change the required water temperature (set temperature).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first “Up” or “Down” button press, enters the temperature setting mode.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After </a:t>
            </a:r>
            <a:r>
              <a:rPr lang="en-US" dirty="0"/>
              <a:t>entering temperature setting mode, a single “Up” button press increase the set temperature by 5 degrees.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After </a:t>
            </a:r>
            <a:r>
              <a:rPr lang="en-US" dirty="0"/>
              <a:t>entering temperature setting mode, a single “Down” button press decrease the set temperature by 5 degrees.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minimum possible set temperature is 35 degrees.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maximum possible set temperature is 75 degrees.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“External E2PROM” should save the set temperature once set.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If </a:t>
            </a:r>
            <a:r>
              <a:rPr lang="en-US" dirty="0"/>
              <a:t>the electric water heater is turned OFF then ON, the stored set temperature should be retrieved from the “External E2PROM”.</a:t>
            </a:r>
          </a:p>
          <a:p>
            <a:pPr lvl="0" indent="-311150">
              <a:spcBef>
                <a:spcPts val="800"/>
              </a:spcBef>
              <a:buClr>
                <a:schemeClr val="lt1"/>
              </a:buClr>
              <a:buSzPts val="1300"/>
            </a:pPr>
            <a:r>
              <a:rPr lang="en-US" dirty="0" smtClean="0"/>
              <a:t>The </a:t>
            </a:r>
            <a:r>
              <a:rPr lang="en-US" dirty="0"/>
              <a:t>initial set temperature is 60 degrees.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components</a:t>
            </a:r>
            <a:endParaRPr dirty="0"/>
          </a:p>
        </p:txBody>
      </p:sp>
      <p:sp>
        <p:nvSpPr>
          <p:cNvPr id="606" name="Google Shape;606;p44"/>
          <p:cNvSpPr txBox="1"/>
          <p:nvPr/>
        </p:nvSpPr>
        <p:spPr>
          <a:xfrm>
            <a:off x="1156348" y="1205149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INPUTS 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07" name="Google Shape;607;p44"/>
          <p:cNvSpPr txBox="1"/>
          <p:nvPr/>
        </p:nvSpPr>
        <p:spPr>
          <a:xfrm>
            <a:off x="882971" y="1584659"/>
            <a:ext cx="2373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BUTTONS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TEMPERATURE SENSOR</a:t>
            </a:r>
          </a:p>
        </p:txBody>
      </p:sp>
      <p:sp>
        <p:nvSpPr>
          <p:cNvPr id="608" name="Google Shape;608;p44"/>
          <p:cNvSpPr/>
          <p:nvPr/>
        </p:nvSpPr>
        <p:spPr>
          <a:xfrm>
            <a:off x="720309" y="1304657"/>
            <a:ext cx="320400" cy="32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 txBox="1"/>
          <p:nvPr/>
        </p:nvSpPr>
        <p:spPr>
          <a:xfrm>
            <a:off x="1189376" y="2621588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OUTPUTS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1055576" y="3118089"/>
            <a:ext cx="2373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HEATER – COOLER –</a:t>
            </a:r>
            <a:r>
              <a:rPr lang="en-US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LED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SEVEN SEGMENT DISPLAY</a:t>
            </a:r>
          </a:p>
        </p:txBody>
      </p:sp>
      <p:sp>
        <p:nvSpPr>
          <p:cNvPr id="612" name="Google Shape;612;p44"/>
          <p:cNvSpPr/>
          <p:nvPr/>
        </p:nvSpPr>
        <p:spPr>
          <a:xfrm>
            <a:off x="720309" y="2733057"/>
            <a:ext cx="320400" cy="32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4271325" y="539375"/>
            <a:ext cx="4204500" cy="4064700"/>
          </a:xfrm>
          <a:prstGeom prst="snip2DiagRect">
            <a:avLst>
              <a:gd name="adj1" fmla="val 0"/>
              <a:gd name="adj2" fmla="val 11092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4"/>
          <p:cNvSpPr/>
          <p:nvPr/>
        </p:nvSpPr>
        <p:spPr>
          <a:xfrm>
            <a:off x="7634929" y="1223988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4647901" y="3863956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4"/>
          <p:cNvSpPr/>
          <p:nvPr/>
        </p:nvSpPr>
        <p:spPr>
          <a:xfrm>
            <a:off x="4593301" y="3276400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25" l="1226" r="100000">
                        <a14:foregroundMark x1="46760" y1="8789" x2="46760" y2="8789"/>
                        <a14:foregroundMark x1="49912" y1="8789" x2="49912" y2="8789"/>
                        <a14:foregroundMark x1="47811" y1="6413" x2="47811" y2="6413"/>
                        <a14:foregroundMark x1="42557" y1="11164" x2="42557" y2="11164"/>
                        <a14:foregroundMark x1="42557" y1="11164" x2="42557" y2="11164"/>
                        <a14:foregroundMark x1="41506" y1="950" x2="41156" y2="1900"/>
                        <a14:foregroundMark x1="41156" y1="2138" x2="59895" y2="10689"/>
                        <a14:foregroundMark x1="4553" y1="34679" x2="21716" y2="37530"/>
                        <a14:foregroundMark x1="3503" y1="91449" x2="1401" y2="99762"/>
                        <a14:foregroundMark x1="84413" y1="37292" x2="84413" y2="3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17" y="837613"/>
            <a:ext cx="3803716" cy="28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FLOWCHART</a:t>
            </a:r>
            <a:endParaRPr sz="3600"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3" name="Google Shape;284;p3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383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40" y="678488"/>
            <a:ext cx="2615356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7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1"/>
            <a:ext cx="9286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629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250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Share Tech</vt:lpstr>
      <vt:lpstr>Abel</vt:lpstr>
      <vt:lpstr>Arial</vt:lpstr>
      <vt:lpstr>Roboto Condensed Light</vt:lpstr>
      <vt:lpstr>Electric Car Project Proposal by Slidesgo</vt:lpstr>
      <vt:lpstr>Electric Water Heater Project </vt:lpstr>
      <vt:lpstr>TABLE OF CONTENTS</vt:lpstr>
      <vt:lpstr>TEAM</vt:lpstr>
      <vt:lpstr>MAJOR REQUIREMENTS</vt:lpstr>
      <vt:lpstr>MAJOR REQUIREMENTS</vt:lpstr>
      <vt:lpstr>components</vt:lpstr>
      <vt:lpstr>FLOWCHART</vt:lpstr>
      <vt:lpstr>PowerPoint Presentation</vt:lpstr>
      <vt:lpstr>PowerPoint Presentation</vt:lpstr>
      <vt:lpstr>PowerPoint Presentation</vt:lpstr>
      <vt:lpstr>CODE STAGES</vt:lpstr>
      <vt:lpstr>02</vt:lpstr>
      <vt:lpstr>PowerPoint Presentation</vt:lpstr>
      <vt:lpstr>PowerPoint Presentation</vt:lpstr>
      <vt:lpstr>PowerPoint Presentation</vt:lpstr>
      <vt:lpstr>DESKTOP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 Project Proposal</dc:title>
  <dc:creator>Eid</dc:creator>
  <cp:lastModifiedBy>عيد السيد عيد عقده</cp:lastModifiedBy>
  <cp:revision>20</cp:revision>
  <dcterms:modified xsi:type="dcterms:W3CDTF">2024-02-19T12:14:27Z</dcterms:modified>
</cp:coreProperties>
</file>