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1C1CCA-CCA3-4953-9270-41523AD9F285}">
  <a:tblStyle styleId="{7A1C1CCA-CCA3-4953-9270-41523AD9F2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b1561d48f_6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8b1561d48f_6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b1561d48f_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8b1561d48f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b1561d48f_5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We knew we needed feature reduction techniques based on the paper and the over fitting of LDA when too many dimensions are provided, so we looked at CSP and PCA to reduce the channel counts.</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Then we made classifiers compete based </a:t>
            </a:r>
            <a:endParaRPr/>
          </a:p>
        </p:txBody>
      </p:sp>
      <p:sp>
        <p:nvSpPr>
          <p:cNvPr id="77" name="Google Shape;77;g8b1561d48f_5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b1561d4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YOLO</a:t>
            </a:r>
            <a:endParaRPr/>
          </a:p>
        </p:txBody>
      </p:sp>
      <p:sp>
        <p:nvSpPr>
          <p:cNvPr id="86" name="Google Shape;86;g8b1561d4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folie" type="title">
  <p:cSld name="TITLE">
    <p:bg>
      <p:bgPr>
        <a:solidFill>
          <a:schemeClr val="dk1"/>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el und Inhalt" type="obj">
  <p:cSld name="OBJECT">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schnitts-&#10;überschrift"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halt mit Überschrift" type="objTx">
  <p:cSld name="OBJECT_WITH_CAPTION_TEXT">
    <p:bg>
      <p:bgPr>
        <a:solidFill>
          <a:schemeClr val="dk1"/>
        </a:solid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 name="Google Shape;27;p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Quattrocento Sans"/>
              <a:buNone/>
              <a:defRPr b="0"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3">
            <a:alphaModFix/>
          </a:blip>
          <a:srcRect b="0" l="0" r="0" t="0"/>
          <a:stretch/>
        </p:blipFill>
        <p:spPr>
          <a:xfrm>
            <a:off x="2624034" y="3860710"/>
            <a:ext cx="6943932" cy="2184809"/>
          </a:xfrm>
          <a:prstGeom prst="rect">
            <a:avLst/>
          </a:prstGeom>
          <a:noFill/>
          <a:ln>
            <a:noFill/>
          </a:ln>
        </p:spPr>
      </p:pic>
      <p:pic>
        <p:nvPicPr>
          <p:cNvPr id="33" name="Google Shape;33;p6"/>
          <p:cNvPicPr preferRelativeResize="0"/>
          <p:nvPr/>
        </p:nvPicPr>
        <p:blipFill rotWithShape="1">
          <a:blip r:embed="rId4">
            <a:alphaModFix/>
          </a:blip>
          <a:srcRect b="0" l="0" r="0" t="8090"/>
          <a:stretch/>
        </p:blipFill>
        <p:spPr>
          <a:xfrm>
            <a:off x="0" y="0"/>
            <a:ext cx="12192000"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358" l="74919" r="7580" t="0"/>
          <a:stretch/>
        </p:blipFill>
        <p:spPr>
          <a:xfrm>
            <a:off x="-1" y="-6761"/>
            <a:ext cx="3942733" cy="6869677"/>
          </a:xfrm>
          <a:prstGeom prst="rect">
            <a:avLst/>
          </a:prstGeom>
          <a:noFill/>
          <a:ln>
            <a:noFill/>
          </a:ln>
        </p:spPr>
      </p:pic>
      <p:pic>
        <p:nvPicPr>
          <p:cNvPr id="110" name="Google Shape;110;p15"/>
          <p:cNvPicPr preferRelativeResize="0"/>
          <p:nvPr/>
        </p:nvPicPr>
        <p:blipFill rotWithShape="1">
          <a:blip r:embed="rId4">
            <a:alphaModFix/>
          </a:blip>
          <a:srcRect b="0" l="0" r="0" t="0"/>
          <a:stretch/>
        </p:blipFill>
        <p:spPr>
          <a:xfrm>
            <a:off x="6780062" y="741725"/>
            <a:ext cx="2338636" cy="644624"/>
          </a:xfrm>
          <a:prstGeom prst="rect">
            <a:avLst/>
          </a:prstGeom>
          <a:noFill/>
          <a:ln>
            <a:noFill/>
          </a:ln>
        </p:spPr>
      </p:pic>
      <p:sp>
        <p:nvSpPr>
          <p:cNvPr id="111" name="Google Shape;111;p15"/>
          <p:cNvSpPr txBox="1"/>
          <p:nvPr>
            <p:ph type="ctrTitle"/>
          </p:nvPr>
        </p:nvSpPr>
        <p:spPr>
          <a:xfrm>
            <a:off x="4385186" y="1720644"/>
            <a:ext cx="7128300" cy="2418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600"/>
              <a:buFont typeface="Quattrocento Sans"/>
              <a:buNone/>
            </a:pPr>
            <a:r>
              <a:rPr lang="de-DE" sz="6600">
                <a:latin typeface="Quattrocento Sans"/>
                <a:ea typeface="Quattrocento Sans"/>
                <a:cs typeface="Quattrocento Sans"/>
                <a:sym typeface="Quattrocento Sans"/>
              </a:rPr>
              <a:t>ECoG Hand Pose Data Analysis</a:t>
            </a:r>
            <a:endParaRPr sz="6600">
              <a:latin typeface="Quattrocento Sans"/>
              <a:ea typeface="Quattrocento Sans"/>
              <a:cs typeface="Quattrocento Sans"/>
              <a:sym typeface="Quattrocento Sans"/>
            </a:endParaRPr>
          </a:p>
        </p:txBody>
      </p:sp>
      <p:sp>
        <p:nvSpPr>
          <p:cNvPr id="112" name="Google Shape;112;p15"/>
          <p:cNvSpPr txBox="1"/>
          <p:nvPr/>
        </p:nvSpPr>
        <p:spPr>
          <a:xfrm>
            <a:off x="4385186" y="4493341"/>
            <a:ext cx="7128300" cy="1907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Eidan Tzdaka</a:t>
            </a:r>
            <a:endParaRPr sz="3200">
              <a:solidFill>
                <a:schemeClr val="lt1"/>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Konstantin Volzhenin</a:t>
            </a:r>
            <a:endParaRPr sz="3200">
              <a:solidFill>
                <a:schemeClr val="lt1"/>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Antoine Prosper</a:t>
            </a:r>
            <a:br>
              <a:rPr b="0" i="0" lang="de-DE" sz="3200" u="none" cap="none" strike="noStrike">
                <a:solidFill>
                  <a:schemeClr val="lt1"/>
                </a:solidFill>
                <a:latin typeface="Quattrocento Sans"/>
                <a:ea typeface="Quattrocento Sans"/>
                <a:cs typeface="Quattrocento Sans"/>
                <a:sym typeface="Quattrocento Sans"/>
              </a:rPr>
            </a:br>
            <a:endParaRPr b="0" i="0" sz="3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pic>
        <p:nvPicPr>
          <p:cNvPr id="38" name="Google Shape;38;p7"/>
          <p:cNvPicPr preferRelativeResize="0"/>
          <p:nvPr/>
        </p:nvPicPr>
        <p:blipFill rotWithShape="1">
          <a:blip r:embed="rId3">
            <a:alphaModFix/>
          </a:blip>
          <a:srcRect b="357" l="74920" r="7579" t="0"/>
          <a:stretch/>
        </p:blipFill>
        <p:spPr>
          <a:xfrm>
            <a:off x="-1" y="-6761"/>
            <a:ext cx="3942735" cy="6869677"/>
          </a:xfrm>
          <a:prstGeom prst="rect">
            <a:avLst/>
          </a:prstGeom>
          <a:noFill/>
          <a:ln>
            <a:noFill/>
          </a:ln>
        </p:spPr>
      </p:pic>
      <p:pic>
        <p:nvPicPr>
          <p:cNvPr id="39" name="Google Shape;39;p7"/>
          <p:cNvPicPr preferRelativeResize="0"/>
          <p:nvPr/>
        </p:nvPicPr>
        <p:blipFill rotWithShape="1">
          <a:blip r:embed="rId4">
            <a:alphaModFix/>
          </a:blip>
          <a:srcRect b="0" l="0" r="0" t="0"/>
          <a:stretch/>
        </p:blipFill>
        <p:spPr>
          <a:xfrm>
            <a:off x="6780062" y="741725"/>
            <a:ext cx="2338636" cy="644624"/>
          </a:xfrm>
          <a:prstGeom prst="rect">
            <a:avLst/>
          </a:prstGeom>
          <a:noFill/>
          <a:ln>
            <a:noFill/>
          </a:ln>
        </p:spPr>
      </p:pic>
      <p:sp>
        <p:nvSpPr>
          <p:cNvPr id="40" name="Google Shape;40;p7"/>
          <p:cNvSpPr txBox="1"/>
          <p:nvPr>
            <p:ph type="ctrTitle"/>
          </p:nvPr>
        </p:nvSpPr>
        <p:spPr>
          <a:xfrm>
            <a:off x="4385186" y="1720644"/>
            <a:ext cx="7128388" cy="24187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600"/>
              <a:buFont typeface="Quattrocento Sans"/>
              <a:buNone/>
            </a:pPr>
            <a:r>
              <a:rPr lang="de-DE" sz="6600">
                <a:latin typeface="Quattrocento Sans"/>
                <a:ea typeface="Quattrocento Sans"/>
                <a:cs typeface="Quattrocento Sans"/>
                <a:sym typeface="Quattrocento Sans"/>
              </a:rPr>
              <a:t>ECoG Hand Pose Data Analysis</a:t>
            </a:r>
            <a:endParaRPr sz="6600">
              <a:latin typeface="Quattrocento Sans"/>
              <a:ea typeface="Quattrocento Sans"/>
              <a:cs typeface="Quattrocento Sans"/>
              <a:sym typeface="Quattrocento Sans"/>
            </a:endParaRPr>
          </a:p>
        </p:txBody>
      </p:sp>
      <p:sp>
        <p:nvSpPr>
          <p:cNvPr id="41" name="Google Shape;41;p7"/>
          <p:cNvSpPr txBox="1"/>
          <p:nvPr/>
        </p:nvSpPr>
        <p:spPr>
          <a:xfrm>
            <a:off x="4385186" y="4493341"/>
            <a:ext cx="7128388" cy="1907459"/>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Eidan Tzdaka</a:t>
            </a:r>
            <a:endParaRPr sz="3200">
              <a:solidFill>
                <a:schemeClr val="lt1"/>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Konstantin Volzhenin</a:t>
            </a:r>
            <a:endParaRPr sz="3200">
              <a:solidFill>
                <a:schemeClr val="lt1"/>
              </a:solidFill>
              <a:latin typeface="Quattrocento Sans"/>
              <a:ea typeface="Quattrocento Sans"/>
              <a:cs typeface="Quattrocento Sans"/>
              <a:sym typeface="Quattrocento Sans"/>
            </a:endParaRPr>
          </a:p>
          <a:p>
            <a:pPr indent="0" lvl="0" marL="0" marR="0" rtl="0" algn="ctr">
              <a:lnSpc>
                <a:spcPct val="90000"/>
              </a:lnSpc>
              <a:spcBef>
                <a:spcPts val="0"/>
              </a:spcBef>
              <a:spcAft>
                <a:spcPts val="0"/>
              </a:spcAft>
              <a:buClr>
                <a:schemeClr val="lt1"/>
              </a:buClr>
              <a:buSzPts val="3200"/>
              <a:buFont typeface="Quattrocento Sans"/>
              <a:buNone/>
            </a:pPr>
            <a:r>
              <a:rPr lang="de-DE" sz="3200">
                <a:solidFill>
                  <a:schemeClr val="lt1"/>
                </a:solidFill>
                <a:latin typeface="Quattrocento Sans"/>
                <a:ea typeface="Quattrocento Sans"/>
                <a:cs typeface="Quattrocento Sans"/>
                <a:sym typeface="Quattrocento Sans"/>
              </a:rPr>
              <a:t>Antoine Prosper</a:t>
            </a:r>
            <a:br>
              <a:rPr b="0" i="0" lang="de-DE" sz="3200" u="none" cap="none" strike="noStrike">
                <a:solidFill>
                  <a:schemeClr val="lt1"/>
                </a:solidFill>
                <a:latin typeface="Quattrocento Sans"/>
                <a:ea typeface="Quattrocento Sans"/>
                <a:cs typeface="Quattrocento Sans"/>
                <a:sym typeface="Quattrocento Sans"/>
              </a:rPr>
            </a:br>
            <a:endParaRPr b="0" i="0" sz="32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INTRODUCTION</a:t>
            </a:r>
            <a:endParaRPr/>
          </a:p>
        </p:txBody>
      </p:sp>
      <p:sp>
        <p:nvSpPr>
          <p:cNvPr id="47" name="Google Shape;4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800"/>
              <a:buNone/>
            </a:pPr>
            <a:r>
              <a:rPr lang="de-DE"/>
              <a:t>ECoG data set of a Rock/Paper/Scissors training session.</a:t>
            </a:r>
            <a:endParaRPr/>
          </a:p>
          <a:p>
            <a:pPr indent="0" lvl="0" marL="0" rtl="0" algn="l">
              <a:lnSpc>
                <a:spcPct val="90000"/>
              </a:lnSpc>
              <a:spcBef>
                <a:spcPts val="1000"/>
              </a:spcBef>
              <a:spcAft>
                <a:spcPts val="0"/>
              </a:spcAft>
              <a:buClr>
                <a:schemeClr val="lt1"/>
              </a:buClr>
              <a:buSzPts val="2800"/>
              <a:buNone/>
            </a:pPr>
            <a:r>
              <a:t/>
            </a:r>
            <a:endParaRPr b="1">
              <a:solidFill>
                <a:srgbClr val="FFFFFF"/>
              </a:solidFill>
            </a:endParaRPr>
          </a:p>
        </p:txBody>
      </p:sp>
      <p:pic>
        <p:nvPicPr>
          <p:cNvPr id="48" name="Google Shape;48;p8"/>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pic>
        <p:nvPicPr>
          <p:cNvPr id="49" name="Google Shape;49;p8"/>
          <p:cNvPicPr preferRelativeResize="0"/>
          <p:nvPr/>
        </p:nvPicPr>
        <p:blipFill>
          <a:blip r:embed="rId4">
            <a:alphaModFix/>
          </a:blip>
          <a:stretch>
            <a:fillRect/>
          </a:stretch>
        </p:blipFill>
        <p:spPr>
          <a:xfrm>
            <a:off x="-1" y="3797675"/>
            <a:ext cx="5607175" cy="3060326"/>
          </a:xfrm>
          <a:prstGeom prst="rect">
            <a:avLst/>
          </a:prstGeom>
          <a:noFill/>
          <a:ln>
            <a:noFill/>
          </a:ln>
        </p:spPr>
      </p:pic>
      <p:pic>
        <p:nvPicPr>
          <p:cNvPr id="50" name="Google Shape;50;p8"/>
          <p:cNvPicPr preferRelativeResize="0"/>
          <p:nvPr/>
        </p:nvPicPr>
        <p:blipFill>
          <a:blip r:embed="rId5">
            <a:alphaModFix/>
          </a:blip>
          <a:stretch>
            <a:fillRect/>
          </a:stretch>
        </p:blipFill>
        <p:spPr>
          <a:xfrm>
            <a:off x="8653423" y="2429675"/>
            <a:ext cx="3335024" cy="3143251"/>
          </a:xfrm>
          <a:prstGeom prst="rect">
            <a:avLst/>
          </a:prstGeom>
          <a:noFill/>
          <a:ln>
            <a:noFill/>
          </a:ln>
        </p:spPr>
      </p:pic>
      <p:pic>
        <p:nvPicPr>
          <p:cNvPr id="51" name="Google Shape;51;p8"/>
          <p:cNvPicPr preferRelativeResize="0"/>
          <p:nvPr/>
        </p:nvPicPr>
        <p:blipFill>
          <a:blip r:embed="rId6">
            <a:alphaModFix/>
          </a:blip>
          <a:stretch>
            <a:fillRect/>
          </a:stretch>
        </p:blipFill>
        <p:spPr>
          <a:xfrm>
            <a:off x="5445400" y="2421046"/>
            <a:ext cx="3335025" cy="31605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nvSpPr>
        <p:spPr>
          <a:xfrm>
            <a:off x="0" y="1484375"/>
            <a:ext cx="4786800" cy="17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DE" sz="2800">
                <a:solidFill>
                  <a:srgbClr val="FFFFFF"/>
                </a:solidFill>
                <a:latin typeface="Quattrocento Sans"/>
                <a:ea typeface="Quattrocento Sans"/>
                <a:cs typeface="Quattrocento Sans"/>
                <a:sym typeface="Quattrocento Sans"/>
              </a:rPr>
              <a:t>Hint: </a:t>
            </a:r>
            <a:endParaRPr b="1" sz="28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rPr b="1" i="1" lang="de-DE" sz="1900">
                <a:solidFill>
                  <a:srgbClr val="FFFFFF"/>
                </a:solidFill>
                <a:latin typeface="Quattrocento Sans"/>
                <a:ea typeface="Quattrocento Sans"/>
                <a:cs typeface="Quattrocento Sans"/>
                <a:sym typeface="Quattrocento Sans"/>
              </a:rPr>
              <a:t>Time-Variant Linear Discriminant</a:t>
            </a:r>
            <a:endParaRPr b="1" i="1" sz="19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i="1" lang="de-DE" sz="1900">
                <a:solidFill>
                  <a:srgbClr val="FFFFFF"/>
                </a:solidFill>
                <a:latin typeface="Quattrocento Sans"/>
                <a:ea typeface="Quattrocento Sans"/>
                <a:cs typeface="Quattrocento Sans"/>
                <a:sym typeface="Quattrocento Sans"/>
              </a:rPr>
              <a:t>Analysis Improves Hand Gesture and</a:t>
            </a:r>
            <a:endParaRPr b="1" i="1" sz="19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i="1" lang="de-DE" sz="1900">
                <a:solidFill>
                  <a:srgbClr val="FFFFFF"/>
                </a:solidFill>
                <a:latin typeface="Quattrocento Sans"/>
                <a:ea typeface="Quattrocento Sans"/>
                <a:cs typeface="Quattrocento Sans"/>
                <a:sym typeface="Quattrocento Sans"/>
              </a:rPr>
              <a:t>Finger Movement Decoding for</a:t>
            </a:r>
            <a:endParaRPr b="1" i="1" sz="19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SzPts val="1100"/>
              <a:buFont typeface="Arial"/>
              <a:buNone/>
            </a:pPr>
            <a:r>
              <a:rPr b="1" i="1" lang="de-DE" sz="1900">
                <a:solidFill>
                  <a:srgbClr val="FFFFFF"/>
                </a:solidFill>
                <a:latin typeface="Quattrocento Sans"/>
                <a:ea typeface="Quattrocento Sans"/>
                <a:cs typeface="Quattrocento Sans"/>
                <a:sym typeface="Quattrocento Sans"/>
              </a:rPr>
              <a:t>Invasive Brain-Computer Interfaces</a:t>
            </a:r>
            <a:endParaRPr b="1" i="1" sz="19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2800">
              <a:solidFill>
                <a:srgbClr val="FFFFFF"/>
              </a:solidFill>
              <a:latin typeface="Quattrocento Sans"/>
              <a:ea typeface="Quattrocento Sans"/>
              <a:cs typeface="Quattrocento Sans"/>
              <a:sym typeface="Quattrocento Sans"/>
            </a:endParaRPr>
          </a:p>
        </p:txBody>
      </p:sp>
      <p:sp>
        <p:nvSpPr>
          <p:cNvPr id="57" name="Google Shape;57;p9"/>
          <p:cNvSpPr txBox="1"/>
          <p:nvPr>
            <p:ph type="title"/>
          </p:nvPr>
        </p:nvSpPr>
        <p:spPr>
          <a:xfrm>
            <a:off x="287625" y="1586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IDEAS AND WORKING PROCESS</a:t>
            </a:r>
            <a:endParaRPr/>
          </a:p>
        </p:txBody>
      </p:sp>
      <p:pic>
        <p:nvPicPr>
          <p:cNvPr id="58" name="Google Shape;58;p9"/>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sp>
        <p:nvSpPr>
          <p:cNvPr id="59" name="Google Shape;59;p9"/>
          <p:cNvSpPr txBox="1"/>
          <p:nvPr/>
        </p:nvSpPr>
        <p:spPr>
          <a:xfrm>
            <a:off x="7730375" y="2065625"/>
            <a:ext cx="41163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2800">
                <a:solidFill>
                  <a:srgbClr val="FFFFFF"/>
                </a:solidFill>
                <a:latin typeface="Quattrocento Sans"/>
                <a:ea typeface="Quattrocento Sans"/>
                <a:cs typeface="Quattrocento Sans"/>
                <a:sym typeface="Quattrocento Sans"/>
              </a:rPr>
              <a:t>A lot of trials and errors</a:t>
            </a:r>
            <a:endParaRPr b="1" sz="2800">
              <a:solidFill>
                <a:srgbClr val="FFFFFF"/>
              </a:solidFill>
              <a:latin typeface="Quattrocento Sans"/>
              <a:ea typeface="Quattrocento Sans"/>
              <a:cs typeface="Quattrocento Sans"/>
              <a:sym typeface="Quattrocento Sans"/>
            </a:endParaRPr>
          </a:p>
        </p:txBody>
      </p:sp>
      <p:sp>
        <p:nvSpPr>
          <p:cNvPr id="60" name="Google Shape;60;p9"/>
          <p:cNvSpPr txBox="1"/>
          <p:nvPr/>
        </p:nvSpPr>
        <p:spPr>
          <a:xfrm>
            <a:off x="1496075" y="4872300"/>
            <a:ext cx="33831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2800">
                <a:solidFill>
                  <a:srgbClr val="FFFFFF"/>
                </a:solidFill>
                <a:latin typeface="Quattrocento Sans"/>
                <a:ea typeface="Quattrocento Sans"/>
                <a:cs typeface="Quattrocento Sans"/>
                <a:sym typeface="Quattrocento Sans"/>
              </a:rPr>
              <a:t>Brainstorm for different methods</a:t>
            </a:r>
            <a:endParaRPr b="1" sz="2800">
              <a:solidFill>
                <a:srgbClr val="FFFFFF"/>
              </a:solidFill>
              <a:latin typeface="Quattrocento Sans"/>
              <a:ea typeface="Quattrocento Sans"/>
              <a:cs typeface="Quattrocento Sans"/>
              <a:sym typeface="Quattrocento Sans"/>
            </a:endParaRPr>
          </a:p>
        </p:txBody>
      </p:sp>
      <p:cxnSp>
        <p:nvCxnSpPr>
          <p:cNvPr id="61" name="Google Shape;61;p9"/>
          <p:cNvCxnSpPr>
            <a:stCxn id="56" idx="3"/>
            <a:endCxn id="59" idx="0"/>
          </p:cNvCxnSpPr>
          <p:nvPr/>
        </p:nvCxnSpPr>
        <p:spPr>
          <a:xfrm flipH="1" rot="10800000">
            <a:off x="4786800" y="2065775"/>
            <a:ext cx="5001600" cy="316200"/>
          </a:xfrm>
          <a:prstGeom prst="curvedConnector4">
            <a:avLst>
              <a:gd fmla="val 29426" name="adj1"/>
              <a:gd fmla="val 175190" name="adj2"/>
            </a:avLst>
          </a:prstGeom>
          <a:noFill/>
          <a:ln cap="flat" cmpd="sng" w="38100">
            <a:solidFill>
              <a:srgbClr val="FFFFFF"/>
            </a:solidFill>
            <a:prstDash val="solid"/>
            <a:round/>
            <a:headEnd len="med" w="med" type="none"/>
            <a:tailEnd len="med" w="med" type="triangle"/>
          </a:ln>
        </p:spPr>
      </p:cxnSp>
      <p:sp>
        <p:nvSpPr>
          <p:cNvPr id="62" name="Google Shape;62;p9"/>
          <p:cNvSpPr txBox="1"/>
          <p:nvPr/>
        </p:nvSpPr>
        <p:spPr>
          <a:xfrm rot="-521470">
            <a:off x="5776088" y="1445073"/>
            <a:ext cx="2447909" cy="54685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2000">
                <a:solidFill>
                  <a:srgbClr val="FFFFFF"/>
                </a:solidFill>
                <a:latin typeface="Quattrocento Sans"/>
                <a:ea typeface="Quattrocento Sans"/>
                <a:cs typeface="Quattrocento Sans"/>
                <a:sym typeface="Quattrocento Sans"/>
              </a:rPr>
              <a:t>CSP/</a:t>
            </a:r>
            <a:r>
              <a:rPr lang="de-DE" sz="2000">
                <a:solidFill>
                  <a:srgbClr val="FFFFFF"/>
                </a:solidFill>
                <a:latin typeface="Quattrocento Sans"/>
                <a:ea typeface="Quattrocento Sans"/>
                <a:cs typeface="Quattrocento Sans"/>
                <a:sym typeface="Quattrocento Sans"/>
              </a:rPr>
              <a:t>PCA + </a:t>
            </a:r>
            <a:r>
              <a:rPr lang="de-DE" sz="2000">
                <a:solidFill>
                  <a:srgbClr val="FFFFFF"/>
                </a:solidFill>
                <a:latin typeface="Quattrocento Sans"/>
                <a:ea typeface="Quattrocento Sans"/>
                <a:cs typeface="Quattrocento Sans"/>
                <a:sym typeface="Quattrocento Sans"/>
              </a:rPr>
              <a:t>LDA</a:t>
            </a:r>
            <a:endParaRPr sz="2000">
              <a:solidFill>
                <a:srgbClr val="FFFFFF"/>
              </a:solidFill>
              <a:latin typeface="Quattrocento Sans"/>
              <a:ea typeface="Quattrocento Sans"/>
              <a:cs typeface="Quattrocento Sans"/>
              <a:sym typeface="Quattrocento Sans"/>
            </a:endParaRPr>
          </a:p>
        </p:txBody>
      </p:sp>
      <p:cxnSp>
        <p:nvCxnSpPr>
          <p:cNvPr id="63" name="Google Shape;63;p9"/>
          <p:cNvCxnSpPr>
            <a:stCxn id="59" idx="2"/>
            <a:endCxn id="60" idx="0"/>
          </p:cNvCxnSpPr>
          <p:nvPr/>
        </p:nvCxnSpPr>
        <p:spPr>
          <a:xfrm rot="5400000">
            <a:off x="5407025" y="490925"/>
            <a:ext cx="2162100" cy="6600900"/>
          </a:xfrm>
          <a:prstGeom prst="curvedConnector3">
            <a:avLst>
              <a:gd fmla="val 49997" name="adj1"/>
            </a:avLst>
          </a:prstGeom>
          <a:noFill/>
          <a:ln cap="flat" cmpd="sng" w="38100">
            <a:solidFill>
              <a:srgbClr val="FFFFFF"/>
            </a:solidFill>
            <a:prstDash val="solid"/>
            <a:round/>
            <a:headEnd len="med" w="med" type="none"/>
            <a:tailEnd len="med" w="med" type="triangle"/>
          </a:ln>
        </p:spPr>
      </p:cxnSp>
      <p:sp>
        <p:nvSpPr>
          <p:cNvPr id="64" name="Google Shape;64;p9"/>
          <p:cNvSpPr txBox="1"/>
          <p:nvPr/>
        </p:nvSpPr>
        <p:spPr>
          <a:xfrm rot="-590320">
            <a:off x="4298016" y="3262973"/>
            <a:ext cx="4475218" cy="5200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2000">
                <a:solidFill>
                  <a:srgbClr val="FFFFFF"/>
                </a:solidFill>
                <a:latin typeface="Quattrocento Sans"/>
                <a:ea typeface="Quattrocento Sans"/>
                <a:cs typeface="Quattrocento Sans"/>
                <a:sym typeface="Quattrocento Sans"/>
              </a:rPr>
              <a:t>Attempt to boost the accuracy</a:t>
            </a:r>
            <a:endParaRPr sz="2000">
              <a:solidFill>
                <a:srgbClr val="FFFFFF"/>
              </a:solidFill>
              <a:latin typeface="Quattrocento Sans"/>
              <a:ea typeface="Quattrocento Sans"/>
              <a:cs typeface="Quattrocento Sans"/>
              <a:sym typeface="Quattrocento Sans"/>
            </a:endParaRPr>
          </a:p>
        </p:txBody>
      </p:sp>
      <p:cxnSp>
        <p:nvCxnSpPr>
          <p:cNvPr id="65" name="Google Shape;65;p9"/>
          <p:cNvCxnSpPr>
            <a:stCxn id="60" idx="3"/>
            <a:endCxn id="66" idx="1"/>
          </p:cNvCxnSpPr>
          <p:nvPr/>
        </p:nvCxnSpPr>
        <p:spPr>
          <a:xfrm flipH="1" rot="10800000">
            <a:off x="4879175" y="5316600"/>
            <a:ext cx="3682800" cy="23700"/>
          </a:xfrm>
          <a:prstGeom prst="curvedConnector3">
            <a:avLst>
              <a:gd fmla="val 49999" name="adj1"/>
            </a:avLst>
          </a:prstGeom>
          <a:noFill/>
          <a:ln cap="flat" cmpd="sng" w="38100">
            <a:solidFill>
              <a:srgbClr val="FFFFFF"/>
            </a:solidFill>
            <a:prstDash val="solid"/>
            <a:round/>
            <a:headEnd len="med" w="med" type="none"/>
            <a:tailEnd len="med" w="med" type="triangle"/>
          </a:ln>
        </p:spPr>
      </p:cxnSp>
      <p:sp>
        <p:nvSpPr>
          <p:cNvPr id="66" name="Google Shape;66;p9"/>
          <p:cNvSpPr txBox="1"/>
          <p:nvPr/>
        </p:nvSpPr>
        <p:spPr>
          <a:xfrm>
            <a:off x="8561873" y="4994400"/>
            <a:ext cx="27141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DE" sz="2800">
                <a:solidFill>
                  <a:srgbClr val="FFFFFF"/>
                </a:solidFill>
                <a:latin typeface="Quattrocento Sans"/>
                <a:ea typeface="Quattrocento Sans"/>
                <a:cs typeface="Quattrocento Sans"/>
                <a:sym typeface="Quattrocento Sans"/>
              </a:rPr>
              <a:t>Riemann space?</a:t>
            </a:r>
            <a:endParaRPr b="1"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28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0"/>
          <p:cNvSpPr txBox="1"/>
          <p:nvPr>
            <p:ph type="title"/>
          </p:nvPr>
        </p:nvSpPr>
        <p:spPr>
          <a:xfrm>
            <a:off x="550525"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IMPLEMENTATION</a:t>
            </a:r>
            <a:br>
              <a:rPr lang="de-DE"/>
            </a:br>
            <a:r>
              <a:rPr lang="de-DE"/>
              <a:t>REALIZATION…</a:t>
            </a:r>
            <a:endParaRPr/>
          </a:p>
        </p:txBody>
      </p:sp>
      <p:sp>
        <p:nvSpPr>
          <p:cNvPr id="72" name="Google Shape;72;p10"/>
          <p:cNvSpPr txBox="1"/>
          <p:nvPr>
            <p:ph idx="1" type="body"/>
          </p:nvPr>
        </p:nvSpPr>
        <p:spPr>
          <a:xfrm>
            <a:off x="550525" y="2055750"/>
            <a:ext cx="54768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2800"/>
              <a:buNone/>
            </a:pPr>
            <a:r>
              <a:rPr b="1" lang="de-DE">
                <a:solidFill>
                  <a:srgbClr val="FFFFFF"/>
                </a:solidFill>
              </a:rPr>
              <a:t>Preprocessing: </a:t>
            </a:r>
            <a:endParaRPr b="1">
              <a:solidFill>
                <a:srgbClr val="FFFFFF"/>
              </a:solidFill>
            </a:endParaRPr>
          </a:p>
          <a:p>
            <a:pPr indent="-342900" lvl="0" marL="457200" rtl="0" algn="l">
              <a:lnSpc>
                <a:spcPct val="90000"/>
              </a:lnSpc>
              <a:spcBef>
                <a:spcPts val="1000"/>
              </a:spcBef>
              <a:spcAft>
                <a:spcPts val="0"/>
              </a:spcAft>
              <a:buClr>
                <a:srgbClr val="FFFFFF"/>
              </a:buClr>
              <a:buSzPts val="1800"/>
              <a:buAutoNum type="arabicParenR"/>
            </a:pPr>
            <a:r>
              <a:rPr b="1" lang="de-DE">
                <a:solidFill>
                  <a:srgbClr val="FFFFFF"/>
                </a:solidFill>
              </a:rPr>
              <a:t>Re-referenced the data by the common average</a:t>
            </a:r>
            <a:endParaRPr b="1">
              <a:solidFill>
                <a:srgbClr val="FFFFFF"/>
              </a:solidFill>
            </a:endParaRPr>
          </a:p>
          <a:p>
            <a:pPr indent="-342900" lvl="0" marL="457200" rtl="0" algn="l">
              <a:lnSpc>
                <a:spcPct val="90000"/>
              </a:lnSpc>
              <a:spcBef>
                <a:spcPts val="0"/>
              </a:spcBef>
              <a:spcAft>
                <a:spcPts val="0"/>
              </a:spcAft>
              <a:buClr>
                <a:srgbClr val="FFFFFF"/>
              </a:buClr>
              <a:buSzPts val="1800"/>
              <a:buAutoNum type="arabicParenR"/>
            </a:pPr>
            <a:r>
              <a:rPr b="1" lang="de-DE">
                <a:solidFill>
                  <a:srgbClr val="FFFFFF"/>
                </a:solidFill>
              </a:rPr>
              <a:t>Band-pass filter for high-gamma frequency band (50-300Hz)</a:t>
            </a:r>
            <a:endParaRPr b="1">
              <a:solidFill>
                <a:srgbClr val="FFFFFF"/>
              </a:solidFill>
            </a:endParaRPr>
          </a:p>
          <a:p>
            <a:pPr indent="-342900" lvl="0" marL="457200" rtl="0" algn="l">
              <a:lnSpc>
                <a:spcPct val="90000"/>
              </a:lnSpc>
              <a:spcBef>
                <a:spcPts val="0"/>
              </a:spcBef>
              <a:spcAft>
                <a:spcPts val="0"/>
              </a:spcAft>
              <a:buClr>
                <a:srgbClr val="FFFFFF"/>
              </a:buClr>
              <a:buSzPts val="1800"/>
              <a:buAutoNum type="arabicParenR"/>
            </a:pPr>
            <a:r>
              <a:rPr b="1" lang="de-DE">
                <a:solidFill>
                  <a:srgbClr val="FFFFFF"/>
                </a:solidFill>
              </a:rPr>
              <a:t>Notch filter for power line frequency removal</a:t>
            </a:r>
            <a:endParaRPr b="1">
              <a:solidFill>
                <a:srgbClr val="FFFFFF"/>
              </a:solidFill>
            </a:endParaRPr>
          </a:p>
        </p:txBody>
      </p:sp>
      <p:pic>
        <p:nvPicPr>
          <p:cNvPr id="73" name="Google Shape;73;p10"/>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pic>
        <p:nvPicPr>
          <p:cNvPr id="74" name="Google Shape;74;p10"/>
          <p:cNvPicPr preferRelativeResize="0"/>
          <p:nvPr/>
        </p:nvPicPr>
        <p:blipFill>
          <a:blip r:embed="rId4">
            <a:alphaModFix/>
          </a:blip>
          <a:stretch>
            <a:fillRect/>
          </a:stretch>
        </p:blipFill>
        <p:spPr>
          <a:xfrm>
            <a:off x="6076938" y="1851888"/>
            <a:ext cx="6010275" cy="44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1"/>
          <p:cNvSpPr txBox="1"/>
          <p:nvPr>
            <p:ph type="title"/>
          </p:nvPr>
        </p:nvSpPr>
        <p:spPr>
          <a:xfrm>
            <a:off x="838200" y="414650"/>
            <a:ext cx="10515600" cy="85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Feature Reduction</a:t>
            </a:r>
            <a:endParaRPr/>
          </a:p>
        </p:txBody>
      </p:sp>
      <p:sp>
        <p:nvSpPr>
          <p:cNvPr id="80" name="Google Shape;80;p11"/>
          <p:cNvSpPr txBox="1"/>
          <p:nvPr>
            <p:ph idx="1" type="body"/>
          </p:nvPr>
        </p:nvSpPr>
        <p:spPr>
          <a:xfrm>
            <a:off x="838200" y="1160825"/>
            <a:ext cx="10515600" cy="1663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FFFFFF"/>
              </a:buClr>
              <a:buSzPts val="1800"/>
              <a:buAutoNum type="arabicParenR"/>
            </a:pPr>
            <a:r>
              <a:rPr b="1" lang="de-DE" sz="3000">
                <a:solidFill>
                  <a:srgbClr val="FFFFFF"/>
                </a:solidFill>
              </a:rPr>
              <a:t>PCA</a:t>
            </a:r>
            <a:r>
              <a:rPr b="1" lang="de-DE">
                <a:solidFill>
                  <a:srgbClr val="FFFFFF"/>
                </a:solidFill>
              </a:rPr>
              <a:t> </a:t>
            </a:r>
            <a:r>
              <a:rPr lang="de-DE">
                <a:solidFill>
                  <a:srgbClr val="FFFFFF"/>
                </a:solidFill>
              </a:rPr>
              <a:t>- Find highest variance axes in the data to project dimensions with minimal loss of information</a:t>
            </a:r>
            <a:endParaRPr>
              <a:solidFill>
                <a:srgbClr val="FFFFFF"/>
              </a:solidFill>
            </a:endParaRPr>
          </a:p>
          <a:p>
            <a:pPr indent="-342900" lvl="0" marL="457200" rtl="0" algn="l">
              <a:lnSpc>
                <a:spcPct val="90000"/>
              </a:lnSpc>
              <a:spcBef>
                <a:spcPts val="0"/>
              </a:spcBef>
              <a:spcAft>
                <a:spcPts val="0"/>
              </a:spcAft>
              <a:buClr>
                <a:srgbClr val="FFFFFF"/>
              </a:buClr>
              <a:buSzPts val="1800"/>
              <a:buAutoNum type="arabicParenR"/>
            </a:pPr>
            <a:r>
              <a:rPr b="1" lang="de-DE" sz="3000">
                <a:solidFill>
                  <a:srgbClr val="FFFFFF"/>
                </a:solidFill>
              </a:rPr>
              <a:t>CSP</a:t>
            </a:r>
            <a:r>
              <a:rPr b="1" lang="de-DE">
                <a:solidFill>
                  <a:srgbClr val="FFFFFF"/>
                </a:solidFill>
              </a:rPr>
              <a:t> </a:t>
            </a:r>
            <a:r>
              <a:rPr lang="de-DE">
                <a:solidFill>
                  <a:srgbClr val="FFFFFF"/>
                </a:solidFill>
              </a:rPr>
              <a:t>- Signal decomposition using the Common Spatial Patterns with </a:t>
            </a:r>
            <a:r>
              <a:rPr lang="de-DE">
                <a:solidFill>
                  <a:srgbClr val="FFFFFF"/>
                </a:solidFill>
              </a:rPr>
              <a:t>4 CSP components</a:t>
            </a:r>
            <a:endParaRPr>
              <a:solidFill>
                <a:srgbClr val="FFFFFF"/>
              </a:solidFill>
            </a:endParaRPr>
          </a:p>
          <a:p>
            <a:pPr indent="-342900" lvl="0" marL="457200" rtl="0" algn="l">
              <a:lnSpc>
                <a:spcPct val="90000"/>
              </a:lnSpc>
              <a:spcBef>
                <a:spcPts val="0"/>
              </a:spcBef>
              <a:spcAft>
                <a:spcPts val="0"/>
              </a:spcAft>
              <a:buClr>
                <a:srgbClr val="FFFFFF"/>
              </a:buClr>
              <a:buSzPts val="1800"/>
              <a:buAutoNum type="arabicParenR"/>
            </a:pPr>
            <a:r>
              <a:rPr b="1" lang="de-DE" sz="3000">
                <a:solidFill>
                  <a:srgbClr val="FFFFFF"/>
                </a:solidFill>
              </a:rPr>
              <a:t>Covariance matrix</a:t>
            </a:r>
            <a:r>
              <a:rPr b="1" lang="de-DE">
                <a:solidFill>
                  <a:srgbClr val="FFFFFF"/>
                </a:solidFill>
              </a:rPr>
              <a:t> </a:t>
            </a:r>
            <a:r>
              <a:rPr lang="de-DE">
                <a:solidFill>
                  <a:srgbClr val="FFFFFF"/>
                </a:solidFill>
              </a:rPr>
              <a:t>- covariance matrix estimation for each given trial</a:t>
            </a:r>
            <a:endParaRPr>
              <a:solidFill>
                <a:srgbClr val="FFFFFF"/>
              </a:solidFill>
            </a:endParaRPr>
          </a:p>
          <a:p>
            <a:pPr indent="0" lvl="0" marL="0" rtl="0" algn="l">
              <a:lnSpc>
                <a:spcPct val="90000"/>
              </a:lnSpc>
              <a:spcBef>
                <a:spcPts val="0"/>
              </a:spcBef>
              <a:spcAft>
                <a:spcPts val="0"/>
              </a:spcAft>
              <a:buClr>
                <a:srgbClr val="FFFFFF"/>
              </a:buClr>
              <a:buSzPts val="2800"/>
              <a:buNone/>
            </a:pPr>
            <a:r>
              <a:t/>
            </a:r>
            <a:endParaRPr b="1">
              <a:solidFill>
                <a:srgbClr val="FFFFFF"/>
              </a:solidFill>
            </a:endParaRPr>
          </a:p>
        </p:txBody>
      </p:sp>
      <p:pic>
        <p:nvPicPr>
          <p:cNvPr id="81" name="Google Shape;81;p11"/>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sp>
        <p:nvSpPr>
          <p:cNvPr id="82" name="Google Shape;82;p11"/>
          <p:cNvSpPr txBox="1"/>
          <p:nvPr>
            <p:ph type="title"/>
          </p:nvPr>
        </p:nvSpPr>
        <p:spPr>
          <a:xfrm>
            <a:off x="838200" y="3648600"/>
            <a:ext cx="10515600" cy="89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Classification Algorithms</a:t>
            </a:r>
            <a:endParaRPr/>
          </a:p>
        </p:txBody>
      </p:sp>
      <p:sp>
        <p:nvSpPr>
          <p:cNvPr id="83" name="Google Shape;83;p11"/>
          <p:cNvSpPr txBox="1"/>
          <p:nvPr/>
        </p:nvSpPr>
        <p:spPr>
          <a:xfrm>
            <a:off x="838200" y="4440250"/>
            <a:ext cx="10437900" cy="19035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lt1"/>
              </a:buClr>
              <a:buSzPts val="1800"/>
              <a:buAutoNum type="arabicParenR"/>
            </a:pPr>
            <a:r>
              <a:rPr b="1" lang="de-DE" sz="3000">
                <a:solidFill>
                  <a:schemeClr val="lt1"/>
                </a:solidFill>
                <a:latin typeface="Quattrocento Sans"/>
                <a:ea typeface="Quattrocento Sans"/>
                <a:cs typeface="Quattrocento Sans"/>
                <a:sym typeface="Quattrocento Sans"/>
              </a:rPr>
              <a:t>LDA</a:t>
            </a:r>
            <a:r>
              <a:rPr b="1" lang="de-DE" sz="2800">
                <a:solidFill>
                  <a:schemeClr val="lt1"/>
                </a:solidFill>
                <a:latin typeface="Quattrocento Sans"/>
                <a:ea typeface="Quattrocento Sans"/>
                <a:cs typeface="Quattrocento Sans"/>
                <a:sym typeface="Quattrocento Sans"/>
              </a:rPr>
              <a:t> </a:t>
            </a:r>
            <a:r>
              <a:rPr lang="de-DE" sz="2800">
                <a:solidFill>
                  <a:schemeClr val="lt1"/>
                </a:solidFill>
                <a:latin typeface="Quattrocento Sans"/>
                <a:ea typeface="Quattrocento Sans"/>
                <a:cs typeface="Quattrocento Sans"/>
                <a:sym typeface="Quattrocento Sans"/>
              </a:rPr>
              <a:t>- You all know it, Don’t you?</a:t>
            </a:r>
            <a:endParaRPr sz="2800">
              <a:solidFill>
                <a:schemeClr val="lt1"/>
              </a:solidFill>
              <a:latin typeface="Quattrocento Sans"/>
              <a:ea typeface="Quattrocento Sans"/>
              <a:cs typeface="Quattrocento Sans"/>
              <a:sym typeface="Quattrocento Sans"/>
            </a:endParaRPr>
          </a:p>
          <a:p>
            <a:pPr indent="-342900" lvl="0" marL="457200" rtl="0" algn="l">
              <a:lnSpc>
                <a:spcPct val="90000"/>
              </a:lnSpc>
              <a:spcBef>
                <a:spcPts val="0"/>
              </a:spcBef>
              <a:spcAft>
                <a:spcPts val="0"/>
              </a:spcAft>
              <a:buClr>
                <a:schemeClr val="lt1"/>
              </a:buClr>
              <a:buSzPts val="1800"/>
              <a:buAutoNum type="arabicParenR"/>
            </a:pPr>
            <a:r>
              <a:rPr b="1" lang="de-DE" sz="3000">
                <a:solidFill>
                  <a:schemeClr val="lt1"/>
                </a:solidFill>
                <a:latin typeface="Quattrocento Sans"/>
                <a:ea typeface="Quattrocento Sans"/>
                <a:cs typeface="Quattrocento Sans"/>
                <a:sym typeface="Quattrocento Sans"/>
              </a:rPr>
              <a:t>MDM</a:t>
            </a:r>
            <a:r>
              <a:rPr b="1" lang="de-DE" sz="2800">
                <a:solidFill>
                  <a:schemeClr val="lt1"/>
                </a:solidFill>
                <a:latin typeface="Quattrocento Sans"/>
                <a:ea typeface="Quattrocento Sans"/>
                <a:cs typeface="Quattrocento Sans"/>
                <a:sym typeface="Quattrocento Sans"/>
              </a:rPr>
              <a:t> </a:t>
            </a:r>
            <a:r>
              <a:rPr lang="de-DE" sz="2800">
                <a:solidFill>
                  <a:schemeClr val="lt1"/>
                </a:solidFill>
                <a:latin typeface="Quattrocento Sans"/>
                <a:ea typeface="Quattrocento Sans"/>
                <a:cs typeface="Quattrocento Sans"/>
                <a:sym typeface="Quattrocento Sans"/>
              </a:rPr>
              <a:t>- Minimum Distance to Mean : Classification by nearest centroid in Riemann space using Riemann distance</a:t>
            </a:r>
            <a:endParaRPr sz="2800">
              <a:solidFill>
                <a:schemeClr val="lt1"/>
              </a:solidFill>
              <a:latin typeface="Quattrocento Sans"/>
              <a:ea typeface="Quattrocento Sans"/>
              <a:cs typeface="Quattrocento Sans"/>
              <a:sym typeface="Quattrocento Sans"/>
            </a:endParaRPr>
          </a:p>
          <a:p>
            <a:pPr indent="-342900" lvl="0" marL="457200" rtl="0" algn="l">
              <a:lnSpc>
                <a:spcPct val="90000"/>
              </a:lnSpc>
              <a:spcBef>
                <a:spcPts val="0"/>
              </a:spcBef>
              <a:spcAft>
                <a:spcPts val="0"/>
              </a:spcAft>
              <a:buClr>
                <a:schemeClr val="lt1"/>
              </a:buClr>
              <a:buSzPts val="1800"/>
              <a:buAutoNum type="arabicParenR"/>
            </a:pPr>
            <a:r>
              <a:rPr b="1" lang="de-DE" sz="3000">
                <a:solidFill>
                  <a:schemeClr val="lt1"/>
                </a:solidFill>
                <a:latin typeface="Quattrocento Sans"/>
                <a:ea typeface="Quattrocento Sans"/>
                <a:cs typeface="Quattrocento Sans"/>
                <a:sym typeface="Quattrocento Sans"/>
              </a:rPr>
              <a:t>Tangent Space logistic regression</a:t>
            </a:r>
            <a:r>
              <a:rPr b="1" lang="de-DE" sz="2800">
                <a:solidFill>
                  <a:schemeClr val="lt1"/>
                </a:solidFill>
                <a:latin typeface="Quattrocento Sans"/>
                <a:ea typeface="Quattrocento Sans"/>
                <a:cs typeface="Quattrocento Sans"/>
                <a:sym typeface="Quattrocento Sans"/>
              </a:rPr>
              <a:t> </a:t>
            </a:r>
            <a:r>
              <a:rPr lang="de-DE" sz="2800">
                <a:solidFill>
                  <a:schemeClr val="lt1"/>
                </a:solidFill>
                <a:latin typeface="Quattrocento Sans"/>
                <a:ea typeface="Quattrocento Sans"/>
                <a:cs typeface="Quattrocento Sans"/>
                <a:sym typeface="Quattrocento Sans"/>
              </a:rPr>
              <a:t>- project the Riemann space onto tangent (linear) space and use Euclidean distance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RESULTS</a:t>
            </a:r>
            <a:endParaRPr/>
          </a:p>
        </p:txBody>
      </p:sp>
      <p:pic>
        <p:nvPicPr>
          <p:cNvPr id="89" name="Google Shape;89;p12"/>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graphicFrame>
        <p:nvGraphicFramePr>
          <p:cNvPr id="90" name="Google Shape;90;p12"/>
          <p:cNvGraphicFramePr/>
          <p:nvPr/>
        </p:nvGraphicFramePr>
        <p:xfrm>
          <a:off x="425325" y="2791925"/>
          <a:ext cx="3000000" cy="3000000"/>
        </p:xfrm>
        <a:graphic>
          <a:graphicData uri="http://schemas.openxmlformats.org/drawingml/2006/table">
            <a:tbl>
              <a:tblPr>
                <a:noFill/>
                <a:tableStyleId>{7A1C1CCA-CCA3-4953-9270-41523AD9F285}</a:tableStyleId>
              </a:tblPr>
              <a:tblGrid>
                <a:gridCol w="1279250"/>
                <a:gridCol w="1368500"/>
                <a:gridCol w="1332675"/>
                <a:gridCol w="2659250"/>
                <a:gridCol w="3031575"/>
                <a:gridCol w="1823225"/>
              </a:tblGrid>
              <a:tr h="754350">
                <a:tc>
                  <a:txBody>
                    <a:bodyPr/>
                    <a:lstStyle/>
                    <a:p>
                      <a:pPr indent="0" lvl="0" marL="0" rtl="0" algn="ctr">
                        <a:spcBef>
                          <a:spcPts val="0"/>
                        </a:spcBef>
                        <a:spcAft>
                          <a:spcPts val="0"/>
                        </a:spcAft>
                        <a:buNone/>
                      </a:pPr>
                      <a:r>
                        <a:rPr b="1" lang="de-DE" sz="1900">
                          <a:solidFill>
                            <a:srgbClr val="FFFFFF"/>
                          </a:solidFill>
                        </a:rPr>
                        <a:t>Method</a:t>
                      </a:r>
                      <a:endParaRPr b="1" sz="1900">
                        <a:solidFill>
                          <a:srgbClr val="FFFFFF"/>
                        </a:solidFill>
                      </a:endParaRPr>
                    </a:p>
                  </a:txBody>
                  <a:tcPr marT="91425" marB="91425" marR="91425" marL="91425">
                    <a:lnR cap="flat" cmpd="sng" w="9525">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b="1" lang="de-DE" sz="1900">
                          <a:solidFill>
                            <a:srgbClr val="FFFFFF"/>
                          </a:solidFill>
                        </a:rPr>
                        <a:t>CSP+LDA</a:t>
                      </a:r>
                      <a:endParaRPr b="1" sz="1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de-DE" sz="1900">
                          <a:solidFill>
                            <a:srgbClr val="FFFFFF"/>
                          </a:solidFill>
                        </a:rPr>
                        <a:t>PCA+LDA</a:t>
                      </a:r>
                      <a:endParaRPr b="1" sz="1900">
                        <a:solidFill>
                          <a:srgbClr val="FFFFFF"/>
                        </a:solidFill>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b="1" lang="de-DE" sz="1900">
                          <a:solidFill>
                            <a:srgbClr val="FFFFFF"/>
                          </a:solidFill>
                        </a:rPr>
                        <a:t>Covariance matrices + MDM in Riemann space</a:t>
                      </a:r>
                      <a:endParaRPr b="1" sz="1900">
                        <a:solidFill>
                          <a:srgbClr val="FFFFFF"/>
                        </a:solidFill>
                      </a:endParaRPr>
                    </a:p>
                  </a:txBody>
                  <a:tcPr marT="91425" marB="91425" marR="91425" marL="91425"/>
                </a:tc>
                <a:tc>
                  <a:txBody>
                    <a:bodyPr/>
                    <a:lstStyle/>
                    <a:p>
                      <a:pPr indent="0" lvl="0" marL="0" rtl="0" algn="ctr">
                        <a:spcBef>
                          <a:spcPts val="0"/>
                        </a:spcBef>
                        <a:spcAft>
                          <a:spcPts val="0"/>
                        </a:spcAft>
                        <a:buNone/>
                      </a:pPr>
                      <a:r>
                        <a:rPr b="1" lang="de-DE" sz="1900">
                          <a:solidFill>
                            <a:srgbClr val="FFFFFF"/>
                          </a:solidFill>
                        </a:rPr>
                        <a:t>Covariance matrices + Riemann Tangent Space logistic regression</a:t>
                      </a:r>
                      <a:endParaRPr b="1" sz="1900">
                        <a:solidFill>
                          <a:srgbClr val="FFFFFF"/>
                        </a:solidFill>
                      </a:endParaRPr>
                    </a:p>
                  </a:txBody>
                  <a:tcPr marT="91425" marB="91425" marR="91425" marL="91425"/>
                </a:tc>
                <a:tc>
                  <a:txBody>
                    <a:bodyPr/>
                    <a:lstStyle/>
                    <a:p>
                      <a:pPr indent="0" lvl="0" marL="0" rtl="0" algn="ctr">
                        <a:spcBef>
                          <a:spcPts val="0"/>
                        </a:spcBef>
                        <a:spcAft>
                          <a:spcPts val="0"/>
                        </a:spcAft>
                        <a:buNone/>
                      </a:pPr>
                      <a:r>
                        <a:rPr b="1" lang="de-DE" sz="1900">
                          <a:solidFill>
                            <a:srgbClr val="FFFFFF"/>
                          </a:solidFill>
                        </a:rPr>
                        <a:t>Multi class LDA</a:t>
                      </a:r>
                      <a:endParaRPr b="1" sz="1900">
                        <a:solidFill>
                          <a:srgbClr val="FFFFFF"/>
                        </a:solidFill>
                      </a:endParaRPr>
                    </a:p>
                  </a:txBody>
                  <a:tcPr marT="91425" marB="91425" marR="91425" marL="91425"/>
                </a:tc>
              </a:tr>
              <a:tr h="594000">
                <a:tc>
                  <a:txBody>
                    <a:bodyPr/>
                    <a:lstStyle/>
                    <a:p>
                      <a:pPr indent="0" lvl="0" marL="0" rtl="0" algn="ctr">
                        <a:spcBef>
                          <a:spcPts val="0"/>
                        </a:spcBef>
                        <a:spcAft>
                          <a:spcPts val="0"/>
                        </a:spcAft>
                        <a:buNone/>
                      </a:pPr>
                      <a:r>
                        <a:rPr b="1" lang="de-DE" sz="1900">
                          <a:solidFill>
                            <a:srgbClr val="FFFFFF"/>
                          </a:solidFill>
                        </a:rPr>
                        <a:t>Accuracy</a:t>
                      </a:r>
                      <a:endParaRPr b="1" sz="1900">
                        <a:solidFill>
                          <a:srgbClr val="FFFFFF"/>
                        </a:solidFill>
                      </a:endParaRPr>
                    </a:p>
                  </a:txBody>
                  <a:tcPr marT="91425" marB="91425" marR="91425" marL="91425">
                    <a:lnR cap="flat" cmpd="sng" w="9525">
                      <a:solidFill>
                        <a:srgbClr val="FFFFFF"/>
                      </a:solidFill>
                      <a:prstDash val="solid"/>
                      <a:round/>
                      <a:headEnd len="sm" w="sm" type="none"/>
                      <a:tailEnd len="sm" w="sm" type="none"/>
                    </a:lnR>
                  </a:tcPr>
                </a:tc>
                <a:tc>
                  <a:txBody>
                    <a:bodyPr/>
                    <a:lstStyle/>
                    <a:p>
                      <a:pPr indent="0" lvl="0" marL="0" rtl="0" algn="ctr">
                        <a:spcBef>
                          <a:spcPts val="0"/>
                        </a:spcBef>
                        <a:spcAft>
                          <a:spcPts val="0"/>
                        </a:spcAft>
                        <a:buNone/>
                      </a:pPr>
                      <a:r>
                        <a:rPr b="1" lang="de-DE" sz="1900">
                          <a:solidFill>
                            <a:srgbClr val="FFFFFF"/>
                          </a:solidFill>
                        </a:rPr>
                        <a:t>87%</a:t>
                      </a:r>
                      <a:endParaRPr b="1" sz="19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b="1" lang="de-DE" sz="1900">
                          <a:solidFill>
                            <a:srgbClr val="FFFFFF"/>
                          </a:solidFill>
                        </a:rPr>
                        <a:t>84%</a:t>
                      </a:r>
                      <a:endParaRPr b="1" sz="1900">
                        <a:solidFill>
                          <a:srgbClr val="FFFFFF"/>
                        </a:solidFill>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ctr">
                        <a:spcBef>
                          <a:spcPts val="0"/>
                        </a:spcBef>
                        <a:spcAft>
                          <a:spcPts val="0"/>
                        </a:spcAft>
                        <a:buNone/>
                      </a:pPr>
                      <a:r>
                        <a:rPr b="1" lang="de-DE" sz="1900">
                          <a:solidFill>
                            <a:srgbClr val="FFFFFF"/>
                          </a:solidFill>
                        </a:rPr>
                        <a:t>82%</a:t>
                      </a:r>
                      <a:endParaRPr b="1" sz="1900">
                        <a:solidFill>
                          <a:srgbClr val="FFFFFF"/>
                        </a:solidFill>
                      </a:endParaRPr>
                    </a:p>
                  </a:txBody>
                  <a:tcPr marT="91425" marB="91425" marR="91425" marL="91425"/>
                </a:tc>
                <a:tc>
                  <a:txBody>
                    <a:bodyPr/>
                    <a:lstStyle/>
                    <a:p>
                      <a:pPr indent="0" lvl="0" marL="0" rtl="0" algn="ctr">
                        <a:spcBef>
                          <a:spcPts val="0"/>
                        </a:spcBef>
                        <a:spcAft>
                          <a:spcPts val="0"/>
                        </a:spcAft>
                        <a:buNone/>
                      </a:pPr>
                      <a:r>
                        <a:rPr b="1" lang="de-DE" sz="1900">
                          <a:solidFill>
                            <a:srgbClr val="FFFFFF"/>
                          </a:solidFill>
                        </a:rPr>
                        <a:t>84%</a:t>
                      </a:r>
                      <a:endParaRPr b="1" sz="1900">
                        <a:solidFill>
                          <a:srgbClr val="FFFFFF"/>
                        </a:solidFill>
                      </a:endParaRPr>
                    </a:p>
                  </a:txBody>
                  <a:tcPr marT="91425" marB="91425" marR="91425" marL="91425"/>
                </a:tc>
                <a:tc>
                  <a:txBody>
                    <a:bodyPr/>
                    <a:lstStyle/>
                    <a:p>
                      <a:pPr indent="0" lvl="0" marL="0" rtl="0" algn="ctr">
                        <a:spcBef>
                          <a:spcPts val="0"/>
                        </a:spcBef>
                        <a:spcAft>
                          <a:spcPts val="0"/>
                        </a:spcAft>
                        <a:buNone/>
                      </a:pPr>
                      <a:r>
                        <a:rPr b="1" lang="de-DE" sz="1900">
                          <a:solidFill>
                            <a:srgbClr val="FFFFFF"/>
                          </a:solidFill>
                        </a:rPr>
                        <a:t>67%</a:t>
                      </a:r>
                      <a:endParaRPr b="1" sz="1900">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REFLECTION…</a:t>
            </a:r>
            <a:endParaRPr/>
          </a:p>
        </p:txBody>
      </p:sp>
      <p:sp>
        <p:nvSpPr>
          <p:cNvPr id="96" name="Google Shape;9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800"/>
              <a:buNone/>
            </a:pPr>
            <a:r>
              <a:rPr b="1" lang="de-DE">
                <a:solidFill>
                  <a:srgbClr val="FFFFFF"/>
                </a:solidFill>
              </a:rPr>
              <a:t>What else could we have looked at?</a:t>
            </a:r>
            <a:endParaRPr b="1">
              <a:solidFill>
                <a:srgbClr val="FFFFFF"/>
              </a:solidFill>
            </a:endParaRPr>
          </a:p>
          <a:p>
            <a:pPr indent="0" lvl="0" marL="0" rtl="0" algn="l">
              <a:lnSpc>
                <a:spcPct val="90000"/>
              </a:lnSpc>
              <a:spcBef>
                <a:spcPts val="0"/>
              </a:spcBef>
              <a:spcAft>
                <a:spcPts val="0"/>
              </a:spcAft>
              <a:buClr>
                <a:srgbClr val="FFFFFF"/>
              </a:buClr>
              <a:buSzPts val="2800"/>
              <a:buNone/>
            </a:pPr>
            <a:r>
              <a:t/>
            </a:r>
            <a:endParaRPr b="1">
              <a:solidFill>
                <a:srgbClr val="FFFFFF"/>
              </a:solidFill>
            </a:endParaRPr>
          </a:p>
          <a:p>
            <a:pPr indent="0" lvl="0" marL="0" rtl="0" algn="l">
              <a:lnSpc>
                <a:spcPct val="90000"/>
              </a:lnSpc>
              <a:spcBef>
                <a:spcPts val="0"/>
              </a:spcBef>
              <a:spcAft>
                <a:spcPts val="0"/>
              </a:spcAft>
              <a:buClr>
                <a:srgbClr val="FFFFFF"/>
              </a:buClr>
              <a:buSzPts val="2800"/>
              <a:buNone/>
            </a:pPr>
            <a:r>
              <a:rPr b="1" lang="de-DE">
                <a:solidFill>
                  <a:srgbClr val="FFFFFF"/>
                </a:solidFill>
              </a:rPr>
              <a:t>TVLDA: Dynamic updating of the classifiers</a:t>
            </a:r>
            <a:endParaRPr b="1">
              <a:solidFill>
                <a:srgbClr val="FFFFFF"/>
              </a:solidFill>
            </a:endParaRPr>
          </a:p>
          <a:p>
            <a:pPr indent="0" lvl="0" marL="0" rtl="0" algn="l">
              <a:lnSpc>
                <a:spcPct val="90000"/>
              </a:lnSpc>
              <a:spcBef>
                <a:spcPts val="0"/>
              </a:spcBef>
              <a:spcAft>
                <a:spcPts val="0"/>
              </a:spcAft>
              <a:buClr>
                <a:srgbClr val="FFFFFF"/>
              </a:buClr>
              <a:buSzPts val="2800"/>
              <a:buNone/>
            </a:pPr>
            <a:r>
              <a:t/>
            </a:r>
            <a:endParaRPr b="1">
              <a:solidFill>
                <a:srgbClr val="FFFFFF"/>
              </a:solidFill>
            </a:endParaRPr>
          </a:p>
          <a:p>
            <a:pPr indent="0" lvl="0" marL="0" rtl="0" algn="l">
              <a:lnSpc>
                <a:spcPct val="90000"/>
              </a:lnSpc>
              <a:spcBef>
                <a:spcPts val="0"/>
              </a:spcBef>
              <a:spcAft>
                <a:spcPts val="0"/>
              </a:spcAft>
              <a:buClr>
                <a:srgbClr val="FFFFFF"/>
              </a:buClr>
              <a:buSzPts val="2800"/>
              <a:buNone/>
            </a:pPr>
            <a:r>
              <a:rPr b="1" lang="de-DE">
                <a:solidFill>
                  <a:srgbClr val="FFFFFF"/>
                </a:solidFill>
              </a:rPr>
              <a:t>Pay close attention to overfitting: performance dropped when trying to build 1-vs-1 classifiers -&gt; overfitting is an issue with our implementation</a:t>
            </a:r>
            <a:endParaRPr b="1">
              <a:solidFill>
                <a:srgbClr val="FFFFFF"/>
              </a:solidFill>
            </a:endParaRPr>
          </a:p>
          <a:p>
            <a:pPr indent="0" lvl="0" marL="0" rtl="0" algn="l">
              <a:lnSpc>
                <a:spcPct val="90000"/>
              </a:lnSpc>
              <a:spcBef>
                <a:spcPts val="0"/>
              </a:spcBef>
              <a:spcAft>
                <a:spcPts val="0"/>
              </a:spcAft>
              <a:buClr>
                <a:srgbClr val="FFFFFF"/>
              </a:buClr>
              <a:buSzPts val="2800"/>
              <a:buNone/>
            </a:pPr>
            <a:r>
              <a:t/>
            </a:r>
            <a:endParaRPr b="1">
              <a:solidFill>
                <a:srgbClr val="FFFFFF"/>
              </a:solidFill>
            </a:endParaRPr>
          </a:p>
          <a:p>
            <a:pPr indent="0" lvl="0" marL="0" rtl="0" algn="l">
              <a:lnSpc>
                <a:spcPct val="90000"/>
              </a:lnSpc>
              <a:spcBef>
                <a:spcPts val="0"/>
              </a:spcBef>
              <a:spcAft>
                <a:spcPts val="0"/>
              </a:spcAft>
              <a:buClr>
                <a:srgbClr val="FFFFFF"/>
              </a:buClr>
              <a:buSzPts val="2800"/>
              <a:buNone/>
            </a:pPr>
            <a:r>
              <a:rPr b="1" lang="de-DE">
                <a:solidFill>
                  <a:srgbClr val="FFFFFF"/>
                </a:solidFill>
              </a:rPr>
              <a:t>Look at frequency bands other than Gamma to confirm the classifications.</a:t>
            </a:r>
            <a:endParaRPr b="1">
              <a:solidFill>
                <a:srgbClr val="FFFFFF"/>
              </a:solidFill>
            </a:endParaRPr>
          </a:p>
          <a:p>
            <a:pPr indent="0" lvl="0" marL="0" rtl="0" algn="l">
              <a:lnSpc>
                <a:spcPct val="90000"/>
              </a:lnSpc>
              <a:spcBef>
                <a:spcPts val="1000"/>
              </a:spcBef>
              <a:spcAft>
                <a:spcPts val="0"/>
              </a:spcAft>
              <a:buClr>
                <a:schemeClr val="lt1"/>
              </a:buClr>
              <a:buSzPts val="2800"/>
              <a:buNone/>
            </a:pPr>
            <a:r>
              <a:t/>
            </a:r>
            <a:endParaRPr b="1">
              <a:solidFill>
                <a:srgbClr val="FFFFFF"/>
              </a:solidFill>
            </a:endParaRPr>
          </a:p>
        </p:txBody>
      </p:sp>
      <p:pic>
        <p:nvPicPr>
          <p:cNvPr id="97" name="Google Shape;97;p13"/>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attrocento Sans"/>
              <a:buNone/>
            </a:pPr>
            <a:r>
              <a:rPr lang="de-DE"/>
              <a:t>GROUP PICTURE</a:t>
            </a:r>
            <a:br>
              <a:rPr lang="de-DE"/>
            </a:br>
            <a:endParaRPr/>
          </a:p>
        </p:txBody>
      </p:sp>
      <p:pic>
        <p:nvPicPr>
          <p:cNvPr id="103" name="Google Shape;103;p14"/>
          <p:cNvPicPr preferRelativeResize="0"/>
          <p:nvPr/>
        </p:nvPicPr>
        <p:blipFill rotWithShape="1">
          <a:blip r:embed="rId3">
            <a:alphaModFix/>
          </a:blip>
          <a:srcRect b="0" l="0" r="0" t="0"/>
          <a:stretch/>
        </p:blipFill>
        <p:spPr>
          <a:xfrm>
            <a:off x="8937343" y="230188"/>
            <a:ext cx="2338636" cy="644624"/>
          </a:xfrm>
          <a:prstGeom prst="rect">
            <a:avLst/>
          </a:prstGeom>
          <a:noFill/>
          <a:ln>
            <a:noFill/>
          </a:ln>
        </p:spPr>
      </p:pic>
      <p:pic>
        <p:nvPicPr>
          <p:cNvPr id="104" name="Google Shape;104;p14"/>
          <p:cNvPicPr preferRelativeResize="0"/>
          <p:nvPr/>
        </p:nvPicPr>
        <p:blipFill rotWithShape="1">
          <a:blip r:embed="rId4">
            <a:alphaModFix/>
          </a:blip>
          <a:srcRect b="0" l="4511" r="2274" t="0"/>
          <a:stretch/>
        </p:blipFill>
        <p:spPr>
          <a:xfrm>
            <a:off x="1904174" y="1690825"/>
            <a:ext cx="8383652" cy="472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