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9" r:id="rId8"/>
    <p:sldId id="263" r:id="rId9"/>
    <p:sldId id="276" r:id="rId10"/>
    <p:sldId id="275" r:id="rId11"/>
    <p:sldId id="270" r:id="rId12"/>
    <p:sldId id="264" r:id="rId13"/>
    <p:sldId id="265" r:id="rId14"/>
    <p:sldId id="271" r:id="rId15"/>
    <p:sldId id="266" r:id="rId16"/>
    <p:sldId id="272" r:id="rId17"/>
    <p:sldId id="273" r:id="rId18"/>
    <p:sldId id="267" r:id="rId19"/>
    <p:sldId id="274" r:id="rId20"/>
  </p:sldIdLst>
  <p:sldSz cx="9144000" cy="6858000" type="screen4x3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280" autoAdjust="0"/>
  </p:normalViewPr>
  <p:slideViewPr>
    <p:cSldViewPr>
      <p:cViewPr varScale="1">
        <p:scale>
          <a:sx n="72" d="100"/>
          <a:sy n="72" d="100"/>
        </p:scale>
        <p:origin x="130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lt-LT"/>
              <a:t>Spustelėkite, jei norite keisite ruoš. pav. stilių</a:t>
            </a:r>
          </a:p>
        </p:txBody>
      </p:sp>
      <p:sp>
        <p:nvSpPr>
          <p:cNvPr id="3" name="Paantraštė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lt-LT"/>
              <a:t>Spustelėkite ruošinio paantraštės stiliui keisti</a:t>
            </a:r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6D04-A3C8-49D4-B877-B45534FE3A10}" type="datetimeFigureOut">
              <a:rPr lang="lt-LT" smtClean="0"/>
              <a:pPr/>
              <a:t>2017.10.09</a:t>
            </a:fld>
            <a:endParaRPr lang="lt-LT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E2A6-6D93-4997-8D45-933F879E6E5B}" type="slidenum">
              <a:rPr lang="lt-LT" smtClean="0"/>
              <a:pPr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vadinimas ir vertikalus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Spustelėkite, jei norite keisite ruoš. pav. stilių</a:t>
            </a:r>
          </a:p>
        </p:txBody>
      </p:sp>
      <p:sp>
        <p:nvSpPr>
          <p:cNvPr id="3" name="Vertikalaus teksto vietos rezervavimo ženklas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t-LT"/>
              <a:t>Spustelėkite ruošinio teksto stiliams keisti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6D04-A3C8-49D4-B877-B45534FE3A10}" type="datetimeFigureOut">
              <a:rPr lang="lt-LT" smtClean="0"/>
              <a:pPr/>
              <a:t>2017.10.09</a:t>
            </a:fld>
            <a:endParaRPr lang="lt-LT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E2A6-6D93-4997-8D45-933F879E6E5B}" type="slidenum">
              <a:rPr lang="lt-LT" smtClean="0"/>
              <a:pPr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us 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us pavadinima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lt-LT"/>
              <a:t>Spustelėkite, jei norite keisite ruoš. pav. stilių</a:t>
            </a:r>
          </a:p>
        </p:txBody>
      </p:sp>
      <p:sp>
        <p:nvSpPr>
          <p:cNvPr id="3" name="Vertikalaus teksto vietos rezervavimo ženklas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lt-LT"/>
              <a:t>Spustelėkite ruošinio teksto stiliams keisti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6D04-A3C8-49D4-B877-B45534FE3A10}" type="datetimeFigureOut">
              <a:rPr lang="lt-LT" smtClean="0"/>
              <a:pPr/>
              <a:t>2017.10.09</a:t>
            </a:fld>
            <a:endParaRPr lang="lt-LT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E2A6-6D93-4997-8D45-933F879E6E5B}" type="slidenum">
              <a:rPr lang="lt-LT" smtClean="0"/>
              <a:pPr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vadinimas ir 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Spustelėkite, jei norite keisite ruoš. pav. stilių</a:t>
            </a:r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t-LT"/>
              <a:t>Spustelėkite ruošinio teksto stiliams keisti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6D04-A3C8-49D4-B877-B45534FE3A10}" type="datetimeFigureOut">
              <a:rPr lang="lt-LT" smtClean="0"/>
              <a:pPr/>
              <a:t>2017.10.09</a:t>
            </a:fld>
            <a:endParaRPr lang="lt-LT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E2A6-6D93-4997-8D45-933F879E6E5B}" type="slidenum">
              <a:rPr lang="lt-LT" smtClean="0"/>
              <a:pPr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cijos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lt-LT"/>
              <a:t>Spustelėkite, jei norite keisite ruoš. pav. stilių</a:t>
            </a:r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/>
              <a:t>Spustelėkite ruošinio teksto stiliams keisti</a:t>
            </a:r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6D04-A3C8-49D4-B877-B45534FE3A10}" type="datetimeFigureOut">
              <a:rPr lang="lt-LT" smtClean="0"/>
              <a:pPr/>
              <a:t>2017.10.09</a:t>
            </a:fld>
            <a:endParaRPr lang="lt-LT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E2A6-6D93-4997-8D45-933F879E6E5B}" type="slidenum">
              <a:rPr lang="lt-LT" smtClean="0"/>
              <a:pPr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 turin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Spustelėkite, jei norite keisite ruoš. pav. stilių</a:t>
            </a:r>
          </a:p>
        </p:txBody>
      </p:sp>
      <p:sp>
        <p:nvSpPr>
          <p:cNvPr id="3" name="Turinio vietos rezervavimo ženklas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t-LT"/>
              <a:t>Spustelėkite ruošinio teksto stiliams keisti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</a:p>
        </p:txBody>
      </p:sp>
      <p:sp>
        <p:nvSpPr>
          <p:cNvPr id="4" name="Turinio vietos rezervavimo ženklas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t-LT"/>
              <a:t>Spustelėkite ruošinio teksto stiliams keisti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6D04-A3C8-49D4-B877-B45534FE3A10}" type="datetimeFigureOut">
              <a:rPr lang="lt-LT" smtClean="0"/>
              <a:pPr/>
              <a:t>2017.10.09</a:t>
            </a:fld>
            <a:endParaRPr lang="lt-LT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E2A6-6D93-4997-8D45-933F879E6E5B}" type="slidenum">
              <a:rPr lang="lt-LT" smtClean="0"/>
              <a:pPr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Lyg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t-LT"/>
              <a:t>Spustelėkite, jei norite keisite ruoš. pav. stilių</a:t>
            </a:r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Spustelėkite ruošinio teksto stiliams keisti</a:t>
            </a:r>
          </a:p>
        </p:txBody>
      </p:sp>
      <p:sp>
        <p:nvSpPr>
          <p:cNvPr id="4" name="Turinio vietos rezervavimo ženklas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t-LT"/>
              <a:t>Spustelėkite ruošinio teksto stiliams keisti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</a:p>
        </p:txBody>
      </p:sp>
      <p:sp>
        <p:nvSpPr>
          <p:cNvPr id="5" name="Teksto vietos rezervavimo ženklas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Spustelėkite ruošinio teksto stiliams keisti</a:t>
            </a:r>
          </a:p>
        </p:txBody>
      </p:sp>
      <p:sp>
        <p:nvSpPr>
          <p:cNvPr id="6" name="Turinio vietos rezervavimo ženklas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t-LT"/>
              <a:t>Spustelėkite ruošinio teksto stiliams keisti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</a:p>
        </p:txBody>
      </p:sp>
      <p:sp>
        <p:nvSpPr>
          <p:cNvPr id="7" name="Datos vietos rezervavimo ženklas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6D04-A3C8-49D4-B877-B45534FE3A10}" type="datetimeFigureOut">
              <a:rPr lang="lt-LT" smtClean="0"/>
              <a:pPr/>
              <a:t>2017.10.09</a:t>
            </a:fld>
            <a:endParaRPr lang="lt-LT"/>
          </a:p>
        </p:txBody>
      </p:sp>
      <p:sp>
        <p:nvSpPr>
          <p:cNvPr id="8" name="Poraštės vietos rezervavimo ženklas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kaidrės numerio vietos rezervavimo ženklas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E2A6-6D93-4997-8D45-933F879E6E5B}" type="slidenum">
              <a:rPr lang="lt-LT" smtClean="0"/>
              <a:pPr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Spustelėkite, jei norite keisite ruoš. pav. stilių</a:t>
            </a:r>
          </a:p>
        </p:txBody>
      </p:sp>
      <p:sp>
        <p:nvSpPr>
          <p:cNvPr id="3" name="Datos vietos rezervavimo ženklas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6D04-A3C8-49D4-B877-B45534FE3A10}" type="datetimeFigureOut">
              <a:rPr lang="lt-LT" smtClean="0"/>
              <a:pPr/>
              <a:t>2017.10.09</a:t>
            </a:fld>
            <a:endParaRPr lang="lt-LT"/>
          </a:p>
        </p:txBody>
      </p:sp>
      <p:sp>
        <p:nvSpPr>
          <p:cNvPr id="4" name="Poraštės vietos rezervavimo ženklas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kaidrės numerio vietos rezervavimo ženklas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E2A6-6D93-4997-8D45-933F879E6E5B}" type="slidenum">
              <a:rPr lang="lt-LT" smtClean="0"/>
              <a:pPr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šč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os vietos rezervavimo ženklas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6D04-A3C8-49D4-B877-B45534FE3A10}" type="datetimeFigureOut">
              <a:rPr lang="lt-LT" smtClean="0"/>
              <a:pPr/>
              <a:t>2017.10.09</a:t>
            </a:fld>
            <a:endParaRPr lang="lt-LT"/>
          </a:p>
        </p:txBody>
      </p:sp>
      <p:sp>
        <p:nvSpPr>
          <p:cNvPr id="3" name="Poraštės vietos rezervavimo ženklas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E2A6-6D93-4997-8D45-933F879E6E5B}" type="slidenum">
              <a:rPr lang="lt-LT" smtClean="0"/>
              <a:pPr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uriny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lt-LT"/>
              <a:t>Spustelėkite, jei norite keisite ruoš. pav. stilių</a:t>
            </a:r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t-LT"/>
              <a:t>Spustelėkite ruošinio teksto stiliams keisti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t-LT"/>
              <a:t>Spustelėkite ruošinio teksto stiliams keisti</a:t>
            </a:r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6D04-A3C8-49D4-B877-B45534FE3A10}" type="datetimeFigureOut">
              <a:rPr lang="lt-LT" smtClean="0"/>
              <a:pPr/>
              <a:t>2017.10.09</a:t>
            </a:fld>
            <a:endParaRPr lang="lt-LT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E2A6-6D93-4997-8D45-933F879E6E5B}" type="slidenum">
              <a:rPr lang="lt-LT" smtClean="0"/>
              <a:pPr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veikslėli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lt-LT"/>
              <a:t>Spustelėkite, jei norite keisite ruoš. pav. stilių</a:t>
            </a:r>
          </a:p>
        </p:txBody>
      </p:sp>
      <p:sp>
        <p:nvSpPr>
          <p:cNvPr id="3" name="Paveikslėlio vietos rezervavimo ženklas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t-LT"/>
              <a:t>Spustelėkite ruošinio teksto stiliams keisti</a:t>
            </a:r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6D04-A3C8-49D4-B877-B45534FE3A10}" type="datetimeFigureOut">
              <a:rPr lang="lt-LT" smtClean="0"/>
              <a:pPr/>
              <a:t>2017.10.09</a:t>
            </a:fld>
            <a:endParaRPr lang="lt-LT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E2A6-6D93-4997-8D45-933F879E6E5B}" type="slidenum">
              <a:rPr lang="lt-LT" smtClean="0"/>
              <a:pPr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30000"/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o vietos rezervavimo ženkla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t-LT"/>
              <a:t>Spustelėkite, jei norite keisite ruoš. pav. stilių</a:t>
            </a:r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t-LT"/>
              <a:t>Spustelėkite ruošinio teksto stiliams keisti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56D04-A3C8-49D4-B877-B45534FE3A10}" type="datetimeFigureOut">
              <a:rPr lang="lt-LT" smtClean="0"/>
              <a:pPr/>
              <a:t>2017.10.09</a:t>
            </a:fld>
            <a:endParaRPr lang="lt-LT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6E2A6-6D93-4997-8D45-933F879E6E5B}" type="slidenum">
              <a:rPr lang="lt-LT" smtClean="0"/>
              <a:pPr/>
              <a:t>‹#›</a:t>
            </a:fld>
            <a:endParaRPr lang="lt-L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t-LT" b="1" dirty="0"/>
              <a:t>Transformatorius</a:t>
            </a:r>
          </a:p>
        </p:txBody>
      </p:sp>
      <p:sp>
        <p:nvSpPr>
          <p:cNvPr id="3" name="Antrinis pavadinima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t-L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Arnas </a:t>
            </a:r>
            <a:r>
              <a:rPr lang="lt-L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Grišmanauskas</a:t>
            </a:r>
            <a:endParaRPr lang="lt-LT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lt-L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Eidenis</a:t>
            </a:r>
            <a:r>
              <a:rPr lang="lt-L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Kasperavičius</a:t>
            </a:r>
          </a:p>
          <a:p>
            <a:r>
              <a:rPr lang="lt-L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lt-L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klasė</a:t>
            </a:r>
          </a:p>
        </p:txBody>
      </p:sp>
    </p:spTree>
    <p:extLst>
      <p:ext uri="{BB962C8B-B14F-4D97-AF65-F5344CB8AC3E}">
        <p14:creationId xmlns:p14="http://schemas.microsoft.com/office/powerpoint/2010/main" val="2159589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12CA-B4A3-4890-AE2B-E208C3296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40768"/>
            <a:ext cx="8229600" cy="1143000"/>
          </a:xfrm>
        </p:spPr>
        <p:txBody>
          <a:bodyPr/>
          <a:lstStyle/>
          <a:p>
            <a:r>
              <a:rPr lang="lt-LT" b="1" dirty="0"/>
              <a:t>Transformatorių rūšys</a:t>
            </a:r>
            <a:endParaRPr lang="lt-L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086C7-3D42-4782-9D77-39C77BC11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66331"/>
            <a:ext cx="8229600" cy="276490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lt-LT" dirty="0"/>
              <a:t>Jeigu </a:t>
            </a:r>
            <a:r>
              <a:rPr lang="lt-LT" b="1" dirty="0"/>
              <a:t>antrinės apvijos vijų </a:t>
            </a:r>
            <a:r>
              <a:rPr lang="lt-LT" dirty="0"/>
              <a:t>yra daugiau, nei </a:t>
            </a:r>
            <a:r>
              <a:rPr lang="lt-LT" b="1" dirty="0"/>
              <a:t>pirminės apvijos vijų:</a:t>
            </a:r>
          </a:p>
          <a:p>
            <a:pPr lvl="1"/>
            <a:r>
              <a:rPr lang="lt-LT" dirty="0"/>
              <a:t>Pirminės apvijos įtampa </a:t>
            </a:r>
            <a:r>
              <a:rPr lang="lt-LT" b="1" dirty="0"/>
              <a:t>žemesnė</a:t>
            </a:r>
            <a:r>
              <a:rPr lang="lt-LT" dirty="0"/>
              <a:t> už antrinės</a:t>
            </a:r>
          </a:p>
          <a:p>
            <a:pPr lvl="1"/>
            <a:r>
              <a:rPr lang="lt-LT" dirty="0"/>
              <a:t>Toks transformatorius įtampą </a:t>
            </a:r>
            <a:r>
              <a:rPr lang="lt-LT" b="1" dirty="0"/>
              <a:t>A U K Š T I N A </a:t>
            </a:r>
            <a:r>
              <a:rPr lang="lt-LT" dirty="0"/>
              <a:t>– vadinamas </a:t>
            </a:r>
            <a:r>
              <a:rPr lang="lt-LT" b="1" dirty="0"/>
              <a:t>AUKŠTINAMUOJU</a:t>
            </a:r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4278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/>
          </a:p>
        </p:txBody>
      </p:sp>
      <p:pic>
        <p:nvPicPr>
          <p:cNvPr id="4" name="Picture 4" descr="C:\Users\User\Desktop\as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13453"/>
            <a:ext cx="9144000" cy="5146418"/>
          </a:xfrm>
          <a:prstGeom prst="rect">
            <a:avLst/>
          </a:prstGeom>
          <a:noFill/>
        </p:spPr>
      </p:pic>
      <p:sp>
        <p:nvSpPr>
          <p:cNvPr id="5" name="Antraštė 1"/>
          <p:cNvSpPr txBox="1">
            <a:spLocks/>
          </p:cNvSpPr>
          <p:nvPr/>
        </p:nvSpPr>
        <p:spPr>
          <a:xfrm>
            <a:off x="609600" y="341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Aukštinamasis transformatorius</a:t>
            </a:r>
            <a:endParaRPr kumimoji="0" lang="lt-LT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>
          <a:xfrm>
            <a:off x="457200" y="1825947"/>
            <a:ext cx="8229600" cy="1143000"/>
          </a:xfrm>
        </p:spPr>
        <p:txBody>
          <a:bodyPr/>
          <a:lstStyle/>
          <a:p>
            <a:r>
              <a:rPr lang="lt-LT" b="1" dirty="0"/>
              <a:t>Tuščioji veika</a:t>
            </a:r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>
          <a:xfrm>
            <a:off x="457200" y="3151509"/>
            <a:ext cx="8229600" cy="2509739"/>
          </a:xfrm>
        </p:spPr>
        <p:txBody>
          <a:bodyPr/>
          <a:lstStyle/>
          <a:p>
            <a:pPr marL="0" indent="0" algn="ctr">
              <a:buNone/>
            </a:pPr>
            <a:r>
              <a:rPr lang="lt-LT" dirty="0"/>
              <a:t>Tai – </a:t>
            </a:r>
            <a:r>
              <a:rPr lang="lt-LT" b="1" dirty="0"/>
              <a:t>neapkrauto </a:t>
            </a:r>
            <a:r>
              <a:rPr lang="lt-LT" dirty="0"/>
              <a:t>transformatoriaus veikimas, kai prie </a:t>
            </a:r>
            <a:r>
              <a:rPr lang="lt-LT" b="1" dirty="0"/>
              <a:t>antrinės</a:t>
            </a:r>
            <a:r>
              <a:rPr lang="lt-LT" dirty="0"/>
              <a:t> apvijos </a:t>
            </a:r>
            <a:r>
              <a:rPr lang="lt-LT" b="1" dirty="0"/>
              <a:t>neprijungtas</a:t>
            </a:r>
            <a:r>
              <a:rPr lang="lt-LT" dirty="0"/>
              <a:t> joks el. prietaisas</a:t>
            </a:r>
          </a:p>
        </p:txBody>
      </p:sp>
    </p:spTree>
    <p:extLst>
      <p:ext uri="{BB962C8B-B14F-4D97-AF65-F5344CB8AC3E}">
        <p14:creationId xmlns:p14="http://schemas.microsoft.com/office/powerpoint/2010/main" val="568783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1143000"/>
          </a:xfrm>
        </p:spPr>
        <p:txBody>
          <a:bodyPr/>
          <a:lstStyle/>
          <a:p>
            <a:r>
              <a:rPr lang="lt-LT" b="1" dirty="0"/>
              <a:t>Transformacijos koeficientas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urinio vietos rezervavimo ženklas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306290"/>
                <a:ext cx="8229600" cy="45259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lt-LT" dirty="0"/>
                  <a:t>Neapkrauto transformatoriaus apvijų </a:t>
                </a:r>
                <a:r>
                  <a:rPr lang="lt-LT" b="1" dirty="0"/>
                  <a:t>įtampa</a:t>
                </a:r>
                <a:r>
                  <a:rPr lang="lt-LT" dirty="0"/>
                  <a:t> tiesiogiai proporcinga </a:t>
                </a:r>
                <a:r>
                  <a:rPr lang="lt-LT" b="1" dirty="0"/>
                  <a:t>vijų skaičiui</a:t>
                </a:r>
                <a:r>
                  <a:rPr lang="lt-LT" dirty="0"/>
                  <a:t>:</a:t>
                </a:r>
                <a:endParaRPr lang="en-GB" dirty="0"/>
              </a:p>
              <a:p>
                <a:pPr marL="0" indent="0" algn="ctr">
                  <a:buNone/>
                </a:pPr>
                <a:endParaRPr lang="lt-L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lt-LT" sz="5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5000" b="0" i="1" smtClean="0">
                              <a:latin typeface="Cambria Math"/>
                            </a:rPr>
                            <m:t>𝑈</m:t>
                          </m:r>
                          <m:r>
                            <a:rPr lang="en-GB" sz="5000" b="0" i="1" baseline="-25000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sz="5000" b="0" i="1" smtClean="0">
                              <a:latin typeface="Cambria Math"/>
                            </a:rPr>
                            <m:t>𝑈</m:t>
                          </m:r>
                          <m:r>
                            <a:rPr lang="en-GB" sz="5000" b="0" i="1" baseline="-25000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GB" sz="5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5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50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GB" sz="5000" b="0" i="1" baseline="-25000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sz="50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GB" sz="5000" b="0" i="1" baseline="-25000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5000" dirty="0"/>
              </a:p>
              <a:p>
                <a:pPr marL="0" indent="0">
                  <a:buNone/>
                </a:pPr>
                <a:endParaRPr lang="lt-LT" sz="5000" dirty="0"/>
              </a:p>
            </p:txBody>
          </p:sp>
        </mc:Choice>
        <mc:Fallback>
          <p:sp>
            <p:nvSpPr>
              <p:cNvPr id="3" name="Turinio vietos rezervavimo ženklas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306290"/>
                <a:ext cx="8229600" cy="4525963"/>
              </a:xfrm>
              <a:blipFill>
                <a:blip r:embed="rId2"/>
                <a:stretch>
                  <a:fillRect t="-1750"/>
                </a:stretch>
              </a:blipFill>
            </p:spPr>
            <p:txBody>
              <a:bodyPr/>
              <a:lstStyle/>
              <a:p>
                <a:r>
                  <a:rPr lang="lt-L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7527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b="1"/>
              <a:t>Transformacijos koeficientas</a:t>
            </a:r>
            <a:endParaRPr lang="lt-L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6956" y="5268341"/>
                <a:ext cx="8229600" cy="1545035"/>
              </a:xfrm>
            </p:spPr>
            <p:txBody>
              <a:bodyPr>
                <a:norm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baseline="-2500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0" baseline="-25000" smtClean="0"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500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6956" y="5268341"/>
                <a:ext cx="8229600" cy="154503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t-L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 descr="C:\Users\User\Desktop\as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976270"/>
            <a:ext cx="7812360" cy="43969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b="1" dirty="0"/>
              <a:t>Transformacijos koeficientas</a:t>
            </a:r>
            <a:endParaRPr lang="lt-L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urinio vietos rezervavimo ženklas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:r>
                  <a:rPr lang="en-GB" dirty="0"/>
                  <a:t>Tai – </a:t>
                </a:r>
                <a:r>
                  <a:rPr lang="en-GB" dirty="0" err="1"/>
                  <a:t>dydis</a:t>
                </a:r>
                <a:r>
                  <a:rPr lang="en-GB" dirty="0"/>
                  <a:t>, kuris </a:t>
                </a:r>
                <a:r>
                  <a:rPr lang="en-GB" dirty="0" err="1"/>
                  <a:t>rodo</a:t>
                </a:r>
                <a:r>
                  <a:rPr lang="en-GB" dirty="0"/>
                  <a:t>, </a:t>
                </a:r>
                <a:r>
                  <a:rPr lang="en-GB" dirty="0" err="1"/>
                  <a:t>kiek</a:t>
                </a:r>
                <a:r>
                  <a:rPr lang="en-GB" dirty="0"/>
                  <a:t> </a:t>
                </a:r>
                <a:r>
                  <a:rPr lang="en-GB" b="1" dirty="0"/>
                  <a:t>kart</a:t>
                </a:r>
                <a:r>
                  <a:rPr lang="lt-LT" b="1" dirty="0"/>
                  <a:t>ų</a:t>
                </a:r>
                <a:r>
                  <a:rPr lang="lt-LT" dirty="0"/>
                  <a:t> </a:t>
                </a:r>
                <a:r>
                  <a:rPr lang="lt-LT" b="1" dirty="0"/>
                  <a:t>pirminės</a:t>
                </a:r>
                <a:r>
                  <a:rPr lang="lt-LT" dirty="0"/>
                  <a:t> apvijos </a:t>
                </a:r>
                <a:r>
                  <a:rPr lang="lt-LT" b="1" dirty="0"/>
                  <a:t>įtampa</a:t>
                </a:r>
                <a:r>
                  <a:rPr lang="lt-LT" dirty="0"/>
                  <a:t> </a:t>
                </a:r>
                <a:r>
                  <a:rPr lang="lt-LT" b="1" dirty="0"/>
                  <a:t>didesnė/mažesnė</a:t>
                </a:r>
                <a:r>
                  <a:rPr lang="lt-LT" dirty="0"/>
                  <a:t> už </a:t>
                </a:r>
                <a:r>
                  <a:rPr lang="lt-LT" b="1" dirty="0"/>
                  <a:t>antrinės</a:t>
                </a:r>
                <a:r>
                  <a:rPr lang="lt-LT" dirty="0"/>
                  <a:t> apvijos:</a:t>
                </a:r>
                <a:endParaRPr lang="en-GB" dirty="0"/>
              </a:p>
              <a:p>
                <a:pPr marL="0" indent="0" algn="ctr">
                  <a:buNone/>
                </a:pPr>
                <a:endParaRPr lang="lt-LT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𝑘</m:t>
                      </m:r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lt-LT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GB" b="0" i="1" baseline="-25000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GB" b="0" i="1" baseline="-25000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lt-LT" dirty="0"/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r>
                  <a:rPr lang="en-GB" b="1" dirty="0"/>
                  <a:t>Au</a:t>
                </a:r>
                <a:r>
                  <a:rPr lang="lt-LT" b="1" dirty="0" err="1"/>
                  <a:t>kštinamojo</a:t>
                </a:r>
                <a:r>
                  <a:rPr lang="lt-LT" dirty="0"/>
                  <a:t> transformatoriaus </a:t>
                </a:r>
                <a:r>
                  <a:rPr lang="lt-LT" b="1" dirty="0"/>
                  <a:t>k &lt; 1</a:t>
                </a:r>
              </a:p>
              <a:p>
                <a:pPr marL="0" indent="0" algn="ctr">
                  <a:buNone/>
                </a:pPr>
                <a:r>
                  <a:rPr lang="lt-LT" b="1" dirty="0"/>
                  <a:t>Žeminamojo</a:t>
                </a:r>
                <a:r>
                  <a:rPr lang="lt-LT" dirty="0"/>
                  <a:t> – </a:t>
                </a:r>
                <a:r>
                  <a:rPr lang="lt-LT" b="1" dirty="0"/>
                  <a:t>k &gt; 1</a:t>
                </a:r>
              </a:p>
              <a:p>
                <a:pPr marL="0" indent="0" algn="ctr">
                  <a:buNone/>
                </a:pPr>
                <a:endParaRPr lang="lt-LT" dirty="0"/>
              </a:p>
            </p:txBody>
          </p:sp>
        </mc:Choice>
        <mc:Fallback xmlns="">
          <p:sp>
            <p:nvSpPr>
              <p:cNvPr id="3" name="Turinio vietos rezervavimo ženklas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t="-2830" b="-1348"/>
                </a:stretch>
              </a:blipFill>
            </p:spPr>
            <p:txBody>
              <a:bodyPr/>
              <a:lstStyle/>
              <a:p>
                <a:r>
                  <a:rPr lang="lt-L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56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b="1" dirty="0"/>
              <a:t>Transformacijos koeficientas</a:t>
            </a:r>
            <a:endParaRPr lang="lt-L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3115" y="4797152"/>
                <a:ext cx="8229600" cy="1905490"/>
              </a:xfrm>
            </p:spPr>
            <p:txBody>
              <a:bodyPr/>
              <a:lstStyle/>
              <a:p>
                <a:pPr algn="ctr">
                  <a:buNone/>
                </a:pPr>
                <a:r>
                  <a:rPr lang="lt-LT" b="1" dirty="0"/>
                  <a:t>Aukštinamasis transformatorius (k &lt; 1)</a:t>
                </a:r>
                <a:endParaRPr lang="en-US" b="1" dirty="0"/>
              </a:p>
              <a:p>
                <a:pPr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= k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500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1000</m:t>
                        </m:r>
                      </m:den>
                    </m:f>
                  </m:oMath>
                </a14:m>
                <a:r>
                  <a:rPr lang="en-US" dirty="0"/>
                  <a:t> = 0.5</a:t>
                </a:r>
              </a:p>
              <a:p>
                <a:pPr algn="ctr">
                  <a:buNone/>
                </a:pPr>
                <a:endParaRPr lang="lt-LT" dirty="0"/>
              </a:p>
              <a:p>
                <a:pPr algn="ctr">
                  <a:buNone/>
                </a:pPr>
                <a:endParaRPr lang="lt-LT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3115" y="4797152"/>
                <a:ext cx="8229600" cy="1905490"/>
              </a:xfrm>
              <a:blipFill>
                <a:blip r:embed="rId2"/>
                <a:stretch>
                  <a:fillRect t="-4153"/>
                </a:stretch>
              </a:blipFill>
            </p:spPr>
            <p:txBody>
              <a:bodyPr/>
              <a:lstStyle/>
              <a:p>
                <a:r>
                  <a:rPr lang="lt-L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 descr="C:\Users\User\Desktop\as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9916" y="1124744"/>
            <a:ext cx="6084168" cy="34242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b="1" dirty="0"/>
              <a:t>Transformacijos koeficientas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9" y="4797152"/>
            <a:ext cx="8229600" cy="1872208"/>
          </a:xfrm>
        </p:spPr>
        <p:txBody>
          <a:bodyPr/>
          <a:lstStyle/>
          <a:p>
            <a:pPr algn="ctr">
              <a:buNone/>
            </a:pPr>
            <a:r>
              <a:rPr lang="lt-LT" b="1" dirty="0"/>
              <a:t>Žeminamasis transformatorius (k &gt; 1)</a:t>
            </a:r>
            <a:endParaRPr lang="en-US" b="1" dirty="0"/>
          </a:p>
          <a:p>
            <a:pPr algn="ctr">
              <a:buNone/>
            </a:pPr>
            <a:endParaRPr lang="lt-LT" dirty="0"/>
          </a:p>
        </p:txBody>
      </p:sp>
      <p:pic>
        <p:nvPicPr>
          <p:cNvPr id="4" name="Picture 4" descr="C:\Users\User\Desktop\as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9916" y="1268760"/>
            <a:ext cx="6084168" cy="342428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562366" y="5575203"/>
                <a:ext cx="3751926" cy="7481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0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a:rPr lang="en-US" sz="3000" i="0" baseline="-25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3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3000" baseline="-25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k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1000</m:t>
                        </m:r>
                      </m:num>
                      <m:den>
                        <m:r>
                          <a:rPr lang="en-US" sz="30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500</m:t>
                        </m:r>
                      </m:den>
                    </m:f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endParaRPr lang="lt-LT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366" y="5575203"/>
                <a:ext cx="3751926" cy="748154"/>
              </a:xfrm>
              <a:prstGeom prst="rect">
                <a:avLst/>
              </a:prstGeom>
              <a:blipFill>
                <a:blip r:embed="rId3"/>
                <a:stretch>
                  <a:fillRect b="-10656"/>
                </a:stretch>
              </a:blipFill>
            </p:spPr>
            <p:txBody>
              <a:bodyPr/>
              <a:lstStyle/>
              <a:p>
                <a:r>
                  <a:rPr lang="lt-L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lt-LT" b="1" dirty="0"/>
              <a:t>Apkrauto transformatoriaus veikimas</a:t>
            </a:r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>
          <a:xfrm>
            <a:off x="457200" y="1874242"/>
            <a:ext cx="8229600" cy="299491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lt-LT" dirty="0"/>
              <a:t>Kiek kartų transformatorius </a:t>
            </a:r>
            <a:r>
              <a:rPr lang="lt-LT" b="1" dirty="0"/>
              <a:t>paaukština/pažemina</a:t>
            </a:r>
            <a:r>
              <a:rPr lang="lt-LT" dirty="0"/>
              <a:t> </a:t>
            </a:r>
            <a:r>
              <a:rPr lang="lt-LT" b="1" dirty="0"/>
              <a:t>įtampą</a:t>
            </a:r>
            <a:r>
              <a:rPr lang="lt-LT" dirty="0"/>
              <a:t>, tiek pat kartų </a:t>
            </a:r>
            <a:r>
              <a:rPr lang="lt-LT" b="1" dirty="0"/>
              <a:t>sumažėja/padidėja</a:t>
            </a:r>
            <a:r>
              <a:rPr lang="lt-LT" dirty="0"/>
              <a:t> </a:t>
            </a:r>
            <a:r>
              <a:rPr lang="lt-LT" b="1" dirty="0"/>
              <a:t>srovės stipris</a:t>
            </a:r>
          </a:p>
          <a:p>
            <a:pPr marL="0" indent="0" algn="ctr">
              <a:buNone/>
            </a:pPr>
            <a:endParaRPr lang="lt-LT" b="1" dirty="0"/>
          </a:p>
          <a:p>
            <a:pPr marL="0" indent="0" algn="ctr">
              <a:buNone/>
            </a:pPr>
            <a:r>
              <a:rPr lang="lt-LT" i="1" dirty="0"/>
              <a:t>Įtampa atvirkščiai proporcinga srovės stipriui.</a:t>
            </a:r>
          </a:p>
          <a:p>
            <a:pPr marL="0" indent="0" algn="ctr">
              <a:buNone/>
            </a:pPr>
            <a:endParaRPr lang="lt-L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3411543" y="5013176"/>
                <a:ext cx="2320914" cy="9566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lt-LT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000">
                              <a:latin typeface="Cambria Math" panose="02040503050406030204" pitchFamily="18" charset="0"/>
                            </a:rPr>
                            <m:t>U</m:t>
                          </m:r>
                          <m:r>
                            <a:rPr lang="en-US" sz="3000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3000">
                              <a:latin typeface="Cambria Math" panose="02040503050406030204" pitchFamily="18" charset="0"/>
                            </a:rPr>
                            <m:t>U</m:t>
                          </m:r>
                          <m:r>
                            <a:rPr lang="en-US" sz="3000" baseline="-250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00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00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sz="3000" baseline="-25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300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sz="3000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lt-LT" sz="30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543" y="5013176"/>
                <a:ext cx="2320914" cy="956672"/>
              </a:xfrm>
              <a:prstGeom prst="rect">
                <a:avLst/>
              </a:prstGeom>
              <a:blipFill>
                <a:blip r:embed="rId2"/>
                <a:stretch>
                  <a:fillRect b="-3822"/>
                </a:stretch>
              </a:blipFill>
            </p:spPr>
            <p:txBody>
              <a:bodyPr/>
              <a:lstStyle/>
              <a:p>
                <a:r>
                  <a:rPr lang="lt-L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6495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90056"/>
            <a:ext cx="8229600" cy="1143000"/>
          </a:xfrm>
        </p:spPr>
        <p:txBody>
          <a:bodyPr/>
          <a:lstStyle/>
          <a:p>
            <a:r>
              <a:rPr lang="en-US" b="1" dirty="0"/>
              <a:t>A</a:t>
            </a:r>
            <a:r>
              <a:rPr lang="lt-LT" b="1" dirty="0"/>
              <a:t>čiū už dėmesį</a:t>
            </a:r>
            <a:r>
              <a:rPr lang="en-US" b="1" dirty="0"/>
              <a:t>!</a:t>
            </a:r>
            <a:endParaRPr lang="lt-LT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b="1" dirty="0"/>
              <a:t>Kam reikalingas transformatorius?</a:t>
            </a:r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lt-LT" dirty="0"/>
              <a:t>Jis reikalingas, norint pakeisti elektros srovės </a:t>
            </a:r>
            <a:r>
              <a:rPr lang="lt-LT" b="1" dirty="0"/>
              <a:t>įtampą</a:t>
            </a:r>
            <a:r>
              <a:rPr lang="lt-LT" dirty="0"/>
              <a:t>, kad būtų galima prie jos prijungti </a:t>
            </a:r>
            <a:r>
              <a:rPr lang="lt-LT" b="1" dirty="0"/>
              <a:t>įvairius prietaisus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159" y="2708920"/>
            <a:ext cx="4139682" cy="4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451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b="1" dirty="0"/>
              <a:t>Transformatoriaus sąvoka</a:t>
            </a:r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lt-LT" dirty="0"/>
              <a:t>Tai – </a:t>
            </a:r>
            <a:r>
              <a:rPr lang="lt-LT" b="1" dirty="0"/>
              <a:t>įrenginys</a:t>
            </a:r>
            <a:r>
              <a:rPr lang="lt-LT" dirty="0"/>
              <a:t>, keičiantis </a:t>
            </a:r>
            <a:r>
              <a:rPr lang="lt-LT" b="1" dirty="0"/>
              <a:t>kintamosios</a:t>
            </a:r>
            <a:r>
              <a:rPr lang="lt-LT" dirty="0"/>
              <a:t> srovės grandinės </a:t>
            </a:r>
            <a:r>
              <a:rPr lang="lt-LT" b="1" dirty="0"/>
              <a:t>įtampą</a:t>
            </a:r>
            <a:r>
              <a:rPr lang="lt-LT" dirty="0"/>
              <a:t> ir </a:t>
            </a:r>
            <a:r>
              <a:rPr lang="lt-LT" b="1" dirty="0"/>
              <a:t>stiprį</a:t>
            </a:r>
          </a:p>
        </p:txBody>
      </p:sp>
      <p:pic>
        <p:nvPicPr>
          <p:cNvPr id="4" name="Picture 3" descr="C:\Users\Mok11\Desktop\asd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773851"/>
            <a:ext cx="4788024" cy="3632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708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b="1" dirty="0"/>
              <a:t>Transformatoriaus</a:t>
            </a:r>
            <a:r>
              <a:rPr lang="lt-LT" dirty="0"/>
              <a:t> </a:t>
            </a:r>
            <a:r>
              <a:rPr lang="lt-LT" b="1" dirty="0"/>
              <a:t>sandara</a:t>
            </a:r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lt-LT" b="1" dirty="0"/>
              <a:t>Transformatorių sudaro: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lt-LT" dirty="0"/>
              <a:t>Geležinė </a:t>
            </a:r>
            <a:r>
              <a:rPr lang="lt-LT" b="1" dirty="0"/>
              <a:t>šerdis</a:t>
            </a:r>
          </a:p>
          <a:p>
            <a:pPr marL="514350" indent="-514350" algn="ctr">
              <a:buFont typeface="+mj-lt"/>
              <a:buAutoNum type="arabicPeriod"/>
            </a:pPr>
            <a:endParaRPr lang="lt-LT" dirty="0"/>
          </a:p>
          <a:p>
            <a:pPr marL="514350" indent="-514350" algn="ctr">
              <a:buFont typeface="+mj-lt"/>
              <a:buAutoNum type="arabicPeriod"/>
            </a:pPr>
            <a:r>
              <a:rPr lang="lt-LT" dirty="0"/>
              <a:t>Ant jos užvyniotos </a:t>
            </a:r>
            <a:r>
              <a:rPr lang="lt-LT" b="1" dirty="0"/>
              <a:t>2 ritės</a:t>
            </a:r>
            <a:r>
              <a:rPr lang="lt-LT" dirty="0"/>
              <a:t>:</a:t>
            </a:r>
          </a:p>
          <a:p>
            <a:pPr marL="914400" lvl="1" indent="-514350" algn="ctr">
              <a:buFont typeface="+mj-lt"/>
              <a:buAutoNum type="alphaLcParenR"/>
            </a:pPr>
            <a:r>
              <a:rPr lang="lt-LT" b="1" dirty="0"/>
              <a:t>Pirminė</a:t>
            </a:r>
            <a:r>
              <a:rPr lang="lt-LT" dirty="0"/>
              <a:t> apvija</a:t>
            </a:r>
          </a:p>
          <a:p>
            <a:pPr marL="800100" lvl="2" indent="0" algn="ctr">
              <a:buNone/>
            </a:pPr>
            <a:r>
              <a:rPr lang="lt-LT" dirty="0"/>
              <a:t>Jungiama prie kintamosios srovės šaltinio</a:t>
            </a:r>
          </a:p>
          <a:p>
            <a:pPr marL="914400" lvl="1" indent="-514350" algn="ctr">
              <a:buFont typeface="+mj-lt"/>
              <a:buAutoNum type="alphaLcParenR"/>
            </a:pPr>
            <a:r>
              <a:rPr lang="lt-LT" b="1" dirty="0"/>
              <a:t>Antrinė</a:t>
            </a:r>
            <a:r>
              <a:rPr lang="lt-LT" dirty="0"/>
              <a:t> apvija</a:t>
            </a:r>
          </a:p>
          <a:p>
            <a:pPr marL="800100" lvl="2" indent="0" algn="ctr">
              <a:buNone/>
            </a:pPr>
            <a:r>
              <a:rPr lang="lt-LT" dirty="0"/>
              <a:t>Prie jos jungiami prietaisai</a:t>
            </a:r>
          </a:p>
        </p:txBody>
      </p:sp>
    </p:spTree>
    <p:extLst>
      <p:ext uri="{BB962C8B-B14F-4D97-AF65-F5344CB8AC3E}">
        <p14:creationId xmlns:p14="http://schemas.microsoft.com/office/powerpoint/2010/main" val="3023287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 err="1"/>
              <a:t>Transformatoriaus</a:t>
            </a:r>
            <a:r>
              <a:rPr lang="en-US" sz="3500" b="1" dirty="0"/>
              <a:t> </a:t>
            </a:r>
            <a:r>
              <a:rPr lang="en-US" sz="3500" b="1" dirty="0" err="1"/>
              <a:t>sandara</a:t>
            </a:r>
            <a:r>
              <a:rPr lang="lt-LT" sz="3500" b="1" dirty="0"/>
              <a:t> ir žymėjimas</a:t>
            </a:r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>
          <a:xfrm>
            <a:off x="409844" y="1600200"/>
            <a:ext cx="8229600" cy="4525963"/>
          </a:xfrm>
        </p:spPr>
        <p:txBody>
          <a:bodyPr/>
          <a:lstStyle/>
          <a:p>
            <a:endParaRPr lang="lt-LT"/>
          </a:p>
        </p:txBody>
      </p:sp>
      <p:pic>
        <p:nvPicPr>
          <p:cNvPr id="1028" name="Picture 4" descr="C:\Users\User\Desktop\as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06918"/>
            <a:ext cx="9144000" cy="51464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4924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lt-LT" b="1" dirty="0"/>
              <a:t>Transformatoriaus veikimo principas</a:t>
            </a:r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3013795"/>
          </a:xfrm>
        </p:spPr>
        <p:txBody>
          <a:bodyPr/>
          <a:lstStyle/>
          <a:p>
            <a:pPr marL="0" indent="0" algn="ctr">
              <a:buNone/>
            </a:pPr>
            <a:r>
              <a:rPr lang="lt-LT" dirty="0"/>
              <a:t>Jis pagrįstas </a:t>
            </a:r>
            <a:r>
              <a:rPr lang="lt-LT" b="1" dirty="0"/>
              <a:t>elektromagnetinės indukcijos </a:t>
            </a:r>
            <a:r>
              <a:rPr lang="lt-LT" dirty="0"/>
              <a:t>reiškiniu: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lt-LT" dirty="0"/>
              <a:t>Kintamoji el. srovė kuria </a:t>
            </a:r>
            <a:r>
              <a:rPr lang="lt-LT" b="1" dirty="0"/>
              <a:t>magnetinį lauką </a:t>
            </a:r>
            <a:r>
              <a:rPr lang="lt-LT" dirty="0"/>
              <a:t>šerdyje, tekėdama </a:t>
            </a:r>
            <a:r>
              <a:rPr lang="lt-LT" b="1" dirty="0"/>
              <a:t>pirmine apvija</a:t>
            </a:r>
          </a:p>
        </p:txBody>
      </p:sp>
      <p:pic>
        <p:nvPicPr>
          <p:cNvPr id="4" name="Picture 2" descr="C:\Users\User\Desktop\Untitled-1.png">
            <a:extLst>
              <a:ext uri="{FF2B5EF4-FFF2-40B4-BE49-F238E27FC236}">
                <a16:creationId xmlns:a16="http://schemas.microsoft.com/office/drawing/2014/main" id="{29A0DAA8-80D8-4F4D-8A82-21C6D30F2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475656" y="3007889"/>
            <a:ext cx="6840760" cy="38501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64781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/>
          <a:lstStyle/>
          <a:p>
            <a:pPr marL="514350" indent="-514350" algn="ctr">
              <a:buFont typeface="+mj-lt"/>
              <a:buAutoNum type="arabicPeriod" startAt="2"/>
            </a:pPr>
            <a:r>
              <a:rPr lang="lt-LT" dirty="0"/>
              <a:t>Nuo šerdies tuo pačiu dažniu </a:t>
            </a:r>
            <a:r>
              <a:rPr lang="lt-LT" b="1" dirty="0"/>
              <a:t>indukuojasi</a:t>
            </a:r>
            <a:r>
              <a:rPr lang="lt-LT" dirty="0"/>
              <a:t> </a:t>
            </a:r>
            <a:r>
              <a:rPr lang="lt-LT" b="1" dirty="0"/>
              <a:t>antrinė apvija </a:t>
            </a:r>
            <a:r>
              <a:rPr lang="lt-LT" dirty="0"/>
              <a:t>(tarp jos galų atsiranda įtampa)</a:t>
            </a:r>
          </a:p>
          <a:p>
            <a:pPr>
              <a:buNone/>
            </a:pPr>
            <a:endParaRPr lang="lt-LT" dirty="0"/>
          </a:p>
        </p:txBody>
      </p:sp>
      <p:sp>
        <p:nvSpPr>
          <p:cNvPr id="4" name="Antraštė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lt-LT" b="1" dirty="0"/>
              <a:t>Transformatoriaus veikimo principas</a:t>
            </a:r>
          </a:p>
        </p:txBody>
      </p:sp>
      <p:pic>
        <p:nvPicPr>
          <p:cNvPr id="5" name="Picture 3" descr="C:\Users\User\Desktop\u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947132"/>
            <a:ext cx="6948712" cy="39108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>
          <a:xfrm>
            <a:off x="457200" y="1354757"/>
            <a:ext cx="8229600" cy="1143000"/>
          </a:xfrm>
        </p:spPr>
        <p:txBody>
          <a:bodyPr>
            <a:normAutofit/>
          </a:bodyPr>
          <a:lstStyle/>
          <a:p>
            <a:r>
              <a:rPr lang="lt-LT" b="1" dirty="0"/>
              <a:t>Transformatorių rūšys</a:t>
            </a:r>
            <a:endParaRPr lang="lt-LT" dirty="0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>
          <a:xfrm>
            <a:off x="457200" y="2680320"/>
            <a:ext cx="8229600" cy="262088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lt-LT" dirty="0"/>
              <a:t>Jeigu </a:t>
            </a:r>
            <a:r>
              <a:rPr lang="lt-LT" b="1" dirty="0"/>
              <a:t>pirminės apvijos vijų </a:t>
            </a:r>
            <a:r>
              <a:rPr lang="lt-LT" dirty="0"/>
              <a:t>yra daugiau, nei </a:t>
            </a:r>
            <a:r>
              <a:rPr lang="lt-LT" b="1" dirty="0"/>
              <a:t>antrinės apvijos vijų:</a:t>
            </a:r>
          </a:p>
          <a:p>
            <a:pPr lvl="1"/>
            <a:r>
              <a:rPr lang="lt-LT" dirty="0"/>
              <a:t>Pirminės apvijos įtampa </a:t>
            </a:r>
            <a:r>
              <a:rPr lang="lt-LT" b="1" dirty="0"/>
              <a:t>aukštesnė</a:t>
            </a:r>
            <a:r>
              <a:rPr lang="lt-LT" dirty="0"/>
              <a:t> už antrinės</a:t>
            </a:r>
          </a:p>
          <a:p>
            <a:pPr lvl="1"/>
            <a:r>
              <a:rPr lang="lt-LT" dirty="0"/>
              <a:t>Toks transformatorius įtampą </a:t>
            </a:r>
            <a:r>
              <a:rPr lang="lt-LT" b="1" dirty="0"/>
              <a:t>Ž E M I N A </a:t>
            </a:r>
            <a:r>
              <a:rPr lang="lt-LT" dirty="0"/>
              <a:t>– vadinamas </a:t>
            </a:r>
            <a:r>
              <a:rPr lang="lt-LT" b="1" cap="all" dirty="0"/>
              <a:t>žeminamuoju</a:t>
            </a:r>
          </a:p>
          <a:p>
            <a:endParaRPr lang="lt-LT" b="1" dirty="0"/>
          </a:p>
        </p:txBody>
      </p:sp>
    </p:spTree>
    <p:extLst>
      <p:ext uri="{BB962C8B-B14F-4D97-AF65-F5344CB8AC3E}">
        <p14:creationId xmlns:p14="http://schemas.microsoft.com/office/powerpoint/2010/main" val="234265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/>
          </a:p>
        </p:txBody>
      </p:sp>
      <p:pic>
        <p:nvPicPr>
          <p:cNvPr id="4" name="Picture 4" descr="C:\Users\User\Desktop\as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13453"/>
            <a:ext cx="9144000" cy="5146418"/>
          </a:xfrm>
          <a:prstGeom prst="rect">
            <a:avLst/>
          </a:prstGeom>
          <a:noFill/>
        </p:spPr>
      </p:pic>
      <p:sp>
        <p:nvSpPr>
          <p:cNvPr id="5" name="Antraštė 1"/>
          <p:cNvSpPr txBox="1">
            <a:spLocks/>
          </p:cNvSpPr>
          <p:nvPr/>
        </p:nvSpPr>
        <p:spPr>
          <a:xfrm>
            <a:off x="609600" y="341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lt-LT" sz="4400" b="1" dirty="0">
                <a:latin typeface="+mj-lt"/>
                <a:ea typeface="+mj-ea"/>
                <a:cs typeface="+mj-cs"/>
              </a:rPr>
              <a:t>Žeminamasis transformatorius</a:t>
            </a:r>
            <a:endParaRPr kumimoji="0" lang="lt-LT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36414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320</Words>
  <Application>Microsoft Office PowerPoint</Application>
  <PresentationFormat>On-screen Show (4:3)</PresentationFormat>
  <Paragraphs>60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Cambria Math</vt:lpstr>
      <vt:lpstr>Office tema</vt:lpstr>
      <vt:lpstr>Transformatorius</vt:lpstr>
      <vt:lpstr>Kam reikalingas transformatorius?</vt:lpstr>
      <vt:lpstr>Transformatoriaus sąvoka</vt:lpstr>
      <vt:lpstr>Transformatoriaus sandara</vt:lpstr>
      <vt:lpstr>Transformatoriaus sandara ir žymėjimas</vt:lpstr>
      <vt:lpstr>Transformatoriaus veikimo principas</vt:lpstr>
      <vt:lpstr>Transformatoriaus veikimo principas</vt:lpstr>
      <vt:lpstr>Transformatorių rūšys</vt:lpstr>
      <vt:lpstr>PowerPoint Presentation</vt:lpstr>
      <vt:lpstr>Transformatorių rūšys</vt:lpstr>
      <vt:lpstr>PowerPoint Presentation</vt:lpstr>
      <vt:lpstr>Tuščioji veika</vt:lpstr>
      <vt:lpstr>Transformacijos koeficientas</vt:lpstr>
      <vt:lpstr>Transformacijos koeficientas</vt:lpstr>
      <vt:lpstr>Transformacijos koeficientas</vt:lpstr>
      <vt:lpstr>Transformacijos koeficientas</vt:lpstr>
      <vt:lpstr>Transformacijos koeficientas</vt:lpstr>
      <vt:lpstr>Apkrauto transformatoriaus veikimas</vt:lpstr>
      <vt:lpstr>Ačiū už dėmesį!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Transformatorius</dc:title>
  <dc:creator>Arnas Grišmanauskas;Eidenis Kasperavičius</dc:creator>
  <cp:lastModifiedBy>User</cp:lastModifiedBy>
  <cp:revision>14</cp:revision>
  <dcterms:created xsi:type="dcterms:W3CDTF">2017-10-05T06:52:18Z</dcterms:created>
  <dcterms:modified xsi:type="dcterms:W3CDTF">2017-10-09T17:30:11Z</dcterms:modified>
</cp:coreProperties>
</file>