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70" r:id="rId12"/>
    <p:sldId id="269" r:id="rId13"/>
    <p:sldId id="265" r:id="rId14"/>
    <p:sldId id="272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AA74-3E17-4305-96D7-3771B4CF003A}" type="datetimeFigureOut">
              <a:rPr lang="lt-LT" smtClean="0"/>
              <a:pPr/>
              <a:t>2016.10.17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69AD-6F18-40FB-9BF2-6790F9A80EE5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Įvesties įrenginiai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t-LT" sz="2500" dirty="0" smtClean="0"/>
              <a:t>Eidenis Kasperavičius, Oskaras Daukintis, Giedrius Juškauskas ir Aldas Jankovskis</a:t>
            </a:r>
          </a:p>
          <a:p>
            <a:r>
              <a:rPr lang="lt-LT" sz="2500" dirty="0" smtClean="0"/>
              <a:t>Ia klasė</a:t>
            </a:r>
            <a:endParaRPr lang="lt-LT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Optinės (lazerinės) pelės sandara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47815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Jutiklinis kilimėlis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Dažniausia </a:t>
            </a:r>
            <a:r>
              <a:rPr lang="lt-LT" b="1" dirty="0" smtClean="0"/>
              <a:t>yra</a:t>
            </a:r>
            <a:r>
              <a:rPr lang="lt-LT" dirty="0" smtClean="0"/>
              <a:t> </a:t>
            </a:r>
            <a:r>
              <a:rPr lang="lt-LT" b="1" dirty="0" smtClean="0"/>
              <a:t>nešiojamuose</a:t>
            </a:r>
            <a:r>
              <a:rPr lang="lt-LT" dirty="0" smtClean="0"/>
              <a:t> </a:t>
            </a:r>
            <a:r>
              <a:rPr lang="lt-LT" b="1" dirty="0" smtClean="0"/>
              <a:t>kompiuteriuose</a:t>
            </a:r>
            <a:r>
              <a:rPr lang="lt-LT" dirty="0" smtClean="0"/>
              <a:t>, atstoja pelę. Veikimo principas  - lietimui jautrus paviršius.</a:t>
            </a:r>
            <a:endParaRPr lang="lt-LT" dirty="0"/>
          </a:p>
        </p:txBody>
      </p:sp>
      <p:pic>
        <p:nvPicPr>
          <p:cNvPr id="27650" name="Picture 2" descr="http://www.notebookcheck.com/fileadmin/_processed_/csm_touchpad_aa23c7_02_afde0859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284984"/>
            <a:ext cx="4067944" cy="3052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Mikrofonas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Naudojamas</a:t>
            </a:r>
            <a:r>
              <a:rPr lang="lt-LT" dirty="0" smtClean="0"/>
              <a:t> aplinkinį </a:t>
            </a:r>
            <a:r>
              <a:rPr lang="lt-LT" b="1" dirty="0" smtClean="0"/>
              <a:t>garsą</a:t>
            </a:r>
            <a:r>
              <a:rPr lang="lt-LT" dirty="0" smtClean="0"/>
              <a:t> </a:t>
            </a:r>
            <a:r>
              <a:rPr lang="lt-LT" b="1" dirty="0" smtClean="0"/>
              <a:t>paversti</a:t>
            </a:r>
            <a:r>
              <a:rPr lang="lt-LT" dirty="0" smtClean="0"/>
              <a:t> elektriniais </a:t>
            </a:r>
            <a:r>
              <a:rPr lang="lt-LT" b="1" dirty="0" smtClean="0"/>
              <a:t>signalais</a:t>
            </a:r>
            <a:r>
              <a:rPr lang="lt-LT" dirty="0" smtClean="0"/>
              <a:t> ir siųsti į kompiuterį.</a:t>
            </a:r>
          </a:p>
          <a:p>
            <a:r>
              <a:rPr lang="lt-LT" dirty="0" smtClean="0"/>
              <a:t>Gali būti </a:t>
            </a:r>
            <a:r>
              <a:rPr lang="lt-LT" b="1" dirty="0" smtClean="0"/>
              <a:t>jungiamas USB</a:t>
            </a:r>
            <a:r>
              <a:rPr lang="lt-LT" dirty="0" smtClean="0"/>
              <a:t> arba </a:t>
            </a:r>
            <a:r>
              <a:rPr lang="lt-LT" b="1" dirty="0" smtClean="0"/>
              <a:t>garso jungtimi</a:t>
            </a:r>
            <a:r>
              <a:rPr lang="lt-LT" dirty="0" smtClean="0"/>
              <a:t>.</a:t>
            </a:r>
            <a:endParaRPr lang="lt-LT" dirty="0"/>
          </a:p>
        </p:txBody>
      </p:sp>
      <p:pic>
        <p:nvPicPr>
          <p:cNvPr id="25602" name="Picture 2" descr="http://tests.lt/wp-content/uploads/2014/09/4-mikrof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356992"/>
            <a:ext cx="3418787" cy="2883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30016"/>
            <a:ext cx="8229600" cy="1143000"/>
          </a:xfrm>
        </p:spPr>
        <p:txBody>
          <a:bodyPr/>
          <a:lstStyle/>
          <a:p>
            <a:r>
              <a:rPr lang="lt-LT" dirty="0" smtClean="0"/>
              <a:t>Retesni įvesties įrenginiai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Vaizdo kamera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Naudojama</a:t>
            </a:r>
            <a:r>
              <a:rPr lang="lt-LT" dirty="0" smtClean="0"/>
              <a:t> aplinkos </a:t>
            </a:r>
            <a:r>
              <a:rPr lang="lt-LT" b="1" dirty="0" smtClean="0"/>
              <a:t>vaizdui perduoti į kompiuterį</a:t>
            </a:r>
            <a:r>
              <a:rPr lang="lt-LT" dirty="0" smtClean="0"/>
              <a:t>. </a:t>
            </a:r>
          </a:p>
          <a:p>
            <a:r>
              <a:rPr lang="lt-LT" dirty="0" smtClean="0"/>
              <a:t>Jungiama USB jungtimi</a:t>
            </a:r>
            <a:endParaRPr lang="lt-LT" dirty="0"/>
          </a:p>
        </p:txBody>
      </p:sp>
      <p:pic>
        <p:nvPicPr>
          <p:cNvPr id="29698" name="Picture 2" descr="https://upload.wikimedia.org/wikipedia/commons/thumb/c/c5/Logitech_Quickcam_Pro_4000.jpg/220px-Logitech_Quickcam_Pro_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212976"/>
            <a:ext cx="3168352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Grafinė planšetė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Įrenginys lietimui jautriu paviršiumi, </a:t>
            </a:r>
            <a:r>
              <a:rPr lang="lt-LT" b="1" dirty="0" smtClean="0"/>
              <a:t>leidžiantis</a:t>
            </a:r>
            <a:r>
              <a:rPr lang="lt-LT" dirty="0" smtClean="0"/>
              <a:t> </a:t>
            </a:r>
            <a:r>
              <a:rPr lang="lt-LT" b="1" dirty="0" smtClean="0"/>
              <a:t>braižyti</a:t>
            </a:r>
            <a:r>
              <a:rPr lang="lt-LT" dirty="0" smtClean="0"/>
              <a:t>, </a:t>
            </a:r>
            <a:r>
              <a:rPr lang="lt-LT" b="1" dirty="0" smtClean="0"/>
              <a:t>piešti</a:t>
            </a:r>
            <a:r>
              <a:rPr lang="lt-LT" dirty="0" smtClean="0"/>
              <a:t> panašiai, kaip ant popieriaus lapo.</a:t>
            </a:r>
            <a:endParaRPr lang="lt-LT" dirty="0"/>
          </a:p>
        </p:txBody>
      </p:sp>
      <p:pic>
        <p:nvPicPr>
          <p:cNvPr id="22530" name="Picture 2" descr="https://upload.wikimedia.org/wikipedia/commons/thumb/d/d4/Wacom_graphics_tablet_and_pen.png/250px-Wacom_graphics_tablet_and_p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24944"/>
            <a:ext cx="5807858" cy="3717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Skaitytuvas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Išvaizda panaši į spausdintuvo.</a:t>
            </a:r>
          </a:p>
          <a:p>
            <a:r>
              <a:rPr lang="lt-LT" dirty="0" smtClean="0"/>
              <a:t>Viduje esančiomis </a:t>
            </a:r>
            <a:r>
              <a:rPr lang="lt-LT" b="1" dirty="0" smtClean="0"/>
              <a:t>kameromis</a:t>
            </a:r>
            <a:r>
              <a:rPr lang="lt-LT" dirty="0" smtClean="0"/>
              <a:t> </a:t>
            </a:r>
            <a:r>
              <a:rPr lang="lt-LT" b="1" dirty="0" smtClean="0"/>
              <a:t>lapo vaizdas</a:t>
            </a:r>
            <a:r>
              <a:rPr lang="lt-LT" dirty="0" smtClean="0"/>
              <a:t> </a:t>
            </a:r>
            <a:r>
              <a:rPr lang="lt-LT" b="1" dirty="0" smtClean="0"/>
              <a:t>siunčiamas į kompiuterį</a:t>
            </a:r>
            <a:r>
              <a:rPr lang="lt-LT" dirty="0" smtClean="0"/>
              <a:t>.</a:t>
            </a:r>
            <a:endParaRPr lang="lt-LT" dirty="0"/>
          </a:p>
        </p:txBody>
      </p:sp>
      <p:pic>
        <p:nvPicPr>
          <p:cNvPr id="24578" name="Picture 2" descr="Vaizdo rezultatas pagal u&amp;zcaron;klaus&amp;aogon; „scanner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356992"/>
            <a:ext cx="5263158" cy="2904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Jutiklinis (liečiamasis) ekranas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Tai </a:t>
            </a:r>
            <a:r>
              <a:rPr lang="lt-LT" b="1" dirty="0" smtClean="0"/>
              <a:t>ekranas</a:t>
            </a:r>
            <a:r>
              <a:rPr lang="lt-LT" dirty="0" smtClean="0"/>
              <a:t>, </a:t>
            </a:r>
            <a:r>
              <a:rPr lang="lt-LT" b="1" dirty="0" smtClean="0"/>
              <a:t>galintis atpažinti prisilietimo</a:t>
            </a:r>
            <a:r>
              <a:rPr lang="lt-LT" dirty="0" smtClean="0"/>
              <a:t> prie jo paviršiaus </a:t>
            </a:r>
            <a:r>
              <a:rPr lang="lt-LT" b="1" dirty="0" smtClean="0"/>
              <a:t>vietą</a:t>
            </a:r>
            <a:r>
              <a:rPr lang="lt-LT" dirty="0" smtClean="0"/>
              <a:t>. Prietaisas atpažįsta piršto ar rankos, taip pat specialaus rašiklio (stiliaus) prisilietimą.</a:t>
            </a:r>
            <a:endParaRPr lang="lt-LT" dirty="0"/>
          </a:p>
        </p:txBody>
      </p:sp>
      <p:pic>
        <p:nvPicPr>
          <p:cNvPr id="28674" name="Picture 2" descr="Vaizdas:TouchScreen 5wire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4452223" cy="2473458"/>
          </a:xfrm>
          <a:prstGeom prst="rect">
            <a:avLst/>
          </a:prstGeom>
          <a:noFill/>
        </p:spPr>
      </p:pic>
      <p:pic>
        <p:nvPicPr>
          <p:cNvPr id="28676" name="Picture 4" descr="http://scienceboss.com/wp-content/uploads/2013/03/photodune-2473776-businessman-using-touch-screen-device-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077072"/>
            <a:ext cx="2699445" cy="196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lt-LT" b="1" dirty="0" smtClean="0"/>
              <a:t>Įvesties įrenginys </a:t>
            </a:r>
            <a:r>
              <a:rPr lang="lt-LT" dirty="0" smtClean="0"/>
              <a:t>yra bet kokia kompiuterinė </a:t>
            </a:r>
            <a:r>
              <a:rPr lang="lt-LT" dirty="0" smtClean="0"/>
              <a:t>įranga</a:t>
            </a:r>
            <a:r>
              <a:rPr lang="en-US" dirty="0" smtClean="0"/>
              <a:t>,</a:t>
            </a:r>
            <a:r>
              <a:rPr lang="lt-LT" dirty="0" smtClean="0"/>
              <a:t> </a:t>
            </a:r>
            <a:r>
              <a:rPr lang="lt-LT" dirty="0" smtClean="0"/>
              <a:t>kuri siunčia duomenis į kompiuterį, šitaip leisdama tau jį valdyti.</a:t>
            </a:r>
            <a:endParaRPr lang="lt-LT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6948264" cy="45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lt-LT" dirty="0" smtClean="0"/>
              <a:t>Žinomesni įvesties įrenginiai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Klaviatūra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b="1" dirty="0" smtClean="0"/>
              <a:t>Atsirado</a:t>
            </a:r>
            <a:r>
              <a:rPr lang="lt-LT" dirty="0" smtClean="0"/>
              <a:t> kartu </a:t>
            </a:r>
            <a:r>
              <a:rPr lang="lt-LT" b="1" dirty="0" smtClean="0"/>
              <a:t>su rašomosiomis mašinėlėmis</a:t>
            </a:r>
            <a:r>
              <a:rPr lang="lt-LT" dirty="0" smtClean="0"/>
              <a:t>.</a:t>
            </a:r>
          </a:p>
          <a:p>
            <a:r>
              <a:rPr lang="lt-LT" dirty="0" smtClean="0"/>
              <a:t>Mechaninėse klaviatūrose </a:t>
            </a:r>
            <a:r>
              <a:rPr lang="lt-LT" b="1" dirty="0" smtClean="0"/>
              <a:t>mygtukų</a:t>
            </a:r>
            <a:r>
              <a:rPr lang="lt-LT" dirty="0" smtClean="0"/>
              <a:t> (ir po jais esančių spyruoklių) </a:t>
            </a:r>
            <a:r>
              <a:rPr lang="lt-LT" b="1" dirty="0" smtClean="0"/>
              <a:t>būseną</a:t>
            </a:r>
            <a:r>
              <a:rPr lang="lt-LT" dirty="0" smtClean="0"/>
              <a:t> šimtus kartų per sekundę </a:t>
            </a:r>
            <a:r>
              <a:rPr lang="lt-LT" b="1" dirty="0" smtClean="0"/>
              <a:t>tikrina valdiklis</a:t>
            </a:r>
            <a:r>
              <a:rPr lang="en-US" b="1" dirty="0" smtClean="0"/>
              <a:t>.</a:t>
            </a:r>
            <a:r>
              <a:rPr lang="lt-LT" dirty="0" smtClean="0"/>
              <a:t> </a:t>
            </a:r>
            <a:r>
              <a:rPr lang="en-US" dirty="0" smtClean="0"/>
              <a:t>K</a:t>
            </a:r>
            <a:r>
              <a:rPr lang="lt-LT" dirty="0" smtClean="0"/>
              <a:t>lavišui esant nuspaustam,</a:t>
            </a:r>
            <a:r>
              <a:rPr lang="lt-LT" b="1" dirty="0" smtClean="0"/>
              <a:t> į kompiuterį siunčiamas mygtuko kodas</a:t>
            </a:r>
            <a:r>
              <a:rPr lang="en-US" b="1" dirty="0" smtClean="0"/>
              <a:t>.</a:t>
            </a:r>
            <a:endParaRPr lang="lt-LT" dirty="0" smtClean="0"/>
          </a:p>
          <a:p>
            <a:r>
              <a:rPr lang="lt-LT" dirty="0" smtClean="0"/>
              <a:t>Šiuolaikinėse klaviatūrose klavišo </a:t>
            </a:r>
            <a:r>
              <a:rPr lang="lt-LT" b="1" dirty="0" smtClean="0"/>
              <a:t>paspaudimas</a:t>
            </a:r>
            <a:r>
              <a:rPr lang="lt-LT" dirty="0" smtClean="0"/>
              <a:t> gali būti </a:t>
            </a:r>
            <a:r>
              <a:rPr lang="lt-LT" b="1" dirty="0" smtClean="0"/>
              <a:t>nuskaitomas</a:t>
            </a:r>
            <a:r>
              <a:rPr lang="lt-LT" dirty="0" smtClean="0"/>
              <a:t>, </a:t>
            </a:r>
            <a:r>
              <a:rPr lang="lt-LT" b="1" dirty="0" smtClean="0"/>
              <a:t>kai mygtukas užstoja šviesos srautą</a:t>
            </a:r>
            <a:r>
              <a:rPr lang="lt-LT" dirty="0" smtClean="0"/>
              <a:t>.</a:t>
            </a:r>
          </a:p>
          <a:p>
            <a:r>
              <a:rPr lang="lt-LT" dirty="0" smtClean="0"/>
              <a:t>Gali būti </a:t>
            </a:r>
            <a:r>
              <a:rPr lang="lt-LT" b="1" dirty="0" smtClean="0"/>
              <a:t>jungiama</a:t>
            </a:r>
            <a:r>
              <a:rPr lang="lt-LT" dirty="0" smtClean="0"/>
              <a:t> </a:t>
            </a:r>
            <a:r>
              <a:rPr lang="lt-LT" b="1" dirty="0" smtClean="0"/>
              <a:t>PS2</a:t>
            </a:r>
            <a:r>
              <a:rPr lang="lt-LT" dirty="0" smtClean="0"/>
              <a:t> arba </a:t>
            </a:r>
            <a:r>
              <a:rPr lang="lt-LT" b="1" dirty="0" smtClean="0"/>
              <a:t>USB jungtimis</a:t>
            </a:r>
            <a:r>
              <a:rPr lang="lt-LT" dirty="0" smtClean="0"/>
              <a:t>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4656"/>
          </a:xfrm>
        </p:spPr>
        <p:txBody>
          <a:bodyPr>
            <a:normAutofit/>
          </a:bodyPr>
          <a:lstStyle/>
          <a:p>
            <a:r>
              <a:rPr lang="en-US" dirty="0" smtClean="0"/>
              <a:t>USB </a:t>
            </a:r>
            <a:r>
              <a:rPr lang="en-US" dirty="0" err="1" smtClean="0"/>
              <a:t>jungtis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PS2 </a:t>
            </a:r>
            <a:r>
              <a:rPr lang="en-US" dirty="0" err="1" smtClean="0"/>
              <a:t>jungtis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Garso</a:t>
            </a:r>
            <a:r>
              <a:rPr lang="en-US" dirty="0" smtClean="0"/>
              <a:t> </a:t>
            </a:r>
            <a:r>
              <a:rPr lang="en-US" dirty="0" err="1" smtClean="0"/>
              <a:t>jungtis</a:t>
            </a:r>
            <a:endParaRPr lang="lt-LT" dirty="0"/>
          </a:p>
        </p:txBody>
      </p:sp>
      <p:pic>
        <p:nvPicPr>
          <p:cNvPr id="29698" name="Picture 2" descr="Vaizdo rezultatas pagal u&amp;zcaron;klaus&amp;aogon; „usb cable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4665"/>
            <a:ext cx="2232248" cy="1593594"/>
          </a:xfrm>
          <a:prstGeom prst="rect">
            <a:avLst/>
          </a:prstGeom>
          <a:noFill/>
        </p:spPr>
      </p:pic>
      <p:pic>
        <p:nvPicPr>
          <p:cNvPr id="29700" name="Picture 4" descr="Vaizdo rezultatas pagal u&amp;zcaron;klaus&amp;aogon; „ps2 cable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988840"/>
            <a:ext cx="2232248" cy="2232248"/>
          </a:xfrm>
          <a:prstGeom prst="rect">
            <a:avLst/>
          </a:prstGeom>
          <a:noFill/>
        </p:spPr>
      </p:pic>
      <p:pic>
        <p:nvPicPr>
          <p:cNvPr id="29702" name="Picture 6" descr="Vaizdo rezultatas pagal u&amp;zcaron;klaus&amp;aogon; „audio jack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077073"/>
            <a:ext cx="2232247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1026" name="AutoShape 2" descr="Vaizdo rezultatas pagal u&amp;zcaron;klaus&amp;aogon; „klaviat&amp;umacr;ra“"/>
          <p:cNvSpPr>
            <a:spLocks noChangeAspect="1" noChangeArrowheads="1"/>
          </p:cNvSpPr>
          <p:nvPr/>
        </p:nvSpPr>
        <p:spPr bwMode="auto">
          <a:xfrm>
            <a:off x="155575" y="-2003425"/>
            <a:ext cx="6991350" cy="4181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28" name="Picture 4" descr="Vaizdo rezultatas pagal u&amp;zcaron;klaus&amp;aogon; „klaviat&amp;umacr;ra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5" y="620688"/>
            <a:ext cx="9104315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Pelė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Naudojama grafinės aplinkos valdymui </a:t>
            </a:r>
            <a:r>
              <a:rPr lang="lt-LT" dirty="0" smtClean="0"/>
              <a:t>(programų paleidimui, lango matmenų ir padėties keitimui ir t.t.).</a:t>
            </a:r>
          </a:p>
          <a:p>
            <a:r>
              <a:rPr lang="lt-LT" dirty="0" smtClean="0"/>
              <a:t>Būna lazerinės (optinės), ratukinės (mechaninės); bevielės ir laidinės.</a:t>
            </a:r>
          </a:p>
          <a:p>
            <a:r>
              <a:rPr lang="lt-LT" dirty="0" smtClean="0"/>
              <a:t>Gali būti </a:t>
            </a:r>
            <a:r>
              <a:rPr lang="lt-LT" b="1" dirty="0" smtClean="0"/>
              <a:t>jungiama PS2 </a:t>
            </a:r>
            <a:r>
              <a:rPr lang="lt-LT" dirty="0" smtClean="0"/>
              <a:t>arba </a:t>
            </a:r>
            <a:r>
              <a:rPr lang="lt-LT" b="1" dirty="0" smtClean="0"/>
              <a:t>USB jungtimis</a:t>
            </a:r>
            <a:r>
              <a:rPr lang="lt-LT" dirty="0" smtClean="0"/>
              <a:t>.</a:t>
            </a:r>
          </a:p>
          <a:p>
            <a:endParaRPr lang="lt-LT" dirty="0" smtClean="0"/>
          </a:p>
        </p:txBody>
      </p:sp>
      <p:pic>
        <p:nvPicPr>
          <p:cNvPr id="4" name="Picture 2" descr="Vaizdo rezultatas pagal u&amp;zcaron;klaus&amp;aogon; „pel&amp;edot;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933" y="5661248"/>
            <a:ext cx="1095067" cy="1196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Mechaninės pelės veikimas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Mechaninių (ratukinių) pelių veikimo </a:t>
            </a:r>
            <a:r>
              <a:rPr lang="lt-LT" b="1" dirty="0" smtClean="0"/>
              <a:t>principas</a:t>
            </a:r>
            <a:r>
              <a:rPr lang="lt-LT" dirty="0" smtClean="0"/>
              <a:t> </a:t>
            </a:r>
            <a:r>
              <a:rPr lang="en-US" dirty="0" err="1" smtClean="0"/>
              <a:t>yra</a:t>
            </a:r>
            <a:r>
              <a:rPr lang="lt-LT" dirty="0" smtClean="0"/>
              <a:t> </a:t>
            </a:r>
            <a:r>
              <a:rPr lang="lt-LT" b="1" dirty="0" smtClean="0"/>
              <a:t>ratuk</a:t>
            </a:r>
            <a:r>
              <a:rPr lang="en-US" b="1" dirty="0" smtClean="0"/>
              <a:t>o</a:t>
            </a:r>
            <a:r>
              <a:rPr lang="lt-LT" dirty="0" smtClean="0"/>
              <a:t>, riedanč</a:t>
            </a:r>
            <a:r>
              <a:rPr lang="en-US" dirty="0" err="1" smtClean="0"/>
              <a:t>io</a:t>
            </a:r>
            <a:r>
              <a:rPr lang="lt-LT" dirty="0" smtClean="0"/>
              <a:t> paviršiumi, </a:t>
            </a:r>
            <a:r>
              <a:rPr lang="lt-LT" b="1" dirty="0" smtClean="0"/>
              <a:t>greičio bei judėjimo krypties nustatymas</a:t>
            </a:r>
            <a:r>
              <a:rPr lang="lt-LT" dirty="0" smtClean="0"/>
              <a:t>.</a:t>
            </a:r>
          </a:p>
          <a:p>
            <a:endParaRPr lang="lt-LT" dirty="0" smtClean="0"/>
          </a:p>
          <a:p>
            <a:endParaRPr lang="lt-LT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212976"/>
            <a:ext cx="4309864" cy="345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Optinės (lazerinės) pelės veikimas</a:t>
            </a:r>
            <a:endParaRPr lang="lt-LT" dirty="0"/>
          </a:p>
        </p:txBody>
      </p:sp>
      <p:sp>
        <p:nvSpPr>
          <p:cNvPr id="18434" name="AutoShape 2" descr="Vaizdo rezultatas pagal u&amp;zcaron;klaus&amp;aogon; „mechanical mouse from below“"/>
          <p:cNvSpPr>
            <a:spLocks noChangeAspect="1" noChangeArrowheads="1"/>
          </p:cNvSpPr>
          <p:nvPr/>
        </p:nvSpPr>
        <p:spPr bwMode="auto">
          <a:xfrm>
            <a:off x="155575" y="-2681288"/>
            <a:ext cx="6991350" cy="559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18436" name="AutoShape 4" descr="Vaizdo rezultatas pagal u&amp;zcaron;klaus&amp;aogon; „mechanical mouse from below“"/>
          <p:cNvSpPr>
            <a:spLocks noChangeAspect="1" noChangeArrowheads="1"/>
          </p:cNvSpPr>
          <p:nvPr/>
        </p:nvSpPr>
        <p:spPr bwMode="auto">
          <a:xfrm>
            <a:off x="155575" y="-2681288"/>
            <a:ext cx="6991350" cy="559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18438" name="AutoShape 6" descr="Vaizdo rezultatas pagal u&amp;zcaron;klaus&amp;aogon; „mechanical mouse from below“"/>
          <p:cNvSpPr>
            <a:spLocks noChangeAspect="1" noChangeArrowheads="1"/>
          </p:cNvSpPr>
          <p:nvPr/>
        </p:nvSpPr>
        <p:spPr bwMode="auto">
          <a:xfrm>
            <a:off x="155575" y="-2681288"/>
            <a:ext cx="6991350" cy="559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18440" name="AutoShape 8" descr="Vaizdo rezultatas pagal u&amp;zcaron;klaus&amp;aogon; „mechanical mouse from below“"/>
          <p:cNvSpPr>
            <a:spLocks noChangeAspect="1" noChangeArrowheads="1"/>
          </p:cNvSpPr>
          <p:nvPr/>
        </p:nvSpPr>
        <p:spPr bwMode="auto">
          <a:xfrm>
            <a:off x="155575" y="-2681288"/>
            <a:ext cx="6991350" cy="559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149080"/>
            <a:ext cx="62579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lt-L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Lazerinių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(optinių) </a:t>
            </a:r>
            <a:r>
              <a:rPr kumimoji="0" lang="lt-L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pelių veikimo principas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optinis </a:t>
            </a:r>
            <a:r>
              <a:rPr kumimoji="0" lang="lt-L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jutiklis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(galima sakyti, kamera), kuris šimtus kartų per sekundę </a:t>
            </a:r>
            <a:r>
              <a:rPr kumimoji="0" lang="lt-L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daro paviršiaus nuotraukas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 </a:t>
            </a:r>
            <a:r>
              <a:rPr kumimoji="0" lang="lt-L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jas palygina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(taip gaudamas pelės greitį ir kryptį).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327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Įvesties įrenginiai</vt:lpstr>
      <vt:lpstr>Slide 2</vt:lpstr>
      <vt:lpstr>Žinomesni įvesties įrenginiai</vt:lpstr>
      <vt:lpstr>Klaviatūra</vt:lpstr>
      <vt:lpstr>Slide 5</vt:lpstr>
      <vt:lpstr>Slide 6</vt:lpstr>
      <vt:lpstr>Pelė</vt:lpstr>
      <vt:lpstr>Mechaninės pelės veikimas</vt:lpstr>
      <vt:lpstr>Optinės (lazerinės) pelės veikimas</vt:lpstr>
      <vt:lpstr>Optinės (lazerinės) pelės sandara</vt:lpstr>
      <vt:lpstr>Jutiklinis kilimėlis</vt:lpstr>
      <vt:lpstr>Mikrofonas</vt:lpstr>
      <vt:lpstr>Retesni įvesties įrenginiai</vt:lpstr>
      <vt:lpstr>Vaizdo kamera</vt:lpstr>
      <vt:lpstr>Grafinė planšetė</vt:lpstr>
      <vt:lpstr>Skaitytuvas</vt:lpstr>
      <vt:lpstr>Jutiklinis (liečiamasis) ekranas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2016-10-16T09:39:04Z</dcterms:created>
  <dcterms:modified xsi:type="dcterms:W3CDTF">2016-10-17T13:32:37Z</dcterms:modified>
</cp:coreProperties>
</file>