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78" r:id="rId5"/>
    <p:sldId id="280" r:id="rId6"/>
    <p:sldId id="279" r:id="rId7"/>
    <p:sldId id="258" r:id="rId8"/>
    <p:sldId id="269" r:id="rId9"/>
    <p:sldId id="282" r:id="rId10"/>
    <p:sldId id="281" r:id="rId11"/>
    <p:sldId id="265" r:id="rId12"/>
    <p:sldId id="283" r:id="rId13"/>
    <p:sldId id="284" r:id="rId14"/>
    <p:sldId id="285" r:id="rId15"/>
    <p:sldId id="261" r:id="rId16"/>
    <p:sldId id="286" r:id="rId17"/>
    <p:sldId id="287" r:id="rId18"/>
    <p:sldId id="270" r:id="rId19"/>
    <p:sldId id="259" r:id="rId20"/>
    <p:sldId id="288" r:id="rId21"/>
    <p:sldId id="289" r:id="rId22"/>
    <p:sldId id="271" r:id="rId23"/>
    <p:sldId id="260" r:id="rId24"/>
    <p:sldId id="290" r:id="rId25"/>
    <p:sldId id="291" r:id="rId26"/>
    <p:sldId id="275" r:id="rId27"/>
    <p:sldId id="262" r:id="rId28"/>
    <p:sldId id="276" r:id="rId29"/>
    <p:sldId id="263" r:id="rId30"/>
    <p:sldId id="292" r:id="rId31"/>
    <p:sldId id="293" r:id="rId32"/>
    <p:sldId id="272" r:id="rId33"/>
    <p:sldId id="266" r:id="rId34"/>
    <p:sldId id="274" r:id="rId35"/>
    <p:sldId id="264" r:id="rId36"/>
    <p:sldId id="294" r:id="rId37"/>
    <p:sldId id="295" r:id="rId38"/>
    <p:sldId id="296" r:id="rId39"/>
    <p:sldId id="297" r:id="rId40"/>
    <p:sldId id="300" r:id="rId41"/>
    <p:sldId id="298" r:id="rId42"/>
    <p:sldId id="301" r:id="rId43"/>
    <p:sldId id="299" r:id="rId44"/>
    <p:sldId id="273" r:id="rId45"/>
    <p:sldId id="302" r:id="rId4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lt-L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62224-E51D-4F83-AEFC-C182FBD35A93}" type="datetimeFigureOut">
              <a:rPr lang="lt-LT" smtClean="0"/>
              <a:pPr/>
              <a:t>2014.02.18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1ECF418-880A-4B41-9CF6-DF06CB393473}" type="slidenum">
              <a:rPr lang="lt-LT" smtClean="0"/>
              <a:pPr/>
              <a:t>‹#›</a:t>
            </a:fld>
            <a:endParaRPr lang="lt-L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62224-E51D-4F83-AEFC-C182FBD35A93}" type="datetimeFigureOut">
              <a:rPr lang="lt-LT" smtClean="0"/>
              <a:pPr/>
              <a:t>2014.02.18</a:t>
            </a:fld>
            <a:endParaRPr lang="lt-L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CF418-880A-4B41-9CF6-DF06CB393473}"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lt-LT" b="1" dirty="0"/>
              <a:t>Napoleonas Bonapartas</a:t>
            </a:r>
            <a:endParaRPr lang="lt-LT" dirty="0"/>
          </a:p>
        </p:txBody>
      </p:sp>
      <p:sp>
        <p:nvSpPr>
          <p:cNvPr id="3" name="Subtitle 2"/>
          <p:cNvSpPr>
            <a:spLocks noGrp="1"/>
          </p:cNvSpPr>
          <p:nvPr>
            <p:ph type="subTitle" idx="1"/>
          </p:nvPr>
        </p:nvSpPr>
        <p:spPr/>
        <p:txBody>
          <a:bodyPr>
            <a:normAutofit fontScale="77500" lnSpcReduction="20000"/>
          </a:bodyPr>
          <a:lstStyle/>
          <a:p>
            <a:r>
              <a:rPr lang="lt-LT" dirty="0"/>
              <a:t/>
            </a:r>
            <a:br>
              <a:rPr lang="lt-LT" dirty="0"/>
            </a:br>
            <a:r>
              <a:rPr lang="lt-LT" b="1" dirty="0" smtClean="0">
                <a:solidFill>
                  <a:schemeClr val="tx1"/>
                </a:solidFill>
              </a:rPr>
              <a:t>Gimė:</a:t>
            </a:r>
            <a:r>
              <a:rPr lang="en-US" dirty="0" smtClean="0">
                <a:solidFill>
                  <a:schemeClr val="tx1"/>
                </a:solidFill>
              </a:rPr>
              <a:t>1769</a:t>
            </a:r>
            <a:r>
              <a:rPr lang="lt-LT" dirty="0" smtClean="0">
                <a:solidFill>
                  <a:schemeClr val="tx1"/>
                </a:solidFill>
              </a:rPr>
              <a:t> </a:t>
            </a:r>
            <a:r>
              <a:rPr lang="lt-LT" dirty="0">
                <a:solidFill>
                  <a:schemeClr val="tx1"/>
                </a:solidFill>
              </a:rPr>
              <a:t>m</a:t>
            </a:r>
            <a:r>
              <a:rPr lang="lt-LT" dirty="0" smtClean="0">
                <a:solidFill>
                  <a:schemeClr val="tx1"/>
                </a:solidFill>
              </a:rPr>
              <a:t>. </a:t>
            </a:r>
            <a:r>
              <a:rPr lang="en-US" dirty="0" smtClean="0">
                <a:solidFill>
                  <a:schemeClr val="tx1"/>
                </a:solidFill>
              </a:rPr>
              <a:t>r</a:t>
            </a:r>
            <a:r>
              <a:rPr lang="lt-LT" dirty="0" smtClean="0">
                <a:solidFill>
                  <a:schemeClr val="tx1"/>
                </a:solidFill>
              </a:rPr>
              <a:t>ugpjūčio 15 d.</a:t>
            </a:r>
            <a:br>
              <a:rPr lang="lt-LT" dirty="0" smtClean="0">
                <a:solidFill>
                  <a:schemeClr val="tx1"/>
                </a:solidFill>
              </a:rPr>
            </a:br>
            <a:r>
              <a:rPr lang="lt-LT" dirty="0" smtClean="0">
                <a:solidFill>
                  <a:schemeClr val="tx1"/>
                </a:solidFill>
              </a:rPr>
              <a:t>Ajač</a:t>
            </a:r>
            <a:r>
              <a:rPr lang="en-US" dirty="0" smtClean="0">
                <a:solidFill>
                  <a:schemeClr val="tx1"/>
                </a:solidFill>
              </a:rPr>
              <a:t>e</a:t>
            </a:r>
            <a:r>
              <a:rPr lang="lt-LT" dirty="0" smtClean="0">
                <a:solidFill>
                  <a:schemeClr val="tx1"/>
                </a:solidFill>
              </a:rPr>
              <a:t>, Korsik</a:t>
            </a:r>
            <a:r>
              <a:rPr lang="en-US" dirty="0" err="1" smtClean="0">
                <a:solidFill>
                  <a:schemeClr val="tx1"/>
                </a:solidFill>
              </a:rPr>
              <a:t>oje</a:t>
            </a:r>
            <a:endParaRPr lang="en-US" dirty="0" smtClean="0">
              <a:solidFill>
                <a:schemeClr val="tx1"/>
              </a:solidFill>
            </a:endParaRPr>
          </a:p>
          <a:p>
            <a:r>
              <a:rPr lang="lt-LT" b="1" dirty="0" smtClean="0">
                <a:solidFill>
                  <a:schemeClr val="tx1"/>
                </a:solidFill>
              </a:rPr>
              <a:t>Mirė:</a:t>
            </a:r>
            <a:r>
              <a:rPr lang="lt-LT" dirty="0" smtClean="0">
                <a:solidFill>
                  <a:schemeClr val="tx1"/>
                </a:solidFill>
              </a:rPr>
              <a:t>1821 m. </a:t>
            </a:r>
            <a:r>
              <a:rPr lang="en-US" dirty="0" smtClean="0">
                <a:solidFill>
                  <a:schemeClr val="tx1"/>
                </a:solidFill>
              </a:rPr>
              <a:t>g</a:t>
            </a:r>
            <a:r>
              <a:rPr lang="lt-LT" dirty="0" smtClean="0">
                <a:solidFill>
                  <a:schemeClr val="tx1"/>
                </a:solidFill>
              </a:rPr>
              <a:t>egužės 5 d.(51 metų)</a:t>
            </a:r>
            <a:br>
              <a:rPr lang="lt-LT" dirty="0" smtClean="0">
                <a:solidFill>
                  <a:schemeClr val="tx1"/>
                </a:solidFill>
              </a:rPr>
            </a:br>
            <a:r>
              <a:rPr lang="lt-LT" dirty="0" smtClean="0">
                <a:solidFill>
                  <a:schemeClr val="tx1"/>
                </a:solidFill>
              </a:rPr>
              <a:t>Šv. Elenos saloje</a:t>
            </a:r>
            <a:endParaRPr lang="lt-LT"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6" name="Content Placeholder 5" descr="artilerija.jpg"/>
          <p:cNvPicPr>
            <a:picLocks noGrp="1" noChangeAspect="1"/>
          </p:cNvPicPr>
          <p:nvPr>
            <p:ph idx="1"/>
          </p:nvPr>
        </p:nvPicPr>
        <p:blipFill>
          <a:blip r:embed="rId3" cstate="print"/>
          <a:stretch>
            <a:fillRect/>
          </a:stretch>
        </p:blipFill>
        <p:spPr>
          <a:xfrm>
            <a:off x="1143865" y="1069615"/>
            <a:ext cx="6645194" cy="472158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1560946"/>
            <a:ext cx="8229600" cy="4371254"/>
          </a:xfrm>
        </p:spPr>
        <p:txBody>
          <a:bodyPr>
            <a:normAutofit/>
          </a:bodyPr>
          <a:lstStyle/>
          <a:p>
            <a:r>
              <a:rPr lang="lt-LT" dirty="0" smtClean="0"/>
              <a:t>Jis parengė planą užimti Tulono Balaguier ir l’Eguillette fortus, kuriuos kontroliuodamos, respublikonų pajėgos, būtų galėjusios neleisti rojalistams papildyti Tulono atsargomis iš jūros. </a:t>
            </a:r>
            <a:endParaRPr lang="en-US" dirty="0" smtClean="0"/>
          </a:p>
          <a:p>
            <a:r>
              <a:rPr lang="lt-LT" dirty="0" smtClean="0"/>
              <a:t>1793 m. gruodžio 17 d. naktį respublikonai šturmu užėmė Malbousquet, o, netrukus, ir l’Eguillette fortą. </a:t>
            </a:r>
            <a:endParaRPr lang="en-US" dirty="0" smtClean="0"/>
          </a:p>
        </p:txBody>
      </p:sp>
      <p:sp>
        <p:nvSpPr>
          <p:cNvPr id="4" name="Title 1"/>
          <p:cNvSpPr>
            <a:spLocks noGrp="1"/>
          </p:cNvSpPr>
          <p:nvPr>
            <p:ph type="title"/>
          </p:nvPr>
        </p:nvSpPr>
        <p:spPr>
          <a:xfrm>
            <a:off x="457200" y="274638"/>
            <a:ext cx="8229600" cy="1143000"/>
          </a:xfrm>
        </p:spPr>
        <p:txBody>
          <a:bodyPr/>
          <a:lstStyle/>
          <a:p>
            <a:r>
              <a:rPr lang="lt-LT" dirty="0" smtClean="0"/>
              <a:t>Tulono fortų užėmimas</a:t>
            </a:r>
            <a:endParaRPr lang="lt-L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dirty="0"/>
          </a:p>
        </p:txBody>
      </p:sp>
      <p:pic>
        <p:nvPicPr>
          <p:cNvPr id="4" name="Content Placeholder 3" descr="fortas.jpg"/>
          <p:cNvPicPr>
            <a:picLocks noGrp="1" noChangeAspect="1"/>
          </p:cNvPicPr>
          <p:nvPr>
            <p:ph idx="1"/>
          </p:nvPr>
        </p:nvPicPr>
        <p:blipFill>
          <a:blip r:embed="rId3" cstate="print"/>
          <a:stretch>
            <a:fillRect/>
          </a:stretch>
        </p:blipFill>
        <p:spPr>
          <a:xfrm>
            <a:off x="1212128" y="1352045"/>
            <a:ext cx="6558948" cy="442068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lt-LT" dirty="0" smtClean="0"/>
              <a:t>Brigados generolas</a:t>
            </a:r>
            <a:endParaRPr lang="lt-LT" dirty="0"/>
          </a:p>
        </p:txBody>
      </p:sp>
      <p:sp>
        <p:nvSpPr>
          <p:cNvPr id="3" name="Content Placeholder 2"/>
          <p:cNvSpPr>
            <a:spLocks noGrp="1"/>
          </p:cNvSpPr>
          <p:nvPr>
            <p:ph idx="1"/>
          </p:nvPr>
        </p:nvSpPr>
        <p:spPr/>
        <p:txBody>
          <a:bodyPr>
            <a:normAutofit lnSpcReduction="10000"/>
          </a:bodyPr>
          <a:lstStyle/>
          <a:p>
            <a:r>
              <a:rPr lang="lt-LT" dirty="0" smtClean="0"/>
              <a:t>Britai nedelsdami išvedė savuosius karo laivus iš Tulono reido. Tuo pat metu, jie sudegino 9 Prancūzijos karo laivus, o dar 12 prancūzų laivų išplaukė iš uosto kartu su britų laivynu. </a:t>
            </a:r>
            <a:endParaRPr lang="en-US" dirty="0" smtClean="0"/>
          </a:p>
          <a:p>
            <a:r>
              <a:rPr lang="lt-LT" dirty="0" smtClean="0"/>
              <a:t>Respublikonai spėjo išgelbėti tik 25 laivus, tačiau gruodžio 19 d. užėmė visą Tuloną. </a:t>
            </a:r>
            <a:endParaRPr lang="en-US" dirty="0" smtClean="0"/>
          </a:p>
          <a:p>
            <a:r>
              <a:rPr lang="lt-LT" dirty="0" smtClean="0"/>
              <a:t>Už miesto paėmimą Napoleonas Bonapartas 1794 m. sausį buvo pakeltas į brigados generolus.</a:t>
            </a:r>
          </a:p>
          <a:p>
            <a:endParaRPr lang="lt-L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brigada.jpg"/>
          <p:cNvPicPr>
            <a:picLocks noGrp="1" noChangeAspect="1"/>
          </p:cNvPicPr>
          <p:nvPr>
            <p:ph idx="1"/>
          </p:nvPr>
        </p:nvPicPr>
        <p:blipFill>
          <a:blip r:embed="rId3" cstate="print"/>
          <a:stretch>
            <a:fillRect/>
          </a:stretch>
        </p:blipFill>
        <p:spPr>
          <a:xfrm>
            <a:off x="682769" y="1187520"/>
            <a:ext cx="7637769" cy="448360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smtClean="0"/>
              <a:t>Iškilimas</a:t>
            </a:r>
            <a:endParaRPr lang="lt-LT" dirty="0"/>
          </a:p>
        </p:txBody>
      </p:sp>
      <p:sp>
        <p:nvSpPr>
          <p:cNvPr id="3" name="Content Placeholder 2"/>
          <p:cNvSpPr>
            <a:spLocks noGrp="1"/>
          </p:cNvSpPr>
          <p:nvPr>
            <p:ph idx="1"/>
          </p:nvPr>
        </p:nvSpPr>
        <p:spPr/>
        <p:txBody>
          <a:bodyPr>
            <a:normAutofit fontScale="85000" lnSpcReduction="10000"/>
          </a:bodyPr>
          <a:lstStyle/>
          <a:p>
            <a:r>
              <a:rPr lang="lt-LT" dirty="0"/>
              <a:t>Po Tulono paėmimo, Napoleonas buvo paskirtas Prancūzijos Viduržemio jūros pakrantės prie Marselio fortifikacijos inspektoriumi. </a:t>
            </a:r>
            <a:endParaRPr lang="en-US" dirty="0" smtClean="0"/>
          </a:p>
          <a:p>
            <a:r>
              <a:rPr lang="lt-LT" dirty="0" smtClean="0"/>
              <a:t>Jis </a:t>
            </a:r>
            <a:r>
              <a:rPr lang="lt-LT" dirty="0"/>
              <a:t>pasiūlė karo planą prieš Sardinijos karalystę. Tai buvo dalis Prancūzijos kampanijos su Pirmąja antiprancūziškoji koalicija </a:t>
            </a:r>
            <a:r>
              <a:rPr lang="lt-LT" dirty="0" smtClean="0"/>
              <a:t>dalis.Jos </a:t>
            </a:r>
            <a:r>
              <a:rPr lang="lt-LT" dirty="0"/>
              <a:t>metu, Prancūzijos kariuomenė 1794 m. balandžio 24-28 d. laimėjo Saorgio mūšį prieš jungtines Sardinijos karalystės ir Habsburgų pajėgas</a:t>
            </a:r>
            <a:r>
              <a:rPr lang="lt-LT" dirty="0" smtClean="0"/>
              <a:t>.</a:t>
            </a:r>
            <a:endParaRPr lang="en-US" dirty="0" smtClean="0"/>
          </a:p>
          <a:p>
            <a:r>
              <a:rPr lang="lt-LT" dirty="0" smtClean="0"/>
              <a:t>Po </a:t>
            </a:r>
            <a:r>
              <a:rPr lang="lt-LT" dirty="0"/>
              <a:t>1794 m. liepos 27 d. įvykusio Termidoro perversmo, Napoleonas buvo trumpam suimtas, ir išėjo į atsargą.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austrai.jpg"/>
          <p:cNvPicPr>
            <a:picLocks noGrp="1" noChangeAspect="1"/>
          </p:cNvPicPr>
          <p:nvPr>
            <p:ph idx="1"/>
          </p:nvPr>
        </p:nvPicPr>
        <p:blipFill>
          <a:blip r:embed="rId3" cstate="print"/>
          <a:stretch>
            <a:fillRect/>
          </a:stretch>
        </p:blipFill>
        <p:spPr>
          <a:xfrm>
            <a:off x="1506826" y="1440224"/>
            <a:ext cx="6009127" cy="389839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flipV="1">
            <a:off x="457200" y="221673"/>
            <a:ext cx="8229600" cy="52965"/>
          </a:xfrm>
        </p:spPr>
        <p:txBody>
          <a:bodyPr>
            <a:normAutofit fontScale="90000"/>
          </a:bodyPr>
          <a:lstStyle/>
          <a:p>
            <a:endParaRPr lang="lt-LT"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lt-LT" dirty="0" smtClean="0"/>
              <a:t>1795 m. rugpjūtį, Visuomenės gelbėjimo komiteto sprendimu, Napoleonas buvo paskirtas Direktorijos vadovo P. F. N. Nicolas padėjėju. </a:t>
            </a:r>
            <a:endParaRPr lang="en-US" dirty="0" smtClean="0"/>
          </a:p>
          <a:p>
            <a:r>
              <a:rPr lang="lt-LT" dirty="0" smtClean="0"/>
              <a:t>1795 m. spalio 3-5 d. Napoleonas pasižymėjo, numalšindamas Paryžiuje kilusį rojalistų maištą. Napoleonas buvo pakeltas į divizijos generolus ir 1796 m. vasario 23 d. pavesta vadovauti Prancūzijos armijai Italijoje.</a:t>
            </a:r>
            <a:endParaRPr lang="en-US" dirty="0" smtClean="0"/>
          </a:p>
          <a:p>
            <a:r>
              <a:rPr lang="lt-LT" dirty="0" smtClean="0"/>
              <a:t> Nuo 1796 m. balandžio iki 1797 m. balandžio vykusios kampanijos Italijoje metu, sutriuškino Austrijos kariuomenę, pademonstravo nepaprastus karvedžio gebėjimus ir tapo populiarus Prancūzijos visuomenėje.</a:t>
            </a:r>
          </a:p>
          <a:p>
            <a:endParaRPr lang="lt-L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pic>
        <p:nvPicPr>
          <p:cNvPr id="4" name="Content Placeholder 3" descr="kariai.png"/>
          <p:cNvPicPr>
            <a:picLocks noGrp="1" noChangeAspect="1"/>
          </p:cNvPicPr>
          <p:nvPr>
            <p:ph idx="1"/>
          </p:nvPr>
        </p:nvPicPr>
        <p:blipFill>
          <a:blip r:embed="rId3" cstate="print"/>
          <a:stretch>
            <a:fillRect/>
          </a:stretch>
        </p:blipFill>
        <p:spPr>
          <a:xfrm>
            <a:off x="757382" y="1062180"/>
            <a:ext cx="7312916" cy="472901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a:t>Napoleono žygis į </a:t>
            </a:r>
            <a:r>
              <a:rPr lang="lt-LT" dirty="0" smtClean="0"/>
              <a:t>Egiptą</a:t>
            </a:r>
            <a:endParaRPr lang="lt-LT" dirty="0"/>
          </a:p>
        </p:txBody>
      </p:sp>
      <p:sp>
        <p:nvSpPr>
          <p:cNvPr id="3" name="Content Placeholder 2"/>
          <p:cNvSpPr>
            <a:spLocks noGrp="1"/>
          </p:cNvSpPr>
          <p:nvPr>
            <p:ph idx="1"/>
          </p:nvPr>
        </p:nvSpPr>
        <p:spPr/>
        <p:txBody>
          <a:bodyPr>
            <a:normAutofit lnSpcReduction="10000"/>
          </a:bodyPr>
          <a:lstStyle/>
          <a:p>
            <a:r>
              <a:rPr lang="lt-LT" dirty="0"/>
              <a:t>Prancūzijos ir antiprancūziškos koalicijos karai ilgainiui keitė savo pobūdį. Prancūzija iš besiginančios šalies virto galingiausia Europos žemyno valstybe. Tačiau svarbiausia Prancūzijos priešininkė – Didžioji Britanija, turėdama stipriausią laivyną, tęsė karą.</a:t>
            </a:r>
          </a:p>
          <a:p>
            <a:r>
              <a:rPr lang="lt-LT" dirty="0"/>
              <a:t>Norėdama pakirsti D. Britanijos kolonijinę galybę, Direktorija nutarė surengti karinę ekspediciją į Indiją, turtingiausią anglų valdą. </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3999" cy="6858000"/>
          </a:xfrm>
          <a:prstGeom prst="rect">
            <a:avLst/>
          </a:prstGeom>
        </p:spPr>
      </p:pic>
      <p:pic>
        <p:nvPicPr>
          <p:cNvPr id="5" name="Content Placeholder 4" descr="bonapartas.jpg"/>
          <p:cNvPicPr>
            <a:picLocks noGrp="1" noChangeAspect="1"/>
          </p:cNvPicPr>
          <p:nvPr>
            <p:ph idx="1"/>
          </p:nvPr>
        </p:nvPicPr>
        <p:blipFill>
          <a:blip r:embed="rId3" cstate="print"/>
          <a:stretch>
            <a:fillRect/>
          </a:stretch>
        </p:blipFill>
        <p:spPr>
          <a:xfrm>
            <a:off x="1348509" y="0"/>
            <a:ext cx="6216074" cy="68580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laivynas.jpg"/>
          <p:cNvPicPr>
            <a:picLocks noGrp="1" noChangeAspect="1"/>
          </p:cNvPicPr>
          <p:nvPr>
            <p:ph idx="1"/>
          </p:nvPr>
        </p:nvPicPr>
        <p:blipFill>
          <a:blip r:embed="rId3" cstate="print"/>
          <a:stretch>
            <a:fillRect/>
          </a:stretch>
        </p:blipFill>
        <p:spPr>
          <a:xfrm>
            <a:off x="1382854" y="1407461"/>
            <a:ext cx="6070889" cy="4076801"/>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233362"/>
          </a:xfrm>
        </p:spPr>
        <p:txBody>
          <a:bodyPr>
            <a:normAutofit fontScale="90000"/>
          </a:bodyPr>
          <a:lstStyle/>
          <a:p>
            <a:endParaRPr lang="lt-LT" dirty="0"/>
          </a:p>
        </p:txBody>
      </p:sp>
      <p:sp>
        <p:nvSpPr>
          <p:cNvPr id="3" name="Content Placeholder 2"/>
          <p:cNvSpPr>
            <a:spLocks noGrp="1"/>
          </p:cNvSpPr>
          <p:nvPr>
            <p:ph idx="1"/>
          </p:nvPr>
        </p:nvSpPr>
        <p:spPr>
          <a:xfrm>
            <a:off x="457200" y="1052946"/>
            <a:ext cx="8229600" cy="5073218"/>
          </a:xfrm>
        </p:spPr>
        <p:txBody>
          <a:bodyPr>
            <a:normAutofit fontScale="85000" lnSpcReduction="10000"/>
          </a:bodyPr>
          <a:lstStyle/>
          <a:p>
            <a:r>
              <a:rPr lang="lt-LT" dirty="0" smtClean="0"/>
              <a:t>Kelias į Indiją ėjo per arabų kraštus, todėl Direktorija pritarė Bonaparto pasiūlymui užimti Egiptą, kuris tuo metu priklausė Osmanų imperijai, ir kartu susigrąžinti įtaką Rytuose, prarastą revoliucijos metais.</a:t>
            </a:r>
          </a:p>
          <a:p>
            <a:r>
              <a:rPr lang="lt-LT" dirty="0" smtClean="0"/>
              <a:t>1798 m. liepos mėn. Prancūzijos kariuomenė, vadovaujama Bonaparto, išsilaipino Aleksandrijoje. Sutriuškinę vietinius mameliukų dalinius, prancūzai įžengė į Kairą.</a:t>
            </a:r>
            <a:endParaRPr lang="en-US" dirty="0" smtClean="0"/>
          </a:p>
          <a:p>
            <a:r>
              <a:rPr lang="lt-LT" dirty="0" smtClean="0"/>
              <a:t>Tačiau admirolo H. Nelsono vadovaujamas anglų laivynas prie Abukyro sumušė prancūzų laivus ir atkirto Egipte Bonaparto kariuomenę. Pačiame Egipte prasidėjo partizanų karas, Prancūzijai karą paskelbė Turkija.</a:t>
            </a:r>
          </a:p>
          <a:p>
            <a:endParaRPr lang="lt-L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egipte.jpg"/>
          <p:cNvPicPr>
            <a:picLocks noGrp="1" noChangeAspect="1"/>
          </p:cNvPicPr>
          <p:nvPr>
            <p:ph idx="1"/>
          </p:nvPr>
        </p:nvPicPr>
        <p:blipFill>
          <a:blip r:embed="rId3" cstate="print"/>
          <a:stretch>
            <a:fillRect/>
          </a:stretch>
        </p:blipFill>
        <p:spPr>
          <a:xfrm>
            <a:off x="1496291" y="951344"/>
            <a:ext cx="5643418" cy="466096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smtClean="0"/>
              <a:t>Napoleono grįžimas į Paryžių</a:t>
            </a:r>
            <a:endParaRPr lang="lt-LT"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r>
              <a:rPr lang="lt-LT" dirty="0"/>
              <a:t>Būdamas Egipte Napoleonas sekė ir Europos įvykius. Daugiausia informacijos sėmėsi iš laikraščių, taip pat iš nereguliariai atsiunčiamų žinučių. 1799 m. rugpjūčio 23 d. Napoleonas paliko Egiptą ir išvyko į Prancūziją</a:t>
            </a:r>
            <a:r>
              <a:rPr lang="lt-LT" dirty="0" smtClean="0"/>
              <a:t>.</a:t>
            </a:r>
            <a:endParaRPr lang="en-US" dirty="0" smtClean="0"/>
          </a:p>
          <a:p>
            <a:r>
              <a:rPr lang="lt-LT" dirty="0" smtClean="0"/>
              <a:t>Nors </a:t>
            </a:r>
            <a:r>
              <a:rPr lang="lt-LT" dirty="0"/>
              <a:t>vėliau dėl šio poelgio jis buvo apkaltintas karių apleidimu ir dezertyracija, bet jo išvykimas buvo Direktorijos įsakymas. Direktorija įsakė Napoleonui grįžti iš Egipto, kadangi jos padėtis po keleto karinių nesėkmių ėmė svyruoti. Direktorija bijojo, kad Antrosios koalicijos pajėgos įsiverš į Prancūziją.</a:t>
            </a:r>
          </a:p>
          <a:p>
            <a:r>
              <a:rPr lang="lt-LT" dirty="0"/>
              <a:t>Iki kol Napoleonas grįžo į Paryžių spalį, po kelių pergalių įvesta karinė padėtis Prancūzijoje. Tačiau Direktorijos valdymas buvo neefektyvus ir korumpuotas, Napoleonas buvo kaip niekad populiarus tarp Prancūzijos liaudies.</a:t>
            </a:r>
          </a:p>
          <a:p>
            <a:endParaRPr lang="lt-L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paris.jpg"/>
          <p:cNvPicPr>
            <a:picLocks noGrp="1" noChangeAspect="1"/>
          </p:cNvPicPr>
          <p:nvPr>
            <p:ph idx="1"/>
          </p:nvPr>
        </p:nvPicPr>
        <p:blipFill>
          <a:blip r:embed="rId3" cstate="print"/>
          <a:stretch>
            <a:fillRect/>
          </a:stretch>
        </p:blipFill>
        <p:spPr>
          <a:xfrm>
            <a:off x="1713201" y="1137875"/>
            <a:ext cx="5483894" cy="4182269"/>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lt-LT" dirty="0" smtClean="0"/>
              <a:t>Briumero 18 perversmas</a:t>
            </a:r>
            <a:endParaRPr lang="lt-LT" dirty="0"/>
          </a:p>
        </p:txBody>
      </p:sp>
      <p:sp>
        <p:nvSpPr>
          <p:cNvPr id="3" name="Content Placeholder 2"/>
          <p:cNvSpPr>
            <a:spLocks noGrp="1"/>
          </p:cNvSpPr>
          <p:nvPr>
            <p:ph idx="1"/>
          </p:nvPr>
        </p:nvSpPr>
        <p:spPr>
          <a:xfrm>
            <a:off x="457200" y="1293092"/>
            <a:ext cx="8229600" cy="4833072"/>
          </a:xfrm>
        </p:spPr>
        <p:txBody>
          <a:bodyPr>
            <a:normAutofit fontScale="77500" lnSpcReduction="20000"/>
          </a:bodyPr>
          <a:lstStyle/>
          <a:p>
            <a:r>
              <a:rPr lang="lt-LT" dirty="0" smtClean="0"/>
              <a:t>Napoleonui Bonapartui perversmą įvykdyti ir pakeisti konstituciją pasiūlė vienas iš Direktorių, Sieyes. Taip pat perversmą parėmė Bonaparto broliai Lucien, Rugeris Ducos bei dar vienas direktorius, Talleyrandas. </a:t>
            </a:r>
            <a:endParaRPr lang="en-US" dirty="0" smtClean="0"/>
          </a:p>
          <a:p>
            <a:r>
              <a:rPr lang="lt-LT" dirty="0" smtClean="0"/>
              <a:t>Lapkričio 9 d. prasidėjo perversmas: per dvi dienas kariams, vadovaujamiems Napoleono, pavyko perimti valdžią. Nors Sieyes tikėjosi tapti svarbiausiu Prancūzijos asmeniu, bet jį pergudravo Napoleonas. </a:t>
            </a:r>
            <a:endParaRPr lang="en-US" dirty="0" smtClean="0"/>
          </a:p>
          <a:p>
            <a:r>
              <a:rPr lang="lt-LT" dirty="0" smtClean="0"/>
              <a:t>Jis paskelbė naują 1799 m. konstituciją, kuri skelbė Konsulato valdymą, ir taip pat užsitikrino savo, kaip Pirmojo Konsulo, išrinkimą. Pirmasis konsulas – svarbiausios ir įtakingiausios pareigos, kurios leido Bonapartui sustiprinti savo įtaką, o vėliau net pasiskelbti Pirmuoju Konsulu iki gyvos galvos.</a:t>
            </a:r>
          </a:p>
          <a:p>
            <a:endParaRPr lang="lt-L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biumeras.jpg"/>
          <p:cNvPicPr>
            <a:picLocks noGrp="1" noChangeAspect="1"/>
          </p:cNvPicPr>
          <p:nvPr>
            <p:ph idx="1"/>
          </p:nvPr>
        </p:nvPicPr>
        <p:blipFill>
          <a:blip r:embed="rId3" cstate="print"/>
          <a:stretch>
            <a:fillRect/>
          </a:stretch>
        </p:blipFill>
        <p:spPr>
          <a:xfrm>
            <a:off x="2235200" y="1025236"/>
            <a:ext cx="4544290" cy="4858411"/>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a:t>Pirmasis </a:t>
            </a:r>
            <a:r>
              <a:rPr lang="lt-LT" dirty="0" smtClean="0"/>
              <a:t>Konsulas</a:t>
            </a:r>
            <a:endParaRPr lang="lt-LT" dirty="0"/>
          </a:p>
        </p:txBody>
      </p:sp>
      <p:sp>
        <p:nvSpPr>
          <p:cNvPr id="3" name="Content Placeholder 2"/>
          <p:cNvSpPr>
            <a:spLocks noGrp="1"/>
          </p:cNvSpPr>
          <p:nvPr>
            <p:ph idx="1"/>
          </p:nvPr>
        </p:nvSpPr>
        <p:spPr>
          <a:xfrm>
            <a:off x="395536" y="1556792"/>
            <a:ext cx="8229600" cy="4709120"/>
          </a:xfrm>
        </p:spPr>
        <p:txBody>
          <a:bodyPr>
            <a:normAutofit fontScale="70000" lnSpcReduction="20000"/>
          </a:bodyPr>
          <a:lstStyle/>
          <a:p>
            <a:r>
              <a:rPr lang="lt-LT" dirty="0"/>
              <a:t>Napoleonas siekė pertvarkyti Prancūziją. Jis pakeitė mokesčių sistemą, įvedė aukštesnįjį mokslą, centrinį banką 1801 m. Napoleonas taip pat susidorojo su Direktorijos metais paplitusiu plėšikavimu keliuose. Buvo pertvarkyta teismų sistema. </a:t>
            </a:r>
            <a:endParaRPr lang="en-US" dirty="0" smtClean="0"/>
          </a:p>
          <a:p>
            <a:r>
              <a:rPr lang="lt-LT" dirty="0" smtClean="0"/>
              <a:t>Taip </a:t>
            </a:r>
            <a:r>
              <a:rPr lang="lt-LT" dirty="0"/>
              <a:t>pat Bonapartas nutraukė sukilimą Vandėjoje.1801 m. Napoleonas sudarė konkordatą su popiežiumi Pijumi VII. Buvo panaikintas bažnyčios atskyrimas, o katalikybė paskelbta prancūzų daugumos religija. </a:t>
            </a:r>
            <a:endParaRPr lang="en-US" dirty="0" smtClean="0"/>
          </a:p>
          <a:p>
            <a:r>
              <a:rPr lang="lt-LT" dirty="0" smtClean="0"/>
              <a:t>Taip </a:t>
            </a:r>
            <a:r>
              <a:rPr lang="lt-LT" dirty="0"/>
              <a:t>pat buvo sureguliuoti naujos Prancūzijos valdžios ir Katalikų bažnyčios santykiai. Vėliau net buvo susitarta dėl to, kad Napoleonui būtų leista tapti imperatoriumi, nors ir pats popiežius to ir nenorėjo, tačiau vėliau sutiko ir 1804 m. gruodžio 2 d. Napoleonas kartu su sutuoktine Žozefina gavo imperatoriaus titulą. </a:t>
            </a:r>
            <a:endParaRPr lang="en-US" dirty="0" smtClean="0"/>
          </a:p>
          <a:p>
            <a:endParaRPr lang="lt-L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karunavimas.jpg"/>
          <p:cNvPicPr>
            <a:picLocks noGrp="1" noChangeAspect="1"/>
          </p:cNvPicPr>
          <p:nvPr>
            <p:ph idx="1"/>
          </p:nvPr>
        </p:nvPicPr>
        <p:blipFill>
          <a:blip r:embed="rId3" cstate="print"/>
          <a:stretch>
            <a:fillRect/>
          </a:stretch>
        </p:blipFill>
        <p:spPr>
          <a:xfrm>
            <a:off x="1209963" y="1376218"/>
            <a:ext cx="6659817" cy="41656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a:t>Prancūzijos </a:t>
            </a:r>
            <a:r>
              <a:rPr lang="lt-LT" dirty="0" smtClean="0"/>
              <a:t>imperatorius</a:t>
            </a:r>
            <a:endParaRPr lang="lt-LT" dirty="0"/>
          </a:p>
        </p:txBody>
      </p:sp>
      <p:sp>
        <p:nvSpPr>
          <p:cNvPr id="3" name="Content Placeholder 2"/>
          <p:cNvSpPr>
            <a:spLocks noGrp="1"/>
          </p:cNvSpPr>
          <p:nvPr>
            <p:ph idx="1"/>
          </p:nvPr>
        </p:nvSpPr>
        <p:spPr/>
        <p:txBody>
          <a:bodyPr>
            <a:normAutofit fontScale="70000" lnSpcReduction="20000"/>
          </a:bodyPr>
          <a:lstStyle/>
          <a:p>
            <a:r>
              <a:rPr lang="lt-LT" dirty="0"/>
              <a:t>Napoleonas pirmuoju konsulu ir Prancūzijos imperatoriumi paskelbtas gavus absoliučią daugumą balsų referendumuose. Nors Napoleonas </a:t>
            </a:r>
            <a:r>
              <a:rPr lang="lt-LT" dirty="0" smtClean="0"/>
              <a:t>sutelkė</a:t>
            </a:r>
            <a:r>
              <a:rPr lang="en-US" dirty="0" smtClean="0"/>
              <a:t> </a:t>
            </a:r>
            <a:r>
              <a:rPr lang="lt-LT" dirty="0" smtClean="0"/>
              <a:t>visą </a:t>
            </a:r>
            <a:r>
              <a:rPr lang="lt-LT" dirty="0"/>
              <a:t>valdžią, tačiau siekė derinti įvairių visuomenės sluoksnių interesus, daug dėmesio skyrė naujoms porevoliucinėms teisės normoms įtvirtinti Prancūzijoje. </a:t>
            </a:r>
            <a:endParaRPr lang="en-US" dirty="0" smtClean="0"/>
          </a:p>
          <a:p>
            <a:r>
              <a:rPr lang="lt-LT" dirty="0" smtClean="0"/>
              <a:t>Dar </a:t>
            </a:r>
            <a:r>
              <a:rPr lang="lt-LT" dirty="0"/>
              <a:t>1804 m. buvo priimtas Civilinis, o kiek vėliau – ir Baudžiamasis bei Komercinis kodeksai. Šie kodeksai tapo pavyzdžiu kitoms Europos valstybėms. </a:t>
            </a:r>
            <a:endParaRPr lang="en-US" dirty="0" smtClean="0"/>
          </a:p>
          <a:p>
            <a:r>
              <a:rPr lang="lt-LT" dirty="0" smtClean="0"/>
              <a:t>Užsienio </a:t>
            </a:r>
            <a:r>
              <a:rPr lang="lt-LT" dirty="0"/>
              <a:t>politikoje Napoleonas siekė įtvirtinti Prancūzijos vyravimą Europoje ir susidūrė su kitų didžiųjų valstybių, pirmiausia Jungtinės Karalystės, pasipriešinimu. Iki 1812 m. Prancūzijos kariuomenė laimėjo daugelį mūšių, kurių išdavoje prie Prancūzijos imperijos buvo prijungiamos naujos teritorijos arba kuriami priklausomi nuo Prancūzijos valstybiniai dariniai.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Jaunystė</a:t>
            </a:r>
            <a:endParaRPr lang="lt-LT" dirty="0"/>
          </a:p>
        </p:txBody>
      </p:sp>
      <p:sp>
        <p:nvSpPr>
          <p:cNvPr id="3" name="Content Placeholder 2"/>
          <p:cNvSpPr>
            <a:spLocks noGrp="1"/>
          </p:cNvSpPr>
          <p:nvPr>
            <p:ph idx="1"/>
          </p:nvPr>
        </p:nvSpPr>
        <p:spPr/>
        <p:txBody>
          <a:bodyPr>
            <a:normAutofit lnSpcReduction="10000"/>
          </a:bodyPr>
          <a:lstStyle/>
          <a:p>
            <a:r>
              <a:rPr lang="lt-LT" dirty="0"/>
              <a:t>Napoleonas Bonapartas kilo iš smulkių Italijos bajorų </a:t>
            </a:r>
            <a:r>
              <a:rPr lang="lt-LT" dirty="0" smtClean="0"/>
              <a:t>Bonapartų</a:t>
            </a:r>
            <a:r>
              <a:rPr lang="lt-LT" dirty="0"/>
              <a:t> </a:t>
            </a:r>
            <a:r>
              <a:rPr lang="lt-LT" dirty="0" smtClean="0"/>
              <a:t>giminės</a:t>
            </a:r>
            <a:r>
              <a:rPr lang="en-US" dirty="0" smtClean="0"/>
              <a:t> </a:t>
            </a:r>
            <a:r>
              <a:rPr lang="lt-LT" dirty="0" smtClean="0"/>
              <a:t>Korsikoje</a:t>
            </a:r>
            <a:r>
              <a:rPr lang="lt-LT" dirty="0"/>
              <a:t>, tuomet priklausiusioje </a:t>
            </a:r>
            <a:r>
              <a:rPr lang="lt-LT" dirty="0" smtClean="0"/>
              <a:t>Genujos respublikai, </a:t>
            </a:r>
            <a:r>
              <a:rPr lang="lt-LT" dirty="0"/>
              <a:t>gausioje advokato šeimoje. </a:t>
            </a:r>
            <a:endParaRPr lang="en-US" dirty="0" smtClean="0"/>
          </a:p>
          <a:p>
            <a:r>
              <a:rPr lang="lt-LT" dirty="0" smtClean="0"/>
              <a:t>Mokėsi </a:t>
            </a:r>
            <a:r>
              <a:rPr lang="lt-LT" dirty="0"/>
              <a:t>Ajačo mokykloje. Nuo 1779 m. iki 1784 m. mokėsi Brienne-le-Château karo mokykloje, o </a:t>
            </a:r>
            <a:r>
              <a:rPr lang="lt-LT" dirty="0" smtClean="0"/>
              <a:t>nuo 1784</a:t>
            </a:r>
            <a:r>
              <a:rPr lang="lt-LT" dirty="0"/>
              <a:t> m. buvo priimtas, ir iki 1785 m. mokėsi Paryžiaus karališkoje karo mokykloje. </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france.gif"/>
          <p:cNvPicPr>
            <a:picLocks noGrp="1" noChangeAspect="1"/>
          </p:cNvPicPr>
          <p:nvPr>
            <p:ph idx="1"/>
          </p:nvPr>
        </p:nvPicPr>
        <p:blipFill>
          <a:blip r:embed="rId3" cstate="print"/>
          <a:stretch>
            <a:fillRect/>
          </a:stretch>
        </p:blipFill>
        <p:spPr>
          <a:xfrm>
            <a:off x="1341300" y="1203037"/>
            <a:ext cx="6221255" cy="452596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r>
              <a:rPr lang="lt-LT" dirty="0" smtClean="0"/>
              <a:t>Napoleonas atsisako sosto</a:t>
            </a:r>
            <a:endParaRPr lang="lt-LT" dirty="0"/>
          </a:p>
        </p:txBody>
      </p:sp>
      <p:sp>
        <p:nvSpPr>
          <p:cNvPr id="3" name="Content Placeholder 2"/>
          <p:cNvSpPr>
            <a:spLocks noGrp="1"/>
          </p:cNvSpPr>
          <p:nvPr>
            <p:ph idx="1"/>
          </p:nvPr>
        </p:nvSpPr>
        <p:spPr/>
        <p:txBody>
          <a:bodyPr>
            <a:normAutofit fontScale="92500" lnSpcReduction="10000"/>
          </a:bodyPr>
          <a:lstStyle/>
          <a:p>
            <a:r>
              <a:rPr lang="lt-LT" dirty="0" smtClean="0"/>
              <a:t>Daugelyje Prancūzijos armijos užimtų teritorijų kilo pasipriešinimas, vienas stipriausių – partizaninis karas Ispanijoje, o 1812 m. žygis į Rusiją baigėsi visiška nesėkme. 1813 m. Prancūzijos kariuomenė pasitraukė iš Vokietijos ir Ispanijos, traukėsi iš Italijos. </a:t>
            </a:r>
            <a:endParaRPr lang="en-US" dirty="0" smtClean="0"/>
          </a:p>
          <a:p>
            <a:r>
              <a:rPr lang="lt-LT" dirty="0" smtClean="0"/>
              <a:t>1814 m. kovo 30 d. Šeštosios antiprancūziškos koalicijos pajėgos užėmė Paryžių. Tų pat metų balandžio 11 d. Napoleonas besąlygiškai atsisakė sosto. </a:t>
            </a:r>
            <a:endParaRPr lang="en-US" dirty="0" smtClean="0"/>
          </a:p>
          <a:p>
            <a:endParaRPr lang="lt-L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imperatorius.jpg"/>
          <p:cNvPicPr>
            <a:picLocks noGrp="1" noChangeAspect="1"/>
          </p:cNvPicPr>
          <p:nvPr>
            <p:ph idx="1"/>
          </p:nvPr>
        </p:nvPicPr>
        <p:blipFill>
          <a:blip r:embed="rId3" cstate="print"/>
          <a:stretch>
            <a:fillRect/>
          </a:stretch>
        </p:blipFill>
        <p:spPr>
          <a:xfrm>
            <a:off x="2163146" y="0"/>
            <a:ext cx="4237654" cy="6864999"/>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err="1" smtClean="0"/>
              <a:t>Tremtis</a:t>
            </a:r>
            <a:endParaRPr lang="lt-LT" dirty="0"/>
          </a:p>
        </p:txBody>
      </p:sp>
      <p:sp>
        <p:nvSpPr>
          <p:cNvPr id="3" name="Content Placeholder 2"/>
          <p:cNvSpPr>
            <a:spLocks noGrp="1"/>
          </p:cNvSpPr>
          <p:nvPr>
            <p:ph idx="1"/>
          </p:nvPr>
        </p:nvSpPr>
        <p:spPr/>
        <p:txBody>
          <a:bodyPr>
            <a:normAutofit fontScale="70000" lnSpcReduction="20000"/>
          </a:bodyPr>
          <a:lstStyle/>
          <a:p>
            <a:r>
              <a:rPr lang="lt-LT" dirty="0" smtClean="0"/>
              <a:t>Pagal tą dieną pasirašytą Fontenblo sutartį, Napoleonui buvo iki gyvos galvos paliktas imperatoriaus titulas, o jis pats ištremtas į Italijos Elbos salą. Remiantis Fontenblo sutartimi, Napoleonui leista valdyti Elbą bei turėti 400 vyrų asmeninę apsaugą, tačiau jo palikuonims uždrausta pretenduoti į Prancūzijos sostą.</a:t>
            </a:r>
            <a:endParaRPr lang="en-US" dirty="0" smtClean="0"/>
          </a:p>
          <a:p>
            <a:r>
              <a:rPr lang="lt-LT" dirty="0" smtClean="0"/>
              <a:t>Napoleonas taip pat turėjo atsisakyti visų valdų Prancūzijoje. 1815 m. kovą, padedamas sąjungininkų, Napoleonas susigrąžino valdžią Prancūzijoje, tačiau Jungtinė Karalystė, Rusija, Prūsija ir Austrija jį paskelbė už įstatymo ribų bei pradėjo karo veiksmus. </a:t>
            </a:r>
            <a:endParaRPr lang="en-US" dirty="0" smtClean="0"/>
          </a:p>
          <a:p>
            <a:r>
              <a:rPr lang="lt-LT" dirty="0" smtClean="0"/>
              <a:t>Tų pat metų birželio 18 d. pralaimėjęs</a:t>
            </a:r>
            <a:r>
              <a:rPr lang="en-US" dirty="0" smtClean="0"/>
              <a:t> </a:t>
            </a:r>
            <a:r>
              <a:rPr lang="lt-LT" dirty="0" smtClean="0"/>
              <a:t>Vaterlo mūšį, Napoleonas antrą kartą buvo priverstas atsisakyti sosto ir pasidavė Jungtinei Karalystei. Britai ištrėmė jį į į Šv. Elenos salą Atlanto vandenyne. Napoleonas mirė tremtyje 1821 m. gegužės 5 d. 1840 m. jo palaikai buvo perkelti į Invalidų katedrą Paryžiuje.</a:t>
            </a:r>
          </a:p>
          <a:p>
            <a:endParaRPr lang="lt-LT"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elenos sala.jpg"/>
          <p:cNvPicPr>
            <a:picLocks noGrp="1" noChangeAspect="1"/>
          </p:cNvPicPr>
          <p:nvPr>
            <p:ph idx="1"/>
          </p:nvPr>
        </p:nvPicPr>
        <p:blipFill>
          <a:blip r:embed="rId3" cstate="print"/>
          <a:stretch>
            <a:fillRect/>
          </a:stretch>
        </p:blipFill>
        <p:spPr>
          <a:xfrm>
            <a:off x="1071418" y="895925"/>
            <a:ext cx="6705600" cy="4895343"/>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a:t>Napoleonas ir </a:t>
            </a:r>
            <a:r>
              <a:rPr lang="lt-LT" dirty="0" smtClean="0"/>
              <a:t>Lietuva</a:t>
            </a:r>
            <a:endParaRPr lang="lt-LT" dirty="0"/>
          </a:p>
        </p:txBody>
      </p:sp>
      <p:sp>
        <p:nvSpPr>
          <p:cNvPr id="3" name="Content Placeholder 2"/>
          <p:cNvSpPr>
            <a:spLocks noGrp="1"/>
          </p:cNvSpPr>
          <p:nvPr>
            <p:ph idx="1"/>
          </p:nvPr>
        </p:nvSpPr>
        <p:spPr/>
        <p:txBody>
          <a:bodyPr>
            <a:normAutofit fontScale="85000" lnSpcReduction="10000"/>
          </a:bodyPr>
          <a:lstStyle/>
          <a:p>
            <a:r>
              <a:rPr lang="lt-LT" dirty="0"/>
              <a:t>Napoleono žygis į Rusiją paliko daug materialių pėdsakų Lietuvos teritorijoje ir jos tuometinių gyventojų sąmonėje. Iki šiol išlikę gamtos ir kultūros objektų, vadinamų Napoleono vardu. </a:t>
            </a:r>
            <a:endParaRPr lang="en-US" dirty="0" smtClean="0"/>
          </a:p>
          <a:p>
            <a:r>
              <a:rPr lang="lt-LT" dirty="0" smtClean="0"/>
              <a:t>Kai </a:t>
            </a:r>
            <a:r>
              <a:rPr lang="lt-LT" dirty="0"/>
              <a:t>kurie jų iš tikrųjų turėję sąsajų su pačiu Napoleonu, kitų legendų istorinis pagrįstumas nėra įrodytas arba jos yra akivaizdžiai pramanytos</a:t>
            </a:r>
            <a:r>
              <a:rPr lang="lt-LT" dirty="0" smtClean="0"/>
              <a:t>.</a:t>
            </a:r>
            <a:endParaRPr lang="en-US" dirty="0" smtClean="0"/>
          </a:p>
          <a:p>
            <a:r>
              <a:rPr lang="lt-LT" dirty="0" smtClean="0"/>
              <a:t>Jiesios </a:t>
            </a:r>
            <a:r>
              <a:rPr lang="lt-LT" dirty="0"/>
              <a:t>piliakalnis, nuo kurio Napoleonas 1812 m. birželio 24 d. stebėjo savo kariuomenės persikėlimą per Nemuną ties Kaunu, yra vadinamas Napoleono kalnu. </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jiesia.jpg"/>
          <p:cNvPicPr>
            <a:picLocks noGrp="1" noChangeAspect="1"/>
          </p:cNvPicPr>
          <p:nvPr>
            <p:ph idx="1"/>
          </p:nvPr>
        </p:nvPicPr>
        <p:blipFill>
          <a:blip r:embed="rId3" cstate="print"/>
          <a:stretch>
            <a:fillRect/>
          </a:stretch>
        </p:blipFill>
        <p:spPr>
          <a:xfrm>
            <a:off x="1629785" y="1285947"/>
            <a:ext cx="5842109" cy="437594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a:xfrm>
            <a:off x="457200" y="1600200"/>
            <a:ext cx="8229600" cy="4689764"/>
          </a:xfrm>
        </p:spPr>
        <p:txBody>
          <a:bodyPr>
            <a:normAutofit/>
          </a:bodyPr>
          <a:lstStyle/>
          <a:p>
            <a:r>
              <a:rPr lang="lt-LT" dirty="0" smtClean="0"/>
              <a:t>Kudirkos Naumiesčio piliakalnis,</a:t>
            </a:r>
            <a:r>
              <a:rPr lang="en-US" dirty="0" smtClean="0"/>
              <a:t> </a:t>
            </a:r>
            <a:r>
              <a:rPr lang="lt-LT" dirty="0" smtClean="0"/>
              <a:t>Lašinių piliakalnis Kaišiadorių rajone taip pat turi Napoleono kalno pavadinimą. Lepelionių piliakalnis dėl savo formos pramintas „Napoleono kepure“. </a:t>
            </a:r>
            <a:endParaRPr lang="en-US" dirty="0" smtClean="0"/>
          </a:p>
          <a:p>
            <a:endParaRPr lang="lt-LT"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lasiniu.jpg"/>
          <p:cNvPicPr>
            <a:picLocks noGrp="1" noChangeAspect="1"/>
          </p:cNvPicPr>
          <p:nvPr>
            <p:ph idx="1"/>
          </p:nvPr>
        </p:nvPicPr>
        <p:blipFill>
          <a:blip r:embed="rId3" cstate="print"/>
          <a:stretch>
            <a:fillRect/>
          </a:stretch>
        </p:blipFill>
        <p:spPr>
          <a:xfrm>
            <a:off x="1572491" y="1438635"/>
            <a:ext cx="6030083" cy="4020055"/>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normAutofit/>
          </a:bodyPr>
          <a:lstStyle/>
          <a:p>
            <a:r>
              <a:rPr lang="lt-LT" dirty="0" smtClean="0"/>
              <a:t>Napoleono ąžuolas tebežaliuoja automagistralėje Vilnius-Kaunas, o kitas Napoleono ąžuolas auga Upninkų seniūnijoje. </a:t>
            </a:r>
            <a:endParaRPr lang="en-US" dirty="0" smtClean="0"/>
          </a:p>
          <a:p>
            <a:endParaRPr lang="lt-L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genuja.jpg"/>
          <p:cNvPicPr>
            <a:picLocks noGrp="1" noChangeAspect="1"/>
          </p:cNvPicPr>
          <p:nvPr>
            <p:ph idx="1"/>
          </p:nvPr>
        </p:nvPicPr>
        <p:blipFill>
          <a:blip r:embed="rId3" cstate="print"/>
          <a:stretch>
            <a:fillRect/>
          </a:stretch>
        </p:blipFill>
        <p:spPr>
          <a:xfrm>
            <a:off x="424873" y="1246909"/>
            <a:ext cx="8328419" cy="4562764"/>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pic>
        <p:nvPicPr>
          <p:cNvPr id="5" name="Content Placeholder 4" descr="azuolas.jpg"/>
          <p:cNvPicPr>
            <a:picLocks noGrp="1" noChangeAspect="1"/>
          </p:cNvPicPr>
          <p:nvPr>
            <p:ph idx="1"/>
          </p:nvPr>
        </p:nvPicPr>
        <p:blipFill>
          <a:blip r:embed="rId3" cstate="print"/>
          <a:stretch>
            <a:fillRect/>
          </a:stretch>
        </p:blipFill>
        <p:spPr>
          <a:xfrm>
            <a:off x="2320057" y="799017"/>
            <a:ext cx="3969905" cy="5293207"/>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normAutofit/>
          </a:bodyPr>
          <a:lstStyle/>
          <a:p>
            <a:r>
              <a:rPr lang="lt-LT" dirty="0" smtClean="0"/>
              <a:t>Gailiškėje auga Napoleono pušis, po kuria jis neva užkasęs lobį. Kelias Lietuvos teritorijoje, kuriuo link Maskvos žygiavo Prancūzijos Didžioji armija, tebėra vadinamas Napoleono traktu.</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per.jpg"/>
          <p:cNvPicPr>
            <a:picLocks noChangeAspect="1"/>
          </p:cNvPicPr>
          <p:nvPr/>
        </p:nvPicPr>
        <p:blipFill>
          <a:blip r:embed="rId2" cstate="print"/>
          <a:stretch>
            <a:fillRect/>
          </a:stretch>
        </p:blipFill>
        <p:spPr>
          <a:xfrm>
            <a:off x="1" y="0"/>
            <a:ext cx="9143999" cy="6858000"/>
          </a:xfrm>
          <a:prstGeom prst="rect">
            <a:avLst/>
          </a:prstGeom>
        </p:spPr>
      </p:pic>
      <p:sp>
        <p:nvSpPr>
          <p:cNvPr id="2" name="Title 1"/>
          <p:cNvSpPr>
            <a:spLocks noGrp="1"/>
          </p:cNvSpPr>
          <p:nvPr>
            <p:ph type="title"/>
          </p:nvPr>
        </p:nvSpPr>
        <p:spPr/>
        <p:txBody>
          <a:bodyPr/>
          <a:lstStyle/>
          <a:p>
            <a:endParaRPr lang="lt-LT"/>
          </a:p>
        </p:txBody>
      </p:sp>
      <p:pic>
        <p:nvPicPr>
          <p:cNvPr id="7" name="Content Placeholder 6" descr="pusis.jpg"/>
          <p:cNvPicPr>
            <a:picLocks noGrp="1" noChangeAspect="1"/>
          </p:cNvPicPr>
          <p:nvPr>
            <p:ph idx="1"/>
          </p:nvPr>
        </p:nvPicPr>
        <p:blipFill>
          <a:blip r:embed="rId3" cstate="print"/>
          <a:stretch>
            <a:fillRect/>
          </a:stretch>
        </p:blipFill>
        <p:spPr>
          <a:xfrm>
            <a:off x="2440709" y="762938"/>
            <a:ext cx="3710709" cy="4933556"/>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r>
              <a:rPr lang="lt-LT" dirty="0" smtClean="0"/>
              <a:t>Kauno senamiestyje yra pastatas vadinamas Napoleono namu.</a:t>
            </a:r>
            <a:r>
              <a:rPr lang="en-US" dirty="0" smtClean="0"/>
              <a:t> </a:t>
            </a:r>
            <a:r>
              <a:rPr lang="lt-LT" dirty="0" smtClean="0"/>
              <a:t>1808</a:t>
            </a:r>
            <a:r>
              <a:rPr lang="en-US" dirty="0" smtClean="0"/>
              <a:t> -</a:t>
            </a:r>
            <a:r>
              <a:rPr lang="lt-LT" dirty="0" smtClean="0"/>
              <a:t>1840 m. Užnemunėje galiojo Napoleono kodeksas.</a:t>
            </a:r>
          </a:p>
          <a:p>
            <a:endParaRPr lang="lt-LT"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pic>
        <p:nvPicPr>
          <p:cNvPr id="4" name="Content Placeholder 3" descr="French_Army_in_the_Town_Hall_Square_of_Vilnius.Lithuania.1812.jpg"/>
          <p:cNvPicPr>
            <a:picLocks noGrp="1" noChangeAspect="1"/>
          </p:cNvPicPr>
          <p:nvPr>
            <p:ph idx="1"/>
          </p:nvPr>
        </p:nvPicPr>
        <p:blipFill>
          <a:blip r:embed="rId2" cstate="print"/>
          <a:stretch>
            <a:fillRect/>
          </a:stretch>
        </p:blipFill>
        <p:spPr>
          <a:xfrm>
            <a:off x="-1" y="-1"/>
            <a:ext cx="9176579" cy="6858001"/>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3999" cy="6858000"/>
          </a:xfrm>
          <a:prstGeom prst="rect">
            <a:avLst/>
          </a:prstGeom>
        </p:spPr>
      </p:pic>
      <p:sp>
        <p:nvSpPr>
          <p:cNvPr id="2" name="Title 1"/>
          <p:cNvSpPr>
            <a:spLocks noGrp="1"/>
          </p:cNvSpPr>
          <p:nvPr>
            <p:ph type="title"/>
          </p:nvPr>
        </p:nvSpPr>
        <p:spPr/>
        <p:txBody>
          <a:bodyPr>
            <a:normAutofit/>
          </a:bodyPr>
          <a:lstStyle/>
          <a:p>
            <a:r>
              <a:rPr lang="en-US" dirty="0" smtClean="0"/>
              <a:t>K</a:t>
            </a:r>
            <a:r>
              <a:rPr lang="lt-LT" dirty="0" smtClean="0"/>
              <a:t>ūrė:</a:t>
            </a:r>
            <a:endParaRPr lang="lt-LT" dirty="0"/>
          </a:p>
        </p:txBody>
      </p:sp>
      <p:sp>
        <p:nvSpPr>
          <p:cNvPr id="3" name="Content Placeholder 2"/>
          <p:cNvSpPr>
            <a:spLocks noGrp="1"/>
          </p:cNvSpPr>
          <p:nvPr>
            <p:ph idx="1"/>
          </p:nvPr>
        </p:nvSpPr>
        <p:spPr/>
        <p:txBody>
          <a:bodyPr/>
          <a:lstStyle/>
          <a:p>
            <a:pPr algn="ctr"/>
            <a:r>
              <a:rPr lang="lt-LT" dirty="0" smtClean="0"/>
              <a:t>Eidenis Kasperavičius</a:t>
            </a:r>
          </a:p>
          <a:p>
            <a:pPr algn="ctr"/>
            <a:r>
              <a:rPr lang="lt-LT" dirty="0" smtClean="0"/>
              <a:t>Oskaras Daukintis</a:t>
            </a:r>
          </a:p>
          <a:p>
            <a:pPr algn="ctr"/>
            <a:r>
              <a:rPr lang="lt-LT" dirty="0" smtClean="0"/>
              <a:t>Aldas Jankovskis</a:t>
            </a:r>
          </a:p>
          <a:p>
            <a:pPr algn="ctr"/>
            <a:r>
              <a:rPr lang="lt-LT" dirty="0" smtClean="0"/>
              <a:t>Rytis Karbausk</a:t>
            </a:r>
            <a:r>
              <a:rPr lang="en-US" smtClean="0"/>
              <a:t>as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err="1" smtClean="0"/>
              <a:t>Leitenantas</a:t>
            </a:r>
            <a:endParaRPr lang="lt-LT" dirty="0"/>
          </a:p>
        </p:txBody>
      </p:sp>
      <p:sp>
        <p:nvSpPr>
          <p:cNvPr id="3" name="Content Placeholder 2"/>
          <p:cNvSpPr>
            <a:spLocks noGrp="1"/>
          </p:cNvSpPr>
          <p:nvPr>
            <p:ph idx="1"/>
          </p:nvPr>
        </p:nvSpPr>
        <p:spPr/>
        <p:txBody>
          <a:bodyPr>
            <a:normAutofit fontScale="85000" lnSpcReduction="20000"/>
          </a:bodyPr>
          <a:lstStyle/>
          <a:p>
            <a:r>
              <a:rPr lang="lt-LT" dirty="0" smtClean="0"/>
              <a:t>Labiausiai domėjosi matematika, geografija, istorija, karo mokslais. Besimokydamas, skaitė labai daug knygų, kartu, dėl kilmės ir socialinio statuso, jautėsi vienišas tarp bendramokslių. </a:t>
            </a:r>
            <a:endParaRPr lang="en-US" dirty="0" smtClean="0"/>
          </a:p>
          <a:p>
            <a:r>
              <a:rPr lang="lt-LT" dirty="0" smtClean="0"/>
              <a:t>1785 m. anksčiau laiko baigęs mokyklą, gavo leitenanto laipsnį, Valanse pradėjo karo tarnybą artilerijos pulke. Dėl netikėtos tėvo mirties rūpinosi be maitintojo likusia šeima, pats gyveno labai skurdžiai. </a:t>
            </a:r>
            <a:endParaRPr lang="en-US" dirty="0" smtClean="0"/>
          </a:p>
          <a:p>
            <a:r>
              <a:rPr lang="lt-LT" dirty="0" smtClean="0"/>
              <a:t>Pradėjo domėtis politika, ypač Ž. Ž. Ruso</a:t>
            </a:r>
            <a:r>
              <a:rPr lang="en-US" dirty="0" smtClean="0"/>
              <a:t> </a:t>
            </a:r>
            <a:r>
              <a:rPr lang="lt-LT" dirty="0" smtClean="0"/>
              <a:t>veikalais. Prancūzijos revoliucijos metu tarnavo Korsikoje. Palaikė revoliucionierių jakobinų frakciją, kurie pavedė jam vadovauti savanorių batalionui.</a:t>
            </a:r>
          </a:p>
          <a:p>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endParaRPr lang="lt-LT"/>
          </a:p>
        </p:txBody>
      </p:sp>
      <p:pic>
        <p:nvPicPr>
          <p:cNvPr id="4" name="Content Placeholder 3" descr="ruso.jpg"/>
          <p:cNvPicPr>
            <a:picLocks noGrp="1" noChangeAspect="1"/>
          </p:cNvPicPr>
          <p:nvPr>
            <p:ph idx="1"/>
          </p:nvPr>
        </p:nvPicPr>
        <p:blipFill>
          <a:blip r:embed="rId3" cstate="print"/>
          <a:stretch>
            <a:fillRect/>
          </a:stretch>
        </p:blipFill>
        <p:spPr>
          <a:xfrm>
            <a:off x="2152361" y="199665"/>
            <a:ext cx="4423929" cy="617021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lt-LT" dirty="0"/>
              <a:t>Tulono </a:t>
            </a:r>
            <a:r>
              <a:rPr lang="lt-LT" dirty="0" smtClean="0"/>
              <a:t>apgultis</a:t>
            </a:r>
            <a:endParaRPr lang="lt-LT" dirty="0"/>
          </a:p>
        </p:txBody>
      </p:sp>
      <p:sp>
        <p:nvSpPr>
          <p:cNvPr id="3" name="Content Placeholder 2"/>
          <p:cNvSpPr>
            <a:spLocks noGrp="1"/>
          </p:cNvSpPr>
          <p:nvPr>
            <p:ph idx="1"/>
          </p:nvPr>
        </p:nvSpPr>
        <p:spPr/>
        <p:txBody>
          <a:bodyPr>
            <a:normAutofit fontScale="92500"/>
          </a:bodyPr>
          <a:lstStyle/>
          <a:p>
            <a:r>
              <a:rPr lang="lt-LT" dirty="0" smtClean="0"/>
              <a:t>1793</a:t>
            </a:r>
            <a:r>
              <a:rPr lang="lt-LT" dirty="0"/>
              <a:t> m. Napoleono šeima persikėlė gyventi į </a:t>
            </a:r>
            <a:r>
              <a:rPr lang="lt-LT" dirty="0" smtClean="0"/>
              <a:t>Tuloną</a:t>
            </a:r>
            <a:r>
              <a:rPr lang="en-US" dirty="0" smtClean="0"/>
              <a:t>. </a:t>
            </a:r>
            <a:r>
              <a:rPr lang="en-US" dirty="0"/>
              <a:t>T</a:t>
            </a:r>
            <a:r>
              <a:rPr lang="lt-LT" dirty="0" smtClean="0"/>
              <a:t>uo </a:t>
            </a:r>
            <a:r>
              <a:rPr lang="lt-LT" dirty="0"/>
              <a:t>metu Tulonas buvo svarbiausia Prancūzijos karine jūrų baze. 1793 m. gegužę </a:t>
            </a:r>
            <a:r>
              <a:rPr lang="en-US" dirty="0" smtClean="0"/>
              <a:t>ten </a:t>
            </a:r>
            <a:r>
              <a:rPr lang="lt-LT" dirty="0" smtClean="0"/>
              <a:t>sukilo </a:t>
            </a:r>
            <a:r>
              <a:rPr lang="lt-LT" dirty="0"/>
              <a:t>rojalistai, prieš kuriuos respublikonai metė generolo J. F. Carteaux vadovaujamą kariuomenę. </a:t>
            </a:r>
            <a:endParaRPr lang="en-US" dirty="0" smtClean="0"/>
          </a:p>
          <a:p>
            <a:r>
              <a:rPr lang="lt-LT" dirty="0" smtClean="0"/>
              <a:t>Rojalistai</a:t>
            </a:r>
            <a:r>
              <a:rPr lang="lt-LT" dirty="0"/>
              <a:t>, matydami, jog neatsilaikys, į pagalbą pasikvietė D. Britanijos, Ispanijos ir kitų šalių kariuomenes, vadovaujamas britų admirolo S. Hood.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aper.jpg"/>
          <p:cNvPicPr>
            <a:picLocks noChangeAspect="1"/>
          </p:cNvPicPr>
          <p:nvPr/>
        </p:nvPicPr>
        <p:blipFill>
          <a:blip r:embed="rId2" cstate="print"/>
          <a:stretch>
            <a:fillRect/>
          </a:stretch>
        </p:blipFill>
        <p:spPr>
          <a:xfrm>
            <a:off x="0" y="0"/>
            <a:ext cx="9144000" cy="6858000"/>
          </a:xfrm>
          <a:prstGeom prst="rect">
            <a:avLst/>
          </a:prstGeom>
        </p:spPr>
      </p:pic>
      <p:pic>
        <p:nvPicPr>
          <p:cNvPr id="4" name="Content Placeholder 3" descr="tulonas2.jpg"/>
          <p:cNvPicPr>
            <a:picLocks noGrp="1" noChangeAspect="1"/>
          </p:cNvPicPr>
          <p:nvPr>
            <p:ph idx="1"/>
          </p:nvPr>
        </p:nvPicPr>
        <p:blipFill>
          <a:blip r:embed="rId3" cstate="print"/>
          <a:stretch>
            <a:fillRect/>
          </a:stretch>
        </p:blipFill>
        <p:spPr>
          <a:xfrm>
            <a:off x="997529" y="1052945"/>
            <a:ext cx="6846700" cy="480290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per.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err="1" smtClean="0"/>
              <a:t>Artilerijos</a:t>
            </a:r>
            <a:r>
              <a:rPr lang="en-US" dirty="0" smtClean="0"/>
              <a:t> </a:t>
            </a:r>
            <a:r>
              <a:rPr lang="en-US" dirty="0" err="1" smtClean="0"/>
              <a:t>vadas</a:t>
            </a:r>
            <a:endParaRPr lang="lt-LT" dirty="0"/>
          </a:p>
        </p:txBody>
      </p:sp>
      <p:sp>
        <p:nvSpPr>
          <p:cNvPr id="3" name="Content Placeholder 2"/>
          <p:cNvSpPr>
            <a:spLocks noGrp="1"/>
          </p:cNvSpPr>
          <p:nvPr>
            <p:ph idx="1"/>
          </p:nvPr>
        </p:nvSpPr>
        <p:spPr/>
        <p:txBody>
          <a:bodyPr/>
          <a:lstStyle/>
          <a:p>
            <a:r>
              <a:rPr lang="lt-LT" dirty="0" smtClean="0"/>
              <a:t>Britai užėmė visus Tulono fortus ir uosto reide stovėjusius laivus. </a:t>
            </a:r>
            <a:endParaRPr lang="en-US" dirty="0" smtClean="0"/>
          </a:p>
          <a:p>
            <a:r>
              <a:rPr lang="lt-LT" dirty="0" smtClean="0"/>
              <a:t>Pirmajame respublikonų ir Tuloną užėmusių jungtinių pajėgų mūšyje, žuvo respublikonų artilerijos vadas, kurį šiose pareigose pakeitė kapitonas Napoleonas Bonapartas. </a:t>
            </a:r>
          </a:p>
          <a:p>
            <a:endParaRPr lang="lt-LT"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415</Words>
  <Application>Microsoft Office PowerPoint</Application>
  <PresentationFormat>On-screen Show (4:3)</PresentationFormat>
  <Paragraphs>72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Napoleonas Bonapartas</vt:lpstr>
      <vt:lpstr>Slide 2</vt:lpstr>
      <vt:lpstr>Jaunystė</vt:lpstr>
      <vt:lpstr>Slide 4</vt:lpstr>
      <vt:lpstr>Leitenantas</vt:lpstr>
      <vt:lpstr>Slide 6</vt:lpstr>
      <vt:lpstr>Tulono apgultis</vt:lpstr>
      <vt:lpstr>Slide 8</vt:lpstr>
      <vt:lpstr>Artilerijos vadas</vt:lpstr>
      <vt:lpstr>Slide 10</vt:lpstr>
      <vt:lpstr>Tulono fortų užėmimas</vt:lpstr>
      <vt:lpstr>Slide 12</vt:lpstr>
      <vt:lpstr>Brigados generolas</vt:lpstr>
      <vt:lpstr>Slide 14</vt:lpstr>
      <vt:lpstr>Iškilimas</vt:lpstr>
      <vt:lpstr>Slide 16</vt:lpstr>
      <vt:lpstr>Slide 17</vt:lpstr>
      <vt:lpstr>Slide 18</vt:lpstr>
      <vt:lpstr>Napoleono žygis į Egiptą</vt:lpstr>
      <vt:lpstr>Slide 20</vt:lpstr>
      <vt:lpstr>Slide 21</vt:lpstr>
      <vt:lpstr>Slide 22</vt:lpstr>
      <vt:lpstr>Napoleono grįžimas į Paryžių</vt:lpstr>
      <vt:lpstr>Slide 24</vt:lpstr>
      <vt:lpstr>Briumero 18 perversmas</vt:lpstr>
      <vt:lpstr>Slide 26</vt:lpstr>
      <vt:lpstr>Pirmasis Konsulas</vt:lpstr>
      <vt:lpstr>Slide 28</vt:lpstr>
      <vt:lpstr>Prancūzijos imperatorius</vt:lpstr>
      <vt:lpstr>Slide 30</vt:lpstr>
      <vt:lpstr>Napoleonas atsisako sosto</vt:lpstr>
      <vt:lpstr>Slide 32</vt:lpstr>
      <vt:lpstr>Tremtis</vt:lpstr>
      <vt:lpstr>Slide 34</vt:lpstr>
      <vt:lpstr>Napoleonas ir Lietuva</vt:lpstr>
      <vt:lpstr>Slide 36</vt:lpstr>
      <vt:lpstr>Slide 37</vt:lpstr>
      <vt:lpstr>Slide 38</vt:lpstr>
      <vt:lpstr>Slide 39</vt:lpstr>
      <vt:lpstr>Slide 40</vt:lpstr>
      <vt:lpstr>Slide 41</vt:lpstr>
      <vt:lpstr>Slide 42</vt:lpstr>
      <vt:lpstr>Slide 43</vt:lpstr>
      <vt:lpstr>Slide 44</vt:lpstr>
      <vt:lpstr>Kūrė:</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Napoleonas Bonapartas</dc:title>
  <dc:creator>User</dc:creator>
  <cp:lastModifiedBy>User</cp:lastModifiedBy>
  <cp:revision>19</cp:revision>
  <dcterms:created xsi:type="dcterms:W3CDTF">2014-02-17T09:33:37Z</dcterms:created>
  <dcterms:modified xsi:type="dcterms:W3CDTF">2014-02-18T15:02:56Z</dcterms:modified>
</cp:coreProperties>
</file>