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34"/>
  </p:notesMasterIdLst>
  <p:sldIdLst>
    <p:sldId id="256" r:id="rId2"/>
    <p:sldId id="257" r:id="rId3"/>
    <p:sldId id="289" r:id="rId4"/>
    <p:sldId id="290" r:id="rId5"/>
    <p:sldId id="291" r:id="rId6"/>
    <p:sldId id="294" r:id="rId7"/>
    <p:sldId id="279" r:id="rId8"/>
    <p:sldId id="287" r:id="rId9"/>
    <p:sldId id="263" r:id="rId10"/>
    <p:sldId id="284" r:id="rId11"/>
    <p:sldId id="288" r:id="rId12"/>
    <p:sldId id="264" r:id="rId13"/>
    <p:sldId id="269" r:id="rId14"/>
    <p:sldId id="283" r:id="rId15"/>
    <p:sldId id="267" r:id="rId16"/>
    <p:sldId id="265" r:id="rId17"/>
    <p:sldId id="266" r:id="rId18"/>
    <p:sldId id="268" r:id="rId19"/>
    <p:sldId id="278" r:id="rId20"/>
    <p:sldId id="280" r:id="rId21"/>
    <p:sldId id="260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81" r:id="rId31"/>
    <p:sldId id="282" r:id="rId32"/>
    <p:sldId id="26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C79208-1EE5-4B26-99A1-67623EF49E7C}">
          <p14:sldIdLst>
            <p14:sldId id="256"/>
            <p14:sldId id="257"/>
            <p14:sldId id="289"/>
            <p14:sldId id="290"/>
            <p14:sldId id="291"/>
            <p14:sldId id="294"/>
            <p14:sldId id="279"/>
            <p14:sldId id="287"/>
            <p14:sldId id="263"/>
            <p14:sldId id="284"/>
            <p14:sldId id="288"/>
            <p14:sldId id="264"/>
            <p14:sldId id="269"/>
            <p14:sldId id="283"/>
            <p14:sldId id="267"/>
            <p14:sldId id="265"/>
            <p14:sldId id="266"/>
            <p14:sldId id="268"/>
            <p14:sldId id="278"/>
            <p14:sldId id="280"/>
            <p14:sldId id="260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81"/>
            <p14:sldId id="28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CC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F5234A-9B3F-4D35-A59E-0E76DEC593F9}" v="5" dt="2019-05-11T18:52:52.904"/>
    <p1510:client id="{21B0FF8B-6304-41DC-B88B-AE8427421AC0}" v="2" dt="2019-05-12T09:53:42.7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5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6A9-4702-98BC-D3933C672B90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A9-4702-98BC-D3933C672B9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5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6A9-4702-98BC-D3933C672B90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A9-4702-98BC-D3933C672B9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A9-4702-98BC-D3933C672B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1336336"/>
        <c:axId val="481345192"/>
      </c:barChart>
      <c:catAx>
        <c:axId val="4813363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1345192"/>
        <c:crosses val="autoZero"/>
        <c:auto val="1"/>
        <c:lblAlgn val="ctr"/>
        <c:lblOffset val="100"/>
        <c:noMultiLvlLbl val="0"/>
      </c:catAx>
      <c:valAx>
        <c:axId val="481345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481336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t-L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116618430590316E-2"/>
          <c:y val="4.6694195804733711E-2"/>
          <c:w val="0.92240464336167538"/>
          <c:h val="0.703406481686322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Vaikinai ir vyrai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Vidurkis</c:v>
                </c:pt>
                <c:pt idx="1">
                  <c:v>Didžiausias</c:v>
                </c:pt>
                <c:pt idx="2">
                  <c:v>Mažiausias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3.86</c:v>
                </c:pt>
                <c:pt idx="1">
                  <c:v>6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BD-455E-A1E2-4654B80DAB0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Merginos ir moterys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Vidurkis</c:v>
                </c:pt>
                <c:pt idx="1">
                  <c:v>Didžiausias</c:v>
                </c:pt>
                <c:pt idx="2">
                  <c:v>Mažiausias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3.4</c:v>
                </c:pt>
                <c:pt idx="1">
                  <c:v>5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BD-455E-A1E2-4654B80DAB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7649304"/>
        <c:axId val="497652912"/>
      </c:barChart>
      <c:catAx>
        <c:axId val="497649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497652912"/>
        <c:crosses val="autoZero"/>
        <c:auto val="1"/>
        <c:lblAlgn val="ctr"/>
        <c:lblOffset val="100"/>
        <c:noMultiLvlLbl val="0"/>
      </c:catAx>
      <c:valAx>
        <c:axId val="49765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497649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t-L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lt-L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9, 10-okai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Skaičius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99-4E97-8096-A048DD3345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11, 12-okai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Skaičius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99-4E97-8096-A048DD3345D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Suaugusieji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Skaičius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99-4E97-8096-A048DD3345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4144816"/>
        <c:axId val="554145144"/>
      </c:barChart>
      <c:catAx>
        <c:axId val="554144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554145144"/>
        <c:crosses val="autoZero"/>
        <c:auto val="1"/>
        <c:lblAlgn val="ctr"/>
        <c:lblOffset val="100"/>
        <c:noMultiLvlLbl val="0"/>
      </c:catAx>
      <c:valAx>
        <c:axId val="554145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554144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t-L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lt-LT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9, 10-okai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179-496D-B1DA-E3EE70D87E6E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179-496D-B1DA-E3EE70D87E6E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179-496D-B1DA-E3EE70D87E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Vidurkis</c:v>
                </c:pt>
                <c:pt idx="1">
                  <c:v>Mažiausiai</c:v>
                </c:pt>
                <c:pt idx="2">
                  <c:v>Daugiausiai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2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18-4B7A-A8FB-AE4E611D2C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11, 12-okai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Vidurkis</c:v>
                </c:pt>
                <c:pt idx="1">
                  <c:v>Mažiausiai</c:v>
                </c:pt>
                <c:pt idx="2">
                  <c:v>Daugiausiai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3.62</c:v>
                </c:pt>
                <c:pt idx="1">
                  <c:v>1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18-4B7A-A8FB-AE4E611D2CD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Suaugusieji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5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179-496D-B1DA-E3EE70D87E6E}"/>
              </c:ext>
            </c:extLst>
          </c:dPt>
          <c:dPt>
            <c:idx val="1"/>
            <c:invertIfNegative val="0"/>
            <c:bubble3D val="0"/>
            <c:spPr>
              <a:solidFill>
                <a:srgbClr val="FF5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179-496D-B1DA-E3EE70D87E6E}"/>
              </c:ext>
            </c:extLst>
          </c:dPt>
          <c:dPt>
            <c:idx val="2"/>
            <c:invertIfNegative val="0"/>
            <c:bubble3D val="0"/>
            <c:spPr>
              <a:solidFill>
                <a:srgbClr val="FF5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179-496D-B1DA-E3EE70D87E6E}"/>
              </c:ext>
            </c:extLst>
          </c:dPt>
          <c:dLbls>
            <c:dLbl>
              <c:idx val="0"/>
              <c:layout>
                <c:manualLayout>
                  <c:x val="8.1813312842641556E-3"/>
                  <c:y val="-5.133846866241258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179-496D-B1DA-E3EE70D87E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Vidurkis</c:v>
                </c:pt>
                <c:pt idx="1">
                  <c:v>Mažiausiai</c:v>
                </c:pt>
                <c:pt idx="2">
                  <c:v>Daugiausiai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3.85</c:v>
                </c:pt>
                <c:pt idx="1">
                  <c:v>1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18-4B7A-A8FB-AE4E611D2C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7653240"/>
        <c:axId val="497646680"/>
      </c:barChart>
      <c:catAx>
        <c:axId val="497653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497646680"/>
        <c:crosses val="autoZero"/>
        <c:auto val="1"/>
        <c:lblAlgn val="ctr"/>
        <c:lblOffset val="100"/>
        <c:noMultiLvlLbl val="0"/>
      </c:catAx>
      <c:valAx>
        <c:axId val="497646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497653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t-L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lt-LT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Nesimoko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Vidurkis</c:v>
                </c:pt>
                <c:pt idx="1">
                  <c:v>Mažiausias</c:v>
                </c:pt>
                <c:pt idx="2">
                  <c:v>Didžiausias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</c:v>
                </c:pt>
                <c:pt idx="1">
                  <c:v>2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5E-4EF3-A9CC-275FA88469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 lygis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Vidurkis</c:v>
                </c:pt>
                <c:pt idx="1">
                  <c:v>Mažiausias</c:v>
                </c:pt>
                <c:pt idx="2">
                  <c:v>Didžiausias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3.5</c:v>
                </c:pt>
                <c:pt idx="1">
                  <c:v>2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5E-4EF3-A9CC-275FA88469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 lygis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Vidurkis</c:v>
                </c:pt>
                <c:pt idx="1">
                  <c:v>Mažiausias</c:v>
                </c:pt>
                <c:pt idx="2">
                  <c:v>Didžiausias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3.9</c:v>
                </c:pt>
                <c:pt idx="1">
                  <c:v>1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5E-4EF3-A9CC-275FA88469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0068328"/>
        <c:axId val="610071936"/>
      </c:barChart>
      <c:catAx>
        <c:axId val="610068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610071936"/>
        <c:crosses val="autoZero"/>
        <c:auto val="1"/>
        <c:lblAlgn val="ctr"/>
        <c:lblOffset val="100"/>
        <c:noMultiLvlLbl val="0"/>
      </c:catAx>
      <c:valAx>
        <c:axId val="610071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610068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t-L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/>
      </a:pPr>
      <a:endParaRPr lang="lt-LT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824410820490534"/>
          <c:y val="4.4072102108285459E-2"/>
          <c:w val="0.76607152726068117"/>
          <c:h val="0.629492239611388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Nesimoko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Skaičius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BD-48D5-8A19-EB221F7170E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 lygis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Skaičius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BD-48D5-8A19-EB221F7170E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 lygis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Skaičius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BD-48D5-8A19-EB221F7170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3318016"/>
        <c:axId val="493316376"/>
      </c:barChart>
      <c:catAx>
        <c:axId val="49331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493316376"/>
        <c:crosses val="autoZero"/>
        <c:auto val="1"/>
        <c:lblAlgn val="ctr"/>
        <c:lblOffset val="100"/>
        <c:noMultiLvlLbl val="0"/>
      </c:catAx>
      <c:valAx>
        <c:axId val="493316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493318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0572696185241104E-2"/>
          <c:y val="0.81075062429073541"/>
          <c:w val="0.77163867559163213"/>
          <c:h val="0.171737520735001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t-L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/>
      </a:pPr>
      <a:endParaRPr lang="lt-LT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Respondentai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Klausantis radijo, racijoms</c:v>
                </c:pt>
                <c:pt idx="1">
                  <c:v>Susisiekimui</c:v>
                </c:pt>
                <c:pt idx="2">
                  <c:v>Informacijos sklaidai (internetas, televizorius)</c:v>
                </c:pt>
                <c:pt idx="3">
                  <c:v>Kita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</c:v>
                </c:pt>
                <c:pt idx="1">
                  <c:v>18</c:v>
                </c:pt>
                <c:pt idx="2">
                  <c:v>7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09-41E1-8E48-4FCE55C00F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8384319"/>
        <c:axId val="520251823"/>
      </c:barChart>
      <c:catAx>
        <c:axId val="518384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520251823"/>
        <c:crosses val="autoZero"/>
        <c:auto val="1"/>
        <c:lblAlgn val="ctr"/>
        <c:lblOffset val="100"/>
        <c:noMultiLvlLbl val="0"/>
      </c:catAx>
      <c:valAx>
        <c:axId val="520251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518384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lt-LT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Respondentai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Imtuvas priima bangas, siųstuvas išsiunčia</c:v>
                </c:pt>
                <c:pt idx="1">
                  <c:v>Kita</c:v>
                </c:pt>
                <c:pt idx="2">
                  <c:v>Nežino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34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EC-4A04-AD74-D96067748A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8376319"/>
        <c:axId val="529946351"/>
      </c:barChart>
      <c:catAx>
        <c:axId val="518376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529946351"/>
        <c:crosses val="autoZero"/>
        <c:auto val="1"/>
        <c:lblAlgn val="ctr"/>
        <c:lblOffset val="100"/>
        <c:noMultiLvlLbl val="0"/>
      </c:catAx>
      <c:valAx>
        <c:axId val="529946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51837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lt-LT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Visi apklaustieji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Priimti radijo bangas</c:v>
                </c:pt>
                <c:pt idx="1">
                  <c:v>Siųsti radijo bangas</c:v>
                </c:pt>
                <c:pt idx="2">
                  <c:v>Kita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26</c:v>
                </c:pt>
                <c:pt idx="1">
                  <c:v>7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8C-4A0C-A43D-663F949A62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11 -12okai (A ar B lygis), suaugusieji, tiesiogiai naudojantys darbe fizikos žinias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Priimti radijo bangas</c:v>
                </c:pt>
                <c:pt idx="1">
                  <c:v>Siųsti radijo bangas</c:v>
                </c:pt>
                <c:pt idx="2">
                  <c:v>Kita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15</c:v>
                </c:pt>
                <c:pt idx="1">
                  <c:v>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A8-4E84-858C-1B35293D695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9 ir 10-okai bei 11 ir 12-okai, neturintys fizikos; suaugusieji, darbe tiesiogiai nenaudojantys fizikos žinių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Priimti radijo bangas</c:v>
                </c:pt>
                <c:pt idx="1">
                  <c:v>Siųsti radijo bangas</c:v>
                </c:pt>
                <c:pt idx="2">
                  <c:v>Kita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</c:v>
                </c:pt>
                <c:pt idx="1">
                  <c:v>4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A8-4E84-858C-1B35293D695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00434719"/>
        <c:axId val="2004919471"/>
      </c:barChart>
      <c:catAx>
        <c:axId val="2000434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2004919471"/>
        <c:crosses val="autoZero"/>
        <c:auto val="1"/>
        <c:lblAlgn val="ctr"/>
        <c:lblOffset val="100"/>
        <c:noMultiLvlLbl val="0"/>
      </c:catAx>
      <c:valAx>
        <c:axId val="2004919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2000434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t-L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lt-LT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Respondentai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Nežino </c:v>
                </c:pt>
                <c:pt idx="1">
                  <c:v>Apsisaugojimui (gyvybės, nuo nutrenkimo ir pan.)</c:v>
                </c:pt>
                <c:pt idx="2">
                  <c:v>Kita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7</c:v>
                </c:pt>
                <c:pt idx="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DB-45B5-8842-621476E602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0428719"/>
        <c:axId val="1956858095"/>
      </c:barChart>
      <c:catAx>
        <c:axId val="2000428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1956858095"/>
        <c:crosses val="autoZero"/>
        <c:auto val="1"/>
        <c:lblAlgn val="ctr"/>
        <c:lblOffset val="100"/>
        <c:noMultiLvlLbl val="0"/>
      </c:catAx>
      <c:valAx>
        <c:axId val="1956858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2000428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lt-LT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Respondentai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5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61FB-4029-922B-46AE24E7ACB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Taip</c:v>
                </c:pt>
                <c:pt idx="1">
                  <c:v>Ne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D6-4EFB-B3B7-21AB093F5C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8408943"/>
        <c:axId val="2011028783"/>
      </c:barChart>
      <c:catAx>
        <c:axId val="2008408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2011028783"/>
        <c:crosses val="autoZero"/>
        <c:auto val="1"/>
        <c:lblAlgn val="ctr"/>
        <c:lblOffset val="100"/>
        <c:noMultiLvlLbl val="0"/>
      </c:catAx>
      <c:valAx>
        <c:axId val="2011028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2008408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lt-L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9, 10-okai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Times New Roman" panose="02020603050405020304" pitchFamily="18" charset="0"/>
                  </a:defRPr>
                </a:pPr>
                <a:endParaRPr lang="lt-L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Skaičius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2A-41C0-BCAB-8F93ACD248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11, 12-okai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Times New Roman" panose="02020603050405020304" pitchFamily="18" charset="0"/>
                  </a:defRPr>
                </a:pPr>
                <a:endParaRPr lang="lt-L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Skaičius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2A-41C0-BCAB-8F93ACD2488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Suaugusieji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Times New Roman" panose="02020603050405020304" pitchFamily="18" charset="0"/>
                  </a:defRPr>
                </a:pPr>
                <a:endParaRPr lang="lt-L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Skaičius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2A-41C0-BCAB-8F93ACD24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4144816"/>
        <c:axId val="554145144"/>
      </c:barChart>
      <c:catAx>
        <c:axId val="554144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lt-LT"/>
          </a:p>
        </c:txPr>
        <c:crossAx val="554145144"/>
        <c:crosses val="autoZero"/>
        <c:auto val="1"/>
        <c:lblAlgn val="ctr"/>
        <c:lblOffset val="100"/>
        <c:noMultiLvlLbl val="0"/>
      </c:catAx>
      <c:valAx>
        <c:axId val="554145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lt-LT"/>
          </a:p>
        </c:txPr>
        <c:crossAx val="554144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lt-L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000">
          <a:latin typeface="+mn-lt"/>
          <a:cs typeface="Times New Roman" panose="02020603050405020304" pitchFamily="18" charset="0"/>
        </a:defRPr>
      </a:pPr>
      <a:endParaRPr lang="lt-LT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Respondentai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iki 1 km</c:v>
                </c:pt>
                <c:pt idx="1">
                  <c:v>1 km - 10 km</c:v>
                </c:pt>
                <c:pt idx="2">
                  <c:v>daugiau už 10 km</c:v>
                </c:pt>
                <c:pt idx="3">
                  <c:v>Kita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</c:v>
                </c:pt>
                <c:pt idx="1">
                  <c:v>16</c:v>
                </c:pt>
                <c:pt idx="2">
                  <c:v>11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41-4178-81A5-C70712BA57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0438319"/>
        <c:axId val="1966716063"/>
      </c:barChart>
      <c:catAx>
        <c:axId val="2000438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1966716063"/>
        <c:crosses val="autoZero"/>
        <c:auto val="1"/>
        <c:lblAlgn val="ctr"/>
        <c:lblOffset val="100"/>
        <c:noMultiLvlLbl val="0"/>
      </c:catAx>
      <c:valAx>
        <c:axId val="1966716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2000438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lt-LT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Visi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Kasdien</c:v>
                </c:pt>
                <c:pt idx="1">
                  <c:v>Dažnai (klausosi mašinoje)</c:v>
                </c:pt>
                <c:pt idx="2">
                  <c:v>Retai (kelis kartus per sav. ar mėn.)</c:v>
                </c:pt>
                <c:pt idx="3">
                  <c:v>Nesiklauso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</c:v>
                </c:pt>
                <c:pt idx="1">
                  <c:v>9</c:v>
                </c:pt>
                <c:pt idx="2">
                  <c:v>14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6C-4970-9C4A-E324F560BA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Moterys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Kasdien</c:v>
                </c:pt>
                <c:pt idx="1">
                  <c:v>Dažnai (klausosi mašinoje)</c:v>
                </c:pt>
                <c:pt idx="2">
                  <c:v>Retai (kelis kartus per sav. ar mėn.)</c:v>
                </c:pt>
                <c:pt idx="3">
                  <c:v>Nesiklauso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02-4007-977C-AC6EDC52777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Vyrai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Kasdien</c:v>
                </c:pt>
                <c:pt idx="1">
                  <c:v>Dažnai (klausosi mašinoje)</c:v>
                </c:pt>
                <c:pt idx="2">
                  <c:v>Retai (kelis kartus per sav. ar mėn.)</c:v>
                </c:pt>
                <c:pt idx="3">
                  <c:v>Nesiklauso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</c:v>
                </c:pt>
                <c:pt idx="1">
                  <c:v>7</c:v>
                </c:pt>
                <c:pt idx="2">
                  <c:v>10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02-4007-977C-AC6EDC52777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04053247"/>
        <c:axId val="2008862047"/>
      </c:barChart>
      <c:catAx>
        <c:axId val="2004053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2008862047"/>
        <c:crosses val="autoZero"/>
        <c:auto val="1"/>
        <c:lblAlgn val="ctr"/>
        <c:lblOffset val="100"/>
        <c:noMultiLvlLbl val="0"/>
      </c:catAx>
      <c:valAx>
        <c:axId val="2008862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2004053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t-L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lt-LT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Visi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Taip</c:v>
                </c:pt>
                <c:pt idx="1">
                  <c:v>Ne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31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0F-4A8C-84AE-0F952783634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Moterys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Taip</c:v>
                </c:pt>
                <c:pt idx="1">
                  <c:v>Ne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90F-4A8C-84AE-0F952783634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Vyrai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Taip</c:v>
                </c:pt>
                <c:pt idx="1">
                  <c:v>Ne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90F-4A8C-84AE-0F952783634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61712223"/>
        <c:axId val="128184319"/>
      </c:barChart>
      <c:catAx>
        <c:axId val="1961712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128184319"/>
        <c:crosses val="autoZero"/>
        <c:auto val="1"/>
        <c:lblAlgn val="ctr"/>
        <c:lblOffset val="100"/>
        <c:noMultiLvlLbl val="0"/>
      </c:catAx>
      <c:valAx>
        <c:axId val="128184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1961712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t-L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lt-L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Vaikinai ir vyrai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Times New Roman" panose="02020603050405020304" pitchFamily="18" charset="0"/>
                  </a:defRPr>
                </a:pPr>
                <a:endParaRPr lang="lt-L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1"/>
                <c:pt idx="0">
                  <c:v>Skaičius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3E-47A7-88D0-8554B0EFB2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Merginos ir moterys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Times New Roman" panose="02020603050405020304" pitchFamily="18" charset="0"/>
                  </a:defRPr>
                </a:pPr>
                <a:endParaRPr lang="lt-L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1"/>
                <c:pt idx="0">
                  <c:v>Skaičius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3E-47A7-88D0-8554B0EFB2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7641760"/>
        <c:axId val="497640448"/>
      </c:barChart>
      <c:catAx>
        <c:axId val="497641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lt-LT"/>
          </a:p>
        </c:txPr>
        <c:crossAx val="497640448"/>
        <c:crosses val="autoZero"/>
        <c:auto val="1"/>
        <c:lblAlgn val="ctr"/>
        <c:lblOffset val="100"/>
        <c:noMultiLvlLbl val="0"/>
      </c:catAx>
      <c:valAx>
        <c:axId val="49764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lt-LT"/>
          </a:p>
        </c:txPr>
        <c:crossAx val="497641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lt-L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000">
          <a:latin typeface="+mn-lt"/>
          <a:cs typeface="Times New Roman" panose="02020603050405020304" pitchFamily="18" charset="0"/>
        </a:defRPr>
      </a:pPr>
      <a:endParaRPr lang="lt-L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Taip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9, 10-okai</c:v>
                </c:pt>
                <c:pt idx="1">
                  <c:v>11, 12-okai</c:v>
                </c:pt>
                <c:pt idx="2">
                  <c:v>Suaugusieji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44.44</c:v>
                </c:pt>
                <c:pt idx="1">
                  <c:v>26</c:v>
                </c:pt>
                <c:pt idx="2">
                  <c:v>42.86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4A-468F-B6E9-CB7BBD777C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9, 10-okai</c:v>
                </c:pt>
                <c:pt idx="1">
                  <c:v>11, 12-okai</c:v>
                </c:pt>
                <c:pt idx="2">
                  <c:v>Suaugusieji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55.55</c:v>
                </c:pt>
                <c:pt idx="1">
                  <c:v>73.900000000000006</c:v>
                </c:pt>
                <c:pt idx="2">
                  <c:v>57.1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4A-468F-B6E9-CB7BBD777C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7630280"/>
        <c:axId val="497630936"/>
      </c:barChart>
      <c:catAx>
        <c:axId val="497630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497630936"/>
        <c:crosses val="autoZero"/>
        <c:auto val="1"/>
        <c:lblAlgn val="ctr"/>
        <c:lblOffset val="100"/>
        <c:noMultiLvlLbl val="0"/>
      </c:catAx>
      <c:valAx>
        <c:axId val="497630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497630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t-L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lt-L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Taip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Bendrai</c:v>
                </c:pt>
                <c:pt idx="1">
                  <c:v>Vaikinai ir vyrai</c:v>
                </c:pt>
                <c:pt idx="2">
                  <c:v>Merginos ir moterys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32.5</c:v>
                </c:pt>
                <c:pt idx="1">
                  <c:v>36.700000000000003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7C-414A-8ACA-6A311FDAAD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Bendrai</c:v>
                </c:pt>
                <c:pt idx="1">
                  <c:v>Vaikinai ir vyrai</c:v>
                </c:pt>
                <c:pt idx="2">
                  <c:v>Merginos ir moterys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67.5</c:v>
                </c:pt>
                <c:pt idx="1">
                  <c:v>63.3</c:v>
                </c:pt>
                <c:pt idx="2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7C-414A-8ACA-6A311FDAAD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7630280"/>
        <c:axId val="497630936"/>
      </c:barChart>
      <c:catAx>
        <c:axId val="497630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497630936"/>
        <c:crosses val="autoZero"/>
        <c:auto val="1"/>
        <c:lblAlgn val="ctr"/>
        <c:lblOffset val="100"/>
        <c:noMultiLvlLbl val="0"/>
      </c:catAx>
      <c:valAx>
        <c:axId val="497630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497630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t-L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lt-L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Teisingų atsakymų procentas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7</c:v>
                </c:pt>
                <c:pt idx="1">
                  <c:v>3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2</c:v>
                </c:pt>
                <c:pt idx="6">
                  <c:v>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22.5</c:v>
                </c:pt>
                <c:pt idx="1">
                  <c:v>42.5</c:v>
                </c:pt>
                <c:pt idx="2">
                  <c:v>45</c:v>
                </c:pt>
                <c:pt idx="3">
                  <c:v>60</c:v>
                </c:pt>
                <c:pt idx="4">
                  <c:v>62.5</c:v>
                </c:pt>
                <c:pt idx="5">
                  <c:v>70</c:v>
                </c:pt>
                <c:pt idx="6">
                  <c:v>72.5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CE-442F-B2A1-C1CBD3A1B1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5693200"/>
        <c:axId val="485697136"/>
      </c:barChart>
      <c:catAx>
        <c:axId val="485693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485697136"/>
        <c:crosses val="autoZero"/>
        <c:auto val="1"/>
        <c:lblAlgn val="ctr"/>
        <c:lblOffset val="100"/>
        <c:noMultiLvlLbl val="0"/>
      </c:catAx>
      <c:valAx>
        <c:axId val="485697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485693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lt-L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31114862485303E-2"/>
          <c:y val="2.8691596094649916E-2"/>
          <c:w val="0.95740142387096927"/>
          <c:h val="0.904372974225409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Daugiausiai</c:v>
                </c:pt>
                <c:pt idx="1">
                  <c:v>Mažiausiai</c:v>
                </c:pt>
                <c:pt idx="2">
                  <c:v>Vidurkis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89-4537-8AF1-846C79F0DB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Daugiausiai</c:v>
                </c:pt>
                <c:pt idx="1">
                  <c:v>Mažiausiai</c:v>
                </c:pt>
                <c:pt idx="2">
                  <c:v>Vidurkis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</c:v>
                </c:pt>
                <c:pt idx="1">
                  <c:v>1</c:v>
                </c:pt>
                <c:pt idx="2">
                  <c:v>3.75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89-4537-8AF1-846C79F0DB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7657504"/>
        <c:axId val="497627000"/>
      </c:barChart>
      <c:catAx>
        <c:axId val="497657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497627000"/>
        <c:crosses val="autoZero"/>
        <c:auto val="1"/>
        <c:lblAlgn val="ctr"/>
        <c:lblOffset val="40"/>
        <c:noMultiLvlLbl val="0"/>
      </c:catAx>
      <c:valAx>
        <c:axId val="497627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497657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lt-L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93C4-4C5F-91F8-2BE80A09A627}"/>
              </c:ext>
            </c:extLst>
          </c:dPt>
          <c:cat>
            <c:numRef>
              <c:f>Sheet1!$A$2:$A$42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6</c:v>
                </c:pt>
                <c:pt idx="3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7A-4B80-9568-A78064AA02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9751488"/>
        <c:axId val="519750176"/>
      </c:barChart>
      <c:catAx>
        <c:axId val="51975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519750176"/>
        <c:crosses val="autoZero"/>
        <c:auto val="1"/>
        <c:lblAlgn val="ctr"/>
        <c:lblOffset val="100"/>
        <c:noMultiLvlLbl val="0"/>
      </c:catAx>
      <c:valAx>
        <c:axId val="519750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519751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t-L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Vaikinai ir vyrai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1"/>
                <c:pt idx="0">
                  <c:v>Skaičius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D0-4CBB-8A4C-29FF3D44A4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Merginos ir moterys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1"/>
                <c:pt idx="0">
                  <c:v>Skaičius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D0-4CBB-8A4C-29FF3D44A4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7641760"/>
        <c:axId val="497640448"/>
      </c:barChart>
      <c:catAx>
        <c:axId val="497641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497640448"/>
        <c:crosses val="autoZero"/>
        <c:auto val="1"/>
        <c:lblAlgn val="ctr"/>
        <c:lblOffset val="100"/>
        <c:noMultiLvlLbl val="0"/>
      </c:catAx>
      <c:valAx>
        <c:axId val="49764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497641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t-L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lt-L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D7100-C3F1-4F4D-A119-487C5D1F51EB}" type="datetimeFigureOut">
              <a:rPr lang="lt-LT" smtClean="0"/>
              <a:t>2019-05-12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45F52-5EA6-443C-B022-F4547736548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3925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</a:t>
            </a:r>
            <a:r>
              <a:rPr lang="lt-LT" err="1"/>
              <a:t>žiausiai</a:t>
            </a:r>
            <a:r>
              <a:rPr lang="lt-LT"/>
              <a:t> surinko 1 teisingą</a:t>
            </a:r>
          </a:p>
          <a:p>
            <a:pPr lvl="1"/>
            <a:r>
              <a:rPr lang="lt-LT"/>
              <a:t>11 V A lygis </a:t>
            </a:r>
          </a:p>
          <a:p>
            <a:pPr lvl="1"/>
            <a:r>
              <a:rPr lang="lt-LT"/>
              <a:t>- M Ne Taip + sieja gyvenimą su fizika</a:t>
            </a:r>
          </a:p>
          <a:p>
            <a:r>
              <a:rPr lang="lt-LT"/>
              <a:t>Daugiausiai surinko 6 teisingus</a:t>
            </a:r>
          </a:p>
          <a:p>
            <a:pPr lvl="1"/>
            <a:r>
              <a:rPr lang="lt-LT"/>
              <a:t>11 V taip</a:t>
            </a:r>
          </a:p>
          <a:p>
            <a:pPr lvl="1"/>
            <a:r>
              <a:rPr lang="lt-LT"/>
              <a:t>11 V A lygis </a:t>
            </a:r>
          </a:p>
          <a:p>
            <a:pPr lvl="1"/>
            <a:r>
              <a:rPr lang="lt-LT"/>
              <a:t>Nei vienas neketina sieti gyvenimo su fizika</a:t>
            </a:r>
          </a:p>
          <a:p>
            <a:r>
              <a:rPr lang="lt-LT"/>
              <a:t>Vidurkis – 3,75 taškai (53.6</a:t>
            </a:r>
            <a:r>
              <a:rPr lang="en-US"/>
              <a:t>%</a:t>
            </a:r>
            <a:r>
              <a:rPr lang="lt-LT"/>
              <a:t>)</a:t>
            </a:r>
          </a:p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5F52-5EA6-443C-B022-F4547736548E}" type="slidenum">
              <a:rPr lang="lt-LT" smtClean="0"/>
              <a:t>16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33296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/>
              <a:t>30 vaikinų / vyrų – rezultatas 55,2</a:t>
            </a:r>
            <a:r>
              <a:rPr lang="en-US"/>
              <a:t>%</a:t>
            </a:r>
          </a:p>
          <a:p>
            <a:pPr lvl="1"/>
            <a:r>
              <a:rPr lang="en-US"/>
              <a:t>MAX 6, MIN 1</a:t>
            </a:r>
            <a:endParaRPr lang="lt-LT"/>
          </a:p>
          <a:p>
            <a:r>
              <a:rPr lang="lt-LT"/>
              <a:t>10 merginų / moterų – rezultatas 48</a:t>
            </a:r>
            <a:r>
              <a:rPr lang="en-US"/>
              <a:t>,6%</a:t>
            </a:r>
            <a:r>
              <a:rPr lang="lt-LT"/>
              <a:t> </a:t>
            </a:r>
            <a:endParaRPr lang="en-US"/>
          </a:p>
          <a:p>
            <a:pPr lvl="1"/>
            <a:r>
              <a:rPr lang="en-US"/>
              <a:t>MAX 5, MIN 1</a:t>
            </a:r>
            <a:endParaRPr lang="lt-LT"/>
          </a:p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5F52-5EA6-443C-B022-F4547736548E}" type="slidenum">
              <a:rPr lang="lt-LT" smtClean="0"/>
              <a:t>18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75485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6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/>
              <a:t>Click to edit Master text styles</a:t>
            </a:r>
          </a:p>
          <a:p>
            <a:pPr lvl="1"/>
            <a:r>
              <a:rPr lang="lt-LT"/>
              <a:t>Second level</a:t>
            </a:r>
          </a:p>
          <a:p>
            <a:pPr lvl="2"/>
            <a:r>
              <a:rPr lang="lt-LT"/>
              <a:t>Third level</a:t>
            </a:r>
          </a:p>
          <a:p>
            <a:pPr lvl="3"/>
            <a:r>
              <a:rPr lang="lt-LT"/>
              <a:t>Fourth level</a:t>
            </a:r>
          </a:p>
          <a:p>
            <a:pPr lvl="4"/>
            <a:r>
              <a:rPr lang="lt-L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7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/>
              <a:t>Click to edit Master text styles</a:t>
            </a:r>
          </a:p>
          <a:p>
            <a:pPr lvl="1"/>
            <a:r>
              <a:rPr lang="lt-LT"/>
              <a:t>Second level</a:t>
            </a:r>
          </a:p>
          <a:p>
            <a:pPr lvl="2"/>
            <a:r>
              <a:rPr lang="lt-LT"/>
              <a:t>Third level</a:t>
            </a:r>
          </a:p>
          <a:p>
            <a:pPr lvl="3"/>
            <a:r>
              <a:rPr lang="lt-LT"/>
              <a:t>Fourth level</a:t>
            </a:r>
          </a:p>
          <a:p>
            <a:pPr lvl="4"/>
            <a:r>
              <a:rPr lang="lt-L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0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Click to edit Master text styles</a:t>
            </a:r>
          </a:p>
          <a:p>
            <a:pPr lvl="1"/>
            <a:r>
              <a:rPr lang="lt-LT"/>
              <a:t>Second level</a:t>
            </a:r>
          </a:p>
          <a:p>
            <a:pPr lvl="2"/>
            <a:r>
              <a:rPr lang="lt-LT"/>
              <a:t>Third level</a:t>
            </a:r>
          </a:p>
          <a:p>
            <a:pPr lvl="3"/>
            <a:r>
              <a:rPr lang="lt-LT"/>
              <a:t>Fourth level</a:t>
            </a:r>
          </a:p>
          <a:p>
            <a:pPr lvl="4"/>
            <a:r>
              <a:rPr lang="lt-L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2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Click to edit Master text styles</a:t>
            </a:r>
          </a:p>
          <a:p>
            <a:pPr lvl="1"/>
            <a:r>
              <a:rPr lang="lt-LT"/>
              <a:t>Second level</a:t>
            </a:r>
          </a:p>
          <a:p>
            <a:pPr lvl="2"/>
            <a:r>
              <a:rPr lang="lt-LT"/>
              <a:t>Third level</a:t>
            </a:r>
          </a:p>
          <a:p>
            <a:pPr lvl="3"/>
            <a:r>
              <a:rPr lang="lt-LT"/>
              <a:t>Fourth level</a:t>
            </a:r>
          </a:p>
          <a:p>
            <a:pPr lvl="4"/>
            <a:r>
              <a:rPr lang="lt-L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Click to edit Master text styles</a:t>
            </a:r>
          </a:p>
          <a:p>
            <a:pPr lvl="1"/>
            <a:r>
              <a:rPr lang="lt-LT"/>
              <a:t>Second level</a:t>
            </a:r>
          </a:p>
          <a:p>
            <a:pPr lvl="2"/>
            <a:r>
              <a:rPr lang="lt-LT"/>
              <a:t>Third level</a:t>
            </a:r>
          </a:p>
          <a:p>
            <a:pPr lvl="3"/>
            <a:r>
              <a:rPr lang="lt-LT"/>
              <a:t>Fourth level</a:t>
            </a:r>
          </a:p>
          <a:p>
            <a:pPr lvl="4"/>
            <a:r>
              <a:rPr lang="lt-LT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1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/>
              <a:t>Click to edit Master text styles</a:t>
            </a:r>
          </a:p>
          <a:p>
            <a:pPr lvl="1"/>
            <a:r>
              <a:rPr lang="lt-LT"/>
              <a:t>Second level</a:t>
            </a:r>
          </a:p>
          <a:p>
            <a:pPr lvl="2"/>
            <a:r>
              <a:rPr lang="lt-LT"/>
              <a:t>Third level</a:t>
            </a:r>
          </a:p>
          <a:p>
            <a:pPr lvl="3"/>
            <a:r>
              <a:rPr lang="lt-LT"/>
              <a:t>Fourth level</a:t>
            </a:r>
          </a:p>
          <a:p>
            <a:pPr lvl="4"/>
            <a:r>
              <a:rPr lang="lt-L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/>
              <a:t>Click to edit Master text styles</a:t>
            </a:r>
          </a:p>
          <a:p>
            <a:pPr lvl="1"/>
            <a:r>
              <a:rPr lang="lt-LT"/>
              <a:t>Second level</a:t>
            </a:r>
          </a:p>
          <a:p>
            <a:pPr lvl="2"/>
            <a:r>
              <a:rPr lang="lt-LT"/>
              <a:t>Third level</a:t>
            </a:r>
          </a:p>
          <a:p>
            <a:pPr lvl="3"/>
            <a:r>
              <a:rPr lang="lt-LT"/>
              <a:t>Fourth level</a:t>
            </a:r>
          </a:p>
          <a:p>
            <a:pPr lvl="4"/>
            <a:r>
              <a:rPr lang="lt-L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6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1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/>
              <a:t>Click to edit Master text styles</a:t>
            </a:r>
          </a:p>
          <a:p>
            <a:pPr lvl="1"/>
            <a:r>
              <a:rPr lang="lt-LT"/>
              <a:t>Second level</a:t>
            </a:r>
          </a:p>
          <a:p>
            <a:pPr lvl="2"/>
            <a:r>
              <a:rPr lang="lt-LT"/>
              <a:t>Third level</a:t>
            </a:r>
          </a:p>
          <a:p>
            <a:pPr lvl="3"/>
            <a:r>
              <a:rPr lang="lt-LT"/>
              <a:t>Fourth level</a:t>
            </a:r>
          </a:p>
          <a:p>
            <a:pPr lvl="4"/>
            <a:r>
              <a:rPr lang="lt-L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8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lt-LT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7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Click to edit Master text styles</a:t>
            </a:r>
          </a:p>
          <a:p>
            <a:pPr lvl="1"/>
            <a:r>
              <a:rPr lang="lt-LT"/>
              <a:t>Second level</a:t>
            </a:r>
          </a:p>
          <a:p>
            <a:pPr lvl="2"/>
            <a:r>
              <a:rPr lang="lt-LT"/>
              <a:t>Third level</a:t>
            </a:r>
          </a:p>
          <a:p>
            <a:pPr lvl="3"/>
            <a:r>
              <a:rPr lang="lt-LT"/>
              <a:t>Fourth level</a:t>
            </a:r>
          </a:p>
          <a:p>
            <a:pPr lvl="4"/>
            <a:r>
              <a:rPr lang="lt-L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E3E68-314E-4E62-AA8A-BE3F20F81523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ctrTitle"/>
          </p:nvPr>
        </p:nvSpPr>
        <p:spPr>
          <a:xfrm>
            <a:off x="333144" y="965198"/>
            <a:ext cx="7456191" cy="4927601"/>
          </a:xfrm>
        </p:spPr>
        <p:txBody>
          <a:bodyPr anchor="ctr">
            <a:normAutofit/>
          </a:bodyPr>
          <a:lstStyle/>
          <a:p>
            <a:pPr algn="r"/>
            <a:r>
              <a:rPr lang="lt-LT" b="1">
                <a:cs typeface="Calibri Light"/>
              </a:rPr>
              <a:t>Radijas. Radijo bangos</a:t>
            </a:r>
            <a:br>
              <a:rPr lang="lt-LT" b="1"/>
            </a:br>
            <a:r>
              <a:rPr lang="lt-LT" b="1">
                <a:cs typeface="Calibri Light"/>
              </a:rPr>
              <a:t>Apklausos rezultatai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093963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  <a:cs typeface="Calibri"/>
              </a:rPr>
              <a:t>Julija </a:t>
            </a:r>
            <a:r>
              <a:rPr lang="en-US" sz="2000" err="1">
                <a:solidFill>
                  <a:srgbClr val="FFFFFF"/>
                </a:solidFill>
                <a:cs typeface="Calibri"/>
              </a:rPr>
              <a:t>Bendikaitė</a:t>
            </a:r>
            <a:endParaRPr lang="lt-LT" sz="2000" err="1">
              <a:solidFill>
                <a:srgbClr val="FFFFFF"/>
              </a:solidFill>
              <a:cs typeface="Calibri"/>
            </a:endParaRPr>
          </a:p>
          <a:p>
            <a:pPr algn="l"/>
            <a:r>
              <a:rPr lang="en-US" sz="2000">
                <a:solidFill>
                  <a:srgbClr val="FFFFFF"/>
                </a:solidFill>
                <a:cs typeface="Calibri"/>
              </a:rPr>
              <a:t>Gytis </a:t>
            </a:r>
            <a:r>
              <a:rPr lang="en-US" sz="2000" err="1">
                <a:solidFill>
                  <a:srgbClr val="FFFFFF"/>
                </a:solidFill>
                <a:cs typeface="Calibri"/>
              </a:rPr>
              <a:t>Kalvis</a:t>
            </a:r>
            <a:endParaRPr lang="lt-LT" sz="2000">
              <a:solidFill>
                <a:srgbClr val="FFFFFF"/>
              </a:solidFill>
              <a:cs typeface="Calibri"/>
            </a:endParaRPr>
          </a:p>
          <a:p>
            <a:pPr algn="l"/>
            <a:r>
              <a:rPr lang="en-US" sz="2000" err="1">
                <a:solidFill>
                  <a:srgbClr val="FFFFFF"/>
                </a:solidFill>
                <a:cs typeface="Calibri"/>
              </a:rPr>
              <a:t>Eidenis</a:t>
            </a:r>
            <a:r>
              <a:rPr lang="en-US" sz="2000">
                <a:solidFill>
                  <a:srgbClr val="FFFFFF"/>
                </a:solidFill>
                <a:cs typeface="Calibri"/>
              </a:rPr>
              <a:t> </a:t>
            </a:r>
            <a:r>
              <a:rPr lang="en-US" sz="2000" err="1">
                <a:solidFill>
                  <a:srgbClr val="FFFFFF"/>
                </a:solidFill>
                <a:cs typeface="Calibri"/>
              </a:rPr>
              <a:t>Kasperavičius</a:t>
            </a:r>
          </a:p>
          <a:p>
            <a:pPr algn="l"/>
            <a:r>
              <a:rPr lang="en-US" sz="2000">
                <a:solidFill>
                  <a:srgbClr val="FFFFFF"/>
                </a:solidFill>
                <a:cs typeface="Calibri"/>
              </a:rPr>
              <a:t>Lukas Rimkus</a:t>
            </a:r>
          </a:p>
          <a:p>
            <a:pPr algn="l"/>
            <a:endParaRPr lang="en-US" sz="2000">
              <a:solidFill>
                <a:srgbClr val="FFFFFF"/>
              </a:solidFill>
              <a:cs typeface="Calibri"/>
            </a:endParaRPr>
          </a:p>
          <a:p>
            <a:pPr algn="l"/>
            <a:r>
              <a:rPr lang="en-US" sz="2000">
                <a:solidFill>
                  <a:srgbClr val="FFFFFF"/>
                </a:solidFill>
                <a:cs typeface="Calibri"/>
              </a:rPr>
              <a:t>III </a:t>
            </a:r>
            <a:r>
              <a:rPr lang="en-US" sz="2000" err="1">
                <a:solidFill>
                  <a:srgbClr val="FFFFFF"/>
                </a:solidFill>
                <a:cs typeface="Calibri"/>
              </a:rPr>
              <a:t>klasė</a:t>
            </a:r>
          </a:p>
          <a:p>
            <a:pPr algn="l"/>
            <a:r>
              <a:rPr lang="en-US" sz="2000">
                <a:solidFill>
                  <a:srgbClr val="FFFFFF"/>
                </a:solidFill>
                <a:cs typeface="Calibri"/>
              </a:rPr>
              <a:t>2019 m.</a:t>
            </a:r>
          </a:p>
        </p:txBody>
      </p:sp>
    </p:spTree>
    <p:extLst>
      <p:ext uri="{BB962C8B-B14F-4D97-AF65-F5344CB8AC3E}">
        <p14:creationId xmlns:p14="http://schemas.microsoft.com/office/powerpoint/2010/main" val="424736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6C1087-F78F-4892-B1F6-743FEF65C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4479"/>
            <a:ext cx="10515600" cy="5382484"/>
          </a:xfrm>
        </p:spPr>
        <p:txBody>
          <a:bodyPr anchor="ctr"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lt-LT" sz="4400"/>
              <a:t>Užduoti 7 klausimai su pasirenkamais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lt-LT" sz="4400"/>
              <a:t>2 (taip arba ne)</a:t>
            </a:r>
            <a:r>
              <a:rPr lang="en-US" sz="4400"/>
              <a:t>, 3 </a:t>
            </a:r>
            <a:r>
              <a:rPr lang="en-US" sz="4400" err="1"/>
              <a:t>arba</a:t>
            </a:r>
            <a:r>
              <a:rPr lang="en-US" sz="4400"/>
              <a:t>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4400"/>
              <a:t>4 (A, B, </a:t>
            </a:r>
            <a:r>
              <a:rPr lang="en-US" sz="4400" err="1"/>
              <a:t>abu</a:t>
            </a:r>
            <a:r>
              <a:rPr lang="en-US" sz="4400"/>
              <a:t>, </a:t>
            </a:r>
            <a:r>
              <a:rPr lang="en-US" sz="4400" err="1"/>
              <a:t>nei</a:t>
            </a:r>
            <a:r>
              <a:rPr lang="en-US" sz="4400"/>
              <a:t> </a:t>
            </a:r>
            <a:r>
              <a:rPr lang="en-US" sz="4400" err="1"/>
              <a:t>vienas</a:t>
            </a:r>
            <a:r>
              <a:rPr lang="en-US" sz="4400"/>
              <a:t>)</a:t>
            </a:r>
            <a:r>
              <a:rPr lang="lt-LT" sz="4400"/>
              <a:t> atsakymais</a:t>
            </a:r>
          </a:p>
        </p:txBody>
      </p:sp>
    </p:spTree>
    <p:extLst>
      <p:ext uri="{BB962C8B-B14F-4D97-AF65-F5344CB8AC3E}">
        <p14:creationId xmlns:p14="http://schemas.microsoft.com/office/powerpoint/2010/main" val="1427525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0F074-0DB5-43E7-94BD-E48719CCC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679" y="430967"/>
            <a:ext cx="11212642" cy="5996065"/>
          </a:xfrm>
        </p:spPr>
        <p:txBody>
          <a:bodyPr numCol="2">
            <a:normAutofit fontScale="92500" lnSpcReduction="20000"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lt-LT" b="1"/>
              <a:t>Elektromagnetinių bangų atradėjas?</a:t>
            </a:r>
            <a:r>
              <a:rPr lang="lt-LT"/>
              <a:t> </a:t>
            </a:r>
          </a:p>
          <a:p>
            <a:pPr marL="914400" lvl="1" indent="-457200" fontAlgn="base">
              <a:buFont typeface="+mj-lt"/>
              <a:buAutoNum type="alphaLcParenR"/>
            </a:pPr>
            <a:r>
              <a:rPr lang="lt-LT" err="1"/>
              <a:t>Heinrichas</a:t>
            </a:r>
            <a:r>
              <a:rPr lang="lt-LT"/>
              <a:t> Hercas </a:t>
            </a:r>
          </a:p>
          <a:p>
            <a:pPr marL="914400" lvl="1" indent="-457200" fontAlgn="base">
              <a:buFont typeface="+mj-lt"/>
              <a:buAutoNum type="alphaLcParenR"/>
            </a:pPr>
            <a:r>
              <a:rPr lang="lt-LT"/>
              <a:t>Džeimsas Klarkas </a:t>
            </a:r>
            <a:r>
              <a:rPr lang="lt-LT" err="1"/>
              <a:t>Maksvelas</a:t>
            </a:r>
            <a:r>
              <a:rPr lang="lt-LT"/>
              <a:t> </a:t>
            </a:r>
          </a:p>
          <a:p>
            <a:pPr marL="914400" lvl="1" indent="-457200" fontAlgn="base">
              <a:buFont typeface="+mj-lt"/>
              <a:buAutoNum type="alphaLcParenR"/>
            </a:pPr>
            <a:r>
              <a:rPr lang="lt-LT"/>
              <a:t>Tomas </a:t>
            </a:r>
            <a:r>
              <a:rPr lang="lt-LT" err="1"/>
              <a:t>Edisonas</a:t>
            </a:r>
            <a:r>
              <a:rPr lang="lt-LT"/>
              <a:t> 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lt-LT" b="1"/>
              <a:t>Ar radijo bangų ilgis yra trumpesnis už infraraudonųjų spindulių bangas?</a:t>
            </a:r>
            <a:r>
              <a:rPr lang="lt-LT"/>
              <a:t> </a:t>
            </a:r>
          </a:p>
          <a:p>
            <a:pPr marL="914400" lvl="1" indent="-457200" fontAlgn="base">
              <a:buFont typeface="+mj-lt"/>
              <a:buAutoNum type="alphaLcParenR"/>
            </a:pPr>
            <a:r>
              <a:rPr lang="lt-LT"/>
              <a:t>Taip  </a:t>
            </a:r>
          </a:p>
          <a:p>
            <a:pPr marL="914400" lvl="1" indent="-457200" fontAlgn="base">
              <a:buFont typeface="+mj-lt"/>
              <a:buAutoNum type="alphaLcParenR"/>
            </a:pPr>
            <a:r>
              <a:rPr lang="lt-LT"/>
              <a:t>Ne 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lt-LT" b="1"/>
              <a:t>Kokio didžiausio dažnio gali būti radijo bangos?</a:t>
            </a:r>
            <a:r>
              <a:rPr lang="lt-LT"/>
              <a:t> </a:t>
            </a:r>
          </a:p>
          <a:p>
            <a:pPr marL="914400" lvl="1" indent="-457200" fontAlgn="base">
              <a:buFont typeface="+mj-lt"/>
              <a:buAutoNum type="alphaLcParenR"/>
            </a:pPr>
            <a:r>
              <a:rPr lang="lt-LT"/>
              <a:t>300MHz </a:t>
            </a:r>
          </a:p>
          <a:p>
            <a:pPr marL="914400" lvl="1" indent="-457200" fontAlgn="base">
              <a:buFont typeface="+mj-lt"/>
              <a:buAutoNum type="alphaLcParenR"/>
            </a:pPr>
            <a:r>
              <a:rPr lang="lt-LT"/>
              <a:t>3000kHz </a:t>
            </a:r>
          </a:p>
          <a:p>
            <a:pPr marL="914400" lvl="1" indent="-457200" fontAlgn="base">
              <a:buFont typeface="+mj-lt"/>
              <a:buAutoNum type="alphaLcParenR"/>
            </a:pPr>
            <a:r>
              <a:rPr lang="lt-LT"/>
              <a:t>3000GHz 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lt-LT" b="1"/>
              <a:t>Ar mikrobangų krosnelės naudoja radijo bangas (radijo dažnį)?</a:t>
            </a:r>
            <a:r>
              <a:rPr lang="lt-LT"/>
              <a:t> </a:t>
            </a:r>
          </a:p>
          <a:p>
            <a:pPr marL="914400" lvl="1" indent="-457200" fontAlgn="base">
              <a:buFont typeface="+mj-lt"/>
              <a:buAutoNum type="alphaLcParenR"/>
            </a:pPr>
            <a:r>
              <a:rPr lang="lt-LT"/>
              <a:t>Taip </a:t>
            </a:r>
          </a:p>
          <a:p>
            <a:pPr marL="914400" lvl="1" indent="-457200" fontAlgn="base">
              <a:buFont typeface="+mj-lt"/>
              <a:buAutoNum type="alphaLcParenR"/>
            </a:pPr>
            <a:r>
              <a:rPr lang="lt-LT"/>
              <a:t>Ne 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lt-LT" b="1"/>
              <a:t>Kokiu greičiu sklinda radijo bangos? </a:t>
            </a:r>
            <a:r>
              <a:rPr lang="lt-LT"/>
              <a:t> </a:t>
            </a:r>
          </a:p>
          <a:p>
            <a:pPr marL="914400" lvl="1" indent="-457200" fontAlgn="base">
              <a:buFont typeface="+mj-lt"/>
              <a:buAutoNum type="alphaLcParenR"/>
            </a:pPr>
            <a:r>
              <a:rPr lang="lt-LT"/>
              <a:t>3*10</a:t>
            </a:r>
            <a:r>
              <a:rPr lang="lt-LT" baseline="30000"/>
              <a:t>8 </a:t>
            </a:r>
            <a:r>
              <a:rPr lang="lt-LT"/>
              <a:t>m/s </a:t>
            </a:r>
          </a:p>
          <a:p>
            <a:pPr marL="914400" lvl="1" indent="-457200" fontAlgn="base">
              <a:buFont typeface="+mj-lt"/>
              <a:buAutoNum type="alphaLcParenR"/>
            </a:pPr>
            <a:r>
              <a:rPr lang="lt-LT"/>
              <a:t>3*10</a:t>
            </a:r>
            <a:r>
              <a:rPr lang="lt-LT" baseline="30000"/>
              <a:t>8</a:t>
            </a:r>
            <a:r>
              <a:rPr lang="lt-LT"/>
              <a:t> km/s </a:t>
            </a:r>
          </a:p>
          <a:p>
            <a:pPr marL="914400" lvl="1" indent="-457200" fontAlgn="base">
              <a:buFont typeface="+mj-lt"/>
              <a:buAutoNum type="alphaLcParenR"/>
            </a:pPr>
            <a:r>
              <a:rPr lang="lt-LT"/>
              <a:t>3*10</a:t>
            </a:r>
            <a:r>
              <a:rPr lang="lt-LT" baseline="30000"/>
              <a:t>6</a:t>
            </a:r>
            <a:r>
              <a:rPr lang="lt-LT"/>
              <a:t> m/s 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lt-LT" b="1"/>
              <a:t>Kokie reiškiniai būdingi radijo bangoms?</a:t>
            </a:r>
            <a:r>
              <a:rPr lang="lt-LT"/>
              <a:t> </a:t>
            </a:r>
          </a:p>
          <a:p>
            <a:pPr marL="914400" lvl="1" indent="-457200" fontAlgn="base">
              <a:buFont typeface="+mj-lt"/>
              <a:buAutoNum type="alphaLcParenR"/>
            </a:pPr>
            <a:r>
              <a:rPr lang="lt-LT"/>
              <a:t>Interferencija </a:t>
            </a:r>
          </a:p>
          <a:p>
            <a:pPr marL="914400" lvl="1" indent="-457200" fontAlgn="base">
              <a:buFont typeface="+mj-lt"/>
              <a:buAutoNum type="alphaLcParenR"/>
            </a:pPr>
            <a:r>
              <a:rPr lang="lt-LT"/>
              <a:t>Difrakcija </a:t>
            </a:r>
          </a:p>
          <a:p>
            <a:pPr marL="914400" lvl="1" indent="-457200" fontAlgn="base">
              <a:buFont typeface="+mj-lt"/>
              <a:buAutoNum type="alphaLcParenR"/>
            </a:pPr>
            <a:r>
              <a:rPr lang="lt-LT"/>
              <a:t>Ir interferencija, ir difrakcija </a:t>
            </a:r>
          </a:p>
          <a:p>
            <a:pPr marL="914400" lvl="1" indent="-457200" fontAlgn="base">
              <a:buFont typeface="+mj-lt"/>
              <a:buAutoNum type="alphaLcParenR"/>
            </a:pPr>
            <a:r>
              <a:rPr lang="lt-LT"/>
              <a:t>Radijo bangoms nėra būdingų reiškinių 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lt-LT" b="1"/>
              <a:t>Kiek šiuo metu yra radijo stočių Lietuvoje? </a:t>
            </a:r>
            <a:r>
              <a:rPr lang="lt-LT"/>
              <a:t> </a:t>
            </a:r>
          </a:p>
          <a:p>
            <a:pPr marL="914400" lvl="1" indent="-457200" fontAlgn="base">
              <a:buFont typeface="+mj-lt"/>
              <a:buAutoNum type="alphaLcParenR"/>
            </a:pPr>
            <a:r>
              <a:rPr lang="lt-LT"/>
              <a:t>43 </a:t>
            </a:r>
          </a:p>
          <a:p>
            <a:pPr marL="914400" lvl="1" indent="-457200" fontAlgn="base">
              <a:buFont typeface="+mj-lt"/>
              <a:buAutoNum type="alphaLcParenR"/>
            </a:pPr>
            <a:r>
              <a:rPr lang="lt-LT"/>
              <a:t>21 </a:t>
            </a:r>
          </a:p>
          <a:p>
            <a:pPr marL="914400" lvl="1" indent="-457200" fontAlgn="base">
              <a:buFont typeface="+mj-lt"/>
              <a:buAutoNum type="alphaLcParenR"/>
            </a:pPr>
            <a:r>
              <a:rPr lang="lt-LT"/>
              <a:t>35 </a:t>
            </a:r>
          </a:p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22766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8D74-E44E-4FE6-856C-91895C7B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b="1" cap="all">
                <a:solidFill>
                  <a:schemeClr val="accent1"/>
                </a:solidFill>
              </a:rPr>
              <a:t>Pagal atsakymų teisingumą</a:t>
            </a:r>
            <a:endParaRPr lang="lt-LT" b="1" cap="all">
              <a:solidFill>
                <a:schemeClr val="accent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6FCEE-FA9D-49F0-9888-7E66A4F4F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2275" y="1696230"/>
            <a:ext cx="85315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lt-LT">
                <a:solidFill>
                  <a:srgbClr val="000000"/>
                </a:solidFill>
                <a:ea typeface="+mn-lt"/>
                <a:cs typeface="+mn-lt"/>
              </a:rPr>
              <a:t>Kokie reiškiniai būdingi radijo bangoms?</a:t>
            </a:r>
          </a:p>
          <a:p>
            <a:pPr marL="514350" indent="-514350">
              <a:buFont typeface="+mj-lt"/>
              <a:buAutoNum type="arabicPeriod"/>
            </a:pPr>
            <a:r>
              <a:rPr lang="lt-LT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Ar radijo bangų ilgis yra trumpesnis už infraraudonųjų spindulių bangas?</a:t>
            </a:r>
          </a:p>
          <a:p>
            <a:pPr marL="514350" indent="-514350">
              <a:buAutoNum type="arabicPeriod"/>
            </a:pPr>
            <a:r>
              <a:rPr lang="lt-LT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Elektromagnetinių bangų atradėjas?</a:t>
            </a:r>
            <a:endParaRPr lang="lt-LT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lt-LT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Ar mikrobangų krosnelės naudoja radijo bangas (radijo dažnį)?</a:t>
            </a:r>
          </a:p>
          <a:p>
            <a:pPr marL="514350" indent="-514350">
              <a:buAutoNum type="arabicPeriod"/>
            </a:pPr>
            <a:r>
              <a:rPr lang="lt-LT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Kokio didžiausio dažnio gali būti radijo bangos?</a:t>
            </a:r>
          </a:p>
          <a:p>
            <a:pPr marL="514350" indent="-514350">
              <a:buAutoNum type="arabicPeriod"/>
            </a:pPr>
            <a:r>
              <a:rPr lang="lt-LT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Kokiu greičiu sklinda radijo bangos? </a:t>
            </a:r>
          </a:p>
          <a:p>
            <a:pPr marL="514350" indent="-514350">
              <a:buAutoNum type="arabicPeriod"/>
            </a:pPr>
            <a:r>
              <a:rPr lang="lt-LT">
                <a:ea typeface="+mn-lt"/>
                <a:cs typeface="+mn-lt"/>
              </a:rPr>
              <a:t>Kiek šiuo metu yra radijo stočių Lietuvoje? </a:t>
            </a:r>
          </a:p>
          <a:p>
            <a:pPr marL="914400" lvl="1" indent="-457200">
              <a:buFont typeface="+mj-lt"/>
              <a:buAutoNum type="arabicPeriod"/>
            </a:pPr>
            <a:endParaRPr lang="lt-LT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E85BB2-77C9-4EFC-A44F-6CF86F27BEBA}"/>
              </a:ext>
            </a:extLst>
          </p:cNvPr>
          <p:cNvSpPr txBox="1"/>
          <p:nvPr/>
        </p:nvSpPr>
        <p:spPr>
          <a:xfrm>
            <a:off x="418317" y="1692328"/>
            <a:ext cx="1459365" cy="43591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lt-LT" sz="2600"/>
              <a:t>72.5%</a:t>
            </a:r>
            <a:endParaRPr lang="lt-LT" sz="2600">
              <a:cs typeface="Calibri"/>
            </a:endParaRP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lt-LT" sz="260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70%</a:t>
            </a:r>
            <a:endParaRPr lang="en-US" sz="260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endParaRPr lang="lt-LT" sz="260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lt-LT" sz="260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62.5%</a:t>
            </a: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lt-LT" sz="260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60%</a:t>
            </a:r>
            <a:endParaRPr lang="en-US" sz="260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endParaRPr lang="lt-LT" sz="260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lt-LT" sz="260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45%</a:t>
            </a: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lt-LT" sz="260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42.5%</a:t>
            </a: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lt-LT" sz="2600">
                <a:cs typeface="Calibri"/>
              </a:rPr>
              <a:t>22.5%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799EC15-1957-4A1A-800A-8F509A9F17C8}"/>
              </a:ext>
            </a:extLst>
          </p:cNvPr>
          <p:cNvSpPr/>
          <p:nvPr/>
        </p:nvSpPr>
        <p:spPr>
          <a:xfrm>
            <a:off x="2140007" y="1685146"/>
            <a:ext cx="569843" cy="4351338"/>
          </a:xfrm>
          <a:prstGeom prst="downArrow">
            <a:avLst>
              <a:gd name="adj1" fmla="val 50000"/>
              <a:gd name="adj2" fmla="val 59302"/>
            </a:avLst>
          </a:prstGeom>
          <a:gradFill>
            <a:gsLst>
              <a:gs pos="0">
                <a:srgbClr val="00B050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37024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85E0-E11A-48D7-BCB9-59DB7452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F3245-83CA-4376-892B-66366C639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D634E-0F61-4071-A82A-3A8ABC165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49" y="227881"/>
            <a:ext cx="8684302" cy="640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5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15598-3C3C-4132-9C44-07899A43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D82A7-B3C8-44C9-B41C-747A3CBC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1028" name="Picture 4" descr="Vaizdo rezultatas pagal uÅ¾klausÄ âmaksvelasâ">
            <a:extLst>
              <a:ext uri="{FF2B5EF4-FFF2-40B4-BE49-F238E27FC236}">
                <a16:creationId xmlns:a16="http://schemas.microsoft.com/office/drawing/2014/main" id="{23BC383B-6ADC-4809-BD86-4AE34341D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187" y="2246084"/>
            <a:ext cx="3583625" cy="431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aizdo rezultatas pagal uÅ¾klausÄ âHercasâ">
            <a:extLst>
              <a:ext uri="{FF2B5EF4-FFF2-40B4-BE49-F238E27FC236}">
                <a16:creationId xmlns:a16="http://schemas.microsoft.com/office/drawing/2014/main" id="{4114E5EE-AA45-4B1F-AD4F-68473D0BD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39" y="409316"/>
            <a:ext cx="3583625" cy="442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aizdo rezultatas pagal uÅ¾klausÄ âEdisonasâ">
            <a:extLst>
              <a:ext uri="{FF2B5EF4-FFF2-40B4-BE49-F238E27FC236}">
                <a16:creationId xmlns:a16="http://schemas.microsoft.com/office/drawing/2014/main" id="{35A333E1-F561-45BB-A29B-308822F4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649" y="274845"/>
            <a:ext cx="3821375" cy="477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906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71E724-E76D-4B7A-96DF-FB3023AC5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cap="all" err="1">
                <a:solidFill>
                  <a:schemeClr val="accent1"/>
                </a:solidFill>
              </a:rPr>
              <a:t>Teisin</a:t>
            </a:r>
            <a:r>
              <a:rPr lang="lt-LT" sz="4000" b="1" cap="all" err="1">
                <a:solidFill>
                  <a:schemeClr val="accent1"/>
                </a:solidFill>
              </a:rPr>
              <a:t>gai</a:t>
            </a:r>
            <a:r>
              <a:rPr lang="lt-LT" sz="4000" b="1" cap="all">
                <a:solidFill>
                  <a:schemeClr val="accent1"/>
                </a:solidFill>
              </a:rPr>
              <a:t> atsakiusių Respondentų procentas</a:t>
            </a:r>
            <a:endParaRPr lang="lt-LT" sz="4000" b="1" cap="all">
              <a:solidFill>
                <a:schemeClr val="accent1"/>
              </a:solidFill>
              <a:cs typeface="Calibri Light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686362C-8677-4097-816C-F7CE0F10EF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298325"/>
              </p:ext>
            </p:extLst>
          </p:nvPr>
        </p:nvGraphicFramePr>
        <p:xfrm>
          <a:off x="808383" y="2053652"/>
          <a:ext cx="10545417" cy="4123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A3368F3-1E32-420D-8219-88A1E960408A}"/>
              </a:ext>
            </a:extLst>
          </p:cNvPr>
          <p:cNvSpPr txBox="1"/>
          <p:nvPr/>
        </p:nvSpPr>
        <p:spPr>
          <a:xfrm>
            <a:off x="3165504" y="6094577"/>
            <a:ext cx="5831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2000" dirty="0"/>
              <a:t>Klausimo numeris</a:t>
            </a:r>
          </a:p>
        </p:txBody>
      </p:sp>
    </p:spTree>
    <p:extLst>
      <p:ext uri="{BB962C8B-B14F-4D97-AF65-F5344CB8AC3E}">
        <p14:creationId xmlns:p14="http://schemas.microsoft.com/office/powerpoint/2010/main" val="3693628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835E-4EF8-4132-AB23-6925CE669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9910"/>
            <a:ext cx="10515600" cy="1325563"/>
          </a:xfrm>
        </p:spPr>
        <p:txBody>
          <a:bodyPr anchor="b">
            <a:normAutofit/>
          </a:bodyPr>
          <a:lstStyle/>
          <a:p>
            <a:pPr algn="ctr"/>
            <a:r>
              <a:rPr lang="lt-LT" sz="2000" cap="all" dirty="0">
                <a:latin typeface="+mn-lt"/>
              </a:rPr>
              <a:t>viso – 7 taškai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B799316-7E02-4072-B6E2-1360A81121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439108"/>
              </p:ext>
            </p:extLst>
          </p:nvPr>
        </p:nvGraphicFramePr>
        <p:xfrm>
          <a:off x="1007841" y="332527"/>
          <a:ext cx="10335768" cy="5660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04F9A38-80FD-4FC8-9136-B9C9A09CE716}"/>
              </a:ext>
            </a:extLst>
          </p:cNvPr>
          <p:cNvSpPr txBox="1"/>
          <p:nvPr/>
        </p:nvSpPr>
        <p:spPr>
          <a:xfrm rot="19447960">
            <a:off x="4835222" y="2290388"/>
            <a:ext cx="6241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/>
              <a:t>11, vyr. A lygis, nesieja gyvenimo su fizika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A01CF-E8D8-4F27-BC92-8509EFA7860E}"/>
              </a:ext>
            </a:extLst>
          </p:cNvPr>
          <p:cNvSpPr txBox="1"/>
          <p:nvPr/>
        </p:nvSpPr>
        <p:spPr>
          <a:xfrm rot="19426614">
            <a:off x="5730338" y="2278454"/>
            <a:ext cx="6208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/>
              <a:t>Suaugusi mot., sieja gyvenimą su fizika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F41F9-5ABD-4286-85EB-31FD16DCF0BD}"/>
              </a:ext>
            </a:extLst>
          </p:cNvPr>
          <p:cNvSpPr txBox="1"/>
          <p:nvPr/>
        </p:nvSpPr>
        <p:spPr>
          <a:xfrm rot="16200000">
            <a:off x="48650" y="2574805"/>
            <a:ext cx="492556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lt-LT">
                <a:solidFill>
                  <a:schemeClr val="bg1"/>
                </a:solidFill>
              </a:rPr>
              <a:t>11, </a:t>
            </a:r>
            <a:r>
              <a:rPr lang="lt-LT" err="1">
                <a:solidFill>
                  <a:schemeClr val="bg1"/>
                </a:solidFill>
              </a:rPr>
              <a:t>vyr</a:t>
            </a:r>
            <a:r>
              <a:rPr lang="lt-LT">
                <a:solidFill>
                  <a:schemeClr val="bg1"/>
                </a:solidFill>
              </a:rPr>
              <a:t> A lygis, nesieja gyvenimo su fizika</a:t>
            </a:r>
            <a:endParaRPr lang="lt-LT">
              <a:solidFill>
                <a:schemeClr val="bg1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34F943-C97D-4CA3-9BE6-1D3B4FA0A1E2}"/>
              </a:ext>
            </a:extLst>
          </p:cNvPr>
          <p:cNvSpPr txBox="1"/>
          <p:nvPr/>
        </p:nvSpPr>
        <p:spPr>
          <a:xfrm rot="16200000">
            <a:off x="951049" y="2574805"/>
            <a:ext cx="492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>
                <a:solidFill>
                  <a:schemeClr val="bg1"/>
                </a:solidFill>
              </a:rPr>
              <a:t>11, </a:t>
            </a:r>
            <a:r>
              <a:rPr lang="lt-LT" err="1">
                <a:solidFill>
                  <a:schemeClr val="bg1"/>
                </a:solidFill>
              </a:rPr>
              <a:t>vyr</a:t>
            </a:r>
            <a:r>
              <a:rPr lang="lt-LT">
                <a:solidFill>
                  <a:schemeClr val="bg1"/>
                </a:solidFill>
              </a:rPr>
              <a:t> B lygis, nesieja gyvenimo su fizika</a:t>
            </a:r>
          </a:p>
        </p:txBody>
      </p:sp>
    </p:spTree>
    <p:extLst>
      <p:ext uri="{BB962C8B-B14F-4D97-AF65-F5344CB8AC3E}">
        <p14:creationId xmlns:p14="http://schemas.microsoft.com/office/powerpoint/2010/main" val="2192954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30548-6BF9-418B-9F7D-4FA56036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b="1" cap="all">
                <a:solidFill>
                  <a:schemeClr val="accent1"/>
                </a:solidFill>
              </a:rPr>
              <a:t>Teisingų atsakymų skaičius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24FBC26-72B0-40C0-8536-25E30CE07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9258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7558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7D7D-4592-4DE6-ACE9-7520A5FA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all" err="1">
                <a:solidFill>
                  <a:schemeClr val="accent1"/>
                </a:solidFill>
              </a:rPr>
              <a:t>Pasiskirstymas</a:t>
            </a:r>
            <a:r>
              <a:rPr lang="en-US" b="1" cap="all">
                <a:solidFill>
                  <a:schemeClr val="accent1"/>
                </a:solidFill>
              </a:rPr>
              <a:t> </a:t>
            </a:r>
            <a:r>
              <a:rPr lang="en-US" b="1" cap="all" err="1">
                <a:solidFill>
                  <a:schemeClr val="accent1"/>
                </a:solidFill>
              </a:rPr>
              <a:t>pagal</a:t>
            </a:r>
            <a:r>
              <a:rPr lang="en-US" b="1" cap="all">
                <a:solidFill>
                  <a:schemeClr val="accent1"/>
                </a:solidFill>
              </a:rPr>
              <a:t> </a:t>
            </a:r>
            <a:r>
              <a:rPr lang="en-US" b="1" cap="all" err="1">
                <a:solidFill>
                  <a:schemeClr val="accent1"/>
                </a:solidFill>
              </a:rPr>
              <a:t>lyt</a:t>
            </a:r>
            <a:r>
              <a:rPr lang="lt-LT" b="1" cap="all">
                <a:solidFill>
                  <a:schemeClr val="accent1"/>
                </a:solidFill>
              </a:rPr>
              <a:t>į (skaičius)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B8EA1E6-ABB1-4325-A0A0-FEE68869C4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4599594"/>
              </p:ext>
            </p:extLst>
          </p:nvPr>
        </p:nvGraphicFramePr>
        <p:xfrm>
          <a:off x="704539" y="1690688"/>
          <a:ext cx="2938071" cy="4680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1BE039E-987F-4810-BF08-E658F32830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4508945"/>
              </p:ext>
            </p:extLst>
          </p:nvPr>
        </p:nvGraphicFramePr>
        <p:xfrm>
          <a:off x="3927421" y="1690688"/>
          <a:ext cx="7560040" cy="4680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17071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CDB7-9869-46E4-834B-1E6101A9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b="1" cap="all">
                <a:solidFill>
                  <a:schemeClr val="accent1"/>
                </a:solidFill>
              </a:rPr>
              <a:t>Pasiskirstymas pagal amžių (</a:t>
            </a:r>
            <a:r>
              <a:rPr lang="lt-LT" b="1" cap="all" err="1">
                <a:solidFill>
                  <a:schemeClr val="accent1"/>
                </a:solidFill>
              </a:rPr>
              <a:t>SKAičius</a:t>
            </a:r>
            <a:r>
              <a:rPr lang="lt-LT" b="1" cap="all">
                <a:solidFill>
                  <a:schemeClr val="accent1"/>
                </a:solidFill>
              </a:rPr>
              <a:t>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782E612-ACB6-46A4-97B4-DC0626D78D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39168"/>
              </p:ext>
            </p:extLst>
          </p:nvPr>
        </p:nvGraphicFramePr>
        <p:xfrm>
          <a:off x="441795" y="1499016"/>
          <a:ext cx="3150432" cy="4947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03EA8F5-1FA7-4283-B3CB-95F4D45DA8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582165"/>
              </p:ext>
            </p:extLst>
          </p:nvPr>
        </p:nvGraphicFramePr>
        <p:xfrm>
          <a:off x="3747541" y="1499016"/>
          <a:ext cx="7761573" cy="4947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0915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53322-04D3-411E-8A03-F2EBC65E5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7068002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Apklausos eiga</a:t>
            </a:r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7DD98-703A-4A61-A9B0-0A4A329CD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9600">
                <a:solidFill>
                  <a:schemeClr val="accent1"/>
                </a:solidFill>
                <a:cs typeface="Calibri"/>
              </a:rPr>
              <a:t>1</a:t>
            </a:r>
            <a:endParaRPr lang="en-US" sz="9600" kern="1200">
              <a:solidFill>
                <a:schemeClr val="accent1"/>
              </a:solidFill>
              <a:latin typeface="+mn-lt"/>
              <a:cs typeface="Calibri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432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441A-3B99-4EB6-ACF7-D8511C53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lt-LT" sz="4000" b="1" cap="all">
                <a:solidFill>
                  <a:schemeClr val="accent1"/>
                </a:solidFill>
              </a:rPr>
              <a:t>11, 12-okų pasiskirstymas pagal fizikos kursą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88D6D53-6A1E-4F61-9688-5E17FFA1A2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786790"/>
              </p:ext>
            </p:extLst>
          </p:nvPr>
        </p:nvGraphicFramePr>
        <p:xfrm>
          <a:off x="4426226" y="1786995"/>
          <a:ext cx="6927574" cy="4705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BFC2EA8-154A-445F-A745-8219769CEE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3169875"/>
              </p:ext>
            </p:extLst>
          </p:nvPr>
        </p:nvGraphicFramePr>
        <p:xfrm>
          <a:off x="838200" y="1786994"/>
          <a:ext cx="3057939" cy="4898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42287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E020D-D8B2-439C-BCB9-1148FEA2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7298040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Atsakymų į klausimus</a:t>
            </a:r>
            <a:br>
              <a:rPr lang="lt-LT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lt-LT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analizė</a:t>
            </a:r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23741-1259-468E-9AAD-72C1B7104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9600">
                <a:solidFill>
                  <a:schemeClr val="accent1"/>
                </a:solidFill>
              </a:rPr>
              <a:t>3</a:t>
            </a:r>
            <a:endParaRPr lang="en-US" sz="9600" kern="120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643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AA301-21AB-4EC4-B614-6495C1451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4498"/>
            <a:ext cx="10515600" cy="5412465"/>
          </a:xfrm>
        </p:spPr>
        <p:txBody>
          <a:bodyPr anchor="ctr"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lt-LT" sz="4400" dirty="0"/>
              <a:t>Buvo užduoti 8 atviri klausimai apie radiją mūsų kasdieniniame gyvenime,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lt-LT" sz="4400" dirty="0"/>
              <a:t>jo veikimą ir panaudojimą. </a:t>
            </a:r>
          </a:p>
          <a:p>
            <a:pPr marL="0" indent="0" algn="ctr">
              <a:spcBef>
                <a:spcPts val="0"/>
              </a:spcBef>
              <a:buNone/>
            </a:pPr>
            <a:endParaRPr lang="lt-LT" sz="4400" dirty="0"/>
          </a:p>
          <a:p>
            <a:pPr marL="0" indent="0" algn="ctr">
              <a:spcBef>
                <a:spcPts val="0"/>
              </a:spcBef>
              <a:buNone/>
            </a:pPr>
            <a:r>
              <a:rPr lang="lt-LT" sz="4400" dirty="0"/>
              <a:t>Tolimesnėse diagramose vaizduojamas atsakiusiųjų skaičius</a:t>
            </a:r>
          </a:p>
        </p:txBody>
      </p:sp>
    </p:spTree>
    <p:extLst>
      <p:ext uri="{BB962C8B-B14F-4D97-AF65-F5344CB8AC3E}">
        <p14:creationId xmlns:p14="http://schemas.microsoft.com/office/powerpoint/2010/main" val="2300203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9790-F324-4F5E-AF4B-16BE1E23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b="1" cap="all">
                <a:solidFill>
                  <a:schemeClr val="accent1"/>
                </a:solidFill>
              </a:rPr>
              <a:t>Kur gyvenime galima pritaikyti radijo bangas?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612C830-A285-4171-95C8-FCC0E84DE5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446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5835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D4F6-D68C-4C47-A34E-77F4D08B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b="1" cap="all">
                <a:solidFill>
                  <a:schemeClr val="accent1"/>
                </a:solidFill>
              </a:rPr>
              <a:t>Koks esminis veikimo skirtumas tarp radijo imtuvo ir siųstuvo?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4AD894F-03A3-4DA7-AD4B-558CCB89E7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299908"/>
              </p:ext>
            </p:extLst>
          </p:nvPr>
        </p:nvGraphicFramePr>
        <p:xfrm>
          <a:off x="565030" y="1883134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9527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4A8E-94DB-4F41-8BE2-954B34C9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b="1" cap="all">
                <a:solidFill>
                  <a:schemeClr val="accent1"/>
                </a:solidFill>
              </a:rPr>
              <a:t>Kokia yra antenos paskirtis? 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86E5312-A531-4737-81F1-B858FDFC0A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668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4633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6FE4-62D1-458E-9406-354E4B6F3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b="1" cap="all">
                <a:solidFill>
                  <a:schemeClr val="accent1"/>
                </a:solidFill>
              </a:rPr>
              <a:t>Kam reikalingas įžeminimas radijuje?  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46C5A51-A270-45C9-AB6F-08B57310B9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4215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2193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D0C1-6277-48B8-98FE-43FD99FD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lt-LT" b="1" cap="all">
                <a:solidFill>
                  <a:schemeClr val="accent1"/>
                </a:solidFill>
              </a:rPr>
              <a:t>Ar prietaisai, spinduliuojantys radijo bangas, gali sukelti tokias ligas kaip vėžys? 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2F03002-E8CB-4263-8F8C-B7481EFC49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1335188"/>
              </p:ext>
            </p:extLst>
          </p:nvPr>
        </p:nvGraphicFramePr>
        <p:xfrm>
          <a:off x="2408419" y="1825625"/>
          <a:ext cx="7375161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4571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F66A438-031D-40B4-8B66-AB40FC7643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292" y="265146"/>
            <a:ext cx="4847543" cy="632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077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1C61-76EC-462D-ACEE-EB9386FF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b="1" cap="all">
                <a:solidFill>
                  <a:schemeClr val="accent1"/>
                </a:solidFill>
              </a:rPr>
              <a:t>Kokiu didžiausiu atstumu gali veikti tokia racija?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49341D7-949D-4223-98C4-94F946FB95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7775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324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15AB-FAD7-4D38-B72F-4B07D6CD9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lt-LT" b="1" cap="all">
                <a:solidFill>
                  <a:schemeClr val="accent1"/>
                </a:solidFill>
                <a:cs typeface="Calibri Light"/>
              </a:rPr>
              <a:t>Apklausos dalys</a:t>
            </a:r>
            <a:endParaRPr lang="en-US" b="1" cap="all">
              <a:solidFill>
                <a:schemeClr val="accent1"/>
              </a:solidFill>
              <a:cs typeface="Calibri Light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EABB13B-10E5-4D38-84DB-3DBD65B81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3103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C1B51FA-2957-4379-9F6B-8F286F518EA2}"/>
              </a:ext>
            </a:extLst>
          </p:cNvPr>
          <p:cNvSpPr txBox="1"/>
          <p:nvPr/>
        </p:nvSpPr>
        <p:spPr>
          <a:xfrm>
            <a:off x="838200" y="3428999"/>
            <a:ext cx="24055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2800">
                <a:solidFill>
                  <a:schemeClr val="bg1"/>
                </a:solidFill>
              </a:rPr>
              <a:t>Informaciniai klausimai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A1CC0E-96F9-4E1C-801D-747C0A529256}"/>
              </a:ext>
            </a:extLst>
          </p:cNvPr>
          <p:cNvSpPr txBox="1"/>
          <p:nvPr/>
        </p:nvSpPr>
        <p:spPr>
          <a:xfrm>
            <a:off x="3609535" y="3644443"/>
            <a:ext cx="240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2800">
                <a:solidFill>
                  <a:schemeClr val="bg1"/>
                </a:solidFill>
              </a:rPr>
              <a:t>Testas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F11E16-4B7C-4B4A-AB6A-0E7DC9E42006}"/>
              </a:ext>
            </a:extLst>
          </p:cNvPr>
          <p:cNvSpPr txBox="1"/>
          <p:nvPr/>
        </p:nvSpPr>
        <p:spPr>
          <a:xfrm>
            <a:off x="7481667" y="3644442"/>
            <a:ext cx="240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>
                <a:solidFill>
                  <a:schemeClr val="bg1"/>
                </a:solidFill>
              </a:rPr>
              <a:t>Atviri klausimai</a:t>
            </a:r>
          </a:p>
        </p:txBody>
      </p:sp>
    </p:spTree>
    <p:extLst>
      <p:ext uri="{BB962C8B-B14F-4D97-AF65-F5344CB8AC3E}">
        <p14:creationId xmlns:p14="http://schemas.microsoft.com/office/powerpoint/2010/main" val="3952353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8161-EF61-4EB7-BD70-3F451E6E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lt-LT" b="1" cap="all"/>
              <a:t> </a:t>
            </a:r>
            <a:r>
              <a:rPr lang="lt-LT" b="1" cap="all">
                <a:solidFill>
                  <a:schemeClr val="accent1"/>
                </a:solidFill>
              </a:rPr>
              <a:t>Kaip dažnai klausotės radijo stočių? 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E6637B2-323D-4B57-824C-CB8E29ACFD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2643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9582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0F70-67AF-4F53-B4F5-275652EE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b="1" cap="all">
                <a:solidFill>
                  <a:schemeClr val="accent1"/>
                </a:solidFill>
              </a:rPr>
              <a:t>Ar esate naudojęsi racija? 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77932B6-CD9F-4A98-A788-AEB09D2143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359407"/>
              </p:ext>
            </p:extLst>
          </p:nvPr>
        </p:nvGraphicFramePr>
        <p:xfrm>
          <a:off x="838200" y="1825625"/>
          <a:ext cx="10515600" cy="466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0909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E0BD8-89D6-4EF5-8B73-8F1110B63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Ačiū už dėmesį!</a:t>
            </a:r>
          </a:p>
        </p:txBody>
      </p:sp>
    </p:spTree>
    <p:extLst>
      <p:ext uri="{BB962C8B-B14F-4D97-AF65-F5344CB8AC3E}">
        <p14:creationId xmlns:p14="http://schemas.microsoft.com/office/powerpoint/2010/main" val="606641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D9FDA-6C70-497A-A857-DC83C7339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0088"/>
            <a:ext cx="10515600" cy="54768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lt-LT" sz="4400">
                <a:cs typeface="Calibri"/>
              </a:rPr>
              <a:t>Apklausa vykdyta žodiniu būdu (išmaniojo telefono diktofonas) bei internetu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lt-LT" sz="4400">
                <a:cs typeface="Calibri"/>
              </a:rPr>
              <a:t>(Facebook Messenger sistema)</a:t>
            </a:r>
            <a:endParaRPr lang="en-US" sz="4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045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11108-B30C-41D7-A2F1-1FE02A8C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b="1">
                <a:solidFill>
                  <a:schemeClr val="accent1"/>
                </a:solidFill>
              </a:rPr>
              <a:t>Apklaustųjų pasiskirstymas pagal amžiaus grupes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9BA8AFC-A97B-40E5-BD52-8C51E6EBFC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2596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776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A00C4-B996-40AA-976C-B845BF2A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b="1">
                <a:solidFill>
                  <a:schemeClr val="accent1"/>
                </a:solidFill>
              </a:rPr>
              <a:t>Apklaustųjų pasiskirstymas pagal lytį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B8EA1E6-ABB1-4325-A0A0-FEE68869C4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2767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1719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C8E2-BCE0-4250-A498-44212441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b="1" cap="all">
                <a:solidFill>
                  <a:schemeClr val="accent1"/>
                </a:solidFill>
              </a:rPr>
              <a:t>Ar ketinate savo gyvenimą sieti (siejate) su fizika? (procentai)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87D14D2-06F9-4F2E-960D-41FF7C8B25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381281"/>
              </p:ext>
            </p:extLst>
          </p:nvPr>
        </p:nvGraphicFramePr>
        <p:xfrm>
          <a:off x="838200" y="2024407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825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6FC6-43BA-4B88-A988-CD430F75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b="1" cap="all">
                <a:solidFill>
                  <a:schemeClr val="accent1"/>
                </a:solidFill>
              </a:rPr>
              <a:t>Ar ketinate savo gyvenimą sieti (siejate) su fizika? (procentai)</a:t>
            </a:r>
            <a:endParaRPr lang="lt-LT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2C286A39-9A66-4C79-B1DA-884469058C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568132"/>
              </p:ext>
            </p:extLst>
          </p:nvPr>
        </p:nvGraphicFramePr>
        <p:xfrm>
          <a:off x="1199213" y="1870596"/>
          <a:ext cx="968364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1763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D1832-21A0-4AB1-95D9-39655F2F9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Testo rezultatų</a:t>
            </a:r>
            <a:br>
              <a:rPr lang="lt-LT"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lt-LT"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analizė</a:t>
            </a:r>
            <a:endParaRPr lang="en-US" sz="4800" b="1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E2D7A-CB27-41BD-A890-020CA23DD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9600">
                <a:solidFill>
                  <a:schemeClr val="accent1"/>
                </a:solidFill>
              </a:rPr>
              <a:t>2</a:t>
            </a:r>
            <a:endParaRPr lang="en-US" sz="9600" kern="120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48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377</Words>
  <Application>Microsoft Office PowerPoint</Application>
  <PresentationFormat>Widescreen</PresentationFormat>
  <Paragraphs>113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Radijas. Radijo bangos Apklausos rezultatai</vt:lpstr>
      <vt:lpstr>Apklausos eiga</vt:lpstr>
      <vt:lpstr>Apklausos dalys</vt:lpstr>
      <vt:lpstr>PowerPoint Presentation</vt:lpstr>
      <vt:lpstr>Apklaustųjų pasiskirstymas pagal amžiaus grupes</vt:lpstr>
      <vt:lpstr>Apklaustųjų pasiskirstymas pagal lytį</vt:lpstr>
      <vt:lpstr>Ar ketinate savo gyvenimą sieti (siejate) su fizika? (procentai)</vt:lpstr>
      <vt:lpstr>Ar ketinate savo gyvenimą sieti (siejate) su fizika? (procentai)</vt:lpstr>
      <vt:lpstr>Testo rezultatų analizė</vt:lpstr>
      <vt:lpstr>PowerPoint Presentation</vt:lpstr>
      <vt:lpstr>PowerPoint Presentation</vt:lpstr>
      <vt:lpstr>Pagal atsakymų teisingumą</vt:lpstr>
      <vt:lpstr>PowerPoint Presentation</vt:lpstr>
      <vt:lpstr>PowerPoint Presentation</vt:lpstr>
      <vt:lpstr>Teisingai atsakiusių Respondentų procentas</vt:lpstr>
      <vt:lpstr>viso – 7 taškai</vt:lpstr>
      <vt:lpstr>Teisingų atsakymų skaičius</vt:lpstr>
      <vt:lpstr>Pasiskirstymas pagal lytį (skaičius)</vt:lpstr>
      <vt:lpstr>Pasiskirstymas pagal amžių (SKAičius)</vt:lpstr>
      <vt:lpstr>11, 12-okų pasiskirstymas pagal fizikos kursą</vt:lpstr>
      <vt:lpstr>Atsakymų į klausimus analizė</vt:lpstr>
      <vt:lpstr>PowerPoint Presentation</vt:lpstr>
      <vt:lpstr>Kur gyvenime galima pritaikyti radijo bangas?</vt:lpstr>
      <vt:lpstr>Koks esminis veikimo skirtumas tarp radijo imtuvo ir siųstuvo?</vt:lpstr>
      <vt:lpstr>Kokia yra antenos paskirtis? </vt:lpstr>
      <vt:lpstr>Kam reikalingas įžeminimas radijuje?  </vt:lpstr>
      <vt:lpstr>Ar prietaisai, spinduliuojantys radijo bangas, gali sukelti tokias ligas kaip vėžys? </vt:lpstr>
      <vt:lpstr>PowerPoint Presentation</vt:lpstr>
      <vt:lpstr>Kokiu didžiausiu atstumu gali veikti tokia racija?</vt:lpstr>
      <vt:lpstr> Kaip dažnai klausotės radijo stočių? </vt:lpstr>
      <vt:lpstr>Ar esate naudojęsi racija? </vt:lpstr>
      <vt:lpstr>Ačiū už dėmesį!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</dc:title>
  <dc:creator/>
  <cp:revision>1</cp:revision>
  <dcterms:created xsi:type="dcterms:W3CDTF">2012-08-10T12:43:06Z</dcterms:created>
  <dcterms:modified xsi:type="dcterms:W3CDTF">2019-05-12T17:03:13Z</dcterms:modified>
</cp:coreProperties>
</file>