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lt-L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1028-D932-1345-AFEB-CBDF5254A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1028-D932-1345-AFEB-CBDF5254A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1028-D932-1345-AFEB-CBDF5254A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1028-D932-1345-AFEB-CBDF5254A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1028-D932-1345-AFEB-CBDF5254A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1028-D932-1345-AFEB-CBDF5254A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1028-D932-1345-AFEB-CBDF5254A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1028-D932-1345-AFEB-CBDF5254A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1028-D932-1345-AFEB-CBDF5254A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t-L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08CE-CD12-F742-8F23-110B9A124E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28-D932-1345-AFEB-CBDF5254A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215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lt-LT" i="1" dirty="0" smtClean="0"/>
              <a:t>Kristijono Donelaičio</a:t>
            </a:r>
            <a:br>
              <a:rPr lang="lt-LT" i="1" dirty="0" smtClean="0"/>
            </a:br>
            <a:r>
              <a:rPr lang="bg-BG" i="1" dirty="0" smtClean="0"/>
              <a:t>„Met</a:t>
            </a:r>
            <a:r>
              <a:rPr lang="lt-LT" i="1" dirty="0" smtClean="0"/>
              <a:t>ų” išmintis</a:t>
            </a:r>
            <a:endParaRPr lang="en-US" dirty="0"/>
          </a:p>
        </p:txBody>
      </p:sp>
      <p:pic>
        <p:nvPicPr>
          <p:cNvPr id="3" name="Picture 2" descr="Kristijonas-Donelaitis.-Met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93" y="2713628"/>
            <a:ext cx="2804774" cy="36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64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3 </a:t>
            </a:r>
            <a:r>
              <a:rPr lang="lt-LT" dirty="0" smtClean="0">
                <a:latin typeface="Times New Roman"/>
                <a:cs typeface="Times New Roman"/>
              </a:rPr>
              <a:t>klausimas</a:t>
            </a:r>
            <a:endParaRPr lang="lt-LT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40"/>
            <a:ext cx="8229600" cy="4000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000" dirty="0">
                <a:latin typeface="Times New Roman"/>
                <a:cs typeface="Times New Roman"/>
              </a:rPr>
              <a:t>Kam Donelaitis </a:t>
            </a:r>
            <a:r>
              <a:rPr lang="lt-LT" sz="4000" dirty="0" smtClean="0">
                <a:latin typeface="Times New Roman"/>
                <a:cs typeface="Times New Roman"/>
              </a:rPr>
              <a:t>kūrė (skyrė) </a:t>
            </a:r>
            <a:r>
              <a:rPr lang="lt-LT" sz="4000" dirty="0" smtClean="0">
                <a:latin typeface="Times New Roman"/>
                <a:cs typeface="Times New Roman"/>
              </a:rPr>
              <a:t>,,</a:t>
            </a:r>
            <a:r>
              <a:rPr lang="lt-LT" sz="4000" dirty="0" smtClean="0">
                <a:latin typeface="Times New Roman"/>
                <a:cs typeface="Times New Roman"/>
              </a:rPr>
              <a:t>Metus</a:t>
            </a:r>
            <a:r>
              <a:rPr lang="lt-LT" sz="4000" dirty="0">
                <a:latin typeface="Times New Roman"/>
                <a:cs typeface="Times New Roman"/>
              </a:rPr>
              <a:t>”? </a:t>
            </a:r>
            <a:endParaRPr lang="lt-LT" sz="4000" dirty="0" smtClean="0">
              <a:latin typeface="Times New Roman"/>
              <a:cs typeface="Times New Roman"/>
            </a:endParaRPr>
          </a:p>
          <a:p>
            <a:pPr marL="514350" indent="-514350">
              <a:buAutoNum type="alphaLcParenR"/>
            </a:pPr>
            <a:r>
              <a:rPr lang="lt-LT" dirty="0" smtClean="0">
                <a:latin typeface="Times New Roman"/>
                <a:cs typeface="Times New Roman"/>
              </a:rPr>
              <a:t>valdančiajai </a:t>
            </a:r>
            <a:r>
              <a:rPr lang="lt-LT" dirty="0">
                <a:latin typeface="Times New Roman"/>
                <a:cs typeface="Times New Roman"/>
              </a:rPr>
              <a:t>klasei </a:t>
            </a:r>
            <a:endParaRPr lang="lt-LT" dirty="0" smtClean="0">
              <a:latin typeface="Times New Roman"/>
              <a:cs typeface="Times New Roman"/>
            </a:endParaRPr>
          </a:p>
          <a:p>
            <a:pPr marL="514350" indent="-514350">
              <a:buAutoNum type="alphaLcParenR"/>
            </a:pPr>
            <a:r>
              <a:rPr lang="lt-LT" dirty="0" smtClean="0">
                <a:latin typeface="Times New Roman"/>
                <a:cs typeface="Times New Roman"/>
              </a:rPr>
              <a:t>kolonistams </a:t>
            </a:r>
          </a:p>
          <a:p>
            <a:pPr marL="514350" indent="-514350">
              <a:buAutoNum type="alphaLcParenR"/>
            </a:pPr>
            <a:r>
              <a:rPr lang="lt-LT" dirty="0" smtClean="0">
                <a:latin typeface="Times New Roman"/>
                <a:cs typeface="Times New Roman"/>
              </a:rPr>
              <a:t>ateities </a:t>
            </a:r>
            <a:r>
              <a:rPr lang="lt-LT" dirty="0">
                <a:latin typeface="Times New Roman"/>
                <a:cs typeface="Times New Roman"/>
              </a:rPr>
              <a:t>kartoms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4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32" y="1269694"/>
            <a:ext cx="8686800" cy="4525963"/>
          </a:xfrm>
        </p:spPr>
        <p:txBody>
          <a:bodyPr/>
          <a:lstStyle/>
          <a:p>
            <a:pPr marL="0" lvl="0" indent="0" algn="ctr">
              <a:buNone/>
            </a:pPr>
            <a:r>
              <a:rPr lang="lt-LT" sz="4000" dirty="0">
                <a:latin typeface="Times New Roman"/>
                <a:cs typeface="Times New Roman"/>
              </a:rPr>
              <a:t>Kokiai epochai priklauso K. Donelaitis? </a:t>
            </a:r>
            <a:endParaRPr lang="lt-LT" sz="4000" dirty="0" smtClean="0">
              <a:latin typeface="Times New Roman"/>
              <a:cs typeface="Times New Roman"/>
            </a:endParaRPr>
          </a:p>
          <a:p>
            <a:pPr marL="514350" lvl="0" indent="-514350">
              <a:buAutoNum type="alphaLcParenR"/>
            </a:pPr>
            <a:r>
              <a:rPr lang="lt-LT" dirty="0">
                <a:latin typeface="Times New Roman"/>
                <a:cs typeface="Times New Roman"/>
              </a:rPr>
              <a:t>B</a:t>
            </a:r>
            <a:r>
              <a:rPr lang="lt-LT" dirty="0" smtClean="0">
                <a:latin typeface="Times New Roman"/>
                <a:cs typeface="Times New Roman"/>
              </a:rPr>
              <a:t>aroko </a:t>
            </a:r>
          </a:p>
          <a:p>
            <a:pPr marL="514350" lvl="0" indent="-514350">
              <a:buAutoNum type="alphaLcParenR"/>
            </a:pPr>
            <a:r>
              <a:rPr lang="lt-LT" dirty="0">
                <a:latin typeface="Times New Roman"/>
                <a:cs typeface="Times New Roman"/>
              </a:rPr>
              <a:t>K</a:t>
            </a:r>
            <a:r>
              <a:rPr lang="lt-LT" dirty="0" smtClean="0">
                <a:latin typeface="Times New Roman"/>
                <a:cs typeface="Times New Roman"/>
              </a:rPr>
              <a:t>lasicizmo </a:t>
            </a:r>
          </a:p>
          <a:p>
            <a:pPr marL="514350" lvl="0" indent="-514350">
              <a:buAutoNum type="alphaLcParenR"/>
            </a:pPr>
            <a:r>
              <a:rPr lang="lt-LT" dirty="0" smtClean="0">
                <a:latin typeface="Times New Roman"/>
                <a:cs typeface="Times New Roman"/>
              </a:rPr>
              <a:t>Švietimo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5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97" y="1617595"/>
            <a:ext cx="6431787" cy="2211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>
                <a:latin typeface="Times New Roman"/>
                <a:cs typeface="Times New Roman"/>
              </a:rPr>
              <a:t>Kas</a:t>
            </a:r>
            <a:r>
              <a:rPr lang="en-US" sz="4400" dirty="0" smtClean="0">
                <a:latin typeface="Times New Roman"/>
                <a:cs typeface="Times New Roman"/>
              </a:rPr>
              <a:t> </a:t>
            </a:r>
            <a:r>
              <a:rPr lang="en-US" sz="4400" dirty="0" err="1" smtClean="0">
                <a:latin typeface="Times New Roman"/>
                <a:cs typeface="Times New Roman"/>
              </a:rPr>
              <a:t>yra</a:t>
            </a:r>
            <a:r>
              <a:rPr lang="en-US" sz="4400" dirty="0" smtClean="0">
                <a:latin typeface="Times New Roman"/>
                <a:cs typeface="Times New Roman"/>
              </a:rPr>
              <a:t> </a:t>
            </a:r>
            <a:r>
              <a:rPr lang="bg-BG" sz="4400" dirty="0" smtClean="0">
                <a:latin typeface="Times New Roman"/>
                <a:cs typeface="Times New Roman"/>
              </a:rPr>
              <a:t>„</a:t>
            </a:r>
            <a:r>
              <a:rPr lang="lt-LT" sz="4400" dirty="0">
                <a:latin typeface="Times New Roman"/>
                <a:cs typeface="Times New Roman"/>
              </a:rPr>
              <a:t>b</a:t>
            </a:r>
            <a:r>
              <a:rPr lang="lt-LT" sz="4400" dirty="0" smtClean="0">
                <a:latin typeface="Times New Roman"/>
                <a:cs typeface="Times New Roman"/>
              </a:rPr>
              <a:t>ūrai</a:t>
            </a:r>
            <a:r>
              <a:rPr lang="lt-LT" sz="4400" dirty="0" smtClean="0">
                <a:latin typeface="Times New Roman"/>
                <a:cs typeface="Times New Roman"/>
              </a:rPr>
              <a:t>” ?</a:t>
            </a:r>
            <a:endParaRPr lang="en-US"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46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5048"/>
            <a:ext cx="8229600" cy="3061529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Times New Roman"/>
                <a:cs typeface="Times New Roman"/>
              </a:rPr>
              <a:t>ANTRAS TURAS</a:t>
            </a:r>
            <a:endParaRPr lang="en-US" sz="9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64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1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29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Times New Roman"/>
                <a:cs typeface="Times New Roman"/>
              </a:rPr>
              <a:t>Kokios </a:t>
            </a:r>
            <a:r>
              <a:rPr lang="en-US" sz="4000" dirty="0" err="1" smtClean="0">
                <a:latin typeface="Times New Roman"/>
                <a:cs typeface="Times New Roman"/>
              </a:rPr>
              <a:t>išminties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lang="en-US" sz="4000" dirty="0" err="1" smtClean="0">
                <a:latin typeface="Times New Roman"/>
                <a:cs typeface="Times New Roman"/>
              </a:rPr>
              <a:t>pamoko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lang="en-US" sz="4000" dirty="0" err="1" smtClean="0">
                <a:latin typeface="Times New Roman"/>
                <a:cs typeface="Times New Roman"/>
              </a:rPr>
              <a:t>poemoje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lang="en-US" sz="4000" dirty="0" err="1" smtClean="0">
                <a:latin typeface="Times New Roman"/>
                <a:cs typeface="Times New Roman"/>
              </a:rPr>
              <a:t>paminėtas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lang="en-US" sz="4000" dirty="0" smtClean="0">
                <a:latin typeface="Times New Roman"/>
                <a:cs typeface="Times New Roman"/>
              </a:rPr>
              <a:t>“</a:t>
            </a:r>
            <a:r>
              <a:rPr lang="lt-LT" sz="4000" dirty="0" err="1">
                <a:latin typeface="Times New Roman"/>
                <a:cs typeface="Times New Roman"/>
              </a:rPr>
              <a:t>g</a:t>
            </a:r>
            <a:r>
              <a:rPr lang="en-US" sz="4000" dirty="0" err="1" smtClean="0">
                <a:latin typeface="Times New Roman"/>
                <a:cs typeface="Times New Roman"/>
              </a:rPr>
              <a:t>erasis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lang="en-US" sz="4000" dirty="0" err="1" smtClean="0">
                <a:latin typeface="Times New Roman"/>
                <a:cs typeface="Times New Roman"/>
              </a:rPr>
              <a:t>ponas</a:t>
            </a:r>
            <a:r>
              <a:rPr lang="en-US" sz="4000" dirty="0" smtClean="0">
                <a:latin typeface="Times New Roman"/>
                <a:cs typeface="Times New Roman"/>
              </a:rPr>
              <a:t>”?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50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2 </a:t>
            </a:r>
            <a:r>
              <a:rPr lang="lt-LT" dirty="0" smtClean="0">
                <a:latin typeface="Times New Roman"/>
                <a:cs typeface="Times New Roman"/>
              </a:rPr>
              <a:t>klausimas</a:t>
            </a:r>
            <a:endParaRPr lang="lt-LT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73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000" dirty="0" smtClean="0">
                <a:latin typeface="Times New Roman"/>
                <a:cs typeface="Times New Roman"/>
              </a:rPr>
              <a:t>Kodėl būrai negerbė </a:t>
            </a:r>
            <a:r>
              <a:rPr lang="lt-LT" sz="4000" dirty="0" err="1" smtClean="0">
                <a:latin typeface="Times New Roman"/>
                <a:cs typeface="Times New Roman"/>
              </a:rPr>
              <a:t>Pričkaus</a:t>
            </a:r>
            <a:r>
              <a:rPr lang="lt-LT" sz="4000" dirty="0" smtClean="0">
                <a:latin typeface="Times New Roman"/>
                <a:cs typeface="Times New Roman"/>
              </a:rPr>
              <a:t>, kai jis paseno?</a:t>
            </a:r>
            <a:endParaRPr lang="lt-LT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31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3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72" y="1600200"/>
            <a:ext cx="7945277" cy="264700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lt-LT" sz="4000" dirty="0" smtClean="0">
                <a:latin typeface="Times New Roman"/>
                <a:cs typeface="Times New Roman"/>
              </a:rPr>
              <a:t>Koks būras, pasak </a:t>
            </a:r>
            <a:r>
              <a:rPr lang="lt-LT" sz="4000" dirty="0" err="1" smtClean="0">
                <a:latin typeface="Times New Roman"/>
                <a:cs typeface="Times New Roman"/>
              </a:rPr>
              <a:t>Selmo</a:t>
            </a:r>
            <a:r>
              <a:rPr lang="lt-LT" sz="4000" dirty="0" smtClean="0">
                <a:latin typeface="Times New Roman"/>
                <a:cs typeface="Times New Roman"/>
              </a:rPr>
              <a:t>, yra keikūnas? (kaip </a:t>
            </a:r>
            <a:r>
              <a:rPr lang="lt-LT" sz="4000" dirty="0" err="1" smtClean="0">
                <a:latin typeface="Times New Roman"/>
                <a:cs typeface="Times New Roman"/>
              </a:rPr>
              <a:t>Selmas</a:t>
            </a:r>
            <a:r>
              <a:rPr lang="lt-LT" sz="4000" dirty="0" smtClean="0">
                <a:latin typeface="Times New Roman"/>
                <a:cs typeface="Times New Roman"/>
              </a:rPr>
              <a:t> vadina keikūnus?)</a:t>
            </a:r>
            <a:endParaRPr lang="lt-LT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91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4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210"/>
            <a:ext cx="8229600" cy="3377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>
                <a:latin typeface="Times New Roman"/>
                <a:cs typeface="Times New Roman"/>
              </a:rPr>
              <a:t>Koks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lang="en-US" sz="4000" dirty="0" err="1" smtClean="0">
                <a:latin typeface="Times New Roman"/>
                <a:cs typeface="Times New Roman"/>
              </a:rPr>
              <a:t>būras</a:t>
            </a:r>
            <a:r>
              <a:rPr lang="en-US" sz="4000" dirty="0" smtClean="0">
                <a:latin typeface="Times New Roman"/>
                <a:cs typeface="Times New Roman"/>
              </a:rPr>
              <a:t> yra </a:t>
            </a:r>
            <a:r>
              <a:rPr lang="en-US" sz="4000" dirty="0" err="1" smtClean="0">
                <a:latin typeface="Times New Roman"/>
                <a:cs typeface="Times New Roman"/>
              </a:rPr>
              <a:t>aktyvus</a:t>
            </a:r>
            <a:r>
              <a:rPr lang="en-US" sz="4000" dirty="0" smtClean="0">
                <a:latin typeface="Times New Roman"/>
                <a:cs typeface="Times New Roman"/>
              </a:rPr>
              <a:t>, </a:t>
            </a:r>
            <a:r>
              <a:rPr lang="en-US" sz="4000" dirty="0" err="1" smtClean="0">
                <a:latin typeface="Times New Roman"/>
                <a:cs typeface="Times New Roman"/>
              </a:rPr>
              <a:t>stiprus</a:t>
            </a:r>
            <a:r>
              <a:rPr lang="en-US" sz="4000" dirty="0" smtClean="0">
                <a:latin typeface="Times New Roman"/>
                <a:cs typeface="Times New Roman"/>
              </a:rPr>
              <a:t>, </a:t>
            </a:r>
            <a:r>
              <a:rPr lang="en-US" sz="4000" dirty="0" err="1" smtClean="0">
                <a:latin typeface="Times New Roman"/>
                <a:cs typeface="Times New Roman"/>
              </a:rPr>
              <a:t>tvirtas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lang="en-US" sz="4000" dirty="0" err="1" smtClean="0">
                <a:latin typeface="Times New Roman"/>
                <a:cs typeface="Times New Roman"/>
              </a:rPr>
              <a:t>fiziškai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lang="en-US" sz="4000" dirty="0" err="1" smtClean="0">
                <a:latin typeface="Times New Roman"/>
                <a:cs typeface="Times New Roman"/>
              </a:rPr>
              <a:t>ir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lang="en-US" sz="4000" dirty="0" err="1" smtClean="0">
                <a:latin typeface="Times New Roman"/>
                <a:cs typeface="Times New Roman"/>
              </a:rPr>
              <a:t>morališkai</a:t>
            </a:r>
            <a:r>
              <a:rPr lang="en-US" sz="4000" dirty="0" smtClean="0">
                <a:latin typeface="Times New Roman"/>
                <a:cs typeface="Times New Roman"/>
              </a:rPr>
              <a:t>?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36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5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820" y="1600200"/>
            <a:ext cx="7260293" cy="32037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>
                <a:latin typeface="Times New Roman"/>
                <a:cs typeface="Times New Roman"/>
              </a:rPr>
              <a:t>Kokios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lang="lt-LT" sz="4000" i="1" dirty="0" smtClean="0">
                <a:latin typeface="Times New Roman"/>
                <a:cs typeface="Times New Roman"/>
              </a:rPr>
              <a:t>„</a:t>
            </a:r>
            <a:r>
              <a:rPr lang="lt-LT" sz="4000" dirty="0" smtClean="0">
                <a:latin typeface="Times New Roman"/>
                <a:cs typeface="Times New Roman"/>
              </a:rPr>
              <a:t>Metų” vertybės</a:t>
            </a:r>
            <a:r>
              <a:rPr lang="en-US" sz="4000" dirty="0" smtClean="0">
                <a:latin typeface="Times New Roman"/>
                <a:cs typeface="Times New Roman"/>
              </a:rPr>
              <a:t>? (4)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53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6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839" y="2000286"/>
            <a:ext cx="8089342" cy="200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Times New Roman"/>
                <a:cs typeface="Times New Roman"/>
              </a:rPr>
              <a:t>Kokios </a:t>
            </a:r>
            <a:r>
              <a:rPr lang="bg-BG" sz="4000" dirty="0" smtClean="0">
                <a:latin typeface="Times New Roman"/>
                <a:cs typeface="Times New Roman"/>
              </a:rPr>
              <a:t>„</a:t>
            </a:r>
            <a:r>
              <a:rPr lang="lt-LT" sz="4000" dirty="0" smtClean="0">
                <a:latin typeface="Times New Roman"/>
                <a:cs typeface="Times New Roman"/>
              </a:rPr>
              <a:t>Metų” baisiausios ydos? (3)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21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lt-LT" sz="2600" dirty="0" smtClean="0">
                <a:latin typeface="Apple Chancery"/>
                <a:cs typeface="Apple Chancery"/>
              </a:rPr>
              <a:t>Kiekvienam daryti gera</a:t>
            </a:r>
            <a:br>
              <a:rPr lang="lt-LT" sz="2600" dirty="0" smtClean="0">
                <a:latin typeface="Apple Chancery"/>
                <a:cs typeface="Apple Chancery"/>
              </a:rPr>
            </a:br>
            <a:r>
              <a:rPr lang="lt-LT" sz="2600" dirty="0" smtClean="0">
                <a:latin typeface="Apple Chancery"/>
                <a:cs typeface="Apple Chancery"/>
              </a:rPr>
              <a:t>Savo darbu ir žodžiu.</a:t>
            </a:r>
            <a:br>
              <a:rPr lang="lt-LT" sz="2600" dirty="0" smtClean="0">
                <a:latin typeface="Apple Chancery"/>
                <a:cs typeface="Apple Chancery"/>
              </a:rPr>
            </a:br>
            <a:r>
              <a:rPr lang="lt-LT" sz="2600" dirty="0" smtClean="0">
                <a:latin typeface="Apple Chancery"/>
                <a:cs typeface="Apple Chancery"/>
              </a:rPr>
              <a:t>Visad elgtis taip, kaip dera,</a:t>
            </a:r>
            <a:br>
              <a:rPr lang="lt-LT" sz="2600" dirty="0" smtClean="0">
                <a:latin typeface="Apple Chancery"/>
                <a:cs typeface="Apple Chancery"/>
              </a:rPr>
            </a:br>
            <a:r>
              <a:rPr lang="lt-LT" sz="2600" dirty="0" smtClean="0">
                <a:latin typeface="Apple Chancery"/>
                <a:cs typeface="Apple Chancery"/>
              </a:rPr>
              <a:t>Ir teisingas būt geidžiu.</a:t>
            </a:r>
            <a:br>
              <a:rPr lang="lt-LT" sz="2600" dirty="0" smtClean="0">
                <a:latin typeface="Apple Chancery"/>
                <a:cs typeface="Apple Chancery"/>
              </a:rPr>
            </a:br>
            <a:r>
              <a:rPr lang="lt-LT" sz="2600" dirty="0" smtClean="0">
                <a:latin typeface="Apple Chancery"/>
                <a:cs typeface="Apple Chancery"/>
              </a:rPr>
              <a:t>Nekerštauti niekada,</a:t>
            </a:r>
            <a:br>
              <a:rPr lang="lt-LT" sz="2600" dirty="0" smtClean="0">
                <a:latin typeface="Apple Chancery"/>
                <a:cs typeface="Apple Chancery"/>
              </a:rPr>
            </a:br>
            <a:r>
              <a:rPr lang="lt-LT" sz="2600" dirty="0" smtClean="0">
                <a:latin typeface="Apple Chancery"/>
                <a:cs typeface="Apple Chancery"/>
              </a:rPr>
              <a:t>gyvo padaro gailėti,</a:t>
            </a:r>
            <a:br>
              <a:rPr lang="lt-LT" sz="2600" dirty="0" smtClean="0">
                <a:latin typeface="Apple Chancery"/>
                <a:cs typeface="Apple Chancery"/>
              </a:rPr>
            </a:br>
            <a:r>
              <a:rPr lang="lt-LT" sz="2600" dirty="0" smtClean="0">
                <a:latin typeface="Apple Chancery"/>
                <a:cs typeface="Apple Chancery"/>
              </a:rPr>
              <a:t>Dievą, žmones jo mylėti –</a:t>
            </a:r>
            <a:br>
              <a:rPr lang="lt-LT" sz="2600" dirty="0" smtClean="0">
                <a:latin typeface="Apple Chancery"/>
                <a:cs typeface="Apple Chancery"/>
              </a:rPr>
            </a:br>
            <a:r>
              <a:rPr lang="lt-LT" sz="2600" dirty="0" smtClean="0">
                <a:latin typeface="Apple Chancery"/>
                <a:cs typeface="Apple Chancery"/>
              </a:rPr>
              <a:t>Mano priedermė šventa.</a:t>
            </a:r>
            <a:br>
              <a:rPr lang="lt-LT" sz="2600" dirty="0" smtClean="0">
                <a:latin typeface="Apple Chancery"/>
                <a:cs typeface="Apple Chancery"/>
              </a:rPr>
            </a:br>
            <a:r>
              <a:rPr lang="lt-LT" sz="2600" dirty="0" smtClean="0">
                <a:latin typeface="Apple Chancery"/>
                <a:cs typeface="Apple Chancery"/>
              </a:rPr>
              <a:t>                                                                 K. Donelaitis</a:t>
            </a:r>
            <a:r>
              <a:rPr lang="en-US" sz="2600" dirty="0">
                <a:latin typeface="Apple Chancery"/>
                <a:cs typeface="Apple Chancery"/>
              </a:rPr>
              <a:t/>
            </a:r>
            <a:br>
              <a:rPr lang="en-US" sz="2600" dirty="0">
                <a:latin typeface="Apple Chancery"/>
                <a:cs typeface="Apple Chancery"/>
              </a:rPr>
            </a:br>
            <a:endParaRPr lang="en-US" sz="2600" dirty="0">
              <a:latin typeface="Apple Chancery"/>
              <a:cs typeface="Apple Chancery"/>
            </a:endParaRPr>
          </a:p>
        </p:txBody>
      </p:sp>
      <p:pic>
        <p:nvPicPr>
          <p:cNvPr id="2" name="Picture 1" descr="donelait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83" y="1443790"/>
            <a:ext cx="3382731" cy="39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43" y="18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7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58" y="1306452"/>
            <a:ext cx="7545159" cy="5220069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lt-LT" sz="4600" dirty="0" smtClean="0">
                <a:latin typeface="Times New Roman"/>
                <a:cs typeface="Times New Roman"/>
              </a:rPr>
              <a:t>Kurie iš šių būrų „viežlybieji”, o kurie „</a:t>
            </a:r>
            <a:r>
              <a:rPr lang="lt-LT" sz="4600" dirty="0" smtClean="0">
                <a:latin typeface="Times New Roman"/>
                <a:cs typeface="Times New Roman"/>
              </a:rPr>
              <a:t>nenaudėliai</a:t>
            </a:r>
            <a:r>
              <a:rPr lang="lt-LT" sz="4600" dirty="0" smtClean="0">
                <a:latin typeface="Times New Roman"/>
                <a:cs typeface="Times New Roman"/>
              </a:rPr>
              <a:t>” ?</a:t>
            </a:r>
          </a:p>
          <a:p>
            <a:pPr marL="742950" indent="-742950">
              <a:buFont typeface="+mj-lt"/>
              <a:buAutoNum type="arabicPeriod"/>
            </a:pPr>
            <a:r>
              <a:rPr lang="lt-LT" sz="2800" dirty="0" err="1" smtClean="0">
                <a:latin typeface="Times New Roman"/>
                <a:cs typeface="Times New Roman"/>
              </a:rPr>
              <a:t>Dočys</a:t>
            </a:r>
            <a:endParaRPr lang="lt-LT" sz="2800" dirty="0" smtClean="0">
              <a:latin typeface="Times New Roman"/>
              <a:cs typeface="Times New Roman"/>
            </a:endParaRPr>
          </a:p>
          <a:p>
            <a:pPr marL="742950" indent="-742950">
              <a:buFont typeface="+mj-lt"/>
              <a:buAutoNum type="arabicPeriod"/>
            </a:pPr>
            <a:r>
              <a:rPr lang="lt-LT" sz="2800" dirty="0" smtClean="0">
                <a:latin typeface="Times New Roman"/>
                <a:cs typeface="Times New Roman"/>
              </a:rPr>
              <a:t>Pelėda</a:t>
            </a:r>
          </a:p>
          <a:p>
            <a:pPr marL="742950" indent="-742950">
              <a:buFont typeface="+mj-lt"/>
              <a:buAutoNum type="arabicPeriod"/>
            </a:pPr>
            <a:r>
              <a:rPr lang="lt-LT" sz="2800" dirty="0" err="1" smtClean="0">
                <a:latin typeface="Times New Roman"/>
                <a:cs typeface="Times New Roman"/>
              </a:rPr>
              <a:t>Pričkus</a:t>
            </a:r>
            <a:endParaRPr lang="lt-LT" sz="2800" dirty="0" smtClean="0">
              <a:latin typeface="Times New Roman"/>
              <a:cs typeface="Times New Roman"/>
            </a:endParaRPr>
          </a:p>
          <a:p>
            <a:pPr marL="742950" indent="-742950">
              <a:buFont typeface="+mj-lt"/>
              <a:buAutoNum type="arabicPeriod"/>
            </a:pPr>
            <a:r>
              <a:rPr lang="lt-LT" sz="2800" dirty="0" err="1" smtClean="0">
                <a:latin typeface="Times New Roman"/>
                <a:cs typeface="Times New Roman"/>
              </a:rPr>
              <a:t>Enskys</a:t>
            </a:r>
            <a:endParaRPr lang="lt-LT" sz="2800" dirty="0" smtClean="0">
              <a:latin typeface="Times New Roman"/>
              <a:cs typeface="Times New Roman"/>
            </a:endParaRPr>
          </a:p>
          <a:p>
            <a:pPr marL="742950" indent="-742950">
              <a:buFont typeface="+mj-lt"/>
              <a:buAutoNum type="arabicPeriod"/>
            </a:pPr>
            <a:r>
              <a:rPr lang="lt-LT" sz="2800" dirty="0" err="1" smtClean="0">
                <a:latin typeface="Times New Roman"/>
                <a:cs typeface="Times New Roman"/>
              </a:rPr>
              <a:t>Selmas</a:t>
            </a:r>
            <a:endParaRPr lang="lt-LT" sz="2800" dirty="0" smtClean="0">
              <a:latin typeface="Times New Roman"/>
              <a:cs typeface="Times New Roman"/>
            </a:endParaRPr>
          </a:p>
          <a:p>
            <a:pPr marL="742950" indent="-742950">
              <a:buFont typeface="+mj-lt"/>
              <a:buAutoNum type="arabicPeriod"/>
            </a:pPr>
            <a:r>
              <a:rPr lang="lt-LT" sz="2800" dirty="0" smtClean="0">
                <a:latin typeface="Times New Roman"/>
                <a:cs typeface="Times New Roman"/>
              </a:rPr>
              <a:t>Slunkius</a:t>
            </a:r>
          </a:p>
          <a:p>
            <a:pPr marL="742950" indent="-742950">
              <a:buFont typeface="+mj-lt"/>
              <a:buAutoNum type="arabicPeriod"/>
            </a:pPr>
            <a:r>
              <a:rPr lang="lt-LT" sz="2800" dirty="0" smtClean="0">
                <a:latin typeface="Times New Roman"/>
                <a:cs typeface="Times New Roman"/>
              </a:rPr>
              <a:t>Krizas</a:t>
            </a:r>
          </a:p>
          <a:p>
            <a:pPr marL="742950" indent="-742950">
              <a:buFont typeface="+mj-lt"/>
              <a:buAutoNum type="arabicPeriod"/>
            </a:pPr>
            <a:r>
              <a:rPr lang="lt-LT" sz="2800" dirty="0" smtClean="0">
                <a:latin typeface="Times New Roman"/>
                <a:cs typeface="Times New Roman"/>
              </a:rPr>
              <a:t>Lauras</a:t>
            </a:r>
          </a:p>
          <a:p>
            <a:pPr marL="742950" indent="-742950">
              <a:buFont typeface="+mj-lt"/>
              <a:buAutoNum type="arabicPeriod"/>
            </a:pPr>
            <a:r>
              <a:rPr lang="lt-LT" sz="2800" dirty="0" err="1" smtClean="0">
                <a:latin typeface="Times New Roman"/>
                <a:cs typeface="Times New Roman"/>
              </a:rPr>
              <a:t>Plaučiūnas</a:t>
            </a:r>
            <a:endParaRPr lang="lt-LT" sz="2800" dirty="0" smtClean="0">
              <a:latin typeface="Times New Roman"/>
              <a:cs typeface="Times New Roman"/>
            </a:endParaRPr>
          </a:p>
          <a:p>
            <a:pPr marL="742950" indent="-742950">
              <a:buFont typeface="+mj-lt"/>
              <a:buAutoNum type="arabicPeriod"/>
            </a:pPr>
            <a:endParaRPr lang="lt-LT" sz="2800" dirty="0" smtClean="0">
              <a:latin typeface="Times New Roman"/>
              <a:cs typeface="Times New Roman"/>
            </a:endParaRPr>
          </a:p>
          <a:p>
            <a:pPr marL="742950" indent="-742950">
              <a:buFont typeface="+mj-lt"/>
              <a:buAutoNum type="arabicPeriod"/>
            </a:pP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69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04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8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47" y="1461041"/>
            <a:ext cx="8686800" cy="361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4000" dirty="0" smtClean="0"/>
              <a:t>Dirbk</a:t>
            </a:r>
            <a:r>
              <a:rPr lang="en-US" sz="4000" dirty="0" smtClean="0"/>
              <a:t>,</a:t>
            </a:r>
            <a:r>
              <a:rPr lang="mr-IN" sz="4000" dirty="0" smtClean="0"/>
              <a:t>…</a:t>
            </a:r>
            <a:r>
              <a:rPr lang="lt-LT" sz="4000" dirty="0" smtClean="0"/>
              <a:t>............., o valgyk, ....................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60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9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184"/>
            <a:ext cx="8229600" cy="3395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000" dirty="0">
                <a:latin typeface="Times New Roman"/>
                <a:cs typeface="Times New Roman"/>
              </a:rPr>
              <a:t>Kaip, </a:t>
            </a:r>
            <a:r>
              <a:rPr lang="lt-LT" sz="4000" dirty="0" smtClean="0">
                <a:latin typeface="Times New Roman"/>
                <a:cs typeface="Times New Roman"/>
              </a:rPr>
              <a:t>pasak </a:t>
            </a:r>
            <a:r>
              <a:rPr lang="lt-LT" sz="4000" dirty="0">
                <a:latin typeface="Times New Roman"/>
                <a:cs typeface="Times New Roman"/>
              </a:rPr>
              <a:t>K. </a:t>
            </a:r>
            <a:r>
              <a:rPr lang="lt-LT" sz="4000" dirty="0" smtClean="0">
                <a:latin typeface="Times New Roman"/>
                <a:cs typeface="Times New Roman"/>
              </a:rPr>
              <a:t>Donelaičio, </a:t>
            </a:r>
            <a:r>
              <a:rPr lang="lt-LT" sz="4000" dirty="0">
                <a:latin typeface="Times New Roman"/>
                <a:cs typeface="Times New Roman"/>
              </a:rPr>
              <a:t>reikia išsaugoti tautiškumą?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8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10 </a:t>
            </a:r>
            <a:r>
              <a:rPr lang="en-US" dirty="0" err="1" smtClean="0">
                <a:latin typeface="Times New Roman"/>
                <a:cs typeface="Times New Roman"/>
              </a:rPr>
              <a:t>klausimas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234"/>
            <a:ext cx="8229600" cy="3499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000" dirty="0" smtClean="0">
                <a:latin typeface="Times New Roman"/>
                <a:cs typeface="Times New Roman"/>
              </a:rPr>
              <a:t>Kokia yra pagrindinė </a:t>
            </a:r>
            <a:r>
              <a:rPr lang="lt-LT" sz="4000" smtClean="0">
                <a:latin typeface="Times New Roman"/>
                <a:cs typeface="Times New Roman"/>
              </a:rPr>
              <a:t>visų </a:t>
            </a:r>
            <a:r>
              <a:rPr lang="lt-LT" sz="4000" smtClean="0">
                <a:latin typeface="Times New Roman"/>
                <a:cs typeface="Times New Roman"/>
              </a:rPr>
              <a:t>,,Metų</a:t>
            </a:r>
            <a:r>
              <a:rPr lang="lt-LT" sz="4000" dirty="0" smtClean="0">
                <a:latin typeface="Times New Roman"/>
                <a:cs typeface="Times New Roman"/>
              </a:rPr>
              <a:t>” išmintis</a:t>
            </a:r>
            <a:r>
              <a:rPr lang="en-US" sz="4000" dirty="0" smtClean="0">
                <a:latin typeface="Times New Roman"/>
                <a:cs typeface="Times New Roman"/>
              </a:rPr>
              <a:t>?   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6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089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lt-LT" sz="2400" dirty="0" smtClean="0">
                <a:latin typeface="Times New Roman"/>
                <a:cs typeface="Times New Roman"/>
              </a:rPr>
              <a:t>K. Donelaitis buvo Tolminkiemio kunigas. Jo poema  „Metai</a:t>
            </a:r>
            <a:r>
              <a:rPr lang="lt-LT" sz="2400" dirty="0">
                <a:latin typeface="Times New Roman"/>
                <a:cs typeface="Times New Roman"/>
              </a:rPr>
              <a:t>” sudaryta iš pamokslų, kuriuos Donelaitis skaitydavo žmonėms bažnyčioje, tikėdamasis, kad žmonės iš to pasimokys. Jo pamokslai neįprasti tuo, jog jie parašyti apie </a:t>
            </a:r>
            <a:r>
              <a:rPr lang="lt-LT" sz="2400" dirty="0" smtClean="0">
                <a:latin typeface="Times New Roman"/>
                <a:cs typeface="Times New Roman"/>
              </a:rPr>
              <a:t>,,viežlybųjų</a:t>
            </a:r>
            <a:r>
              <a:rPr lang="lt-LT" sz="2400" dirty="0">
                <a:latin typeface="Times New Roman"/>
                <a:cs typeface="Times New Roman"/>
              </a:rPr>
              <a:t>” ir “</a:t>
            </a:r>
            <a:r>
              <a:rPr lang="lt-LT" sz="2400" dirty="0" smtClean="0">
                <a:latin typeface="Times New Roman"/>
                <a:cs typeface="Times New Roman"/>
              </a:rPr>
              <a:t>nenaudėlių</a:t>
            </a:r>
            <a:r>
              <a:rPr lang="lt-LT" sz="2400" dirty="0">
                <a:latin typeface="Times New Roman"/>
                <a:cs typeface="Times New Roman"/>
              </a:rPr>
              <a:t>” būrų gyvenimiškas akimirkas, </a:t>
            </a:r>
            <a:r>
              <a:rPr lang="lt-LT" sz="2400" dirty="0" smtClean="0">
                <a:latin typeface="Times New Roman"/>
                <a:cs typeface="Times New Roman"/>
              </a:rPr>
              <a:t>pvz. : </a:t>
            </a:r>
            <a:r>
              <a:rPr lang="lt-LT" sz="2400" dirty="0">
                <a:latin typeface="Times New Roman"/>
                <a:cs typeface="Times New Roman"/>
              </a:rPr>
              <a:t>būrų darbai visais metų laikais, tikėjimas, meldimasis Dievui prieš valgį, žmogaus </a:t>
            </a:r>
            <a:r>
              <a:rPr lang="lt-LT" sz="2400" dirty="0" smtClean="0">
                <a:latin typeface="Times New Roman"/>
                <a:cs typeface="Times New Roman"/>
              </a:rPr>
              <a:t>ryšys </a:t>
            </a:r>
            <a:r>
              <a:rPr lang="lt-LT" sz="2400" dirty="0">
                <a:latin typeface="Times New Roman"/>
                <a:cs typeface="Times New Roman"/>
              </a:rPr>
              <a:t>su gamta. Iš šios poemos mes ne tik </a:t>
            </a:r>
            <a:r>
              <a:rPr lang="lt-LT" sz="2400" dirty="0" smtClean="0">
                <a:latin typeface="Times New Roman"/>
                <a:cs typeface="Times New Roman"/>
              </a:rPr>
              <a:t>sužinome, </a:t>
            </a:r>
            <a:r>
              <a:rPr lang="lt-LT" sz="2400" dirty="0">
                <a:latin typeface="Times New Roman"/>
                <a:cs typeface="Times New Roman"/>
              </a:rPr>
              <a:t>kaip gyveno tų laikų žmonės, bet taip pat ir </a:t>
            </a:r>
            <a:r>
              <a:rPr lang="lt-LT" sz="2400" dirty="0" smtClean="0">
                <a:latin typeface="Times New Roman"/>
                <a:cs typeface="Times New Roman"/>
              </a:rPr>
              <a:t>suprantame, </a:t>
            </a:r>
            <a:r>
              <a:rPr lang="lt-LT" sz="2400" dirty="0">
                <a:latin typeface="Times New Roman"/>
                <a:cs typeface="Times New Roman"/>
              </a:rPr>
              <a:t>kokių gyvenimo išminčių bandė pamokyti Donelaitis</a:t>
            </a:r>
            <a:r>
              <a:rPr lang="lt-LT" sz="2400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19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Išmintys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68" y="688546"/>
            <a:ext cx="8530232" cy="6169454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lt-LT" sz="2400" dirty="0" smtClean="0"/>
          </a:p>
          <a:p>
            <a:pPr>
              <a:buNone/>
            </a:pPr>
            <a:endParaRPr lang="lt-LT" sz="2900" dirty="0" smtClean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lt-LT" sz="2900" dirty="0" smtClean="0">
                <a:latin typeface="Times New Roman"/>
                <a:cs typeface="Times New Roman"/>
              </a:rPr>
              <a:t>Pasikliauti Dievu, ieškoti atsvaros tikėjime.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900" dirty="0" smtClean="0">
                <a:latin typeface="Times New Roman"/>
                <a:cs typeface="Times New Roman"/>
              </a:rPr>
              <a:t>Už gerą atsilyginama geru.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900" dirty="0" smtClean="0">
                <a:latin typeface="Times New Roman"/>
                <a:cs typeface="Times New Roman"/>
              </a:rPr>
              <a:t>Doras, išmintingas žmogus </a:t>
            </a:r>
            <a:r>
              <a:rPr lang="lt-LT" sz="2900" dirty="0" smtClean="0">
                <a:latin typeface="Times New Roman"/>
                <a:cs typeface="Times New Roman"/>
              </a:rPr>
              <a:t>nesikeikia.</a:t>
            </a:r>
            <a:endParaRPr lang="lt-LT" sz="2900" dirty="0" smtClean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lt-LT" sz="2900" dirty="0" smtClean="0">
                <a:latin typeface="Times New Roman"/>
                <a:cs typeface="Times New Roman"/>
              </a:rPr>
              <a:t>Nepeikti kito, būti </a:t>
            </a:r>
            <a:r>
              <a:rPr lang="lt-LT" sz="2900" dirty="0" smtClean="0">
                <a:latin typeface="Times New Roman"/>
                <a:cs typeface="Times New Roman"/>
              </a:rPr>
              <a:t>tolerantiškam.</a:t>
            </a:r>
            <a:endParaRPr lang="lt-LT" sz="2900" dirty="0" smtClean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lt-LT" sz="2900" dirty="0" smtClean="0">
                <a:latin typeface="Times New Roman"/>
                <a:cs typeface="Times New Roman"/>
              </a:rPr>
              <a:t>Dirbk, kad valgytum, o valgyk, kad dirbtum.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900" dirty="0" smtClean="0">
                <a:latin typeface="Times New Roman"/>
                <a:cs typeface="Times New Roman"/>
              </a:rPr>
              <a:t>Pagarba vyresnio amžiaus žmogui.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6583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lt-LT" b="1" dirty="0" smtClean="0">
                <a:latin typeface="Times New Roman"/>
                <a:cs typeface="Times New Roman"/>
              </a:rPr>
              <a:t>Visų </a:t>
            </a:r>
            <a:r>
              <a:rPr lang="bg-BG" i="1" dirty="0">
                <a:latin typeface="Times New Roman"/>
                <a:cs typeface="Times New Roman"/>
              </a:rPr>
              <a:t>„</a:t>
            </a:r>
            <a:r>
              <a:rPr lang="lt-LT" b="1" dirty="0" smtClean="0">
                <a:latin typeface="Times New Roman"/>
                <a:cs typeface="Times New Roman"/>
              </a:rPr>
              <a:t>Metų</a:t>
            </a:r>
            <a:r>
              <a:rPr lang="lt-LT" b="1" dirty="0">
                <a:latin typeface="Times New Roman"/>
                <a:cs typeface="Times New Roman"/>
              </a:rPr>
              <a:t>” išmintis – </a:t>
            </a:r>
            <a:r>
              <a:rPr lang="lt-LT" b="1" i="1" dirty="0">
                <a:latin typeface="Times New Roman"/>
                <a:cs typeface="Times New Roman"/>
              </a:rPr>
              <a:t>gyventi </a:t>
            </a:r>
            <a:r>
              <a:rPr lang="lt-LT" b="1" i="1" dirty="0" smtClean="0">
                <a:latin typeface="Times New Roman"/>
                <a:cs typeface="Times New Roman"/>
              </a:rPr>
              <a:t>gyvenimą </a:t>
            </a:r>
            <a:r>
              <a:rPr lang="lt-LT" b="1" i="1" dirty="0">
                <a:latin typeface="Times New Roman"/>
                <a:cs typeface="Times New Roman"/>
              </a:rPr>
              <a:t>taip, kad nepamirštum Dievo.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tmusi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-648" r="-6457" b="-11237"/>
          <a:stretch/>
        </p:blipFill>
        <p:spPr>
          <a:xfrm>
            <a:off x="230189" y="1600346"/>
            <a:ext cx="9200042" cy="4255478"/>
          </a:xfrm>
        </p:spPr>
      </p:pic>
    </p:spTree>
    <p:extLst>
      <p:ext uri="{BB962C8B-B14F-4D97-AF65-F5344CB8AC3E}">
        <p14:creationId xmlns:p14="http://schemas.microsoft.com/office/powerpoint/2010/main" val="146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3002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Times New Roman"/>
                <a:cs typeface="Times New Roman"/>
              </a:rPr>
              <a:t>PIRMAS TURAS</a:t>
            </a:r>
            <a:endParaRPr lang="en-US" sz="9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63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latin typeface="Times New Roman"/>
                <a:cs typeface="Times New Roman"/>
              </a:rPr>
              <a:t>1 klausimas</a:t>
            </a:r>
            <a:endParaRPr lang="lt-LT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287"/>
            <a:ext cx="8229600" cy="3238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000" dirty="0" smtClean="0">
                <a:latin typeface="Times New Roman"/>
                <a:cs typeface="Times New Roman"/>
              </a:rPr>
              <a:t>Išvardinkite</a:t>
            </a:r>
            <a:r>
              <a:rPr lang="en-US" sz="4000" dirty="0" smtClean="0">
                <a:latin typeface="Times New Roman"/>
                <a:cs typeface="Times New Roman"/>
              </a:rPr>
              <a:t> visas poemos </a:t>
            </a:r>
            <a:r>
              <a:rPr lang="bg-BG" sz="4000" dirty="0" smtClean="0">
                <a:latin typeface="Times New Roman"/>
                <a:cs typeface="Times New Roman"/>
              </a:rPr>
              <a:t>„</a:t>
            </a:r>
            <a:r>
              <a:rPr lang="lt-LT" sz="4000" dirty="0" smtClean="0">
                <a:latin typeface="Times New Roman"/>
                <a:cs typeface="Times New Roman"/>
              </a:rPr>
              <a:t>Metai” dalis</a:t>
            </a:r>
            <a:r>
              <a:rPr lang="lt-LT" sz="4000" b="1" i="1" dirty="0" smtClean="0">
                <a:latin typeface="Times New Roman"/>
                <a:cs typeface="Times New Roman"/>
              </a:rPr>
              <a:t>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311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04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2 </a:t>
            </a:r>
            <a:r>
              <a:rPr lang="lt-LT" dirty="0" smtClean="0">
                <a:latin typeface="Times New Roman"/>
                <a:cs typeface="Times New Roman"/>
              </a:rPr>
              <a:t>klausimas</a:t>
            </a:r>
            <a:endParaRPr lang="lt-LT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8996"/>
          </a:xfrm>
        </p:spPr>
        <p:txBody>
          <a:bodyPr>
            <a:normAutofit fontScale="62500" lnSpcReduction="20000"/>
          </a:bodyPr>
          <a:lstStyle/>
          <a:p>
            <a:pPr marL="0" lvl="0" indent="0" algn="ctr">
              <a:buNone/>
            </a:pPr>
            <a:r>
              <a:rPr lang="lt-LT" sz="6400" dirty="0">
                <a:latin typeface="Times New Roman"/>
                <a:cs typeface="Times New Roman"/>
              </a:rPr>
              <a:t>Kas išleido poemą </a:t>
            </a:r>
            <a:r>
              <a:rPr lang="bg-BG" sz="4800" i="1" dirty="0">
                <a:latin typeface="Times New Roman"/>
                <a:cs typeface="Times New Roman"/>
              </a:rPr>
              <a:t>„</a:t>
            </a:r>
            <a:r>
              <a:rPr lang="lt-LT" sz="6400" dirty="0" smtClean="0">
                <a:latin typeface="Times New Roman"/>
                <a:cs typeface="Times New Roman"/>
              </a:rPr>
              <a:t>Metai</a:t>
            </a:r>
            <a:r>
              <a:rPr lang="lt-LT" sz="6400" dirty="0">
                <a:latin typeface="Times New Roman"/>
                <a:cs typeface="Times New Roman"/>
              </a:rPr>
              <a:t>”</a:t>
            </a:r>
            <a:r>
              <a:rPr lang="lt-LT" sz="6400" dirty="0" smtClean="0">
                <a:latin typeface="Times New Roman"/>
                <a:cs typeface="Times New Roman"/>
              </a:rPr>
              <a:t>?</a:t>
            </a:r>
          </a:p>
          <a:p>
            <a:pPr marL="0" lvl="0" indent="0" algn="ctr">
              <a:buNone/>
            </a:pPr>
            <a:endParaRPr lang="lt-LT" sz="4300" dirty="0" smtClean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lt-LT" sz="4300" dirty="0" smtClean="0">
                <a:latin typeface="Times New Roman"/>
                <a:cs typeface="Times New Roman"/>
              </a:rPr>
              <a:t> </a:t>
            </a:r>
            <a:r>
              <a:rPr lang="lt-LT" sz="4300" dirty="0">
                <a:latin typeface="Times New Roman"/>
                <a:cs typeface="Times New Roman"/>
              </a:rPr>
              <a:t>a) Kristijonas </a:t>
            </a:r>
            <a:r>
              <a:rPr lang="lt-LT" sz="4300" dirty="0" smtClean="0">
                <a:latin typeface="Times New Roman"/>
                <a:cs typeface="Times New Roman"/>
              </a:rPr>
              <a:t>Donelaitis</a:t>
            </a:r>
          </a:p>
          <a:p>
            <a:pPr marL="0" lvl="0" indent="0">
              <a:buNone/>
            </a:pPr>
            <a:r>
              <a:rPr lang="lt-LT" sz="4300" dirty="0" smtClean="0">
                <a:latin typeface="Times New Roman"/>
                <a:cs typeface="Times New Roman"/>
              </a:rPr>
              <a:t> </a:t>
            </a:r>
            <a:r>
              <a:rPr lang="lt-LT" sz="4300" dirty="0">
                <a:latin typeface="Times New Roman"/>
                <a:cs typeface="Times New Roman"/>
              </a:rPr>
              <a:t>b) Liudvikas </a:t>
            </a:r>
            <a:r>
              <a:rPr lang="lt-LT" sz="4300" dirty="0" smtClean="0">
                <a:latin typeface="Times New Roman"/>
                <a:cs typeface="Times New Roman"/>
              </a:rPr>
              <a:t>Rėza</a:t>
            </a:r>
          </a:p>
          <a:p>
            <a:pPr marL="0" lvl="0" indent="0">
              <a:buNone/>
            </a:pPr>
            <a:r>
              <a:rPr lang="lt-LT" sz="4300" dirty="0" smtClean="0">
                <a:latin typeface="Times New Roman"/>
                <a:cs typeface="Times New Roman"/>
              </a:rPr>
              <a:t> </a:t>
            </a:r>
            <a:r>
              <a:rPr lang="lt-LT" sz="4300" dirty="0">
                <a:latin typeface="Times New Roman"/>
                <a:cs typeface="Times New Roman"/>
              </a:rPr>
              <a:t>c) Adomas </a:t>
            </a:r>
            <a:r>
              <a:rPr lang="lt-LT" sz="4300" dirty="0" smtClean="0">
                <a:latin typeface="Times New Roman"/>
                <a:cs typeface="Times New Roman"/>
              </a:rPr>
              <a:t>Mickevičius</a:t>
            </a:r>
          </a:p>
          <a:p>
            <a:pPr marL="0" lvl="0" indent="0">
              <a:buNone/>
            </a:pPr>
            <a:r>
              <a:rPr lang="lt-LT" sz="4300" dirty="0" smtClean="0">
                <a:latin typeface="Times New Roman"/>
                <a:cs typeface="Times New Roman"/>
              </a:rPr>
              <a:t> </a:t>
            </a:r>
            <a:r>
              <a:rPr lang="lt-LT" sz="4300" dirty="0">
                <a:latin typeface="Times New Roman"/>
                <a:cs typeface="Times New Roman"/>
              </a:rPr>
              <a:t>d) Simonas Daukantas</a:t>
            </a:r>
            <a:endParaRPr lang="en-US" sz="4300" dirty="0">
              <a:latin typeface="Times New Roman"/>
              <a:cs typeface="Times New Roman"/>
            </a:endParaRPr>
          </a:p>
          <a:p>
            <a:r>
              <a:rPr lang="lt-LT" sz="4300" dirty="0">
                <a:latin typeface="Times New Roman"/>
                <a:cs typeface="Times New Roman"/>
              </a:rPr>
              <a:t> </a:t>
            </a:r>
            <a:endParaRPr lang="en-US" sz="43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3336</TotalTime>
  <Words>372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Apple Chancery</vt:lpstr>
      <vt:lpstr>Arial</vt:lpstr>
      <vt:lpstr>Corbel</vt:lpstr>
      <vt:lpstr>Mangal</vt:lpstr>
      <vt:lpstr>Times New Roman</vt:lpstr>
      <vt:lpstr>Twilight</vt:lpstr>
      <vt:lpstr>Kristijono Donelaičio „Metų” išmintis</vt:lpstr>
      <vt:lpstr>PowerPoint Presentation</vt:lpstr>
      <vt:lpstr>PowerPoint Presentation</vt:lpstr>
      <vt:lpstr>Išmintys:   </vt:lpstr>
      <vt:lpstr>PowerPoint Presentation</vt:lpstr>
      <vt:lpstr>PowerPoint Presentation</vt:lpstr>
      <vt:lpstr>PIRMAS TURAS</vt:lpstr>
      <vt:lpstr>1 klausimas</vt:lpstr>
      <vt:lpstr>2 klausimas</vt:lpstr>
      <vt:lpstr>3 klausimas</vt:lpstr>
      <vt:lpstr>4 klausimas</vt:lpstr>
      <vt:lpstr>5 klausimas</vt:lpstr>
      <vt:lpstr>ANTRAS TURAS</vt:lpstr>
      <vt:lpstr>1 klausimas</vt:lpstr>
      <vt:lpstr>2 klausimas</vt:lpstr>
      <vt:lpstr>3 klausimas</vt:lpstr>
      <vt:lpstr>4 klausimas</vt:lpstr>
      <vt:lpstr>5 klausimas</vt:lpstr>
      <vt:lpstr>6 klausimas</vt:lpstr>
      <vt:lpstr>7 klausimas</vt:lpstr>
      <vt:lpstr>8 klausimas</vt:lpstr>
      <vt:lpstr>9 klausimas</vt:lpstr>
      <vt:lpstr>10 klausimas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Kristijono Donelaičio „Metų” išmintis</dc:title>
  <dc:creator>Aistė Lingytė IIIa</dc:creator>
  <cp:lastModifiedBy>Rasa Rusteikienė</cp:lastModifiedBy>
  <cp:revision>29</cp:revision>
  <dcterms:created xsi:type="dcterms:W3CDTF">2018-12-15T21:12:42Z</dcterms:created>
  <dcterms:modified xsi:type="dcterms:W3CDTF">2019-02-26T13:15:29Z</dcterms:modified>
</cp:coreProperties>
</file>