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notesMasterIdLst>
    <p:notesMasterId r:id="rId13"/>
  </p:notesMasterIdLst>
  <p:sldIdLst>
    <p:sldId id="256" r:id="rId2"/>
    <p:sldId id="257" r:id="rId3"/>
    <p:sldId id="258" r:id="rId4"/>
    <p:sldId id="263" r:id="rId5"/>
    <p:sldId id="264" r:id="rId6"/>
    <p:sldId id="265" r:id="rId7"/>
    <p:sldId id="266"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4545" autoAdjust="0"/>
  </p:normalViewPr>
  <p:slideViewPr>
    <p:cSldViewPr snapToGrid="0">
      <p:cViewPr varScale="1">
        <p:scale>
          <a:sx n="77" d="100"/>
          <a:sy n="77" d="100"/>
        </p:scale>
        <p:origin x="396"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1E1F1-D0D9-4E1B-AB62-34F3C085BBB9}" type="datetimeFigureOut">
              <a:rPr lang="en-US" smtClean="0"/>
              <a:t>25-Nov-19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FB0DF-AEF8-4951-8D39-4C0D90AB212A}" type="slidenum">
              <a:rPr lang="en-US" smtClean="0"/>
              <a:t>‹Nº›</a:t>
            </a:fld>
            <a:endParaRPr lang="en-US"/>
          </a:p>
        </p:txBody>
      </p:sp>
    </p:spTree>
    <p:extLst>
      <p:ext uri="{BB962C8B-B14F-4D97-AF65-F5344CB8AC3E}">
        <p14:creationId xmlns:p14="http://schemas.microsoft.com/office/powerpoint/2010/main" val="279708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Suppose we have a collection of documents and we want to determine the most relevant document to the query “the quick brown fox". A simple way to start is to eliminate those documents that do not contain the three words "the", “quick“, “brown” and “fox", but there are still many documents. To differentiate them further, we must count the number of times each term occurs in each document and add them; The number of times a term occurs in a document is called its term frequency (</a:t>
            </a:r>
            <a:r>
              <a:rPr lang="en-US" sz="1000" dirty="0" err="1" smtClean="0"/>
              <a:t>tf</a:t>
            </a:r>
            <a:r>
              <a:rPr lang="en-US" sz="1000" dirty="0" smtClean="0"/>
              <a:t>).</a:t>
            </a:r>
          </a:p>
          <a:p>
            <a:endParaRPr lang="es-MX" dirty="0"/>
          </a:p>
        </p:txBody>
      </p:sp>
      <p:sp>
        <p:nvSpPr>
          <p:cNvPr id="4" name="Marcador de número de diapositiva 3"/>
          <p:cNvSpPr>
            <a:spLocks noGrp="1"/>
          </p:cNvSpPr>
          <p:nvPr>
            <p:ph type="sldNum" sz="quarter" idx="10"/>
          </p:nvPr>
        </p:nvSpPr>
        <p:spPr/>
        <p:txBody>
          <a:bodyPr/>
          <a:lstStyle/>
          <a:p>
            <a:fld id="{BC0FB0DF-AEF8-4951-8D39-4C0D90AB212A}" type="slidenum">
              <a:rPr lang="en-US" smtClean="0"/>
              <a:t>6</a:t>
            </a:fld>
            <a:endParaRPr lang="en-US"/>
          </a:p>
        </p:txBody>
      </p:sp>
    </p:spTree>
    <p:extLst>
      <p:ext uri="{BB962C8B-B14F-4D97-AF65-F5344CB8AC3E}">
        <p14:creationId xmlns:p14="http://schemas.microsoft.com/office/powerpoint/2010/main" val="24911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an n-gram of size 1 is referred to as a "unigram"; size 2 is a "bigram" (or, less commonly, a "</a:t>
            </a:r>
            <a:r>
              <a:rPr lang="en-US" dirty="0" err="1" smtClean="0"/>
              <a:t>digram</a:t>
            </a:r>
            <a:r>
              <a:rPr lang="en-US" dirty="0" smtClean="0"/>
              <a:t>"); size 3 is a "trigram“</a:t>
            </a:r>
          </a:p>
          <a:p>
            <a:endParaRPr lang="es-MX" dirty="0"/>
          </a:p>
        </p:txBody>
      </p:sp>
      <p:sp>
        <p:nvSpPr>
          <p:cNvPr id="4" name="Marcador de número de diapositiva 3"/>
          <p:cNvSpPr>
            <a:spLocks noGrp="1"/>
          </p:cNvSpPr>
          <p:nvPr>
            <p:ph type="sldNum" sz="quarter" idx="10"/>
          </p:nvPr>
        </p:nvSpPr>
        <p:spPr/>
        <p:txBody>
          <a:bodyPr/>
          <a:lstStyle/>
          <a:p>
            <a:fld id="{BC0FB0DF-AEF8-4951-8D39-4C0D90AB212A}" type="slidenum">
              <a:rPr lang="en-US" smtClean="0"/>
              <a:t>7</a:t>
            </a:fld>
            <a:endParaRPr lang="en-US"/>
          </a:p>
        </p:txBody>
      </p:sp>
    </p:spTree>
    <p:extLst>
      <p:ext uri="{BB962C8B-B14F-4D97-AF65-F5344CB8AC3E}">
        <p14:creationId xmlns:p14="http://schemas.microsoft.com/office/powerpoint/2010/main" val="20998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BDCBA0-3C8D-4D28-B02E-D98ADFB1B52A}" type="datetime1">
              <a:rPr lang="en-US" smtClean="0"/>
              <a:t>25-Nov-19</a:t>
            </a:fld>
            <a:endParaRPr lang="en-US" dirty="0"/>
          </a:p>
        </p:txBody>
      </p:sp>
      <p:sp>
        <p:nvSpPr>
          <p:cNvPr id="5" name="Footer Placeholder 4"/>
          <p:cNvSpPr>
            <a:spLocks noGrp="1"/>
          </p:cNvSpPr>
          <p:nvPr>
            <p:ph type="ftr" sz="quarter" idx="11"/>
          </p:nvPr>
        </p:nvSpPr>
        <p:spPr/>
        <p:txBody>
          <a:bodyPr/>
          <a:lstStyle/>
          <a:p>
            <a:r>
              <a:rPr lang="en-US"/>
              <a:t>November 26th,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02385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8E09F0-2C3D-4A9C-BD8A-4B084C47EF2A}" type="datetime1">
              <a:rPr lang="en-US" smtClean="0"/>
              <a:t>25-Nov-19</a:t>
            </a:fld>
            <a:endParaRPr lang="en-US" dirty="0"/>
          </a:p>
        </p:txBody>
      </p:sp>
      <p:sp>
        <p:nvSpPr>
          <p:cNvPr id="5" name="Footer Placeholder 4"/>
          <p:cNvSpPr>
            <a:spLocks noGrp="1"/>
          </p:cNvSpPr>
          <p:nvPr>
            <p:ph type="ftr" sz="quarter" idx="11"/>
          </p:nvPr>
        </p:nvSpPr>
        <p:spPr/>
        <p:txBody>
          <a:bodyPr/>
          <a:lstStyle/>
          <a:p>
            <a:r>
              <a:rPr lang="en-US"/>
              <a:t>November 26th,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1046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C503F3-B267-43BB-A729-DA748E42F0FA}" type="datetime1">
              <a:rPr lang="en-US" smtClean="0"/>
              <a:t>25-Nov-19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November 26th, 2019</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2834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81C7C4-0A38-4AA9-8D1F-36AF6A918919}" type="datetime1">
              <a:rPr lang="en-US" smtClean="0"/>
              <a:t>25-Nov-19</a:t>
            </a:fld>
            <a:endParaRPr lang="en-US" dirty="0"/>
          </a:p>
        </p:txBody>
      </p:sp>
      <p:sp>
        <p:nvSpPr>
          <p:cNvPr id="5" name="Footer Placeholder 4"/>
          <p:cNvSpPr>
            <a:spLocks noGrp="1"/>
          </p:cNvSpPr>
          <p:nvPr>
            <p:ph type="ftr" sz="quarter" idx="11"/>
          </p:nvPr>
        </p:nvSpPr>
        <p:spPr/>
        <p:txBody>
          <a:bodyPr/>
          <a:lstStyle/>
          <a:p>
            <a:r>
              <a:rPr lang="en-US"/>
              <a:t>November 26th, 2019</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1142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EB18A7FE-F839-4106-816D-6C69E5742B8E}" type="datetime1">
              <a:rPr lang="en-US" smtClean="0"/>
              <a:t>25-Nov-19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November 26th, 2019</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080986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CC5CCF-6470-42D9-A624-1E9895E98BC9}" type="datetime1">
              <a:rPr lang="en-US" smtClean="0"/>
              <a:t>25-Nov-19</a:t>
            </a:fld>
            <a:endParaRPr lang="en-US" dirty="0"/>
          </a:p>
        </p:txBody>
      </p:sp>
      <p:sp>
        <p:nvSpPr>
          <p:cNvPr id="6" name="Footer Placeholder 5"/>
          <p:cNvSpPr>
            <a:spLocks noGrp="1"/>
          </p:cNvSpPr>
          <p:nvPr>
            <p:ph type="ftr" sz="quarter" idx="11"/>
          </p:nvPr>
        </p:nvSpPr>
        <p:spPr/>
        <p:txBody>
          <a:bodyPr/>
          <a:lstStyle/>
          <a:p>
            <a:r>
              <a:rPr lang="en-US"/>
              <a:t>November 26th, 2019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407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4B6F9E-3AAC-41F2-B28C-C5201D8B251E}" type="datetime1">
              <a:rPr lang="en-US" smtClean="0"/>
              <a:t>25-Nov-19</a:t>
            </a:fld>
            <a:endParaRPr lang="en-US" dirty="0"/>
          </a:p>
        </p:txBody>
      </p:sp>
      <p:sp>
        <p:nvSpPr>
          <p:cNvPr id="8" name="Footer Placeholder 7"/>
          <p:cNvSpPr>
            <a:spLocks noGrp="1"/>
          </p:cNvSpPr>
          <p:nvPr>
            <p:ph type="ftr" sz="quarter" idx="11"/>
          </p:nvPr>
        </p:nvSpPr>
        <p:spPr/>
        <p:txBody>
          <a:bodyPr/>
          <a:lstStyle/>
          <a:p>
            <a:r>
              <a:rPr lang="en-US"/>
              <a:t>November 26th, 2019</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016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D3B9E3-31CC-44CE-B13B-D21C3CA0A27D}" type="datetime1">
              <a:rPr lang="en-US" smtClean="0"/>
              <a:t>25-Nov-19</a:t>
            </a:fld>
            <a:endParaRPr lang="en-US" dirty="0"/>
          </a:p>
        </p:txBody>
      </p:sp>
      <p:sp>
        <p:nvSpPr>
          <p:cNvPr id="4" name="Footer Placeholder 3"/>
          <p:cNvSpPr>
            <a:spLocks noGrp="1"/>
          </p:cNvSpPr>
          <p:nvPr>
            <p:ph type="ftr" sz="quarter" idx="11"/>
          </p:nvPr>
        </p:nvSpPr>
        <p:spPr/>
        <p:txBody>
          <a:bodyPr/>
          <a:lstStyle/>
          <a:p>
            <a:r>
              <a:rPr lang="en-US"/>
              <a:t>November 26th, 2019</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384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C8E8C-43A7-487F-93BD-F2A20A5F0911}" type="datetime1">
              <a:rPr lang="en-US" smtClean="0"/>
              <a:t>25-Nov-19</a:t>
            </a:fld>
            <a:endParaRPr lang="en-US" dirty="0"/>
          </a:p>
        </p:txBody>
      </p:sp>
      <p:sp>
        <p:nvSpPr>
          <p:cNvPr id="3" name="Footer Placeholder 2"/>
          <p:cNvSpPr>
            <a:spLocks noGrp="1"/>
          </p:cNvSpPr>
          <p:nvPr>
            <p:ph type="ftr" sz="quarter" idx="11"/>
          </p:nvPr>
        </p:nvSpPr>
        <p:spPr/>
        <p:txBody>
          <a:bodyPr/>
          <a:lstStyle/>
          <a:p>
            <a:r>
              <a:rPr lang="en-US"/>
              <a:t>November 26th, 2019</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226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F3EA6-F849-4FBD-A9F8-D6B0B3387AE4}" type="datetime1">
              <a:rPr lang="en-US" smtClean="0"/>
              <a:t>25-Nov-19</a:t>
            </a:fld>
            <a:endParaRPr lang="en-US" dirty="0"/>
          </a:p>
        </p:txBody>
      </p:sp>
      <p:sp>
        <p:nvSpPr>
          <p:cNvPr id="6" name="Footer Placeholder 5"/>
          <p:cNvSpPr>
            <a:spLocks noGrp="1"/>
          </p:cNvSpPr>
          <p:nvPr>
            <p:ph type="ftr" sz="quarter" idx="11"/>
          </p:nvPr>
        </p:nvSpPr>
        <p:spPr/>
        <p:txBody>
          <a:bodyPr/>
          <a:lstStyle/>
          <a:p>
            <a:r>
              <a:rPr lang="en-US"/>
              <a:t>November 26th, 2019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9492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EC9B91-BAB4-4476-8196-27DAC0AF1BB8}" type="datetime1">
              <a:rPr lang="en-US" smtClean="0"/>
              <a:t>25-Nov-19</a:t>
            </a:fld>
            <a:endParaRPr lang="en-US" dirty="0"/>
          </a:p>
        </p:txBody>
      </p:sp>
      <p:sp>
        <p:nvSpPr>
          <p:cNvPr id="6" name="Footer Placeholder 5"/>
          <p:cNvSpPr>
            <a:spLocks noGrp="1"/>
          </p:cNvSpPr>
          <p:nvPr>
            <p:ph type="ftr" sz="quarter" idx="11"/>
          </p:nvPr>
        </p:nvSpPr>
        <p:spPr/>
        <p:txBody>
          <a:bodyPr/>
          <a:lstStyle/>
          <a:p>
            <a:r>
              <a:rPr lang="en-US"/>
              <a:t>November 26th, 2019</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6568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732B758-7EA1-4401-A1A4-26BA30DE1946}" type="datetime1">
              <a:rPr lang="en-US" smtClean="0"/>
              <a:t>25-Nov-19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November 26th, 2019</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72347880"/>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710410F-38D5-4948-B618-32FE7B752665}"/>
              </a:ext>
            </a:extLst>
          </p:cNvPr>
          <p:cNvSpPr/>
          <p:nvPr/>
        </p:nvSpPr>
        <p:spPr>
          <a:xfrm>
            <a:off x="0" y="2074070"/>
            <a:ext cx="12192000" cy="1862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Marcador de pie de página 3">
            <a:extLst>
              <a:ext uri="{FF2B5EF4-FFF2-40B4-BE49-F238E27FC236}">
                <a16:creationId xmlns:a16="http://schemas.microsoft.com/office/drawing/2014/main" id="{98B950B4-4877-4333-A0A9-AF66FB8E1E7C}"/>
              </a:ext>
            </a:extLst>
          </p:cNvPr>
          <p:cNvSpPr>
            <a:spLocks noGrp="1"/>
          </p:cNvSpPr>
          <p:nvPr>
            <p:ph type="ftr" sz="quarter" idx="11"/>
          </p:nvPr>
        </p:nvSpPr>
        <p:spPr>
          <a:xfrm>
            <a:off x="3759431" y="6240291"/>
            <a:ext cx="5044440" cy="365125"/>
          </a:xfrm>
        </p:spPr>
        <p:txBody>
          <a:bodyPr/>
          <a:lstStyle/>
          <a:p>
            <a:pPr algn="ctr"/>
            <a:r>
              <a:rPr lang="en-US" sz="1600" dirty="0"/>
              <a:t>November 26th, 2019</a:t>
            </a:r>
          </a:p>
        </p:txBody>
      </p:sp>
      <p:sp>
        <p:nvSpPr>
          <p:cNvPr id="14" name="Marcador de número de diapositiva 13">
            <a:extLst>
              <a:ext uri="{FF2B5EF4-FFF2-40B4-BE49-F238E27FC236}">
                <a16:creationId xmlns:a16="http://schemas.microsoft.com/office/drawing/2014/main" id="{28E3C80E-0CEC-4907-9AE7-160AFE89E8F4}"/>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3" name="Subtítulo 2">
            <a:extLst>
              <a:ext uri="{FF2B5EF4-FFF2-40B4-BE49-F238E27FC236}">
                <a16:creationId xmlns:a16="http://schemas.microsoft.com/office/drawing/2014/main" id="{2E73ED76-8792-418E-8079-24D1C1F2BCAA}"/>
              </a:ext>
            </a:extLst>
          </p:cNvPr>
          <p:cNvSpPr>
            <a:spLocks noGrp="1"/>
          </p:cNvSpPr>
          <p:nvPr>
            <p:ph type="subTitle" idx="4294967295"/>
          </p:nvPr>
        </p:nvSpPr>
        <p:spPr>
          <a:xfrm>
            <a:off x="8127471" y="818327"/>
            <a:ext cx="3759113" cy="365125"/>
          </a:xfrm>
        </p:spPr>
        <p:txBody>
          <a:bodyPr>
            <a:normAutofit fontScale="92500" lnSpcReduction="10000"/>
          </a:bodyPr>
          <a:lstStyle/>
          <a:p>
            <a:pPr marL="0" indent="0">
              <a:buNone/>
            </a:pPr>
            <a:r>
              <a:rPr lang="es-MX" b="1" dirty="0">
                <a:solidFill>
                  <a:schemeClr val="tx1"/>
                </a:solidFill>
              </a:rPr>
              <a:t>CS4014 - </a:t>
            </a:r>
            <a:r>
              <a:rPr lang="es-MX" b="1" dirty="0" err="1">
                <a:solidFill>
                  <a:schemeClr val="tx1"/>
                </a:solidFill>
              </a:rPr>
              <a:t>Applied</a:t>
            </a:r>
            <a:r>
              <a:rPr lang="es-MX" b="1" dirty="0">
                <a:solidFill>
                  <a:schemeClr val="tx1"/>
                </a:solidFill>
              </a:rPr>
              <a:t> </a:t>
            </a:r>
            <a:r>
              <a:rPr lang="es-MX" b="1" dirty="0" err="1">
                <a:solidFill>
                  <a:schemeClr val="tx1"/>
                </a:solidFill>
              </a:rPr>
              <a:t>Mathemathics</a:t>
            </a:r>
            <a:endParaRPr lang="en-US" b="1" dirty="0">
              <a:solidFill>
                <a:schemeClr val="tx1"/>
              </a:solidFill>
            </a:endParaRPr>
          </a:p>
        </p:txBody>
      </p:sp>
      <p:sp>
        <p:nvSpPr>
          <p:cNvPr id="2" name="Título 1">
            <a:extLst>
              <a:ext uri="{FF2B5EF4-FFF2-40B4-BE49-F238E27FC236}">
                <a16:creationId xmlns:a16="http://schemas.microsoft.com/office/drawing/2014/main" id="{E6545C6E-5689-4122-A56A-4C90AD1D560B}"/>
              </a:ext>
            </a:extLst>
          </p:cNvPr>
          <p:cNvSpPr>
            <a:spLocks noGrp="1"/>
          </p:cNvSpPr>
          <p:nvPr>
            <p:ph type="ctrTitle" idx="4294967295"/>
          </p:nvPr>
        </p:nvSpPr>
        <p:spPr>
          <a:xfrm>
            <a:off x="0" y="1477963"/>
            <a:ext cx="12192000" cy="3173412"/>
          </a:xfrm>
        </p:spPr>
        <p:txBody>
          <a:bodyPr>
            <a:normAutofit/>
          </a:bodyPr>
          <a:lstStyle/>
          <a:p>
            <a:pPr algn="ctr"/>
            <a:r>
              <a:rPr lang="en-US" sz="4400" dirty="0"/>
              <a:t>detecting toxicity on the Star Wars </a:t>
            </a:r>
            <a:br>
              <a:rPr lang="en-US" sz="4400" dirty="0"/>
            </a:br>
            <a:r>
              <a:rPr lang="en-US" sz="4400" dirty="0"/>
              <a:t>fandom on Twitter using machine learning</a:t>
            </a:r>
          </a:p>
        </p:txBody>
      </p:sp>
      <p:sp>
        <p:nvSpPr>
          <p:cNvPr id="17" name="Subtítulo 2">
            <a:extLst>
              <a:ext uri="{FF2B5EF4-FFF2-40B4-BE49-F238E27FC236}">
                <a16:creationId xmlns:a16="http://schemas.microsoft.com/office/drawing/2014/main" id="{7688690C-6A18-43CD-A41F-11AA7191A97C}"/>
              </a:ext>
            </a:extLst>
          </p:cNvPr>
          <p:cNvSpPr txBox="1">
            <a:spLocks/>
          </p:cNvSpPr>
          <p:nvPr/>
        </p:nvSpPr>
        <p:spPr>
          <a:xfrm>
            <a:off x="1252451" y="4529667"/>
            <a:ext cx="10058400" cy="10025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spcAft>
                <a:spcPts val="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dirty="0">
                <a:solidFill>
                  <a:schemeClr val="tx1"/>
                </a:solidFill>
              </a:rPr>
              <a:t>Miguel </a:t>
            </a:r>
            <a:r>
              <a:rPr lang="en-US" dirty="0" err="1">
                <a:solidFill>
                  <a:schemeClr val="tx1"/>
                </a:solidFill>
              </a:rPr>
              <a:t>Cort</a:t>
            </a:r>
            <a:r>
              <a:rPr lang="es-MX" dirty="0" err="1">
                <a:solidFill>
                  <a:schemeClr val="tx1"/>
                </a:solidFill>
              </a:rPr>
              <a:t>és</a:t>
            </a:r>
            <a:r>
              <a:rPr lang="es-MX" dirty="0">
                <a:solidFill>
                  <a:schemeClr val="tx1"/>
                </a:solidFill>
              </a:rPr>
              <a:t> A01270966</a:t>
            </a:r>
          </a:p>
          <a:p>
            <a:r>
              <a:rPr lang="es-MX" dirty="0">
                <a:solidFill>
                  <a:schemeClr val="tx1"/>
                </a:solidFill>
              </a:rPr>
              <a:t>Eider Díaz A00828174</a:t>
            </a:r>
          </a:p>
          <a:p>
            <a:r>
              <a:rPr lang="es-MX" dirty="0">
                <a:solidFill>
                  <a:schemeClr val="tx1"/>
                </a:solidFill>
              </a:rPr>
              <a:t>Carlos Hinojosa A01137566</a:t>
            </a:r>
            <a:endParaRPr lang="en-US" dirty="0">
              <a:solidFill>
                <a:schemeClr val="tx1"/>
              </a:solidFill>
            </a:endParaRPr>
          </a:p>
        </p:txBody>
      </p:sp>
      <p:sp>
        <p:nvSpPr>
          <p:cNvPr id="18" name="Título 1">
            <a:extLst>
              <a:ext uri="{FF2B5EF4-FFF2-40B4-BE49-F238E27FC236}">
                <a16:creationId xmlns:a16="http://schemas.microsoft.com/office/drawing/2014/main" id="{399081D8-C6C1-4A6D-A977-93C9577666C6}"/>
              </a:ext>
            </a:extLst>
          </p:cNvPr>
          <p:cNvSpPr txBox="1">
            <a:spLocks/>
          </p:cNvSpPr>
          <p:nvPr/>
        </p:nvSpPr>
        <p:spPr>
          <a:xfrm>
            <a:off x="1066800" y="1478164"/>
            <a:ext cx="10058400" cy="3172955"/>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1"/>
                </a:solidFill>
                <a:latin typeface="+mj-lt"/>
                <a:ea typeface="+mj-ea"/>
                <a:cs typeface="+mj-cs"/>
              </a:defRPr>
            </a:lvl1pPr>
          </a:lstStyle>
          <a:p>
            <a:endParaRPr lang="en-US" sz="4800" dirty="0">
              <a:solidFill>
                <a:schemeClr val="tx1"/>
              </a:solidFill>
            </a:endParaRPr>
          </a:p>
        </p:txBody>
      </p:sp>
      <p:pic>
        <p:nvPicPr>
          <p:cNvPr id="1034" name="Picture 10">
            <a:extLst>
              <a:ext uri="{FF2B5EF4-FFF2-40B4-BE49-F238E27FC236}">
                <a16:creationId xmlns:a16="http://schemas.microsoft.com/office/drawing/2014/main" id="{15131059-862A-4F35-8631-21C2323B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587345"/>
            <a:ext cx="2751667" cy="72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3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C3C16-0665-445B-91D7-0177B10E4000}"/>
              </a:ext>
            </a:extLst>
          </p:cNvPr>
          <p:cNvSpPr>
            <a:spLocks noGrp="1"/>
          </p:cNvSpPr>
          <p:nvPr>
            <p:ph type="title"/>
          </p:nvPr>
        </p:nvSpPr>
        <p:spPr/>
        <p:txBody>
          <a:bodyPr/>
          <a:lstStyle/>
          <a:p>
            <a:r>
              <a:rPr lang="es-MX" dirty="0" err="1"/>
              <a:t>Conclusions</a:t>
            </a:r>
            <a:r>
              <a:rPr lang="es-MX" dirty="0"/>
              <a:t> and </a:t>
            </a:r>
            <a:r>
              <a:rPr lang="es-MX" dirty="0" err="1"/>
              <a:t>future</a:t>
            </a:r>
            <a:r>
              <a:rPr lang="es-MX" dirty="0"/>
              <a:t> </a:t>
            </a:r>
            <a:r>
              <a:rPr lang="es-MX" dirty="0" err="1"/>
              <a:t>work</a:t>
            </a:r>
            <a:endParaRPr lang="en-US" dirty="0"/>
          </a:p>
        </p:txBody>
      </p:sp>
      <p:sp>
        <p:nvSpPr>
          <p:cNvPr id="3" name="Marcador de contenido 2">
            <a:extLst>
              <a:ext uri="{FF2B5EF4-FFF2-40B4-BE49-F238E27FC236}">
                <a16:creationId xmlns:a16="http://schemas.microsoft.com/office/drawing/2014/main" id="{A29EBEFA-14A8-4B66-A0F3-92DF826A0553}"/>
              </a:ext>
            </a:extLst>
          </p:cNvPr>
          <p:cNvSpPr>
            <a:spLocks noGrp="1"/>
          </p:cNvSpPr>
          <p:nvPr>
            <p:ph idx="1"/>
          </p:nvPr>
        </p:nvSpPr>
        <p:spPr/>
        <p:txBody>
          <a:bodyPr/>
          <a:lstStyle/>
          <a:p>
            <a:endParaRPr lang="en-US"/>
          </a:p>
        </p:txBody>
      </p:sp>
      <p:sp>
        <p:nvSpPr>
          <p:cNvPr id="4" name="Marcador de pie de página 3">
            <a:extLst>
              <a:ext uri="{FF2B5EF4-FFF2-40B4-BE49-F238E27FC236}">
                <a16:creationId xmlns:a16="http://schemas.microsoft.com/office/drawing/2014/main" id="{FF1D03E9-109B-473F-B65B-62D8BFA0F335}"/>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FE134F1A-F193-4F14-BB90-4E20282E2D42}"/>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54321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B86F2-754D-4050-92DE-EFF0BEA51114}"/>
              </a:ext>
            </a:extLst>
          </p:cNvPr>
          <p:cNvSpPr>
            <a:spLocks noGrp="1"/>
          </p:cNvSpPr>
          <p:nvPr>
            <p:ph type="title"/>
          </p:nvPr>
        </p:nvSpPr>
        <p:spPr/>
        <p:txBody>
          <a:bodyPr/>
          <a:lstStyle/>
          <a:p>
            <a:r>
              <a:rPr lang="es-MX" dirty="0" err="1"/>
              <a:t>references</a:t>
            </a:r>
            <a:endParaRPr lang="en-US" dirty="0"/>
          </a:p>
        </p:txBody>
      </p:sp>
      <p:sp>
        <p:nvSpPr>
          <p:cNvPr id="3" name="Marcador de contenido 2">
            <a:extLst>
              <a:ext uri="{FF2B5EF4-FFF2-40B4-BE49-F238E27FC236}">
                <a16:creationId xmlns:a16="http://schemas.microsoft.com/office/drawing/2014/main" id="{326A1E33-F8C8-4629-B3EF-A91FC386CF36}"/>
              </a:ext>
            </a:extLst>
          </p:cNvPr>
          <p:cNvSpPr>
            <a:spLocks noGrp="1"/>
          </p:cNvSpPr>
          <p:nvPr>
            <p:ph idx="1"/>
          </p:nvPr>
        </p:nvSpPr>
        <p:spPr>
          <a:xfrm>
            <a:off x="321733" y="2011680"/>
            <a:ext cx="11633200" cy="4206240"/>
          </a:xfrm>
        </p:spPr>
        <p:txBody>
          <a:bodyPr/>
          <a:lstStyle/>
          <a:p>
            <a:pPr marL="0" indent="0">
              <a:buNone/>
            </a:pPr>
            <a:r>
              <a:rPr lang="en-US" dirty="0"/>
              <a:t>[1] Twenge, J. M., Joiner, T. E., Rogers, M. L., &amp; Martin, G. N. (2017). </a:t>
            </a:r>
            <a:r>
              <a:rPr lang="en-US" i="1" dirty="0"/>
              <a:t>Increases in Depressive Symptoms, Suicide-Related Outcomes, and Suicide Rates Among U.S. Adolescents After 2010 and Links to Increased New Media Screen Time. Clinical Psychological Science, 6(1), 3–17.</a:t>
            </a:r>
            <a:r>
              <a:rPr lang="en-US" dirty="0"/>
              <a:t> doi:10.1177/2167702617723376 </a:t>
            </a:r>
          </a:p>
          <a:p>
            <a:pPr marL="0" indent="0">
              <a:buNone/>
            </a:pPr>
            <a:r>
              <a:rPr lang="en-US" dirty="0"/>
              <a:t> [2] H. Watanabe, M. Bouazizi and T. </a:t>
            </a:r>
            <a:r>
              <a:rPr lang="en-US" dirty="0" err="1"/>
              <a:t>Ohtsuki</a:t>
            </a:r>
            <a:r>
              <a:rPr lang="en-US" dirty="0"/>
              <a:t>, “Hate Speech on Twitter: A Pragmatic Approach to Collect Hateful and Offensive Expressions and Perform Hate Speech Detection”, IEEE Access, vol. 6, pp. 13825-13835, 2018. </a:t>
            </a:r>
          </a:p>
          <a:p>
            <a:pPr marL="0" indent="0">
              <a:buNone/>
            </a:pPr>
            <a:r>
              <a:rPr lang="en-US" dirty="0"/>
              <a:t>[3] T. Davidson, D. </a:t>
            </a:r>
            <a:r>
              <a:rPr lang="en-US" dirty="0" err="1"/>
              <a:t>Warmsley</a:t>
            </a:r>
            <a:r>
              <a:rPr lang="en-US" dirty="0"/>
              <a:t>, M. Macy and I. Weber, “Automated Hate Speech Detection and the Problem of Offensive Language”, in International AAAI Conference on Web and Social Media, 2017. </a:t>
            </a:r>
          </a:p>
        </p:txBody>
      </p:sp>
      <p:sp>
        <p:nvSpPr>
          <p:cNvPr id="4" name="Marcador de pie de página 3">
            <a:extLst>
              <a:ext uri="{FF2B5EF4-FFF2-40B4-BE49-F238E27FC236}">
                <a16:creationId xmlns:a16="http://schemas.microsoft.com/office/drawing/2014/main" id="{01099AAF-5B3D-483D-B2D9-7517FC642E6A}"/>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5A3B0E28-D0CF-4999-BBA9-3B597EC9A675}"/>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77185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8C40C-21B4-4BFC-B3DF-DA25716A4784}"/>
              </a:ext>
            </a:extLst>
          </p:cNvPr>
          <p:cNvSpPr>
            <a:spLocks noGrp="1"/>
          </p:cNvSpPr>
          <p:nvPr>
            <p:ph type="title"/>
          </p:nvPr>
        </p:nvSpPr>
        <p:spPr/>
        <p:txBody>
          <a:bodyPr/>
          <a:lstStyle/>
          <a:p>
            <a:r>
              <a:rPr lang="es-MX" dirty="0" err="1"/>
              <a:t>The</a:t>
            </a:r>
            <a:r>
              <a:rPr lang="es-MX" dirty="0"/>
              <a:t> </a:t>
            </a:r>
            <a:r>
              <a:rPr lang="es-MX" dirty="0" err="1"/>
              <a:t>problem</a:t>
            </a:r>
            <a:endParaRPr lang="en-US" dirty="0"/>
          </a:p>
        </p:txBody>
      </p:sp>
      <p:sp>
        <p:nvSpPr>
          <p:cNvPr id="3" name="Marcador de contenido 2">
            <a:extLst>
              <a:ext uri="{FF2B5EF4-FFF2-40B4-BE49-F238E27FC236}">
                <a16:creationId xmlns:a16="http://schemas.microsoft.com/office/drawing/2014/main" id="{B2FC7C4E-15A1-4230-80AF-78714484A796}"/>
              </a:ext>
            </a:extLst>
          </p:cNvPr>
          <p:cNvSpPr>
            <a:spLocks noGrp="1"/>
          </p:cNvSpPr>
          <p:nvPr>
            <p:ph idx="1"/>
          </p:nvPr>
        </p:nvSpPr>
        <p:spPr/>
        <p:txBody>
          <a:bodyPr>
            <a:normAutofit/>
          </a:bodyPr>
          <a:lstStyle/>
          <a:p>
            <a:r>
              <a:rPr lang="en-US" dirty="0" smtClean="0"/>
              <a:t>With the growth of the internet and social networks, people are continuously exchanging opinions. However, factors like anonymity and a lack of empathy have caused an unchecked freedom of speech which quickly turns into cyberbullying through </a:t>
            </a:r>
            <a:r>
              <a:rPr lang="en-US" dirty="0" err="1" smtClean="0"/>
              <a:t>hatespeech</a:t>
            </a:r>
            <a:r>
              <a:rPr lang="en-US" dirty="0" smtClean="0"/>
              <a:t>, misogyny, racism and other forms of toxic interactions.</a:t>
            </a:r>
          </a:p>
          <a:p>
            <a:r>
              <a:rPr lang="en-US" dirty="0" smtClean="0"/>
              <a:t>It’s crucial to keep a healthy environment on these online platforms. Studies relate social media screen time with increases in depressive symptoms and suicide rates.[1]</a:t>
            </a:r>
          </a:p>
          <a:p>
            <a:r>
              <a:rPr lang="en-US" dirty="0" smtClean="0"/>
              <a:t>Can we use Machine Learning techniques to detect hate speech on social media?</a:t>
            </a:r>
          </a:p>
          <a:p>
            <a:endParaRPr lang="en-US" dirty="0"/>
          </a:p>
        </p:txBody>
      </p:sp>
      <p:sp>
        <p:nvSpPr>
          <p:cNvPr id="4" name="Marcador de pie de página 3">
            <a:extLst>
              <a:ext uri="{FF2B5EF4-FFF2-40B4-BE49-F238E27FC236}">
                <a16:creationId xmlns:a16="http://schemas.microsoft.com/office/drawing/2014/main" id="{7238B2CE-3822-451E-9DC1-D7F18E52DAE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EDB7AB0B-7ED1-4C72-BD1A-04F68BC9378D}"/>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71142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p:txBody>
          <a:bodyPr/>
          <a:lstStyle/>
          <a:p>
            <a:r>
              <a:rPr lang="es-MX" dirty="0" err="1"/>
              <a:t>Methodology</a:t>
            </a:r>
            <a:endParaRPr lang="en-US"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lnSpcReduction="10000"/>
          </a:bodyPr>
          <a:lstStyle/>
          <a:p>
            <a:r>
              <a:rPr lang="en-US" dirty="0"/>
              <a:t>Collect Data</a:t>
            </a:r>
          </a:p>
          <a:p>
            <a:pPr lvl="1"/>
            <a:r>
              <a:rPr lang="en-US" dirty="0"/>
              <a:t>The dataset for building the model is </a:t>
            </a:r>
            <a:r>
              <a:rPr lang="en-US" dirty="0" smtClean="0"/>
              <a:t>publicly </a:t>
            </a:r>
            <a:r>
              <a:rPr lang="en-US" dirty="0"/>
              <a:t>available at Crowdflower. </a:t>
            </a:r>
            <a:r>
              <a:rPr lang="en-US" dirty="0" smtClean="0"/>
              <a:t>It has also been used in [2] and [3].</a:t>
            </a:r>
            <a:endParaRPr lang="en-US" dirty="0"/>
          </a:p>
          <a:p>
            <a:pPr lvl="1"/>
            <a:r>
              <a:rPr lang="en-US" dirty="0"/>
              <a:t>This </a:t>
            </a:r>
            <a:r>
              <a:rPr lang="en-US" dirty="0" err="1" smtClean="0"/>
              <a:t>datset</a:t>
            </a:r>
            <a:r>
              <a:rPr lang="en-US" dirty="0" smtClean="0"/>
              <a:t> </a:t>
            </a:r>
            <a:r>
              <a:rPr lang="en-US" dirty="0"/>
              <a:t>contains 25k tweets manually classified as ‘hateful’, ‘offensive’ and ‘clean’.</a:t>
            </a:r>
          </a:p>
          <a:p>
            <a:r>
              <a:rPr lang="en-US" dirty="0"/>
              <a:t>Data Preprocessing</a:t>
            </a:r>
          </a:p>
          <a:p>
            <a:r>
              <a:rPr lang="en-US" dirty="0"/>
              <a:t>Feature Extraction</a:t>
            </a:r>
          </a:p>
          <a:p>
            <a:r>
              <a:rPr lang="en-US" dirty="0"/>
              <a:t>Model Construction</a:t>
            </a:r>
          </a:p>
          <a:p>
            <a:pPr lvl="1"/>
            <a:r>
              <a:rPr lang="en-US" dirty="0"/>
              <a:t>Naïve Bayes</a:t>
            </a:r>
          </a:p>
          <a:p>
            <a:pPr lvl="1"/>
            <a:r>
              <a:rPr lang="en-US" dirty="0"/>
              <a:t>Logistic Regression</a:t>
            </a:r>
          </a:p>
          <a:p>
            <a:pPr lvl="1"/>
            <a:r>
              <a:rPr lang="en-US" dirty="0"/>
              <a:t>KNN</a:t>
            </a:r>
          </a:p>
          <a:p>
            <a:r>
              <a:rPr lang="en-US" dirty="0"/>
              <a:t>Experiments</a:t>
            </a:r>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459634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p:txBody>
          <a:bodyPr>
            <a:normAutofit/>
          </a:bodyPr>
          <a:lstStyle/>
          <a:p>
            <a:r>
              <a:rPr lang="en-US" dirty="0" smtClean="0"/>
              <a:t>techniques </a:t>
            </a:r>
            <a:r>
              <a:rPr lang="en-US" dirty="0"/>
              <a:t>applied </a:t>
            </a:r>
            <a:r>
              <a:rPr lang="en-US" dirty="0" smtClean="0"/>
              <a:t/>
            </a:r>
            <a:br>
              <a:rPr lang="en-US" dirty="0" smtClean="0"/>
            </a:br>
            <a:r>
              <a:rPr lang="en-US" sz="1600" dirty="0" smtClean="0"/>
              <a:t>(</a:t>
            </a:r>
            <a:r>
              <a:rPr lang="en-US" sz="1600" i="1" dirty="0"/>
              <a:t>Include Applied Math concepts you are using</a:t>
            </a:r>
            <a:r>
              <a:rPr lang="en-US" sz="1600" dirty="0"/>
              <a:t>)</a:t>
            </a:r>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a:bodyPr>
          <a:lstStyle/>
          <a:p>
            <a:pPr marL="0" indent="0">
              <a:buNone/>
            </a:pPr>
            <a:r>
              <a:rPr lang="es-MX" sz="6000" dirty="0" err="1" smtClean="0"/>
              <a:t>Tf-idf</a:t>
            </a:r>
            <a:endParaRPr lang="es-MX" sz="6000" dirty="0" smtClean="0"/>
          </a:p>
          <a:p>
            <a:r>
              <a:rPr lang="en-US" dirty="0" smtClean="0"/>
              <a:t>is </a:t>
            </a:r>
            <a:r>
              <a:rPr lang="en-US" dirty="0"/>
              <a:t>a numerical statistic that is intended to reflect how important a word is to a document in a collection or </a:t>
            </a:r>
            <a:r>
              <a:rPr lang="en-US" dirty="0" smtClean="0"/>
              <a:t>corpus.</a:t>
            </a:r>
          </a:p>
          <a:p>
            <a:r>
              <a:rPr lang="en-US" dirty="0" smtClean="0"/>
              <a:t>The </a:t>
            </a:r>
            <a:r>
              <a:rPr lang="en-US" dirty="0" err="1"/>
              <a:t>tf</a:t>
            </a:r>
            <a:r>
              <a:rPr lang="en-US" dirty="0"/>
              <a:t>–</a:t>
            </a:r>
            <a:r>
              <a:rPr lang="en-US" dirty="0" err="1"/>
              <a:t>idf</a:t>
            </a:r>
            <a:r>
              <a:rPr lang="en-US" dirty="0"/>
              <a:t> value increases proportionally to the number of times a word appears in the document and is offset by the number of documents in the corpus that contain the word, which helps to adjust for the fact that some words appear more frequently in general</a:t>
            </a:r>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66938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a:xfrm>
            <a:off x="1202919" y="284176"/>
            <a:ext cx="9784080" cy="1522570"/>
          </a:xfrm>
        </p:spPr>
        <p:txBody>
          <a:bodyPr>
            <a:normAutofit/>
          </a:bodyPr>
          <a:lstStyle/>
          <a:p>
            <a:r>
              <a:rPr lang="es-MX" dirty="0" err="1"/>
              <a:t>Tf-idf</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fontScale="32500" lnSpcReduction="20000"/>
              </a:bodyPr>
              <a:lstStyle/>
              <a:p>
                <a:pPr marL="0" indent="0">
                  <a:buNone/>
                </a:pPr>
                <a:r>
                  <a:rPr lang="en-US" sz="6000" dirty="0"/>
                  <a:t>The inverse document frequency is a measure of whether the term is common or not, in the collection of documents. It is obtained by dividing the total number of documents by the number of documents that contain the term, and the log of that quotient is taken</a:t>
                </a:r>
                <a:r>
                  <a:rPr lang="en-US" sz="6000" dirty="0" smtClean="0"/>
                  <a:t>:</a:t>
                </a:r>
              </a:p>
              <a:p>
                <a14:m>
                  <m:oMath xmlns:m="http://schemas.openxmlformats.org/officeDocument/2006/math">
                    <m:r>
                      <a:rPr lang="es-MX" sz="7200" i="1">
                        <a:latin typeface="Cambria Math" panose="02040503050406030204" pitchFamily="18" charset="0"/>
                      </a:rPr>
                      <m:t>𝑖𝑑𝑓</m:t>
                    </m:r>
                    <m:d>
                      <m:dPr>
                        <m:ctrlPr>
                          <a:rPr lang="es-MX" sz="7200" i="1">
                            <a:latin typeface="Cambria Math" panose="02040503050406030204" pitchFamily="18" charset="0"/>
                          </a:rPr>
                        </m:ctrlPr>
                      </m:dPr>
                      <m:e>
                        <m:r>
                          <a:rPr lang="es-MX" sz="7200" i="1">
                            <a:latin typeface="Cambria Math" panose="02040503050406030204" pitchFamily="18" charset="0"/>
                          </a:rPr>
                          <m:t>𝑡</m:t>
                        </m:r>
                        <m:r>
                          <a:rPr lang="es-MX" sz="7200" i="1">
                            <a:latin typeface="Cambria Math" panose="02040503050406030204" pitchFamily="18" charset="0"/>
                          </a:rPr>
                          <m:t>,</m:t>
                        </m:r>
                        <m:r>
                          <a:rPr lang="es-MX" sz="7200" i="1">
                            <a:latin typeface="Cambria Math" panose="02040503050406030204" pitchFamily="18" charset="0"/>
                          </a:rPr>
                          <m:t>𝐷</m:t>
                        </m:r>
                      </m:e>
                    </m:d>
                    <m:r>
                      <a:rPr lang="es-MX" sz="7200" i="1">
                        <a:latin typeface="Cambria Math" panose="02040503050406030204" pitchFamily="18" charset="0"/>
                      </a:rPr>
                      <m:t>=</m:t>
                    </m:r>
                    <m:func>
                      <m:funcPr>
                        <m:ctrlPr>
                          <a:rPr lang="es-MX" sz="7200" b="1" i="1">
                            <a:latin typeface="Cambria Math" panose="02040503050406030204" pitchFamily="18" charset="0"/>
                          </a:rPr>
                        </m:ctrlPr>
                      </m:funcPr>
                      <m:fName>
                        <m:r>
                          <m:rPr>
                            <m:sty m:val="p"/>
                          </m:rPr>
                          <a:rPr lang="es-MX" sz="7200">
                            <a:latin typeface="Cambria Math" panose="02040503050406030204" pitchFamily="18" charset="0"/>
                          </a:rPr>
                          <m:t>log</m:t>
                        </m:r>
                      </m:fName>
                      <m:e>
                        <m:f>
                          <m:fPr>
                            <m:ctrlPr>
                              <a:rPr lang="es-MX" sz="7200" b="1" i="1">
                                <a:latin typeface="Cambria Math" panose="02040503050406030204" pitchFamily="18" charset="0"/>
                              </a:rPr>
                            </m:ctrlPr>
                          </m:fPr>
                          <m:num>
                            <m:d>
                              <m:dPr>
                                <m:begChr m:val="|"/>
                                <m:endChr m:val="|"/>
                                <m:ctrlPr>
                                  <a:rPr lang="es-MX" sz="7200" b="1" i="1">
                                    <a:latin typeface="Cambria Math" panose="02040503050406030204" pitchFamily="18" charset="0"/>
                                  </a:rPr>
                                </m:ctrlPr>
                              </m:dPr>
                              <m:e>
                                <m:r>
                                  <a:rPr lang="es-MX" sz="7200" b="1" i="1">
                                    <a:latin typeface="Cambria Math" panose="02040503050406030204" pitchFamily="18" charset="0"/>
                                  </a:rPr>
                                  <m:t>𝑫</m:t>
                                </m:r>
                              </m:e>
                            </m:d>
                          </m:num>
                          <m:den>
                            <m:r>
                              <a:rPr lang="es-MX" sz="7200" b="1" i="1">
                                <a:latin typeface="Cambria Math" panose="02040503050406030204" pitchFamily="18" charset="0"/>
                              </a:rPr>
                              <m:t>𝟏</m:t>
                            </m:r>
                            <m:r>
                              <a:rPr lang="es-MX" sz="7200" b="1" i="1">
                                <a:latin typeface="Cambria Math" panose="02040503050406030204" pitchFamily="18" charset="0"/>
                              </a:rPr>
                              <m:t>+ |{</m:t>
                            </m:r>
                            <m:r>
                              <a:rPr lang="es-MX" sz="7200" b="1" i="1">
                                <a:latin typeface="Cambria Math" panose="02040503050406030204" pitchFamily="18" charset="0"/>
                              </a:rPr>
                              <m:t>𝒅</m:t>
                            </m:r>
                            <m:r>
                              <a:rPr lang="es-MX" sz="7200" b="1" i="1">
                                <a:latin typeface="Cambria Math" panose="02040503050406030204" pitchFamily="18" charset="0"/>
                              </a:rPr>
                              <m:t> ∈ </m:t>
                            </m:r>
                            <m:r>
                              <a:rPr lang="es-MX" sz="7200" b="1" i="1">
                                <a:latin typeface="Cambria Math" panose="02040503050406030204" pitchFamily="18" charset="0"/>
                                <a:ea typeface="Cambria Math" panose="02040503050406030204" pitchFamily="18" charset="0"/>
                              </a:rPr>
                              <m:t>𝑫</m:t>
                            </m:r>
                            <m:r>
                              <a:rPr lang="es-MX" sz="7200" b="1" i="1">
                                <a:latin typeface="Cambria Math" panose="02040503050406030204" pitchFamily="18" charset="0"/>
                                <a:ea typeface="Cambria Math" panose="02040503050406030204" pitchFamily="18" charset="0"/>
                              </a:rPr>
                              <m:t>: </m:t>
                            </m:r>
                            <m:r>
                              <a:rPr lang="es-MX" sz="7200" b="1" i="1">
                                <a:latin typeface="Cambria Math" panose="02040503050406030204" pitchFamily="18" charset="0"/>
                                <a:ea typeface="Cambria Math" panose="02040503050406030204" pitchFamily="18" charset="0"/>
                              </a:rPr>
                              <m:t>𝒕</m:t>
                            </m:r>
                            <m:r>
                              <a:rPr lang="es-MX" sz="7200" b="1" i="1">
                                <a:latin typeface="Cambria Math" panose="02040503050406030204" pitchFamily="18" charset="0"/>
                                <a:ea typeface="Cambria Math" panose="02040503050406030204" pitchFamily="18" charset="0"/>
                              </a:rPr>
                              <m:t> ∈ </m:t>
                            </m:r>
                            <m:r>
                              <a:rPr lang="es-MX" sz="7200" b="1" i="1">
                                <a:latin typeface="Cambria Math" panose="02040503050406030204" pitchFamily="18" charset="0"/>
                                <a:ea typeface="Cambria Math" panose="02040503050406030204" pitchFamily="18" charset="0"/>
                              </a:rPr>
                              <m:t>𝒅</m:t>
                            </m:r>
                            <m:r>
                              <a:rPr lang="es-MX" sz="7200" b="1" i="1">
                                <a:latin typeface="Cambria Math" panose="02040503050406030204" pitchFamily="18" charset="0"/>
                                <a:ea typeface="Cambria Math" panose="02040503050406030204" pitchFamily="18" charset="0"/>
                              </a:rPr>
                              <m:t>}|</m:t>
                            </m:r>
                          </m:den>
                        </m:f>
                      </m:e>
                    </m:func>
                    <m:r>
                      <a:rPr lang="es-MX" sz="7200" b="1" i="1">
                        <a:latin typeface="Cambria Math" panose="02040503050406030204" pitchFamily="18" charset="0"/>
                      </a:rPr>
                      <m:t> </m:t>
                    </m:r>
                  </m:oMath>
                </a14:m>
                <a:endParaRPr lang="es-MX" sz="7200" b="1" dirty="0"/>
              </a:p>
              <a:p>
                <a:pPr marL="0" indent="0">
                  <a:buNone/>
                </a:pPr>
                <a:r>
                  <a:rPr lang="es-MX" sz="6000" dirty="0" err="1" smtClean="0"/>
                  <a:t>where</a:t>
                </a:r>
                <a:endParaRPr lang="es-MX" sz="6000" dirty="0"/>
              </a:p>
              <a:p>
                <a:pPr marL="0" indent="0">
                  <a:buNone/>
                </a:pPr>
                <a14:m>
                  <m:oMath xmlns:m="http://schemas.openxmlformats.org/officeDocument/2006/math">
                    <m:d>
                      <m:dPr>
                        <m:begChr m:val="|"/>
                        <m:endChr m:val="|"/>
                        <m:ctrlPr>
                          <a:rPr lang="es-MX" sz="6000" b="1" i="1">
                            <a:latin typeface="Cambria Math" panose="02040503050406030204" pitchFamily="18" charset="0"/>
                          </a:rPr>
                        </m:ctrlPr>
                      </m:dPr>
                      <m:e>
                        <m:r>
                          <a:rPr lang="es-MX" sz="6000" b="1" i="1">
                            <a:latin typeface="Cambria Math" panose="02040503050406030204" pitchFamily="18" charset="0"/>
                          </a:rPr>
                          <m:t>𝑫</m:t>
                        </m:r>
                      </m:e>
                    </m:d>
                  </m:oMath>
                </a14:m>
                <a:r>
                  <a:rPr lang="es-MX" sz="6000" dirty="0"/>
                  <a:t> </a:t>
                </a:r>
                <a:r>
                  <a:rPr lang="es-MX" sz="6000" dirty="0" err="1" smtClean="0"/>
                  <a:t>cardinality</a:t>
                </a:r>
                <a:r>
                  <a:rPr lang="es-MX" sz="6000" dirty="0" smtClean="0"/>
                  <a:t> of D</a:t>
                </a:r>
                <a:r>
                  <a:rPr lang="es-MX" sz="6000" dirty="0"/>
                  <a:t>, </a:t>
                </a:r>
                <a:r>
                  <a:rPr lang="en-US" sz="6000" dirty="0"/>
                  <a:t>or number of documents in the collection.</a:t>
                </a:r>
                <a:endParaRPr lang="es-MX" sz="6000" dirty="0"/>
              </a:p>
              <a:p>
                <a:pPr marL="0" indent="0">
                  <a:buNone/>
                </a:pPr>
                <a14:m>
                  <m:oMath xmlns:m="http://schemas.openxmlformats.org/officeDocument/2006/math">
                    <m:r>
                      <a:rPr lang="es-MX" sz="6000" b="1" i="1">
                        <a:latin typeface="Cambria Math" panose="02040503050406030204" pitchFamily="18" charset="0"/>
                      </a:rPr>
                      <m:t>|{</m:t>
                    </m:r>
                    <m:r>
                      <a:rPr lang="es-MX" sz="6000" b="1" i="1">
                        <a:latin typeface="Cambria Math" panose="02040503050406030204" pitchFamily="18" charset="0"/>
                      </a:rPr>
                      <m:t>𝒅</m:t>
                    </m:r>
                    <m:r>
                      <a:rPr lang="es-MX" sz="6000" b="1" i="1">
                        <a:latin typeface="Cambria Math" panose="02040503050406030204" pitchFamily="18" charset="0"/>
                      </a:rPr>
                      <m:t> ∈ </m:t>
                    </m:r>
                    <m:r>
                      <a:rPr lang="es-MX" sz="6000" b="1" i="1">
                        <a:latin typeface="Cambria Math" panose="02040503050406030204" pitchFamily="18" charset="0"/>
                        <a:ea typeface="Cambria Math" panose="02040503050406030204" pitchFamily="18" charset="0"/>
                      </a:rPr>
                      <m:t>𝑫</m:t>
                    </m:r>
                    <m:r>
                      <a:rPr lang="es-MX" sz="6000" b="1" i="1">
                        <a:latin typeface="Cambria Math" panose="02040503050406030204" pitchFamily="18" charset="0"/>
                        <a:ea typeface="Cambria Math" panose="02040503050406030204" pitchFamily="18" charset="0"/>
                      </a:rPr>
                      <m:t>: </m:t>
                    </m:r>
                    <m:r>
                      <a:rPr lang="es-MX" sz="6000" b="1" i="1">
                        <a:latin typeface="Cambria Math" panose="02040503050406030204" pitchFamily="18" charset="0"/>
                        <a:ea typeface="Cambria Math" panose="02040503050406030204" pitchFamily="18" charset="0"/>
                      </a:rPr>
                      <m:t>𝒕</m:t>
                    </m:r>
                    <m:r>
                      <a:rPr lang="es-MX" sz="6000" b="1" i="1">
                        <a:latin typeface="Cambria Math" panose="02040503050406030204" pitchFamily="18" charset="0"/>
                        <a:ea typeface="Cambria Math" panose="02040503050406030204" pitchFamily="18" charset="0"/>
                      </a:rPr>
                      <m:t> ∈ </m:t>
                    </m:r>
                    <m:r>
                      <a:rPr lang="es-MX" sz="6000" b="1" i="1">
                        <a:latin typeface="Cambria Math" panose="02040503050406030204" pitchFamily="18" charset="0"/>
                        <a:ea typeface="Cambria Math" panose="02040503050406030204" pitchFamily="18" charset="0"/>
                      </a:rPr>
                      <m:t>𝒅</m:t>
                    </m:r>
                    <m:r>
                      <a:rPr lang="es-MX" sz="6000" b="1" i="1">
                        <a:latin typeface="Cambria Math" panose="02040503050406030204" pitchFamily="18" charset="0"/>
                        <a:ea typeface="Cambria Math" panose="02040503050406030204" pitchFamily="18" charset="0"/>
                      </a:rPr>
                      <m:t>}|</m:t>
                    </m:r>
                  </m:oMath>
                </a14:m>
                <a:r>
                  <a:rPr lang="es-MX" sz="6000" b="1" dirty="0"/>
                  <a:t>  </a:t>
                </a:r>
                <a:r>
                  <a:rPr lang="en-US" sz="6000" dirty="0"/>
                  <a:t>number of documents where the term t appears. If the term is not in the collection, a zero-division will occur. Therefore, it is common to adjust this formula to</a:t>
                </a:r>
                <a:r>
                  <a:rPr lang="es-MX" sz="6000" dirty="0" smtClean="0"/>
                  <a:t> </a:t>
                </a:r>
                <a:r>
                  <a:rPr lang="es-MX" sz="6000" b="1" dirty="0"/>
                  <a:t>1+ </a:t>
                </a:r>
                <a14:m>
                  <m:oMath xmlns:m="http://schemas.openxmlformats.org/officeDocument/2006/math">
                    <m:r>
                      <a:rPr lang="es-MX" sz="6000" b="1" i="1">
                        <a:latin typeface="Cambria Math" panose="02040503050406030204" pitchFamily="18" charset="0"/>
                      </a:rPr>
                      <m:t>|{</m:t>
                    </m:r>
                    <m:r>
                      <a:rPr lang="es-MX" sz="6000" b="1" i="1">
                        <a:latin typeface="Cambria Math" panose="02040503050406030204" pitchFamily="18" charset="0"/>
                      </a:rPr>
                      <m:t>𝒅</m:t>
                    </m:r>
                    <m:r>
                      <a:rPr lang="es-MX" sz="6000" b="1" i="1">
                        <a:latin typeface="Cambria Math" panose="02040503050406030204" pitchFamily="18" charset="0"/>
                      </a:rPr>
                      <m:t> ∈ </m:t>
                    </m:r>
                    <m:r>
                      <a:rPr lang="es-MX" sz="6000" b="1" i="1">
                        <a:latin typeface="Cambria Math" panose="02040503050406030204" pitchFamily="18" charset="0"/>
                        <a:ea typeface="Cambria Math" panose="02040503050406030204" pitchFamily="18" charset="0"/>
                      </a:rPr>
                      <m:t>𝑫</m:t>
                    </m:r>
                    <m:r>
                      <a:rPr lang="es-MX" sz="6000" b="1" i="1">
                        <a:latin typeface="Cambria Math" panose="02040503050406030204" pitchFamily="18" charset="0"/>
                        <a:ea typeface="Cambria Math" panose="02040503050406030204" pitchFamily="18" charset="0"/>
                      </a:rPr>
                      <m:t>: </m:t>
                    </m:r>
                    <m:r>
                      <a:rPr lang="es-MX" sz="6000" b="1" i="1">
                        <a:latin typeface="Cambria Math" panose="02040503050406030204" pitchFamily="18" charset="0"/>
                        <a:ea typeface="Cambria Math" panose="02040503050406030204" pitchFamily="18" charset="0"/>
                      </a:rPr>
                      <m:t>𝒕</m:t>
                    </m:r>
                    <m:r>
                      <a:rPr lang="es-MX" sz="6000" b="1" i="1">
                        <a:latin typeface="Cambria Math" panose="02040503050406030204" pitchFamily="18" charset="0"/>
                        <a:ea typeface="Cambria Math" panose="02040503050406030204" pitchFamily="18" charset="0"/>
                      </a:rPr>
                      <m:t> ∈ </m:t>
                    </m:r>
                    <m:r>
                      <a:rPr lang="es-MX" sz="6000" b="1" i="1">
                        <a:latin typeface="Cambria Math" panose="02040503050406030204" pitchFamily="18" charset="0"/>
                        <a:ea typeface="Cambria Math" panose="02040503050406030204" pitchFamily="18" charset="0"/>
                      </a:rPr>
                      <m:t>𝒅</m:t>
                    </m:r>
                    <m:r>
                      <a:rPr lang="es-MX" sz="6000" b="1" i="1">
                        <a:latin typeface="Cambria Math" panose="02040503050406030204" pitchFamily="18" charset="0"/>
                        <a:ea typeface="Cambria Math" panose="02040503050406030204" pitchFamily="18" charset="0"/>
                      </a:rPr>
                      <m:t>}|</m:t>
                    </m:r>
                  </m:oMath>
                </a14:m>
                <a:r>
                  <a:rPr lang="es-MX" sz="6000" b="1" dirty="0"/>
                  <a:t> </a:t>
                </a:r>
              </a:p>
              <a:p>
                <a:pPr marL="0" indent="0">
                  <a:buNone/>
                </a:pPr>
                <a:r>
                  <a:rPr lang="en-US" sz="6000" dirty="0"/>
                  <a:t>Then, </a:t>
                </a:r>
                <a:r>
                  <a:rPr lang="en-US" sz="6000" dirty="0" err="1"/>
                  <a:t>tf-idf</a:t>
                </a:r>
                <a:r>
                  <a:rPr lang="en-US" sz="6000" dirty="0"/>
                  <a:t> is calculated as: </a:t>
                </a:r>
                <a:r>
                  <a:rPr lang="es-MX" sz="6000" dirty="0" smtClean="0"/>
                  <a:t>:  </a:t>
                </a:r>
                <a14:m>
                  <m:oMath xmlns:m="http://schemas.openxmlformats.org/officeDocument/2006/math">
                    <m:r>
                      <m:rPr>
                        <m:nor/>
                      </m:rPr>
                      <a:rPr lang="es-MX" sz="6000" b="1" i="1" dirty="0"/>
                      <m:t>tf</m:t>
                    </m:r>
                    <m:r>
                      <m:rPr>
                        <m:nor/>
                      </m:rPr>
                      <a:rPr lang="es-MX" sz="6000" b="1" i="1" dirty="0"/>
                      <m:t>−</m:t>
                    </m:r>
                    <m:r>
                      <m:rPr>
                        <m:nor/>
                      </m:rPr>
                      <a:rPr lang="es-MX" sz="6000" b="1" i="1" dirty="0"/>
                      <m:t>idf</m:t>
                    </m:r>
                    <m:r>
                      <m:rPr>
                        <m:nor/>
                      </m:rPr>
                      <a:rPr lang="es-MX" sz="6000" b="1" i="1" dirty="0"/>
                      <m:t>(</m:t>
                    </m:r>
                    <m:r>
                      <m:rPr>
                        <m:nor/>
                      </m:rPr>
                      <a:rPr lang="es-MX" sz="6000" b="1" i="1" dirty="0"/>
                      <m:t>t</m:t>
                    </m:r>
                    <m:r>
                      <m:rPr>
                        <m:nor/>
                      </m:rPr>
                      <a:rPr lang="es-MX" sz="6000" b="1" i="1" dirty="0"/>
                      <m:t>,</m:t>
                    </m:r>
                    <m:r>
                      <m:rPr>
                        <m:nor/>
                      </m:rPr>
                      <a:rPr lang="es-MX" sz="6000" b="1" i="1" dirty="0"/>
                      <m:t>d</m:t>
                    </m:r>
                    <m:r>
                      <m:rPr>
                        <m:nor/>
                      </m:rPr>
                      <a:rPr lang="es-MX" sz="6000" b="1" i="1" dirty="0"/>
                      <m:t>,</m:t>
                    </m:r>
                    <m:r>
                      <m:rPr>
                        <m:nor/>
                      </m:rPr>
                      <a:rPr lang="es-MX" sz="6000" b="1" i="1" dirty="0"/>
                      <m:t>D</m:t>
                    </m:r>
                    <m:r>
                      <m:rPr>
                        <m:nor/>
                      </m:rPr>
                      <a:rPr lang="es-MX" sz="6000" b="1" i="1" dirty="0"/>
                      <m:t>) = </m:t>
                    </m:r>
                    <m:r>
                      <m:rPr>
                        <m:nor/>
                      </m:rPr>
                      <a:rPr lang="es-MX" sz="6000" b="1" i="1" dirty="0"/>
                      <m:t>tf</m:t>
                    </m:r>
                    <m:r>
                      <m:rPr>
                        <m:nor/>
                      </m:rPr>
                      <a:rPr lang="es-MX" sz="6000" b="1" i="1" dirty="0"/>
                      <m:t>(</m:t>
                    </m:r>
                    <m:r>
                      <m:rPr>
                        <m:nor/>
                      </m:rPr>
                      <a:rPr lang="es-MX" sz="6000" b="1" i="1" dirty="0"/>
                      <m:t>t</m:t>
                    </m:r>
                    <m:r>
                      <m:rPr>
                        <m:nor/>
                      </m:rPr>
                      <a:rPr lang="es-MX" sz="6000" b="1" i="1" dirty="0"/>
                      <m:t>,</m:t>
                    </m:r>
                    <m:r>
                      <m:rPr>
                        <m:nor/>
                      </m:rPr>
                      <a:rPr lang="es-MX" sz="6000" b="1" i="1" dirty="0"/>
                      <m:t>d</m:t>
                    </m:r>
                    <m:r>
                      <m:rPr>
                        <m:nor/>
                      </m:rPr>
                      <a:rPr lang="es-MX" sz="6000" b="1" i="1" dirty="0"/>
                      <m:t>) </m:t>
                    </m:r>
                    <m:r>
                      <m:rPr>
                        <m:nor/>
                      </m:rPr>
                      <a:rPr lang="es-MX" sz="6000" b="1" i="1" dirty="0"/>
                      <m:t>x</m:t>
                    </m:r>
                    <m:r>
                      <m:rPr>
                        <m:nor/>
                      </m:rPr>
                      <a:rPr lang="es-MX" sz="6000" b="1" i="1" dirty="0"/>
                      <m:t> </m:t>
                    </m:r>
                    <m:r>
                      <m:rPr>
                        <m:nor/>
                      </m:rPr>
                      <a:rPr lang="es-MX" sz="6000" b="1" i="1" dirty="0"/>
                      <m:t>idf</m:t>
                    </m:r>
                    <m:r>
                      <m:rPr>
                        <m:nor/>
                      </m:rPr>
                      <a:rPr lang="es-MX" sz="6000" b="1" i="1" dirty="0"/>
                      <m:t>(</m:t>
                    </m:r>
                    <m:r>
                      <m:rPr>
                        <m:nor/>
                      </m:rPr>
                      <a:rPr lang="es-MX" sz="6000" b="1" i="1" dirty="0"/>
                      <m:t>t</m:t>
                    </m:r>
                    <m:r>
                      <m:rPr>
                        <m:nor/>
                      </m:rPr>
                      <a:rPr lang="es-MX" sz="6000" b="1" i="1" dirty="0"/>
                      <m:t>,</m:t>
                    </m:r>
                    <m:r>
                      <m:rPr>
                        <m:nor/>
                      </m:rPr>
                      <a:rPr lang="es-MX" sz="6000" b="1" i="1" dirty="0"/>
                      <m:t>D</m:t>
                    </m:r>
                    <m:r>
                      <m:rPr>
                        <m:nor/>
                      </m:rPr>
                      <a:rPr lang="es-MX" sz="6000" b="1" i="1" dirty="0"/>
                      <m:t>)</m:t>
                    </m:r>
                  </m:oMath>
                </a14:m>
                <a:r>
                  <a:rPr lang="es-MX" sz="6000" b="1" i="1" dirty="0"/>
                  <a:t> </a:t>
                </a:r>
              </a:p>
              <a:p>
                <a:pPr marL="0" indent="0">
                  <a:buNone/>
                </a:pPr>
                <a:r>
                  <a:rPr lang="en-US" sz="6000" i="1" dirty="0"/>
                  <a:t>A high weight in </a:t>
                </a:r>
                <a:r>
                  <a:rPr lang="en-US" sz="6000" i="1" dirty="0" err="1"/>
                  <a:t>tf-idf</a:t>
                </a:r>
                <a:r>
                  <a:rPr lang="en-US" sz="6000" i="1" dirty="0"/>
                  <a:t> is achieved with a high frequency of term (in the given document) and a small frequency of occurrence of the term in the complete collection of </a:t>
                </a:r>
                <a:r>
                  <a:rPr lang="en-US" sz="6000" i="1" dirty="0" smtClean="0"/>
                  <a:t>documents.</a:t>
                </a:r>
                <a:endParaRPr lang="en-US" sz="6000" dirty="0" smtClean="0"/>
              </a:p>
              <a:p>
                <a:pPr marL="0" indent="0">
                  <a:buNone/>
                </a:pPr>
                <a:endParaRPr lang="en-US" dirty="0"/>
              </a:p>
            </p:txBody>
          </p:sp>
        </mc:Choice>
        <mc:Fallback xmlns="">
          <p:sp>
            <p:nvSpPr>
              <p:cNvPr id="3" name="Marcador de contenido 2">
                <a:extLst>
                  <a:ext uri="{FF2B5EF4-FFF2-40B4-BE49-F238E27FC236}">
                    <a16:creationId xmlns:a16="http://schemas.microsoft.com/office/drawing/2014/main" id="{5313A6A2-46B8-487E-97CF-2E9E5929F687}"/>
                  </a:ext>
                </a:extLst>
              </p:cNvPr>
              <p:cNvSpPr>
                <a:spLocks noGrp="1" noRot="1" noChangeAspect="1" noMove="1" noResize="1" noEditPoints="1" noAdjustHandles="1" noChangeArrowheads="1" noChangeShapeType="1" noTextEdit="1"/>
              </p:cNvSpPr>
              <p:nvPr>
                <p:ph idx="1"/>
              </p:nvPr>
            </p:nvSpPr>
            <p:spPr>
              <a:blipFill>
                <a:blip r:embed="rId2"/>
                <a:stretch>
                  <a:fillRect l="-623" t="-2609" r="-997"/>
                </a:stretch>
              </a:blipFill>
            </p:spPr>
            <p:txBody>
              <a:bodyPr/>
              <a:lstStyle/>
              <a:p>
                <a:r>
                  <a:rPr lang="es-MX">
                    <a:noFill/>
                  </a:rPr>
                  <a:t> </a:t>
                </a:r>
              </a:p>
            </p:txBody>
          </p:sp>
        </mc:Fallback>
      </mc:AlternateContent>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807126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a:xfrm>
            <a:off x="1202919" y="284176"/>
            <a:ext cx="9784080" cy="1522570"/>
          </a:xfrm>
        </p:spPr>
        <p:txBody>
          <a:bodyPr>
            <a:normAutofit/>
          </a:bodyPr>
          <a:lstStyle/>
          <a:p>
            <a:r>
              <a:rPr lang="es-MX" dirty="0" err="1"/>
              <a:t>Tf-idf</a:t>
            </a:r>
            <a:endParaRPr lang="es-MX"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a:bodyPr>
          <a:lstStyle/>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endParaRPr lang="en-US" sz="6000" dirty="0" smtClean="0"/>
          </a:p>
          <a:p>
            <a:pPr marL="0" indent="0">
              <a:buNone/>
            </a:pPr>
            <a:endParaRPr lang="en-US" sz="6000" dirty="0"/>
          </a:p>
          <a:p>
            <a:pPr marL="0" indent="0">
              <a:buNone/>
            </a:pPr>
            <a:endParaRPr lang="en-US" sz="6000" dirty="0" smtClean="0"/>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6" name="Rectángulo 5"/>
          <p:cNvSpPr/>
          <p:nvPr/>
        </p:nvSpPr>
        <p:spPr>
          <a:xfrm>
            <a:off x="1456840" y="2011680"/>
            <a:ext cx="3192652"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quick brown fox”</a:t>
            </a:r>
            <a:endParaRPr lang="es-MX" sz="2400" dirty="0"/>
          </a:p>
        </p:txBody>
      </p:sp>
      <p:sp>
        <p:nvSpPr>
          <p:cNvPr id="7" name="Rectángulo 6"/>
          <p:cNvSpPr/>
          <p:nvPr/>
        </p:nvSpPr>
        <p:spPr>
          <a:xfrm>
            <a:off x="1593742" y="2886141"/>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r>
              <a:rPr lang="en-US" sz="2400" dirty="0" smtClean="0"/>
              <a:t>The”</a:t>
            </a:r>
            <a:endParaRPr lang="es-MX" sz="2400" dirty="0"/>
          </a:p>
        </p:txBody>
      </p:sp>
      <p:sp>
        <p:nvSpPr>
          <p:cNvPr id="8" name="Rectángulo 7"/>
          <p:cNvSpPr/>
          <p:nvPr/>
        </p:nvSpPr>
        <p:spPr>
          <a:xfrm>
            <a:off x="2877518" y="2905575"/>
            <a:ext cx="1283776"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“quick”</a:t>
            </a:r>
            <a:endParaRPr lang="es-MX" sz="2400" dirty="0"/>
          </a:p>
        </p:txBody>
      </p:sp>
      <p:sp>
        <p:nvSpPr>
          <p:cNvPr id="9" name="Rectángulo 8"/>
          <p:cNvSpPr/>
          <p:nvPr/>
        </p:nvSpPr>
        <p:spPr>
          <a:xfrm>
            <a:off x="4355806" y="2886140"/>
            <a:ext cx="12406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“brown”</a:t>
            </a:r>
            <a:endParaRPr lang="es-MX" sz="2400" dirty="0"/>
          </a:p>
        </p:txBody>
      </p:sp>
      <p:sp>
        <p:nvSpPr>
          <p:cNvPr id="10" name="Rectángulo 9"/>
          <p:cNvSpPr/>
          <p:nvPr/>
        </p:nvSpPr>
        <p:spPr>
          <a:xfrm>
            <a:off x="5743963" y="2886139"/>
            <a:ext cx="1220122"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“fox”</a:t>
            </a:r>
            <a:endParaRPr lang="es-MX" sz="2400" dirty="0"/>
          </a:p>
        </p:txBody>
      </p:sp>
      <p:sp>
        <p:nvSpPr>
          <p:cNvPr id="13" name="Rectángulo 12"/>
          <p:cNvSpPr/>
          <p:nvPr/>
        </p:nvSpPr>
        <p:spPr>
          <a:xfrm>
            <a:off x="213608" y="2008579"/>
            <a:ext cx="1116271"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smtClean="0"/>
              <a:t> query</a:t>
            </a:r>
            <a:endParaRPr lang="es-MX" sz="2400" dirty="0"/>
          </a:p>
        </p:txBody>
      </p:sp>
      <p:sp>
        <p:nvSpPr>
          <p:cNvPr id="14" name="Rectángulo 13"/>
          <p:cNvSpPr/>
          <p:nvPr/>
        </p:nvSpPr>
        <p:spPr>
          <a:xfrm>
            <a:off x="213609" y="2910046"/>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smtClean="0"/>
              <a:t>words</a:t>
            </a:r>
            <a:endParaRPr lang="es-MX" sz="2400" dirty="0"/>
          </a:p>
        </p:txBody>
      </p:sp>
      <p:sp>
        <p:nvSpPr>
          <p:cNvPr id="15" name="Rectángulo 14"/>
          <p:cNvSpPr/>
          <p:nvPr/>
        </p:nvSpPr>
        <p:spPr>
          <a:xfrm>
            <a:off x="164531" y="3778485"/>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smtClean="0"/>
              <a:t>tf</a:t>
            </a:r>
            <a:endParaRPr lang="es-MX" sz="2400" dirty="0"/>
          </a:p>
        </p:txBody>
      </p:sp>
      <p:sp>
        <p:nvSpPr>
          <p:cNvPr id="16" name="Rectángulo 15"/>
          <p:cNvSpPr/>
          <p:nvPr/>
        </p:nvSpPr>
        <p:spPr>
          <a:xfrm>
            <a:off x="1593741" y="3778485"/>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3000</a:t>
            </a:r>
            <a:endParaRPr lang="es-MX" sz="2400" dirty="0"/>
          </a:p>
        </p:txBody>
      </p:sp>
      <p:sp>
        <p:nvSpPr>
          <p:cNvPr id="17" name="Rectángulo 16"/>
          <p:cNvSpPr/>
          <p:nvPr/>
        </p:nvSpPr>
        <p:spPr>
          <a:xfrm>
            <a:off x="3022951" y="3778485"/>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1000</a:t>
            </a:r>
            <a:endParaRPr lang="es-MX" sz="2400" dirty="0"/>
          </a:p>
        </p:txBody>
      </p:sp>
      <p:sp>
        <p:nvSpPr>
          <p:cNvPr id="18" name="Rectángulo 17"/>
          <p:cNvSpPr/>
          <p:nvPr/>
        </p:nvSpPr>
        <p:spPr>
          <a:xfrm>
            <a:off x="4405666" y="3778484"/>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r>
              <a:rPr lang="en-US" sz="2400" dirty="0" smtClean="0"/>
              <a:t>00</a:t>
            </a:r>
            <a:endParaRPr lang="es-MX" sz="2400" dirty="0"/>
          </a:p>
        </p:txBody>
      </p:sp>
      <p:sp>
        <p:nvSpPr>
          <p:cNvPr id="19" name="Rectángulo 18"/>
          <p:cNvSpPr/>
          <p:nvPr/>
        </p:nvSpPr>
        <p:spPr>
          <a:xfrm>
            <a:off x="5810291" y="3778484"/>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150</a:t>
            </a:r>
            <a:endParaRPr lang="es-MX" sz="2400" dirty="0"/>
          </a:p>
        </p:txBody>
      </p:sp>
      <p:sp>
        <p:nvSpPr>
          <p:cNvPr id="20" name="Rectángulo 19"/>
          <p:cNvSpPr/>
          <p:nvPr/>
        </p:nvSpPr>
        <p:spPr>
          <a:xfrm>
            <a:off x="164531" y="4679952"/>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smtClean="0"/>
              <a:t>idf</a:t>
            </a:r>
            <a:endParaRPr lang="es-MX" sz="2400" dirty="0"/>
          </a:p>
        </p:txBody>
      </p:sp>
      <p:sp>
        <p:nvSpPr>
          <p:cNvPr id="21" name="Rectángulo 20"/>
          <p:cNvSpPr/>
          <p:nvPr/>
        </p:nvSpPr>
        <p:spPr>
          <a:xfrm>
            <a:off x="1593741" y="4756251"/>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(100/101)</a:t>
            </a:r>
            <a:endParaRPr lang="es-MX" dirty="0"/>
          </a:p>
        </p:txBody>
      </p:sp>
      <p:sp>
        <p:nvSpPr>
          <p:cNvPr id="22" name="Rectángulo 21"/>
          <p:cNvSpPr/>
          <p:nvPr/>
        </p:nvSpPr>
        <p:spPr>
          <a:xfrm>
            <a:off x="3053166" y="4766206"/>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(100/70)</a:t>
            </a:r>
            <a:endParaRPr lang="es-MX" dirty="0"/>
          </a:p>
        </p:txBody>
      </p:sp>
      <p:sp>
        <p:nvSpPr>
          <p:cNvPr id="23" name="Rectángulo 22"/>
          <p:cNvSpPr/>
          <p:nvPr/>
        </p:nvSpPr>
        <p:spPr>
          <a:xfrm>
            <a:off x="4432405" y="4766205"/>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(100/70)</a:t>
            </a:r>
            <a:endParaRPr lang="es-MX" dirty="0"/>
          </a:p>
        </p:txBody>
      </p:sp>
      <p:sp>
        <p:nvSpPr>
          <p:cNvPr id="24" name="Rectángulo 23"/>
          <p:cNvSpPr/>
          <p:nvPr/>
        </p:nvSpPr>
        <p:spPr>
          <a:xfrm>
            <a:off x="5876620" y="4789451"/>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p>
          <a:p>
            <a:pPr algn="ctr"/>
            <a:r>
              <a:rPr lang="en-US" dirty="0" smtClean="0"/>
              <a:t>(101/15)</a:t>
            </a:r>
            <a:endParaRPr lang="es-MX" dirty="0"/>
          </a:p>
        </p:txBody>
      </p:sp>
      <p:sp>
        <p:nvSpPr>
          <p:cNvPr id="25" name="Rectángulo 24"/>
          <p:cNvSpPr/>
          <p:nvPr/>
        </p:nvSpPr>
        <p:spPr>
          <a:xfrm>
            <a:off x="207659" y="5703316"/>
            <a:ext cx="1087465" cy="66952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MX" sz="2400" dirty="0" err="1"/>
              <a:t>t</a:t>
            </a:r>
            <a:r>
              <a:rPr lang="es-MX" sz="2400" dirty="0" err="1" smtClean="0"/>
              <a:t>f-idf</a:t>
            </a:r>
            <a:endParaRPr lang="es-MX" sz="2400" dirty="0"/>
          </a:p>
        </p:txBody>
      </p:sp>
      <p:sp>
        <p:nvSpPr>
          <p:cNvPr id="26" name="Rectángulo 25"/>
          <p:cNvSpPr/>
          <p:nvPr/>
        </p:nvSpPr>
        <p:spPr>
          <a:xfrm>
            <a:off x="1593741" y="5703316"/>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s-MX" sz="2400" dirty="0"/>
          </a:p>
        </p:txBody>
      </p:sp>
      <p:sp>
        <p:nvSpPr>
          <p:cNvPr id="27" name="Rectángulo 26"/>
          <p:cNvSpPr/>
          <p:nvPr/>
        </p:nvSpPr>
        <p:spPr>
          <a:xfrm>
            <a:off x="2974527" y="5703316"/>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154</a:t>
            </a:r>
            <a:endParaRPr lang="es-MX" dirty="0"/>
          </a:p>
        </p:txBody>
      </p:sp>
      <p:sp>
        <p:nvSpPr>
          <p:cNvPr id="28" name="Rectángulo 27"/>
          <p:cNvSpPr/>
          <p:nvPr/>
        </p:nvSpPr>
        <p:spPr>
          <a:xfrm>
            <a:off x="4405666" y="5712792"/>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a:t>
            </a:r>
          </a:p>
        </p:txBody>
      </p:sp>
      <p:sp>
        <p:nvSpPr>
          <p:cNvPr id="29" name="Rectángulo 28"/>
          <p:cNvSpPr/>
          <p:nvPr/>
        </p:nvSpPr>
        <p:spPr>
          <a:xfrm>
            <a:off x="5836805" y="5689544"/>
            <a:ext cx="1087465" cy="66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165</a:t>
            </a:r>
          </a:p>
        </p:txBody>
      </p:sp>
      <p:sp>
        <p:nvSpPr>
          <p:cNvPr id="30" name="Rectángulo 29"/>
          <p:cNvSpPr/>
          <p:nvPr/>
        </p:nvSpPr>
        <p:spPr>
          <a:xfrm>
            <a:off x="5318484" y="2008575"/>
            <a:ext cx="1268296" cy="591561"/>
          </a:xfrm>
          <a:prstGeom prst="rect">
            <a:avLst/>
          </a:prstGeom>
          <a:solidFill>
            <a:srgbClr val="FFC000"/>
          </a:solidFill>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smtClean="0"/>
              <a:t> |D|=100</a:t>
            </a:r>
            <a:endParaRPr lang="es-MX" sz="2400" dirty="0"/>
          </a:p>
        </p:txBody>
      </p:sp>
    </p:spTree>
    <p:extLst>
      <p:ext uri="{BB962C8B-B14F-4D97-AF65-F5344CB8AC3E}">
        <p14:creationId xmlns:p14="http://schemas.microsoft.com/office/powerpoint/2010/main" val="292645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mph" presetSubtype="0" fill="hold" grpId="1" nodeType="clickEffect">
                                  <p:stCondLst>
                                    <p:cond delay="0"/>
                                  </p:stCondLst>
                                  <p:childTnLst>
                                    <p:animClr clrSpc="hsl" dir="cw">
                                      <p:cBhvr override="childStyle">
                                        <p:cTn id="54" dur="500" fill="hold"/>
                                        <p:tgtEl>
                                          <p:spTgt spid="27"/>
                                        </p:tgtEl>
                                        <p:attrNameLst>
                                          <p:attrName>style.color</p:attrName>
                                        </p:attrNameLst>
                                      </p:cBhvr>
                                      <p:by>
                                        <p:hsl h="7200000" s="0" l="0"/>
                                      </p:by>
                                    </p:animClr>
                                    <p:animClr clrSpc="hsl" dir="cw">
                                      <p:cBhvr>
                                        <p:cTn id="55" dur="500" fill="hold"/>
                                        <p:tgtEl>
                                          <p:spTgt spid="27"/>
                                        </p:tgtEl>
                                        <p:attrNameLst>
                                          <p:attrName>fillcolor</p:attrName>
                                        </p:attrNameLst>
                                      </p:cBhvr>
                                      <p:by>
                                        <p:hsl h="7200000" s="0" l="0"/>
                                      </p:by>
                                    </p:animClr>
                                    <p:animClr clrSpc="hsl" dir="cw">
                                      <p:cBhvr>
                                        <p:cTn id="56" dur="500" fill="hold"/>
                                        <p:tgtEl>
                                          <p:spTgt spid="27"/>
                                        </p:tgtEl>
                                        <p:attrNameLst>
                                          <p:attrName>stroke.color</p:attrName>
                                        </p:attrNameLst>
                                      </p:cBhvr>
                                      <p:by>
                                        <p:hsl h="7200000" s="0" l="0"/>
                                      </p:by>
                                    </p:animClr>
                                    <p:set>
                                      <p:cBhvr>
                                        <p:cTn id="57" dur="500" fill="hold"/>
                                        <p:tgtEl>
                                          <p:spTgt spid="27"/>
                                        </p:tgtEl>
                                        <p:attrNameLst>
                                          <p:attrName>fill.type</p:attrName>
                                        </p:attrNameLst>
                                      </p:cBhvr>
                                      <p:to>
                                        <p:strVal val="solid"/>
                                      </p:to>
                                    </p:set>
                                  </p:childTnLst>
                                </p:cTn>
                              </p:par>
                              <p:par>
                                <p:cTn id="58" presetID="21" presetClass="emph" presetSubtype="0" fill="hold" grpId="1" nodeType="withEffect">
                                  <p:stCondLst>
                                    <p:cond delay="0"/>
                                  </p:stCondLst>
                                  <p:childTnLst>
                                    <p:animClr clrSpc="hsl" dir="cw">
                                      <p:cBhvr override="childStyle">
                                        <p:cTn id="59" dur="500" fill="hold"/>
                                        <p:tgtEl>
                                          <p:spTgt spid="29"/>
                                        </p:tgtEl>
                                        <p:attrNameLst>
                                          <p:attrName>style.color</p:attrName>
                                        </p:attrNameLst>
                                      </p:cBhvr>
                                      <p:by>
                                        <p:hsl h="7200000" s="0" l="0"/>
                                      </p:by>
                                    </p:animClr>
                                    <p:animClr clrSpc="hsl" dir="cw">
                                      <p:cBhvr>
                                        <p:cTn id="60" dur="500" fill="hold"/>
                                        <p:tgtEl>
                                          <p:spTgt spid="29"/>
                                        </p:tgtEl>
                                        <p:attrNameLst>
                                          <p:attrName>fillcolor</p:attrName>
                                        </p:attrNameLst>
                                      </p:cBhvr>
                                      <p:by>
                                        <p:hsl h="7200000" s="0" l="0"/>
                                      </p:by>
                                    </p:animClr>
                                    <p:animClr clrSpc="hsl" dir="cw">
                                      <p:cBhvr>
                                        <p:cTn id="61" dur="500" fill="hold"/>
                                        <p:tgtEl>
                                          <p:spTgt spid="29"/>
                                        </p:tgtEl>
                                        <p:attrNameLst>
                                          <p:attrName>stroke.color</p:attrName>
                                        </p:attrNameLst>
                                      </p:cBhvr>
                                      <p:by>
                                        <p:hsl h="7200000" s="0" l="0"/>
                                      </p:by>
                                    </p:animClr>
                                    <p:set>
                                      <p:cBhvr>
                                        <p:cTn id="62"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animBg="1"/>
      <p:bldP spid="2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8F790-339C-4422-A3EA-FD42E6EA254A}"/>
              </a:ext>
            </a:extLst>
          </p:cNvPr>
          <p:cNvSpPr>
            <a:spLocks noGrp="1"/>
          </p:cNvSpPr>
          <p:nvPr>
            <p:ph type="title"/>
          </p:nvPr>
        </p:nvSpPr>
        <p:spPr>
          <a:xfrm>
            <a:off x="1202919" y="284176"/>
            <a:ext cx="9784080" cy="1522570"/>
          </a:xfrm>
        </p:spPr>
        <p:txBody>
          <a:bodyPr>
            <a:normAutofit/>
          </a:bodyPr>
          <a:lstStyle/>
          <a:p>
            <a:r>
              <a:rPr lang="es-MX" dirty="0"/>
              <a:t>n-</a:t>
            </a:r>
            <a:r>
              <a:rPr lang="es-MX" dirty="0" err="1"/>
              <a:t>gram</a:t>
            </a:r>
            <a:endParaRPr lang="es-MX" dirty="0"/>
          </a:p>
        </p:txBody>
      </p:sp>
      <p:sp>
        <p:nvSpPr>
          <p:cNvPr id="3" name="Marcador de contenido 2">
            <a:extLst>
              <a:ext uri="{FF2B5EF4-FFF2-40B4-BE49-F238E27FC236}">
                <a16:creationId xmlns:a16="http://schemas.microsoft.com/office/drawing/2014/main" id="{5313A6A2-46B8-487E-97CF-2E9E5929F687}"/>
              </a:ext>
            </a:extLst>
          </p:cNvPr>
          <p:cNvSpPr>
            <a:spLocks noGrp="1"/>
          </p:cNvSpPr>
          <p:nvPr>
            <p:ph idx="1"/>
          </p:nvPr>
        </p:nvSpPr>
        <p:spPr/>
        <p:txBody>
          <a:bodyPr>
            <a:normAutofit fontScale="62500" lnSpcReduction="20000"/>
          </a:bodyPr>
          <a:lstStyle/>
          <a:p>
            <a:r>
              <a:rPr lang="en-US" sz="4800" dirty="0"/>
              <a:t> an n-gram is a contiguous sequence of n items from a given sample of text or speech. </a:t>
            </a:r>
          </a:p>
          <a:p>
            <a:r>
              <a:rPr lang="es-MX" sz="4800" dirty="0" err="1" smtClean="0"/>
              <a:t>We</a:t>
            </a:r>
            <a:r>
              <a:rPr lang="es-MX" sz="4800" dirty="0" smtClean="0"/>
              <a:t> </a:t>
            </a:r>
            <a:r>
              <a:rPr lang="es-MX" sz="4800" dirty="0" err="1"/>
              <a:t>need</a:t>
            </a:r>
            <a:r>
              <a:rPr lang="es-MX" sz="4800" dirty="0"/>
              <a:t> to </a:t>
            </a:r>
            <a:r>
              <a:rPr lang="es-MX" sz="4800" b="1" i="1" dirty="0"/>
              <a:t>book</a:t>
            </a:r>
            <a:r>
              <a:rPr lang="es-MX" sz="4800" dirty="0"/>
              <a:t> </a:t>
            </a:r>
            <a:r>
              <a:rPr lang="es-MX" sz="4800" dirty="0" err="1"/>
              <a:t>our</a:t>
            </a:r>
            <a:r>
              <a:rPr lang="es-MX" sz="4800" dirty="0"/>
              <a:t> tickets </a:t>
            </a:r>
            <a:r>
              <a:rPr lang="es-MX" sz="4800" dirty="0" err="1" smtClean="0"/>
              <a:t>soon</a:t>
            </a:r>
            <a:r>
              <a:rPr lang="es-MX" sz="4800" dirty="0" smtClean="0"/>
              <a:t> </a:t>
            </a:r>
          </a:p>
          <a:p>
            <a:endParaRPr lang="es-MX" sz="4800" dirty="0"/>
          </a:p>
          <a:p>
            <a:r>
              <a:rPr lang="es-MX" sz="4800" dirty="0" err="1"/>
              <a:t>We</a:t>
            </a:r>
            <a:r>
              <a:rPr lang="es-MX" sz="4800" dirty="0"/>
              <a:t> </a:t>
            </a:r>
            <a:r>
              <a:rPr lang="es-MX" sz="4800" dirty="0" err="1"/>
              <a:t>need</a:t>
            </a:r>
            <a:r>
              <a:rPr lang="es-MX" sz="4800" dirty="0"/>
              <a:t> to </a:t>
            </a:r>
            <a:r>
              <a:rPr lang="es-MX" sz="4800" dirty="0" err="1"/>
              <a:t>read</a:t>
            </a:r>
            <a:r>
              <a:rPr lang="es-MX" sz="4800" dirty="0"/>
              <a:t> </a:t>
            </a:r>
            <a:r>
              <a:rPr lang="es-MX" sz="4800" dirty="0" err="1"/>
              <a:t>this</a:t>
            </a:r>
            <a:r>
              <a:rPr lang="es-MX" sz="4800" dirty="0"/>
              <a:t> </a:t>
            </a:r>
            <a:r>
              <a:rPr lang="es-MX" sz="4800" b="1" i="1" dirty="0"/>
              <a:t>book</a:t>
            </a:r>
            <a:r>
              <a:rPr lang="es-MX" sz="4800" dirty="0"/>
              <a:t> </a:t>
            </a:r>
            <a:r>
              <a:rPr lang="es-MX" sz="4800" dirty="0" err="1" smtClean="0"/>
              <a:t>soon</a:t>
            </a:r>
            <a:endParaRPr lang="es-MX" sz="4800" dirty="0"/>
          </a:p>
          <a:p>
            <a:pPr marL="0" indent="0">
              <a:buNone/>
            </a:pPr>
            <a:endParaRPr lang="es-MX" sz="4800" dirty="0"/>
          </a:p>
          <a:p>
            <a:r>
              <a:rPr lang="es-MX" sz="4800" dirty="0" err="1"/>
              <a:t>By</a:t>
            </a:r>
            <a:r>
              <a:rPr lang="es-MX" sz="4800" dirty="0"/>
              <a:t> </a:t>
            </a:r>
            <a:r>
              <a:rPr lang="es-MX" sz="4800" dirty="0" err="1"/>
              <a:t>using</a:t>
            </a:r>
            <a:r>
              <a:rPr lang="es-MX" sz="4800" dirty="0"/>
              <a:t> n-</a:t>
            </a:r>
            <a:r>
              <a:rPr lang="es-MX" sz="4800" dirty="0" err="1"/>
              <a:t>grams</a:t>
            </a:r>
            <a:r>
              <a:rPr lang="es-MX" sz="4800" dirty="0"/>
              <a:t> </a:t>
            </a:r>
            <a:r>
              <a:rPr lang="es-MX" sz="4800" dirty="0" err="1"/>
              <a:t>we</a:t>
            </a:r>
            <a:r>
              <a:rPr lang="es-MX" sz="4800" dirty="0"/>
              <a:t> capture the </a:t>
            </a:r>
            <a:r>
              <a:rPr lang="es-MX" sz="4800" dirty="0" err="1"/>
              <a:t>broader</a:t>
            </a:r>
            <a:r>
              <a:rPr lang="es-MX" sz="4800" dirty="0"/>
              <a:t> </a:t>
            </a:r>
            <a:r>
              <a:rPr lang="es-MX" sz="4800" dirty="0" err="1"/>
              <a:t>context</a:t>
            </a:r>
            <a:r>
              <a:rPr lang="es-MX" sz="4800" dirty="0"/>
              <a:t> of </a:t>
            </a:r>
            <a:r>
              <a:rPr lang="es-MX" sz="4800" dirty="0" err="1" smtClean="0"/>
              <a:t>word</a:t>
            </a:r>
            <a:r>
              <a:rPr lang="es-MX" sz="4800" dirty="0" smtClean="0"/>
              <a:t> </a:t>
            </a:r>
            <a:r>
              <a:rPr lang="es-MX" sz="4800" dirty="0"/>
              <a:t>to </a:t>
            </a:r>
            <a:r>
              <a:rPr lang="es-MX" sz="4800" dirty="0" err="1"/>
              <a:t>then</a:t>
            </a:r>
            <a:r>
              <a:rPr lang="es-MX" sz="4800" dirty="0"/>
              <a:t> </a:t>
            </a:r>
            <a:r>
              <a:rPr lang="es-MX" sz="4800" dirty="0" err="1"/>
              <a:t>train</a:t>
            </a:r>
            <a:r>
              <a:rPr lang="es-MX" sz="4800" dirty="0"/>
              <a:t> machines to Learn </a:t>
            </a:r>
            <a:r>
              <a:rPr lang="es-MX" sz="4800" dirty="0" err="1"/>
              <a:t>language</a:t>
            </a:r>
            <a:r>
              <a:rPr lang="es-MX" sz="4800" dirty="0"/>
              <a:t> </a:t>
            </a:r>
            <a:r>
              <a:rPr lang="es-MX" sz="4800" dirty="0" err="1"/>
              <a:t>ques</a:t>
            </a:r>
            <a:r>
              <a:rPr lang="es-MX" sz="4800" dirty="0"/>
              <a:t> and </a:t>
            </a:r>
            <a:r>
              <a:rPr lang="es-MX" sz="4800" dirty="0" err="1"/>
              <a:t>gain</a:t>
            </a:r>
            <a:r>
              <a:rPr lang="es-MX" sz="4800" dirty="0"/>
              <a:t> a </a:t>
            </a:r>
            <a:r>
              <a:rPr lang="es-MX" sz="4800" dirty="0" err="1"/>
              <a:t>better</a:t>
            </a:r>
            <a:r>
              <a:rPr lang="es-MX" sz="4800" dirty="0"/>
              <a:t> </a:t>
            </a:r>
            <a:r>
              <a:rPr lang="es-MX" sz="4800" dirty="0" err="1"/>
              <a:t>understanding</a:t>
            </a:r>
            <a:r>
              <a:rPr lang="es-MX" sz="4800" dirty="0"/>
              <a:t> of the real </a:t>
            </a:r>
            <a:r>
              <a:rPr lang="es-MX" sz="4800" dirty="0" err="1"/>
              <a:t>meaning</a:t>
            </a:r>
            <a:r>
              <a:rPr lang="es-MX" sz="4800" dirty="0"/>
              <a:t> of the </a:t>
            </a:r>
            <a:r>
              <a:rPr lang="es-MX" sz="4800" dirty="0" err="1"/>
              <a:t>text</a:t>
            </a:r>
            <a:r>
              <a:rPr lang="es-MX" sz="4800" dirty="0"/>
              <a:t>.</a:t>
            </a:r>
          </a:p>
          <a:p>
            <a:pPr marL="0" indent="0">
              <a:buNone/>
            </a:pPr>
            <a:endParaRPr lang="en-US" sz="6000" dirty="0" smtClean="0"/>
          </a:p>
          <a:p>
            <a:pPr marL="0" indent="0">
              <a:buNone/>
            </a:pPr>
            <a:endParaRPr lang="en-US" sz="6000" dirty="0"/>
          </a:p>
          <a:p>
            <a:pPr marL="0" indent="0">
              <a:buNone/>
            </a:pPr>
            <a:endParaRPr lang="en-US" sz="6000" dirty="0" smtClean="0"/>
          </a:p>
        </p:txBody>
      </p:sp>
      <p:sp>
        <p:nvSpPr>
          <p:cNvPr id="4" name="Marcador de pie de página 3">
            <a:extLst>
              <a:ext uri="{FF2B5EF4-FFF2-40B4-BE49-F238E27FC236}">
                <a16:creationId xmlns:a16="http://schemas.microsoft.com/office/drawing/2014/main" id="{593ACB5D-1A35-465D-BA79-3E3DFD0487D4}"/>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0DAFE4A4-AB46-450C-B449-67F2426E32EE}"/>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6" name="Rectángulo 5"/>
          <p:cNvSpPr/>
          <p:nvPr/>
        </p:nvSpPr>
        <p:spPr>
          <a:xfrm>
            <a:off x="1328111" y="3016044"/>
            <a:ext cx="1695307" cy="45719"/>
          </a:xfrm>
          <a:prstGeom prst="rect">
            <a:avLst/>
          </a:prstGeom>
          <a:noFill/>
          <a:ln>
            <a:noFill/>
          </a:ln>
        </p:spPr>
        <p:style>
          <a:lnRef idx="3">
            <a:schemeClr val="lt1"/>
          </a:lnRef>
          <a:fillRef idx="1">
            <a:schemeClr val="dk1"/>
          </a:fillRef>
          <a:effectRef idx="1">
            <a:schemeClr val="dk1"/>
          </a:effectRef>
          <a:fontRef idx="minor">
            <a:schemeClr val="lt1"/>
          </a:fontRef>
        </p:style>
        <p:txBody>
          <a:bodyPr rtlCol="0" anchor="ctr"/>
          <a:lstStyle/>
          <a:p>
            <a:pPr algn="ctr"/>
            <a:r>
              <a:rPr lang="en-US" sz="3200" dirty="0" smtClean="0"/>
              <a:t>______</a:t>
            </a:r>
            <a:endParaRPr lang="es-MX" sz="3200" dirty="0"/>
          </a:p>
        </p:txBody>
      </p:sp>
      <p:sp>
        <p:nvSpPr>
          <p:cNvPr id="7" name="CuadroTexto 6"/>
          <p:cNvSpPr txBox="1"/>
          <p:nvPr/>
        </p:nvSpPr>
        <p:spPr>
          <a:xfrm>
            <a:off x="7097820" y="2785211"/>
            <a:ext cx="1189972" cy="461665"/>
          </a:xfrm>
          <a:prstGeom prst="rect">
            <a:avLst/>
          </a:prstGeom>
          <a:noFill/>
        </p:spPr>
        <p:txBody>
          <a:bodyPr wrap="square" rtlCol="0">
            <a:spAutoFit/>
          </a:bodyPr>
          <a:lstStyle/>
          <a:p>
            <a:r>
              <a:rPr lang="es-MX" sz="2400" b="1" dirty="0"/>
              <a:t>&gt; VERB</a:t>
            </a:r>
          </a:p>
        </p:txBody>
      </p:sp>
      <p:sp>
        <p:nvSpPr>
          <p:cNvPr id="8" name="CuadroTexto 7"/>
          <p:cNvSpPr txBox="1"/>
          <p:nvPr/>
        </p:nvSpPr>
        <p:spPr>
          <a:xfrm>
            <a:off x="6970209" y="3789574"/>
            <a:ext cx="1317583" cy="461665"/>
          </a:xfrm>
          <a:prstGeom prst="rect">
            <a:avLst/>
          </a:prstGeom>
          <a:noFill/>
        </p:spPr>
        <p:txBody>
          <a:bodyPr wrap="square" rtlCol="0">
            <a:spAutoFit/>
          </a:bodyPr>
          <a:lstStyle/>
          <a:p>
            <a:r>
              <a:rPr lang="es-MX" sz="2400" b="1" dirty="0"/>
              <a:t>&gt; NOUN</a:t>
            </a:r>
          </a:p>
        </p:txBody>
      </p:sp>
    </p:spTree>
    <p:extLst>
      <p:ext uri="{BB962C8B-B14F-4D97-AF65-F5344CB8AC3E}">
        <p14:creationId xmlns:p14="http://schemas.microsoft.com/office/powerpoint/2010/main" val="328115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375E-6 4.44444E-6 L 0.01002 0.02453 C 0.01224 0.03032 0.01536 0.03333 0.01862 0.03333 C 0.02252 0.03333 0.02552 0.03032 0.02773 0.02453 L 0.03802 4.44444E-6 " pathEditMode="relative" rAng="0" ptsTypes="AAAAA">
                                      <p:cBhvr>
                                        <p:cTn id="6" dur="2000" fill="hold"/>
                                        <p:tgtEl>
                                          <p:spTgt spid="6"/>
                                        </p:tgtEl>
                                        <p:attrNameLst>
                                          <p:attrName>ppt_x</p:attrName>
                                          <p:attrName>ppt_y</p:attrName>
                                        </p:attrNameLst>
                                      </p:cBhvr>
                                      <p:rCtr x="1901" y="1667"/>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4.375E-6 4.44444E-6 L 0.0289 0.04004 C 0.03502 0.04907 0.04401 0.05393 0.05364 0.05393 C 0.06445 0.05393 0.07304 0.04907 0.07916 0.04004 L 0.1082 4.44444E-6 " pathEditMode="relative" rAng="0" ptsTypes="AAAAA">
                                      <p:cBhvr>
                                        <p:cTn id="10" dur="2000" fill="hold"/>
                                        <p:tgtEl>
                                          <p:spTgt spid="6"/>
                                        </p:tgtEl>
                                        <p:attrNameLst>
                                          <p:attrName>ppt_x</p:attrName>
                                          <p:attrName>ppt_y</p:attrName>
                                        </p:attrNameLst>
                                      </p:cBhvr>
                                      <p:rCtr x="5404"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03802 4.44444E-6 L 0.06315 0.02453 C 0.06849 0.03032 0.0763 0.03333 0.08476 0.03333 C 0.09427 0.03333 0.10195 0.03032 0.10729 0.02453 L 0.13294 4.44444E-6 " pathEditMode="relative" rAng="0" ptsTypes="AAAAA">
                                      <p:cBhvr>
                                        <p:cTn id="14" dur="2000" fill="hold"/>
                                        <p:tgtEl>
                                          <p:spTgt spid="6"/>
                                        </p:tgtEl>
                                        <p:attrNameLst>
                                          <p:attrName>ppt_x</p:attrName>
                                          <p:attrName>ppt_y</p:attrName>
                                        </p:attrNameLst>
                                      </p:cBhvr>
                                      <p:rCtr x="4740" y="1667"/>
                                    </p:animMotion>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grpId="3" nodeType="clickEffect">
                                  <p:stCondLst>
                                    <p:cond delay="0"/>
                                  </p:stCondLst>
                                  <p:childTnLst>
                                    <p:animMotion origin="layout" path="M 0.13424 4.44444E-6 L 0.1651 0.04004 C 0.17148 0.04907 0.18112 0.05393 0.19127 0.05393 C 0.20286 0.05393 0.21211 0.04907 0.21849 0.04004 L 0.24948 4.44444E-6 " pathEditMode="relative" rAng="0" ptsTypes="AAAAA">
                                      <p:cBhvr>
                                        <p:cTn id="18" dur="2000" fill="hold"/>
                                        <p:tgtEl>
                                          <p:spTgt spid="6"/>
                                        </p:tgtEl>
                                        <p:attrNameLst>
                                          <p:attrName>ppt_x</p:attrName>
                                          <p:attrName>ppt_y</p:attrName>
                                        </p:attrNameLst>
                                      </p:cBhvr>
                                      <p:rCtr x="5755" y="2685"/>
                                    </p:animMotion>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grpId="4" nodeType="clickEffect">
                                  <p:stCondLst>
                                    <p:cond delay="0"/>
                                  </p:stCondLst>
                                  <p:childTnLst>
                                    <p:animMotion origin="layout" path="M 0.22734 4.44444E-6 L 0.24817 0.04004 C 0.25273 0.04907 0.25911 0.05393 0.2664 0.05393 C 0.27408 0.05393 0.28046 0.04907 0.28502 0.04004 L 0.30651 4.44444E-6 " pathEditMode="relative" rAng="0" ptsTypes="AAAAA">
                                      <p:cBhvr>
                                        <p:cTn id="22" dur="2000" fill="hold"/>
                                        <p:tgtEl>
                                          <p:spTgt spid="6"/>
                                        </p:tgtEl>
                                        <p:attrNameLst>
                                          <p:attrName>ppt_x</p:attrName>
                                          <p:attrName>ppt_y</p:attrName>
                                        </p:attrNameLst>
                                      </p:cBhvr>
                                      <p:rCtr x="3958" y="2685"/>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P spid="6" grpId="4"/>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73C598-6750-499F-90AA-727A3F91C300}"/>
              </a:ext>
            </a:extLst>
          </p:cNvPr>
          <p:cNvSpPr>
            <a:spLocks noGrp="1"/>
          </p:cNvSpPr>
          <p:nvPr>
            <p:ph type="title"/>
          </p:nvPr>
        </p:nvSpPr>
        <p:spPr/>
        <p:txBody>
          <a:bodyPr/>
          <a:lstStyle/>
          <a:p>
            <a:r>
              <a:rPr lang="es-MX" dirty="0" err="1"/>
              <a:t>Results</a:t>
            </a:r>
            <a:endParaRPr lang="en-US" dirty="0"/>
          </a:p>
        </p:txBody>
      </p:sp>
      <p:sp>
        <p:nvSpPr>
          <p:cNvPr id="4" name="Marcador de pie de página 3">
            <a:extLst>
              <a:ext uri="{FF2B5EF4-FFF2-40B4-BE49-F238E27FC236}">
                <a16:creationId xmlns:a16="http://schemas.microsoft.com/office/drawing/2014/main" id="{71425969-D9F1-4AD9-AD3A-DD04E882EC19}"/>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64A3C2AA-7BA2-426F-B970-2480DA90A086}"/>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8" name="Marcador de contenido 7"/>
          <p:cNvPicPr>
            <a:picLocks noGrp="1" noChangeAspect="1"/>
          </p:cNvPicPr>
          <p:nvPr>
            <p:ph idx="1"/>
          </p:nvPr>
        </p:nvPicPr>
        <p:blipFill>
          <a:blip r:embed="rId2"/>
          <a:stretch>
            <a:fillRect/>
          </a:stretch>
        </p:blipFill>
        <p:spPr>
          <a:xfrm>
            <a:off x="1889159" y="2244126"/>
            <a:ext cx="7715250" cy="3276600"/>
          </a:xfrm>
          <a:prstGeom prst="rect">
            <a:avLst/>
          </a:prstGeom>
        </p:spPr>
      </p:pic>
    </p:spTree>
    <p:extLst>
      <p:ext uri="{BB962C8B-B14F-4D97-AF65-F5344CB8AC3E}">
        <p14:creationId xmlns:p14="http://schemas.microsoft.com/office/powerpoint/2010/main" val="99115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4A34D-1C01-4ED8-BA05-BD060F3E08C3}"/>
              </a:ext>
            </a:extLst>
          </p:cNvPr>
          <p:cNvSpPr>
            <a:spLocks noGrp="1"/>
          </p:cNvSpPr>
          <p:nvPr>
            <p:ph type="title"/>
          </p:nvPr>
        </p:nvSpPr>
        <p:spPr/>
        <p:txBody>
          <a:bodyPr/>
          <a:lstStyle/>
          <a:p>
            <a:r>
              <a:rPr lang="es-MX" dirty="0" err="1"/>
              <a:t>Discussion</a:t>
            </a:r>
            <a:endParaRPr lang="en-US" dirty="0"/>
          </a:p>
        </p:txBody>
      </p:sp>
      <p:sp>
        <p:nvSpPr>
          <p:cNvPr id="3" name="Marcador de contenido 2">
            <a:extLst>
              <a:ext uri="{FF2B5EF4-FFF2-40B4-BE49-F238E27FC236}">
                <a16:creationId xmlns:a16="http://schemas.microsoft.com/office/drawing/2014/main" id="{A47E7F2E-432E-46D7-8A34-71099AEBE0FB}"/>
              </a:ext>
            </a:extLst>
          </p:cNvPr>
          <p:cNvSpPr>
            <a:spLocks noGrp="1"/>
          </p:cNvSpPr>
          <p:nvPr>
            <p:ph idx="1"/>
          </p:nvPr>
        </p:nvSpPr>
        <p:spPr/>
        <p:txBody>
          <a:bodyPr/>
          <a:lstStyle/>
          <a:p>
            <a:r>
              <a:rPr lang="en-US" dirty="0"/>
              <a:t>In our study case we analyze star wars tweets because it is a controversial topic since </a:t>
            </a:r>
            <a:r>
              <a:rPr lang="en-US" dirty="0" smtClean="0"/>
              <a:t>the star wars is characterized for having one of the most toxic and loudest fandoms.</a:t>
            </a:r>
          </a:p>
          <a:p>
            <a:r>
              <a:rPr lang="en-US" dirty="0" smtClean="0"/>
              <a:t>Star wars fandom is a multi generation franchise and every movie has a different perspective .</a:t>
            </a:r>
          </a:p>
          <a:p>
            <a:r>
              <a:rPr lang="en-US" dirty="0" smtClean="0"/>
              <a:t>There are movies and characters in the past like Ahmed Best (jar jar) that suffer from criticism and harassment to the point that he contemplates suicide.</a:t>
            </a:r>
          </a:p>
          <a:p>
            <a:r>
              <a:rPr lang="en-US" dirty="0" smtClean="0"/>
              <a:t> The three main characters are </a:t>
            </a:r>
            <a:r>
              <a:rPr lang="es-MX" dirty="0"/>
              <a:t>Daisy </a:t>
            </a:r>
            <a:r>
              <a:rPr lang="es-MX" dirty="0" err="1" smtClean="0"/>
              <a:t>Ridley</a:t>
            </a:r>
            <a:r>
              <a:rPr lang="en-US" dirty="0"/>
              <a:t> </a:t>
            </a:r>
            <a:r>
              <a:rPr lang="en-US" dirty="0" smtClean="0"/>
              <a:t>(</a:t>
            </a:r>
            <a:r>
              <a:rPr lang="en-US" dirty="0"/>
              <a:t>B</a:t>
            </a:r>
            <a:r>
              <a:rPr lang="en-US" dirty="0" smtClean="0"/>
              <a:t>ritish female</a:t>
            </a:r>
            <a:r>
              <a:rPr lang="en-US" dirty="0"/>
              <a:t>), Kelly Marie Tran </a:t>
            </a:r>
            <a:r>
              <a:rPr lang="en-US" dirty="0" smtClean="0"/>
              <a:t>(Asian-American female) </a:t>
            </a:r>
            <a:r>
              <a:rPr lang="en-US" dirty="0"/>
              <a:t>and a </a:t>
            </a:r>
            <a:r>
              <a:rPr lang="es-ES" dirty="0"/>
              <a:t>John </a:t>
            </a:r>
            <a:r>
              <a:rPr lang="es-ES" dirty="0" err="1" smtClean="0"/>
              <a:t>Boyega</a:t>
            </a:r>
            <a:r>
              <a:rPr lang="es-ES" dirty="0"/>
              <a:t> </a:t>
            </a:r>
            <a:r>
              <a:rPr lang="es-ES" dirty="0" smtClean="0"/>
              <a:t>(</a:t>
            </a:r>
            <a:r>
              <a:rPr lang="es-ES" dirty="0" err="1" smtClean="0"/>
              <a:t>Nigerian</a:t>
            </a:r>
            <a:r>
              <a:rPr lang="en-US" dirty="0" smtClean="0"/>
              <a:t> male) have suffer from massive harassment in the past movies to the point that Daisy and Kelly quit social media.</a:t>
            </a:r>
            <a:endParaRPr lang="en-US" dirty="0"/>
          </a:p>
          <a:p>
            <a:endParaRPr lang="en-US" dirty="0"/>
          </a:p>
        </p:txBody>
      </p:sp>
      <p:sp>
        <p:nvSpPr>
          <p:cNvPr id="4" name="Marcador de pie de página 3">
            <a:extLst>
              <a:ext uri="{FF2B5EF4-FFF2-40B4-BE49-F238E27FC236}">
                <a16:creationId xmlns:a16="http://schemas.microsoft.com/office/drawing/2014/main" id="{5CF55B8F-E1A9-4FB0-A4C6-A16636D5717A}"/>
              </a:ext>
            </a:extLst>
          </p:cNvPr>
          <p:cNvSpPr>
            <a:spLocks noGrp="1"/>
          </p:cNvSpPr>
          <p:nvPr>
            <p:ph type="ftr" sz="quarter" idx="11"/>
          </p:nvPr>
        </p:nvSpPr>
        <p:spPr/>
        <p:txBody>
          <a:bodyPr/>
          <a:lstStyle/>
          <a:p>
            <a:r>
              <a:rPr lang="en-US"/>
              <a:t>November 26th, 2019</a:t>
            </a:r>
            <a:endParaRPr lang="en-US" dirty="0"/>
          </a:p>
        </p:txBody>
      </p:sp>
      <p:sp>
        <p:nvSpPr>
          <p:cNvPr id="5" name="Marcador de número de diapositiva 4">
            <a:extLst>
              <a:ext uri="{FF2B5EF4-FFF2-40B4-BE49-F238E27FC236}">
                <a16:creationId xmlns:a16="http://schemas.microsoft.com/office/drawing/2014/main" id="{D6A4CAC7-9BCA-4880-B86F-FA3A83D4224A}"/>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6503048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Personalizado 1">
      <a:dk1>
        <a:srgbClr val="FFFFFF"/>
      </a:dk1>
      <a:lt1>
        <a:srgbClr val="242852"/>
      </a:lt1>
      <a:dk2>
        <a:srgbClr val="FFFFFF"/>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 bandas</Template>
  <TotalTime>3636</TotalTime>
  <Words>782</Words>
  <Application>Microsoft Office PowerPoint</Application>
  <PresentationFormat>Panorámica</PresentationFormat>
  <Paragraphs>117</Paragraphs>
  <Slides>11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Cambria Math</vt:lpstr>
      <vt:lpstr>Corbel</vt:lpstr>
      <vt:lpstr>Wingdings</vt:lpstr>
      <vt:lpstr>Con bandas</vt:lpstr>
      <vt:lpstr>detecting toxicity on the Star Wars  fandom on Twitter using machine learning</vt:lpstr>
      <vt:lpstr>The problem</vt:lpstr>
      <vt:lpstr>Methodology</vt:lpstr>
      <vt:lpstr>techniques applied  (Include Applied Math concepts you are using)</vt:lpstr>
      <vt:lpstr>Tf-idf</vt:lpstr>
      <vt:lpstr>Tf-idf</vt:lpstr>
      <vt:lpstr>n-gram</vt:lpstr>
      <vt:lpstr>Results</vt:lpstr>
      <vt:lpstr>Discussion</vt:lpstr>
      <vt:lpstr>Conclusions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toxicity of the Star Wars fandom on Twitter</dc:title>
  <dc:creator>Carlos Alfonso Hinojosa Cavada</dc:creator>
  <cp:lastModifiedBy>Eider Diaz</cp:lastModifiedBy>
  <cp:revision>31</cp:revision>
  <dcterms:created xsi:type="dcterms:W3CDTF">2019-11-22T23:27:25Z</dcterms:created>
  <dcterms:modified xsi:type="dcterms:W3CDTF">2019-11-26T01:48:11Z</dcterms:modified>
</cp:coreProperties>
</file>