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1"/>
  </p:sldMasterIdLst>
  <p:notesMasterIdLst>
    <p:notesMasterId r:id="rId13"/>
  </p:notesMasterIdLst>
  <p:sldIdLst>
    <p:sldId id="256" r:id="rId2"/>
    <p:sldId id="257" r:id="rId3"/>
    <p:sldId id="258" r:id="rId4"/>
    <p:sldId id="263" r:id="rId5"/>
    <p:sldId id="264" r:id="rId6"/>
    <p:sldId id="265" r:id="rId7"/>
    <p:sldId id="266"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4545" autoAdjust="0"/>
  </p:normalViewPr>
  <p:slideViewPr>
    <p:cSldViewPr snapToGrid="0">
      <p:cViewPr>
        <p:scale>
          <a:sx n="78" d="100"/>
          <a:sy n="78" d="100"/>
        </p:scale>
        <p:origin x="54" y="-3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1E1F1-D0D9-4E1B-AB62-34F3C085BBB9}" type="datetimeFigureOut">
              <a:rPr lang="en-US" smtClean="0"/>
              <a:t>25-Nov-19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FB0DF-AEF8-4951-8D39-4C0D90AB212A}" type="slidenum">
              <a:rPr lang="en-US" smtClean="0"/>
              <a:t>‹Nº›</a:t>
            </a:fld>
            <a:endParaRPr lang="en-US"/>
          </a:p>
        </p:txBody>
      </p:sp>
    </p:spTree>
    <p:extLst>
      <p:ext uri="{BB962C8B-B14F-4D97-AF65-F5344CB8AC3E}">
        <p14:creationId xmlns:p14="http://schemas.microsoft.com/office/powerpoint/2010/main" val="279708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 we have a collection of documents and we want to determine the most relevant document to the query “the </a:t>
            </a:r>
            <a:r>
              <a:rPr lang="en-US" sz="1200" dirty="0" smtClean="0"/>
              <a:t>quick brown fox</a:t>
            </a:r>
            <a:r>
              <a:rPr lang="en-US" dirty="0" smtClean="0"/>
              <a:t>". A simple way to start is to eliminate those documents that do not contain the three words "the", “quick“, “brown” and “fox", but there are still many documents. To differentiate them further, we must count the number of times each term occurs in each document and add them; The number of times a term occurs in a document is called its term frequency (</a:t>
            </a:r>
            <a:r>
              <a:rPr lang="en-US" dirty="0" err="1" smtClean="0"/>
              <a:t>tf</a:t>
            </a:r>
            <a:r>
              <a:rPr lang="en-US" dirty="0" smtClean="0"/>
              <a:t>).</a:t>
            </a:r>
          </a:p>
          <a:p>
            <a:endParaRPr lang="es-MX" dirty="0"/>
          </a:p>
        </p:txBody>
      </p:sp>
      <p:sp>
        <p:nvSpPr>
          <p:cNvPr id="4" name="Marcador de número de diapositiva 3"/>
          <p:cNvSpPr>
            <a:spLocks noGrp="1"/>
          </p:cNvSpPr>
          <p:nvPr>
            <p:ph type="sldNum" sz="quarter" idx="10"/>
          </p:nvPr>
        </p:nvSpPr>
        <p:spPr/>
        <p:txBody>
          <a:bodyPr/>
          <a:lstStyle/>
          <a:p>
            <a:fld id="{BC0FB0DF-AEF8-4951-8D39-4C0D90AB212A}" type="slidenum">
              <a:rPr lang="en-US" smtClean="0"/>
              <a:t>6</a:t>
            </a:fld>
            <a:endParaRPr lang="en-US"/>
          </a:p>
        </p:txBody>
      </p:sp>
    </p:spTree>
    <p:extLst>
      <p:ext uri="{BB962C8B-B14F-4D97-AF65-F5344CB8AC3E}">
        <p14:creationId xmlns:p14="http://schemas.microsoft.com/office/powerpoint/2010/main" val="24911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an n-gram of size 1 is referred to as a "unigram"; size 2 is a "bigram" (or, less commonly, a "</a:t>
            </a:r>
            <a:r>
              <a:rPr lang="en-US" dirty="0" err="1" smtClean="0"/>
              <a:t>digram</a:t>
            </a:r>
            <a:r>
              <a:rPr lang="en-US" dirty="0" smtClean="0"/>
              <a:t>"); size 3 is a "trigram“</a:t>
            </a:r>
          </a:p>
          <a:p>
            <a:endParaRPr lang="es-MX" dirty="0"/>
          </a:p>
        </p:txBody>
      </p:sp>
      <p:sp>
        <p:nvSpPr>
          <p:cNvPr id="4" name="Marcador de número de diapositiva 3"/>
          <p:cNvSpPr>
            <a:spLocks noGrp="1"/>
          </p:cNvSpPr>
          <p:nvPr>
            <p:ph type="sldNum" sz="quarter" idx="10"/>
          </p:nvPr>
        </p:nvSpPr>
        <p:spPr/>
        <p:txBody>
          <a:bodyPr/>
          <a:lstStyle/>
          <a:p>
            <a:fld id="{BC0FB0DF-AEF8-4951-8D39-4C0D90AB212A}" type="slidenum">
              <a:rPr lang="en-US" smtClean="0"/>
              <a:t>7</a:t>
            </a:fld>
            <a:endParaRPr lang="en-US"/>
          </a:p>
        </p:txBody>
      </p:sp>
    </p:spTree>
    <p:extLst>
      <p:ext uri="{BB962C8B-B14F-4D97-AF65-F5344CB8AC3E}">
        <p14:creationId xmlns:p14="http://schemas.microsoft.com/office/powerpoint/2010/main" val="20998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BDCBA0-3C8D-4D28-B02E-D98ADFB1B52A}" type="datetime1">
              <a:rPr lang="en-US" smtClean="0"/>
              <a:t>25-Nov-19</a:t>
            </a:fld>
            <a:endParaRPr lang="en-US" dirty="0"/>
          </a:p>
        </p:txBody>
      </p:sp>
      <p:sp>
        <p:nvSpPr>
          <p:cNvPr id="5" name="Footer Placeholder 4"/>
          <p:cNvSpPr>
            <a:spLocks noGrp="1"/>
          </p:cNvSpPr>
          <p:nvPr>
            <p:ph type="ftr" sz="quarter" idx="11"/>
          </p:nvPr>
        </p:nvSpPr>
        <p:spPr/>
        <p:txBody>
          <a:bodyPr/>
          <a:lstStyle/>
          <a:p>
            <a:r>
              <a:rPr lang="en-US"/>
              <a:t>November 26th, 2019</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02385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8E09F0-2C3D-4A9C-BD8A-4B084C47EF2A}" type="datetime1">
              <a:rPr lang="en-US" smtClean="0"/>
              <a:t>25-Nov-19</a:t>
            </a:fld>
            <a:endParaRPr lang="en-US" dirty="0"/>
          </a:p>
        </p:txBody>
      </p:sp>
      <p:sp>
        <p:nvSpPr>
          <p:cNvPr id="5" name="Footer Placeholder 4"/>
          <p:cNvSpPr>
            <a:spLocks noGrp="1"/>
          </p:cNvSpPr>
          <p:nvPr>
            <p:ph type="ftr" sz="quarter" idx="11"/>
          </p:nvPr>
        </p:nvSpPr>
        <p:spPr/>
        <p:txBody>
          <a:bodyPr/>
          <a:lstStyle/>
          <a:p>
            <a:r>
              <a:rPr lang="en-US"/>
              <a:t>November 26th, 2019</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1046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C503F3-B267-43BB-A729-DA748E42F0FA}" type="datetime1">
              <a:rPr lang="en-US" smtClean="0"/>
              <a:t>25-Nov-19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November 26th, 2019</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2834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81C7C4-0A38-4AA9-8D1F-36AF6A918919}" type="datetime1">
              <a:rPr lang="en-US" smtClean="0"/>
              <a:t>25-Nov-19</a:t>
            </a:fld>
            <a:endParaRPr lang="en-US" dirty="0"/>
          </a:p>
        </p:txBody>
      </p:sp>
      <p:sp>
        <p:nvSpPr>
          <p:cNvPr id="5" name="Footer Placeholder 4"/>
          <p:cNvSpPr>
            <a:spLocks noGrp="1"/>
          </p:cNvSpPr>
          <p:nvPr>
            <p:ph type="ftr" sz="quarter" idx="11"/>
          </p:nvPr>
        </p:nvSpPr>
        <p:spPr/>
        <p:txBody>
          <a:bodyPr/>
          <a:lstStyle/>
          <a:p>
            <a:r>
              <a:rPr lang="en-US"/>
              <a:t>November 26th, 2019</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1142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EB18A7FE-F839-4106-816D-6C69E5742B8E}" type="datetime1">
              <a:rPr lang="en-US" smtClean="0"/>
              <a:t>25-Nov-19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November 26th, 2019</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080986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CCC5CCF-6470-42D9-A624-1E9895E98BC9}" type="datetime1">
              <a:rPr lang="en-US" smtClean="0"/>
              <a:t>25-Nov-19</a:t>
            </a:fld>
            <a:endParaRPr lang="en-US" dirty="0"/>
          </a:p>
        </p:txBody>
      </p:sp>
      <p:sp>
        <p:nvSpPr>
          <p:cNvPr id="6" name="Footer Placeholder 5"/>
          <p:cNvSpPr>
            <a:spLocks noGrp="1"/>
          </p:cNvSpPr>
          <p:nvPr>
            <p:ph type="ftr" sz="quarter" idx="11"/>
          </p:nvPr>
        </p:nvSpPr>
        <p:spPr/>
        <p:txBody>
          <a:bodyPr/>
          <a:lstStyle/>
          <a:p>
            <a:r>
              <a:rPr lang="en-US"/>
              <a:t>November 26th, 2019</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9407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4B6F9E-3AAC-41F2-B28C-C5201D8B251E}" type="datetime1">
              <a:rPr lang="en-US" smtClean="0"/>
              <a:t>25-Nov-19</a:t>
            </a:fld>
            <a:endParaRPr lang="en-US" dirty="0"/>
          </a:p>
        </p:txBody>
      </p:sp>
      <p:sp>
        <p:nvSpPr>
          <p:cNvPr id="8" name="Footer Placeholder 7"/>
          <p:cNvSpPr>
            <a:spLocks noGrp="1"/>
          </p:cNvSpPr>
          <p:nvPr>
            <p:ph type="ftr" sz="quarter" idx="11"/>
          </p:nvPr>
        </p:nvSpPr>
        <p:spPr/>
        <p:txBody>
          <a:bodyPr/>
          <a:lstStyle/>
          <a:p>
            <a:r>
              <a:rPr lang="en-US"/>
              <a:t>November 26th, 2019</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016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D3B9E3-31CC-44CE-B13B-D21C3CA0A27D}" type="datetime1">
              <a:rPr lang="en-US" smtClean="0"/>
              <a:t>25-Nov-19</a:t>
            </a:fld>
            <a:endParaRPr lang="en-US" dirty="0"/>
          </a:p>
        </p:txBody>
      </p:sp>
      <p:sp>
        <p:nvSpPr>
          <p:cNvPr id="4" name="Footer Placeholder 3"/>
          <p:cNvSpPr>
            <a:spLocks noGrp="1"/>
          </p:cNvSpPr>
          <p:nvPr>
            <p:ph type="ftr" sz="quarter" idx="11"/>
          </p:nvPr>
        </p:nvSpPr>
        <p:spPr/>
        <p:txBody>
          <a:bodyPr/>
          <a:lstStyle/>
          <a:p>
            <a:r>
              <a:rPr lang="en-US"/>
              <a:t>November 26th, 2019</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9384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C8E8C-43A7-487F-93BD-F2A20A5F0911}" type="datetime1">
              <a:rPr lang="en-US" smtClean="0"/>
              <a:t>25-Nov-19</a:t>
            </a:fld>
            <a:endParaRPr lang="en-US" dirty="0"/>
          </a:p>
        </p:txBody>
      </p:sp>
      <p:sp>
        <p:nvSpPr>
          <p:cNvPr id="3" name="Footer Placeholder 2"/>
          <p:cNvSpPr>
            <a:spLocks noGrp="1"/>
          </p:cNvSpPr>
          <p:nvPr>
            <p:ph type="ftr" sz="quarter" idx="11"/>
          </p:nvPr>
        </p:nvSpPr>
        <p:spPr/>
        <p:txBody>
          <a:bodyPr/>
          <a:lstStyle/>
          <a:p>
            <a:r>
              <a:rPr lang="en-US"/>
              <a:t>November 26th, 2019</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2268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F3EA6-F849-4FBD-A9F8-D6B0B3387AE4}" type="datetime1">
              <a:rPr lang="en-US" smtClean="0"/>
              <a:t>25-Nov-19</a:t>
            </a:fld>
            <a:endParaRPr lang="en-US" dirty="0"/>
          </a:p>
        </p:txBody>
      </p:sp>
      <p:sp>
        <p:nvSpPr>
          <p:cNvPr id="6" name="Footer Placeholder 5"/>
          <p:cNvSpPr>
            <a:spLocks noGrp="1"/>
          </p:cNvSpPr>
          <p:nvPr>
            <p:ph type="ftr" sz="quarter" idx="11"/>
          </p:nvPr>
        </p:nvSpPr>
        <p:spPr/>
        <p:txBody>
          <a:bodyPr/>
          <a:lstStyle/>
          <a:p>
            <a:r>
              <a:rPr lang="en-US"/>
              <a:t>November 26th, 2019</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9492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EC9B91-BAB4-4476-8196-27DAC0AF1BB8}" type="datetime1">
              <a:rPr lang="en-US" smtClean="0"/>
              <a:t>25-Nov-19</a:t>
            </a:fld>
            <a:endParaRPr lang="en-US" dirty="0"/>
          </a:p>
        </p:txBody>
      </p:sp>
      <p:sp>
        <p:nvSpPr>
          <p:cNvPr id="6" name="Footer Placeholder 5"/>
          <p:cNvSpPr>
            <a:spLocks noGrp="1"/>
          </p:cNvSpPr>
          <p:nvPr>
            <p:ph type="ftr" sz="quarter" idx="11"/>
          </p:nvPr>
        </p:nvSpPr>
        <p:spPr/>
        <p:txBody>
          <a:bodyPr/>
          <a:lstStyle/>
          <a:p>
            <a:r>
              <a:rPr lang="en-US"/>
              <a:t>November 26th, 2019</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6568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732B758-7EA1-4401-A1A4-26BA30DE1946}" type="datetime1">
              <a:rPr lang="en-US" smtClean="0"/>
              <a:t>25-Nov-19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November 26th, 2019</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72347880"/>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710410F-38D5-4948-B618-32FE7B752665}"/>
              </a:ext>
            </a:extLst>
          </p:cNvPr>
          <p:cNvSpPr/>
          <p:nvPr/>
        </p:nvSpPr>
        <p:spPr>
          <a:xfrm>
            <a:off x="0" y="2074070"/>
            <a:ext cx="12192000" cy="18629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Marcador de pie de página 3">
            <a:extLst>
              <a:ext uri="{FF2B5EF4-FFF2-40B4-BE49-F238E27FC236}">
                <a16:creationId xmlns:a16="http://schemas.microsoft.com/office/drawing/2014/main" id="{98B950B4-4877-4333-A0A9-AF66FB8E1E7C}"/>
              </a:ext>
            </a:extLst>
          </p:cNvPr>
          <p:cNvSpPr>
            <a:spLocks noGrp="1"/>
          </p:cNvSpPr>
          <p:nvPr>
            <p:ph type="ftr" sz="quarter" idx="11"/>
          </p:nvPr>
        </p:nvSpPr>
        <p:spPr>
          <a:xfrm>
            <a:off x="3759431" y="6240291"/>
            <a:ext cx="5044440" cy="365125"/>
          </a:xfrm>
        </p:spPr>
        <p:txBody>
          <a:bodyPr/>
          <a:lstStyle/>
          <a:p>
            <a:pPr algn="ctr"/>
            <a:r>
              <a:rPr lang="en-US" sz="1600" dirty="0"/>
              <a:t>November 26th, 2019</a:t>
            </a:r>
          </a:p>
        </p:txBody>
      </p:sp>
      <p:sp>
        <p:nvSpPr>
          <p:cNvPr id="14" name="Marcador de número de diapositiva 13">
            <a:extLst>
              <a:ext uri="{FF2B5EF4-FFF2-40B4-BE49-F238E27FC236}">
                <a16:creationId xmlns:a16="http://schemas.microsoft.com/office/drawing/2014/main" id="{28E3C80E-0CEC-4907-9AE7-160AFE89E8F4}"/>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3" name="Subtítulo 2">
            <a:extLst>
              <a:ext uri="{FF2B5EF4-FFF2-40B4-BE49-F238E27FC236}">
                <a16:creationId xmlns:a16="http://schemas.microsoft.com/office/drawing/2014/main" id="{2E73ED76-8792-418E-8079-24D1C1F2BCAA}"/>
              </a:ext>
            </a:extLst>
          </p:cNvPr>
          <p:cNvSpPr>
            <a:spLocks noGrp="1"/>
          </p:cNvSpPr>
          <p:nvPr>
            <p:ph type="subTitle" idx="4294967295"/>
          </p:nvPr>
        </p:nvSpPr>
        <p:spPr>
          <a:xfrm>
            <a:off x="8127471" y="818327"/>
            <a:ext cx="3759113" cy="365125"/>
          </a:xfrm>
        </p:spPr>
        <p:txBody>
          <a:bodyPr>
            <a:normAutofit fontScale="92500" lnSpcReduction="10000"/>
          </a:bodyPr>
          <a:lstStyle/>
          <a:p>
            <a:pPr marL="0" indent="0">
              <a:buNone/>
            </a:pPr>
            <a:r>
              <a:rPr lang="es-MX" b="1" dirty="0">
                <a:solidFill>
                  <a:schemeClr val="tx1"/>
                </a:solidFill>
              </a:rPr>
              <a:t>CS4014 - </a:t>
            </a:r>
            <a:r>
              <a:rPr lang="es-MX" b="1" dirty="0" err="1">
                <a:solidFill>
                  <a:schemeClr val="tx1"/>
                </a:solidFill>
              </a:rPr>
              <a:t>Applied</a:t>
            </a:r>
            <a:r>
              <a:rPr lang="es-MX" b="1" dirty="0">
                <a:solidFill>
                  <a:schemeClr val="tx1"/>
                </a:solidFill>
              </a:rPr>
              <a:t> </a:t>
            </a:r>
            <a:r>
              <a:rPr lang="es-MX" b="1" dirty="0" err="1">
                <a:solidFill>
                  <a:schemeClr val="tx1"/>
                </a:solidFill>
              </a:rPr>
              <a:t>Mathemathics</a:t>
            </a:r>
            <a:endParaRPr lang="en-US" b="1" dirty="0">
              <a:solidFill>
                <a:schemeClr val="tx1"/>
              </a:solidFill>
            </a:endParaRPr>
          </a:p>
        </p:txBody>
      </p:sp>
      <p:sp>
        <p:nvSpPr>
          <p:cNvPr id="2" name="Título 1">
            <a:extLst>
              <a:ext uri="{FF2B5EF4-FFF2-40B4-BE49-F238E27FC236}">
                <a16:creationId xmlns:a16="http://schemas.microsoft.com/office/drawing/2014/main" id="{E6545C6E-5689-4122-A56A-4C90AD1D560B}"/>
              </a:ext>
            </a:extLst>
          </p:cNvPr>
          <p:cNvSpPr>
            <a:spLocks noGrp="1"/>
          </p:cNvSpPr>
          <p:nvPr>
            <p:ph type="ctrTitle" idx="4294967295"/>
          </p:nvPr>
        </p:nvSpPr>
        <p:spPr>
          <a:xfrm>
            <a:off x="0" y="1477963"/>
            <a:ext cx="12192000" cy="3173412"/>
          </a:xfrm>
        </p:spPr>
        <p:txBody>
          <a:bodyPr>
            <a:normAutofit/>
          </a:bodyPr>
          <a:lstStyle/>
          <a:p>
            <a:pPr algn="ctr"/>
            <a:r>
              <a:rPr lang="en-US" sz="4400" dirty="0"/>
              <a:t>detecting toxicity on the Star Wars </a:t>
            </a:r>
            <a:br>
              <a:rPr lang="en-US" sz="4400" dirty="0"/>
            </a:br>
            <a:r>
              <a:rPr lang="en-US" sz="4400" dirty="0"/>
              <a:t>fandom on Twitter using machine learning</a:t>
            </a:r>
          </a:p>
        </p:txBody>
      </p:sp>
      <p:sp>
        <p:nvSpPr>
          <p:cNvPr id="17" name="Subtítulo 2">
            <a:extLst>
              <a:ext uri="{FF2B5EF4-FFF2-40B4-BE49-F238E27FC236}">
                <a16:creationId xmlns:a16="http://schemas.microsoft.com/office/drawing/2014/main" id="{7688690C-6A18-43CD-A41F-11AA7191A97C}"/>
              </a:ext>
            </a:extLst>
          </p:cNvPr>
          <p:cNvSpPr txBox="1">
            <a:spLocks/>
          </p:cNvSpPr>
          <p:nvPr/>
        </p:nvSpPr>
        <p:spPr>
          <a:xfrm>
            <a:off x="1252451" y="4529667"/>
            <a:ext cx="10058400" cy="10025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spcAft>
                <a:spcPts val="0"/>
              </a:spcAft>
              <a:buClr>
                <a:schemeClr val="tx1"/>
              </a:buClr>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dirty="0">
                <a:solidFill>
                  <a:schemeClr val="tx1"/>
                </a:solidFill>
              </a:rPr>
              <a:t>Miguel </a:t>
            </a:r>
            <a:r>
              <a:rPr lang="en-US" dirty="0" err="1">
                <a:solidFill>
                  <a:schemeClr val="tx1"/>
                </a:solidFill>
              </a:rPr>
              <a:t>Cort</a:t>
            </a:r>
            <a:r>
              <a:rPr lang="es-MX" dirty="0" err="1">
                <a:solidFill>
                  <a:schemeClr val="tx1"/>
                </a:solidFill>
              </a:rPr>
              <a:t>és</a:t>
            </a:r>
            <a:r>
              <a:rPr lang="es-MX" dirty="0">
                <a:solidFill>
                  <a:schemeClr val="tx1"/>
                </a:solidFill>
              </a:rPr>
              <a:t> A01270966</a:t>
            </a:r>
          </a:p>
          <a:p>
            <a:r>
              <a:rPr lang="es-MX" dirty="0">
                <a:solidFill>
                  <a:schemeClr val="tx1"/>
                </a:solidFill>
              </a:rPr>
              <a:t>Eider Díaz A00828174</a:t>
            </a:r>
          </a:p>
          <a:p>
            <a:r>
              <a:rPr lang="es-MX" dirty="0">
                <a:solidFill>
                  <a:schemeClr val="tx1"/>
                </a:solidFill>
              </a:rPr>
              <a:t>Carlos Hinojosa A01137566</a:t>
            </a:r>
            <a:endParaRPr lang="en-US" dirty="0">
              <a:solidFill>
                <a:schemeClr val="tx1"/>
              </a:solidFill>
            </a:endParaRPr>
          </a:p>
        </p:txBody>
      </p:sp>
      <p:sp>
        <p:nvSpPr>
          <p:cNvPr id="18" name="Título 1">
            <a:extLst>
              <a:ext uri="{FF2B5EF4-FFF2-40B4-BE49-F238E27FC236}">
                <a16:creationId xmlns:a16="http://schemas.microsoft.com/office/drawing/2014/main" id="{399081D8-C6C1-4A6D-A977-93C9577666C6}"/>
              </a:ext>
            </a:extLst>
          </p:cNvPr>
          <p:cNvSpPr txBox="1">
            <a:spLocks/>
          </p:cNvSpPr>
          <p:nvPr/>
        </p:nvSpPr>
        <p:spPr>
          <a:xfrm>
            <a:off x="1066800" y="1478164"/>
            <a:ext cx="10058400" cy="3172955"/>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chemeClr val="bg1"/>
                </a:solidFill>
                <a:latin typeface="+mj-lt"/>
                <a:ea typeface="+mj-ea"/>
                <a:cs typeface="+mj-cs"/>
              </a:defRPr>
            </a:lvl1pPr>
          </a:lstStyle>
          <a:p>
            <a:endParaRPr lang="en-US" sz="4800" dirty="0">
              <a:solidFill>
                <a:schemeClr val="tx1"/>
              </a:solidFill>
            </a:endParaRPr>
          </a:p>
        </p:txBody>
      </p:sp>
      <p:pic>
        <p:nvPicPr>
          <p:cNvPr id="1034" name="Picture 10">
            <a:extLst>
              <a:ext uri="{FF2B5EF4-FFF2-40B4-BE49-F238E27FC236}">
                <a16:creationId xmlns:a16="http://schemas.microsoft.com/office/drawing/2014/main" id="{15131059-862A-4F35-8631-21C2323B8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587345"/>
            <a:ext cx="2751667" cy="72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43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C3C16-0665-445B-91D7-0177B10E4000}"/>
              </a:ext>
            </a:extLst>
          </p:cNvPr>
          <p:cNvSpPr>
            <a:spLocks noGrp="1"/>
          </p:cNvSpPr>
          <p:nvPr>
            <p:ph type="title"/>
          </p:nvPr>
        </p:nvSpPr>
        <p:spPr/>
        <p:txBody>
          <a:bodyPr/>
          <a:lstStyle/>
          <a:p>
            <a:r>
              <a:rPr lang="es-MX" dirty="0" err="1"/>
              <a:t>Conclusions</a:t>
            </a:r>
            <a:r>
              <a:rPr lang="es-MX" dirty="0"/>
              <a:t> and </a:t>
            </a:r>
            <a:r>
              <a:rPr lang="es-MX" dirty="0" err="1"/>
              <a:t>future</a:t>
            </a:r>
            <a:r>
              <a:rPr lang="es-MX" dirty="0"/>
              <a:t> </a:t>
            </a:r>
            <a:r>
              <a:rPr lang="es-MX" dirty="0" err="1"/>
              <a:t>work</a:t>
            </a:r>
            <a:endParaRPr lang="en-US" dirty="0"/>
          </a:p>
        </p:txBody>
      </p:sp>
      <p:sp>
        <p:nvSpPr>
          <p:cNvPr id="3" name="Marcador de contenido 2">
            <a:extLst>
              <a:ext uri="{FF2B5EF4-FFF2-40B4-BE49-F238E27FC236}">
                <a16:creationId xmlns:a16="http://schemas.microsoft.com/office/drawing/2014/main" id="{A29EBEFA-14A8-4B66-A0F3-92DF826A0553}"/>
              </a:ext>
            </a:extLst>
          </p:cNvPr>
          <p:cNvSpPr>
            <a:spLocks noGrp="1"/>
          </p:cNvSpPr>
          <p:nvPr>
            <p:ph idx="1"/>
          </p:nvPr>
        </p:nvSpPr>
        <p:spPr/>
        <p:txBody>
          <a:bodyPr/>
          <a:lstStyle/>
          <a:p>
            <a:endParaRPr lang="en-US"/>
          </a:p>
        </p:txBody>
      </p:sp>
      <p:sp>
        <p:nvSpPr>
          <p:cNvPr id="4" name="Marcador de pie de página 3">
            <a:extLst>
              <a:ext uri="{FF2B5EF4-FFF2-40B4-BE49-F238E27FC236}">
                <a16:creationId xmlns:a16="http://schemas.microsoft.com/office/drawing/2014/main" id="{FF1D03E9-109B-473F-B65B-62D8BFA0F335}"/>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FE134F1A-F193-4F14-BB90-4E20282E2D42}"/>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054321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B86F2-754D-4050-92DE-EFF0BEA51114}"/>
              </a:ext>
            </a:extLst>
          </p:cNvPr>
          <p:cNvSpPr>
            <a:spLocks noGrp="1"/>
          </p:cNvSpPr>
          <p:nvPr>
            <p:ph type="title"/>
          </p:nvPr>
        </p:nvSpPr>
        <p:spPr/>
        <p:txBody>
          <a:bodyPr/>
          <a:lstStyle/>
          <a:p>
            <a:r>
              <a:rPr lang="es-MX" dirty="0" err="1"/>
              <a:t>references</a:t>
            </a:r>
            <a:endParaRPr lang="en-US" dirty="0"/>
          </a:p>
        </p:txBody>
      </p:sp>
      <p:sp>
        <p:nvSpPr>
          <p:cNvPr id="3" name="Marcador de contenido 2">
            <a:extLst>
              <a:ext uri="{FF2B5EF4-FFF2-40B4-BE49-F238E27FC236}">
                <a16:creationId xmlns:a16="http://schemas.microsoft.com/office/drawing/2014/main" id="{326A1E33-F8C8-4629-B3EF-A91FC386CF36}"/>
              </a:ext>
            </a:extLst>
          </p:cNvPr>
          <p:cNvSpPr>
            <a:spLocks noGrp="1"/>
          </p:cNvSpPr>
          <p:nvPr>
            <p:ph idx="1"/>
          </p:nvPr>
        </p:nvSpPr>
        <p:spPr>
          <a:xfrm>
            <a:off x="321733" y="2011680"/>
            <a:ext cx="11633200" cy="4206240"/>
          </a:xfrm>
        </p:spPr>
        <p:txBody>
          <a:bodyPr/>
          <a:lstStyle/>
          <a:p>
            <a:pPr marL="0" indent="0">
              <a:buNone/>
            </a:pPr>
            <a:r>
              <a:rPr lang="en-US" dirty="0"/>
              <a:t>[1] Twenge, J. M., Joiner, T. E., Rogers, M. L., &amp; Martin, G. N. (2017). </a:t>
            </a:r>
            <a:r>
              <a:rPr lang="en-US" i="1" dirty="0"/>
              <a:t>Increases in Depressive Symptoms, Suicide-Related Outcomes, and Suicide Rates Among U.S. Adolescents After 2010 and Links to Increased New Media Screen Time. Clinical Psychological Science, 6(1), 3–17.</a:t>
            </a:r>
            <a:r>
              <a:rPr lang="en-US" dirty="0"/>
              <a:t> doi:10.1177/2167702617723376 </a:t>
            </a:r>
          </a:p>
          <a:p>
            <a:pPr marL="0" indent="0">
              <a:buNone/>
            </a:pPr>
            <a:r>
              <a:rPr lang="en-US" dirty="0"/>
              <a:t> [2] H. Watanabe, M. Bouazizi and T. </a:t>
            </a:r>
            <a:r>
              <a:rPr lang="en-US" dirty="0" err="1"/>
              <a:t>Ohtsuki</a:t>
            </a:r>
            <a:r>
              <a:rPr lang="en-US" dirty="0"/>
              <a:t>, “Hate Speech on Twitter: A Pragmatic Approach to Collect Hateful and Offensive Expressions and Perform Hate Speech Detection”, IEEE Access, vol. 6, pp. 13825-13835, 2018. </a:t>
            </a:r>
          </a:p>
          <a:p>
            <a:pPr marL="0" indent="0">
              <a:buNone/>
            </a:pPr>
            <a:r>
              <a:rPr lang="en-US" dirty="0"/>
              <a:t>[3] T. Davidson, D. </a:t>
            </a:r>
            <a:r>
              <a:rPr lang="en-US" dirty="0" err="1"/>
              <a:t>Warmsley</a:t>
            </a:r>
            <a:r>
              <a:rPr lang="en-US" dirty="0"/>
              <a:t>, M. Macy and I. Weber, “Automated Hate Speech Detection and the Problem of Offensive Language”, in International AAAI Conference on Web and Social Media, 2017. </a:t>
            </a:r>
          </a:p>
        </p:txBody>
      </p:sp>
      <p:sp>
        <p:nvSpPr>
          <p:cNvPr id="4" name="Marcador de pie de página 3">
            <a:extLst>
              <a:ext uri="{FF2B5EF4-FFF2-40B4-BE49-F238E27FC236}">
                <a16:creationId xmlns:a16="http://schemas.microsoft.com/office/drawing/2014/main" id="{01099AAF-5B3D-483D-B2D9-7517FC642E6A}"/>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5A3B0E28-D0CF-4999-BBA9-3B597EC9A675}"/>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77185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8C40C-21B4-4BFC-B3DF-DA25716A4784}"/>
              </a:ext>
            </a:extLst>
          </p:cNvPr>
          <p:cNvSpPr>
            <a:spLocks noGrp="1"/>
          </p:cNvSpPr>
          <p:nvPr>
            <p:ph type="title"/>
          </p:nvPr>
        </p:nvSpPr>
        <p:spPr/>
        <p:txBody>
          <a:bodyPr/>
          <a:lstStyle/>
          <a:p>
            <a:r>
              <a:rPr lang="es-MX" dirty="0" err="1"/>
              <a:t>The</a:t>
            </a:r>
            <a:r>
              <a:rPr lang="es-MX" dirty="0"/>
              <a:t> </a:t>
            </a:r>
            <a:r>
              <a:rPr lang="es-MX" dirty="0" err="1"/>
              <a:t>problem</a:t>
            </a:r>
            <a:endParaRPr lang="en-US" dirty="0"/>
          </a:p>
        </p:txBody>
      </p:sp>
      <p:sp>
        <p:nvSpPr>
          <p:cNvPr id="3" name="Marcador de contenido 2">
            <a:extLst>
              <a:ext uri="{FF2B5EF4-FFF2-40B4-BE49-F238E27FC236}">
                <a16:creationId xmlns:a16="http://schemas.microsoft.com/office/drawing/2014/main" id="{B2FC7C4E-15A1-4230-80AF-78714484A796}"/>
              </a:ext>
            </a:extLst>
          </p:cNvPr>
          <p:cNvSpPr>
            <a:spLocks noGrp="1"/>
          </p:cNvSpPr>
          <p:nvPr>
            <p:ph idx="1"/>
          </p:nvPr>
        </p:nvSpPr>
        <p:spPr/>
        <p:txBody>
          <a:bodyPr>
            <a:normAutofit/>
          </a:bodyPr>
          <a:lstStyle/>
          <a:p>
            <a:r>
              <a:rPr lang="es-MX" dirty="0" err="1"/>
              <a:t>With</a:t>
            </a:r>
            <a:r>
              <a:rPr lang="es-MX" dirty="0"/>
              <a:t> </a:t>
            </a:r>
            <a:r>
              <a:rPr lang="es-MX" dirty="0" err="1"/>
              <a:t>the</a:t>
            </a:r>
            <a:r>
              <a:rPr lang="es-MX" dirty="0"/>
              <a:t> </a:t>
            </a:r>
            <a:r>
              <a:rPr lang="es-MX" dirty="0" err="1"/>
              <a:t>growth</a:t>
            </a:r>
            <a:r>
              <a:rPr lang="es-MX" dirty="0"/>
              <a:t> </a:t>
            </a:r>
            <a:r>
              <a:rPr lang="es-MX" dirty="0" err="1"/>
              <a:t>of</a:t>
            </a:r>
            <a:r>
              <a:rPr lang="es-MX" dirty="0"/>
              <a:t> </a:t>
            </a:r>
            <a:r>
              <a:rPr lang="es-MX" dirty="0" err="1"/>
              <a:t>the</a:t>
            </a:r>
            <a:r>
              <a:rPr lang="es-MX" dirty="0"/>
              <a:t> internet and social </a:t>
            </a:r>
            <a:r>
              <a:rPr lang="es-MX" dirty="0" err="1"/>
              <a:t>networks</a:t>
            </a:r>
            <a:r>
              <a:rPr lang="es-MX" dirty="0"/>
              <a:t>, </a:t>
            </a:r>
            <a:r>
              <a:rPr lang="es-MX" dirty="0" err="1"/>
              <a:t>people</a:t>
            </a:r>
            <a:r>
              <a:rPr lang="es-MX" dirty="0"/>
              <a:t> are </a:t>
            </a:r>
            <a:r>
              <a:rPr lang="es-MX" dirty="0" err="1"/>
              <a:t>continuously</a:t>
            </a:r>
            <a:r>
              <a:rPr lang="es-MX" dirty="0"/>
              <a:t> </a:t>
            </a:r>
            <a:r>
              <a:rPr lang="es-MX" dirty="0" err="1"/>
              <a:t>exchanging</a:t>
            </a:r>
            <a:r>
              <a:rPr lang="es-MX" dirty="0"/>
              <a:t> </a:t>
            </a:r>
            <a:r>
              <a:rPr lang="es-MX" dirty="0" err="1"/>
              <a:t>opinions</a:t>
            </a:r>
            <a:r>
              <a:rPr lang="es-MX" dirty="0"/>
              <a:t>. </a:t>
            </a:r>
            <a:r>
              <a:rPr lang="es-MX" dirty="0" err="1"/>
              <a:t>However</a:t>
            </a:r>
            <a:r>
              <a:rPr lang="es-MX" dirty="0"/>
              <a:t>, </a:t>
            </a:r>
            <a:r>
              <a:rPr lang="es-MX" dirty="0" err="1"/>
              <a:t>factors</a:t>
            </a:r>
            <a:r>
              <a:rPr lang="es-MX" dirty="0"/>
              <a:t> </a:t>
            </a:r>
            <a:r>
              <a:rPr lang="es-MX" dirty="0" err="1"/>
              <a:t>like</a:t>
            </a:r>
            <a:r>
              <a:rPr lang="es-MX" dirty="0"/>
              <a:t> </a:t>
            </a:r>
            <a:r>
              <a:rPr lang="es-MX" dirty="0" err="1"/>
              <a:t>anonymity</a:t>
            </a:r>
            <a:r>
              <a:rPr lang="es-MX" dirty="0"/>
              <a:t> and a </a:t>
            </a:r>
            <a:r>
              <a:rPr lang="es-MX" dirty="0" err="1"/>
              <a:t>lack</a:t>
            </a:r>
            <a:r>
              <a:rPr lang="es-MX" dirty="0"/>
              <a:t> </a:t>
            </a:r>
            <a:r>
              <a:rPr lang="es-MX" dirty="0" err="1"/>
              <a:t>of</a:t>
            </a:r>
            <a:r>
              <a:rPr lang="es-MX" dirty="0"/>
              <a:t> </a:t>
            </a:r>
            <a:r>
              <a:rPr lang="es-MX" dirty="0" err="1"/>
              <a:t>empathy</a:t>
            </a:r>
            <a:r>
              <a:rPr lang="es-MX" dirty="0"/>
              <a:t> </a:t>
            </a:r>
            <a:r>
              <a:rPr lang="es-MX" dirty="0" err="1"/>
              <a:t>have</a:t>
            </a:r>
            <a:r>
              <a:rPr lang="es-MX" dirty="0"/>
              <a:t> </a:t>
            </a:r>
            <a:r>
              <a:rPr lang="es-MX" dirty="0" err="1"/>
              <a:t>caused</a:t>
            </a:r>
            <a:r>
              <a:rPr lang="es-MX" dirty="0"/>
              <a:t> </a:t>
            </a:r>
            <a:r>
              <a:rPr lang="es-MX" dirty="0" err="1"/>
              <a:t>an</a:t>
            </a:r>
            <a:r>
              <a:rPr lang="es-MX" dirty="0"/>
              <a:t> </a:t>
            </a:r>
            <a:r>
              <a:rPr lang="es-MX" dirty="0" err="1"/>
              <a:t>unchecked</a:t>
            </a:r>
            <a:r>
              <a:rPr lang="es-MX" dirty="0"/>
              <a:t> </a:t>
            </a:r>
            <a:r>
              <a:rPr lang="es-MX" dirty="0" err="1"/>
              <a:t>freedom</a:t>
            </a:r>
            <a:r>
              <a:rPr lang="es-MX" dirty="0"/>
              <a:t> </a:t>
            </a:r>
            <a:r>
              <a:rPr lang="es-MX" dirty="0" err="1"/>
              <a:t>of</a:t>
            </a:r>
            <a:r>
              <a:rPr lang="es-MX" dirty="0"/>
              <a:t> </a:t>
            </a:r>
            <a:r>
              <a:rPr lang="es-MX" dirty="0" err="1"/>
              <a:t>speech</a:t>
            </a:r>
            <a:r>
              <a:rPr lang="es-MX" dirty="0"/>
              <a:t> </a:t>
            </a:r>
            <a:r>
              <a:rPr lang="es-MX" dirty="0" err="1"/>
              <a:t>which</a:t>
            </a:r>
            <a:r>
              <a:rPr lang="es-MX" dirty="0"/>
              <a:t> </a:t>
            </a:r>
            <a:r>
              <a:rPr lang="es-MX" dirty="0" err="1"/>
              <a:t>quickly</a:t>
            </a:r>
            <a:r>
              <a:rPr lang="es-MX" dirty="0"/>
              <a:t> </a:t>
            </a:r>
            <a:r>
              <a:rPr lang="es-MX" dirty="0" err="1"/>
              <a:t>turns</a:t>
            </a:r>
            <a:r>
              <a:rPr lang="es-MX" dirty="0"/>
              <a:t> </a:t>
            </a:r>
            <a:r>
              <a:rPr lang="es-MX" dirty="0" err="1"/>
              <a:t>into</a:t>
            </a:r>
            <a:r>
              <a:rPr lang="es-MX" dirty="0"/>
              <a:t> </a:t>
            </a:r>
            <a:r>
              <a:rPr lang="es-MX" dirty="0" err="1"/>
              <a:t>cyberbullying</a:t>
            </a:r>
            <a:r>
              <a:rPr lang="es-MX" dirty="0"/>
              <a:t> </a:t>
            </a:r>
            <a:r>
              <a:rPr lang="es-MX" dirty="0" err="1"/>
              <a:t>through</a:t>
            </a:r>
            <a:r>
              <a:rPr lang="es-MX" dirty="0"/>
              <a:t> </a:t>
            </a:r>
            <a:r>
              <a:rPr lang="es-MX" dirty="0" err="1"/>
              <a:t>hatespeech</a:t>
            </a:r>
            <a:r>
              <a:rPr lang="es-MX" dirty="0"/>
              <a:t>, </a:t>
            </a:r>
            <a:r>
              <a:rPr lang="es-MX" dirty="0" err="1"/>
              <a:t>mysoginy</a:t>
            </a:r>
            <a:r>
              <a:rPr lang="es-MX" dirty="0"/>
              <a:t>, </a:t>
            </a:r>
            <a:r>
              <a:rPr lang="es-MX" dirty="0" err="1"/>
              <a:t>racism</a:t>
            </a:r>
            <a:r>
              <a:rPr lang="es-MX" dirty="0"/>
              <a:t> and </a:t>
            </a:r>
            <a:r>
              <a:rPr lang="es-MX" dirty="0" err="1"/>
              <a:t>other</a:t>
            </a:r>
            <a:r>
              <a:rPr lang="es-MX" dirty="0"/>
              <a:t> </a:t>
            </a:r>
            <a:r>
              <a:rPr lang="es-MX" dirty="0" err="1"/>
              <a:t>forms</a:t>
            </a:r>
            <a:r>
              <a:rPr lang="es-MX" dirty="0"/>
              <a:t> </a:t>
            </a:r>
            <a:r>
              <a:rPr lang="es-MX" dirty="0" err="1"/>
              <a:t>of</a:t>
            </a:r>
            <a:r>
              <a:rPr lang="es-MX" dirty="0"/>
              <a:t> </a:t>
            </a:r>
            <a:r>
              <a:rPr lang="es-MX" dirty="0" err="1"/>
              <a:t>toxic</a:t>
            </a:r>
            <a:r>
              <a:rPr lang="es-MX" dirty="0"/>
              <a:t> </a:t>
            </a:r>
            <a:r>
              <a:rPr lang="es-MX" dirty="0" err="1"/>
              <a:t>interactions</a:t>
            </a:r>
            <a:r>
              <a:rPr lang="es-MX" dirty="0"/>
              <a:t>.</a:t>
            </a:r>
          </a:p>
          <a:p>
            <a:r>
              <a:rPr lang="es-MX" dirty="0" err="1"/>
              <a:t>It’s</a:t>
            </a:r>
            <a:r>
              <a:rPr lang="es-MX" dirty="0"/>
              <a:t> crucial </a:t>
            </a:r>
            <a:r>
              <a:rPr lang="es-MX" dirty="0" err="1"/>
              <a:t>to</a:t>
            </a:r>
            <a:r>
              <a:rPr lang="es-MX" dirty="0"/>
              <a:t> </a:t>
            </a:r>
            <a:r>
              <a:rPr lang="es-MX" dirty="0" err="1"/>
              <a:t>keep</a:t>
            </a:r>
            <a:r>
              <a:rPr lang="es-MX" dirty="0"/>
              <a:t> a </a:t>
            </a:r>
            <a:r>
              <a:rPr lang="es-MX" dirty="0" err="1"/>
              <a:t>healthy</a:t>
            </a:r>
            <a:r>
              <a:rPr lang="es-MX" dirty="0"/>
              <a:t> </a:t>
            </a:r>
            <a:r>
              <a:rPr lang="es-MX" dirty="0" err="1"/>
              <a:t>environment</a:t>
            </a:r>
            <a:r>
              <a:rPr lang="es-MX" dirty="0"/>
              <a:t> </a:t>
            </a:r>
            <a:r>
              <a:rPr lang="es-MX" dirty="0" err="1"/>
              <a:t>on</a:t>
            </a:r>
            <a:r>
              <a:rPr lang="es-MX" dirty="0"/>
              <a:t> </a:t>
            </a:r>
            <a:r>
              <a:rPr lang="es-MX" dirty="0" err="1"/>
              <a:t>these</a:t>
            </a:r>
            <a:r>
              <a:rPr lang="es-MX" dirty="0"/>
              <a:t> online </a:t>
            </a:r>
            <a:r>
              <a:rPr lang="es-MX" dirty="0" err="1"/>
              <a:t>platforms</a:t>
            </a:r>
            <a:r>
              <a:rPr lang="es-MX" dirty="0"/>
              <a:t>. </a:t>
            </a:r>
            <a:r>
              <a:rPr lang="es-MX" dirty="0" err="1"/>
              <a:t>Studies</a:t>
            </a:r>
            <a:r>
              <a:rPr lang="es-MX" dirty="0"/>
              <a:t> relate social media </a:t>
            </a:r>
            <a:r>
              <a:rPr lang="es-MX" dirty="0" err="1"/>
              <a:t>screen</a:t>
            </a:r>
            <a:r>
              <a:rPr lang="es-MX" dirty="0"/>
              <a:t> time </a:t>
            </a:r>
            <a:r>
              <a:rPr lang="es-MX" dirty="0" err="1"/>
              <a:t>with</a:t>
            </a:r>
            <a:r>
              <a:rPr lang="es-MX" dirty="0"/>
              <a:t> </a:t>
            </a:r>
            <a:r>
              <a:rPr lang="es-MX" dirty="0" err="1"/>
              <a:t>increases</a:t>
            </a:r>
            <a:r>
              <a:rPr lang="es-MX" dirty="0"/>
              <a:t> in </a:t>
            </a:r>
            <a:r>
              <a:rPr lang="es-MX" dirty="0" err="1"/>
              <a:t>depressive</a:t>
            </a:r>
            <a:r>
              <a:rPr lang="es-MX" dirty="0"/>
              <a:t> </a:t>
            </a:r>
            <a:r>
              <a:rPr lang="es-MX" dirty="0" err="1"/>
              <a:t>sympthoms</a:t>
            </a:r>
            <a:r>
              <a:rPr lang="es-MX" dirty="0"/>
              <a:t> and suicide </a:t>
            </a:r>
            <a:r>
              <a:rPr lang="es-MX" dirty="0" err="1"/>
              <a:t>rates</a:t>
            </a:r>
            <a:r>
              <a:rPr lang="es-MX" dirty="0"/>
              <a:t> in </a:t>
            </a:r>
            <a:r>
              <a:rPr lang="es-MX" dirty="0" err="1"/>
              <a:t>the</a:t>
            </a:r>
            <a:r>
              <a:rPr lang="es-MX" dirty="0"/>
              <a:t> </a:t>
            </a:r>
            <a:r>
              <a:rPr lang="es-MX" dirty="0" err="1"/>
              <a:t>United</a:t>
            </a:r>
            <a:r>
              <a:rPr lang="es-MX" dirty="0"/>
              <a:t> </a:t>
            </a:r>
            <a:r>
              <a:rPr lang="es-MX" dirty="0" err="1"/>
              <a:t>States</a:t>
            </a:r>
            <a:r>
              <a:rPr lang="es-MX" dirty="0"/>
              <a:t> [1].</a:t>
            </a:r>
          </a:p>
          <a:p>
            <a:r>
              <a:rPr lang="es-MX" dirty="0" err="1"/>
              <a:t>Due</a:t>
            </a:r>
            <a:r>
              <a:rPr lang="es-MX" dirty="0"/>
              <a:t> </a:t>
            </a:r>
            <a:r>
              <a:rPr lang="es-MX" dirty="0" err="1"/>
              <a:t>to</a:t>
            </a:r>
            <a:r>
              <a:rPr lang="es-MX" dirty="0"/>
              <a:t> </a:t>
            </a:r>
            <a:r>
              <a:rPr lang="es-MX" dirty="0" err="1"/>
              <a:t>the</a:t>
            </a:r>
            <a:r>
              <a:rPr lang="es-MX" dirty="0"/>
              <a:t> </a:t>
            </a:r>
            <a:r>
              <a:rPr lang="es-MX" dirty="0" err="1"/>
              <a:t>large</a:t>
            </a:r>
            <a:r>
              <a:rPr lang="es-MX" dirty="0"/>
              <a:t> </a:t>
            </a:r>
            <a:r>
              <a:rPr lang="es-MX" dirty="0" err="1"/>
              <a:t>amount</a:t>
            </a:r>
            <a:r>
              <a:rPr lang="es-MX" dirty="0"/>
              <a:t> </a:t>
            </a:r>
            <a:r>
              <a:rPr lang="es-MX" dirty="0" err="1"/>
              <a:t>of</a:t>
            </a:r>
            <a:r>
              <a:rPr lang="es-MX" dirty="0"/>
              <a:t> </a:t>
            </a:r>
            <a:r>
              <a:rPr lang="es-MX" dirty="0" err="1"/>
              <a:t>content</a:t>
            </a:r>
            <a:r>
              <a:rPr lang="es-MX" dirty="0"/>
              <a:t> </a:t>
            </a:r>
            <a:r>
              <a:rPr lang="es-MX" dirty="0" err="1"/>
              <a:t>published</a:t>
            </a:r>
            <a:r>
              <a:rPr lang="es-MX" dirty="0"/>
              <a:t> online </a:t>
            </a:r>
            <a:r>
              <a:rPr lang="es-MX" dirty="0" err="1"/>
              <a:t>every</a:t>
            </a:r>
            <a:r>
              <a:rPr lang="es-MX" dirty="0"/>
              <a:t> </a:t>
            </a:r>
            <a:r>
              <a:rPr lang="es-MX" dirty="0" err="1"/>
              <a:t>moment</a:t>
            </a:r>
            <a:r>
              <a:rPr lang="es-MX" dirty="0"/>
              <a:t>, </a:t>
            </a:r>
            <a:r>
              <a:rPr lang="es-MX" dirty="0" err="1"/>
              <a:t>is</a:t>
            </a:r>
            <a:r>
              <a:rPr lang="es-MX" dirty="0"/>
              <a:t> </a:t>
            </a:r>
            <a:r>
              <a:rPr lang="es-MX" dirty="0" err="1"/>
              <a:t>nearly</a:t>
            </a:r>
            <a:r>
              <a:rPr lang="es-MX" dirty="0"/>
              <a:t> imposible </a:t>
            </a:r>
            <a:r>
              <a:rPr lang="es-MX" dirty="0" err="1"/>
              <a:t>to</a:t>
            </a:r>
            <a:r>
              <a:rPr lang="es-MX" dirty="0"/>
              <a:t> </a:t>
            </a:r>
            <a:r>
              <a:rPr lang="es-MX" dirty="0" err="1"/>
              <a:t>keep</a:t>
            </a:r>
            <a:r>
              <a:rPr lang="es-MX" dirty="0"/>
              <a:t> social media </a:t>
            </a:r>
            <a:r>
              <a:rPr lang="es-MX" dirty="0" err="1"/>
              <a:t>platforms</a:t>
            </a:r>
            <a:r>
              <a:rPr lang="es-MX" dirty="0"/>
              <a:t> </a:t>
            </a:r>
            <a:r>
              <a:rPr lang="es-MX" dirty="0" err="1"/>
              <a:t>healthy</a:t>
            </a:r>
            <a:r>
              <a:rPr lang="es-MX" dirty="0"/>
              <a:t> </a:t>
            </a:r>
            <a:r>
              <a:rPr lang="es-MX" dirty="0" err="1"/>
              <a:t>by</a:t>
            </a:r>
            <a:r>
              <a:rPr lang="es-MX" dirty="0"/>
              <a:t> </a:t>
            </a:r>
            <a:r>
              <a:rPr lang="es-MX" dirty="0" err="1"/>
              <a:t>detecting</a:t>
            </a:r>
            <a:r>
              <a:rPr lang="es-MX" dirty="0"/>
              <a:t> and </a:t>
            </a:r>
            <a:r>
              <a:rPr lang="es-MX" dirty="0" err="1"/>
              <a:t>removing</a:t>
            </a:r>
            <a:r>
              <a:rPr lang="es-MX" dirty="0"/>
              <a:t> </a:t>
            </a:r>
            <a:r>
              <a:rPr lang="es-MX" dirty="0" err="1"/>
              <a:t>such</a:t>
            </a:r>
            <a:r>
              <a:rPr lang="es-MX" dirty="0"/>
              <a:t> </a:t>
            </a:r>
            <a:r>
              <a:rPr lang="es-MX" dirty="0" err="1"/>
              <a:t>content</a:t>
            </a:r>
            <a:r>
              <a:rPr lang="es-MX" dirty="0"/>
              <a:t> </a:t>
            </a:r>
            <a:r>
              <a:rPr lang="es-MX" dirty="0" err="1"/>
              <a:t>manually</a:t>
            </a:r>
            <a:r>
              <a:rPr lang="es-MX" dirty="0"/>
              <a:t>.</a:t>
            </a:r>
          </a:p>
          <a:p>
            <a:r>
              <a:rPr lang="es-MX" dirty="0"/>
              <a:t>Can </a:t>
            </a:r>
            <a:r>
              <a:rPr lang="es-MX" dirty="0" err="1"/>
              <a:t>we</a:t>
            </a:r>
            <a:r>
              <a:rPr lang="es-MX" dirty="0"/>
              <a:t> use Machine </a:t>
            </a:r>
            <a:r>
              <a:rPr lang="es-MX" dirty="0" err="1"/>
              <a:t>Learning</a:t>
            </a:r>
            <a:r>
              <a:rPr lang="es-MX" dirty="0"/>
              <a:t> </a:t>
            </a:r>
            <a:r>
              <a:rPr lang="es-MX" dirty="0" err="1"/>
              <a:t>techniques</a:t>
            </a:r>
            <a:r>
              <a:rPr lang="es-MX" dirty="0"/>
              <a:t> </a:t>
            </a:r>
            <a:r>
              <a:rPr lang="es-MX" dirty="0" err="1"/>
              <a:t>to</a:t>
            </a:r>
            <a:r>
              <a:rPr lang="es-MX" dirty="0"/>
              <a:t> </a:t>
            </a:r>
            <a:r>
              <a:rPr lang="es-MX" dirty="0" err="1"/>
              <a:t>detect</a:t>
            </a:r>
            <a:r>
              <a:rPr lang="es-MX" dirty="0"/>
              <a:t> </a:t>
            </a:r>
            <a:r>
              <a:rPr lang="es-MX" dirty="0" err="1"/>
              <a:t>hate</a:t>
            </a:r>
            <a:r>
              <a:rPr lang="es-MX" dirty="0"/>
              <a:t> </a:t>
            </a:r>
            <a:r>
              <a:rPr lang="es-MX" dirty="0" err="1"/>
              <a:t>speech</a:t>
            </a:r>
            <a:r>
              <a:rPr lang="es-MX" dirty="0"/>
              <a:t> </a:t>
            </a:r>
            <a:r>
              <a:rPr lang="es-MX" dirty="0" err="1"/>
              <a:t>on</a:t>
            </a:r>
            <a:r>
              <a:rPr lang="es-MX" dirty="0"/>
              <a:t> social media?</a:t>
            </a:r>
          </a:p>
          <a:p>
            <a:endParaRPr lang="en-US" dirty="0"/>
          </a:p>
        </p:txBody>
      </p:sp>
      <p:sp>
        <p:nvSpPr>
          <p:cNvPr id="4" name="Marcador de pie de página 3">
            <a:extLst>
              <a:ext uri="{FF2B5EF4-FFF2-40B4-BE49-F238E27FC236}">
                <a16:creationId xmlns:a16="http://schemas.microsoft.com/office/drawing/2014/main" id="{7238B2CE-3822-451E-9DC1-D7F18E52DAE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EDB7AB0B-7ED1-4C72-BD1A-04F68BC9378D}"/>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71142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p:txBody>
          <a:bodyPr/>
          <a:lstStyle/>
          <a:p>
            <a:r>
              <a:rPr lang="es-MX" dirty="0" err="1"/>
              <a:t>Methodology</a:t>
            </a:r>
            <a:endParaRPr lang="en-US" dirty="0"/>
          </a:p>
        </p:txBody>
      </p:sp>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lnSpcReduction="10000"/>
          </a:bodyPr>
          <a:lstStyle/>
          <a:p>
            <a:r>
              <a:rPr lang="en-US" dirty="0"/>
              <a:t>Collect Data</a:t>
            </a:r>
          </a:p>
          <a:p>
            <a:pPr lvl="1"/>
            <a:r>
              <a:rPr lang="en-US" dirty="0"/>
              <a:t>The dataset for building the model is </a:t>
            </a:r>
            <a:r>
              <a:rPr lang="en-US" dirty="0" err="1"/>
              <a:t>publicy</a:t>
            </a:r>
            <a:r>
              <a:rPr lang="en-US" dirty="0"/>
              <a:t> available at </a:t>
            </a:r>
            <a:r>
              <a:rPr lang="en-US" dirty="0" err="1"/>
              <a:t>Crowdflower</a:t>
            </a:r>
            <a:r>
              <a:rPr lang="en-US" dirty="0"/>
              <a:t>. It has also been used in [2] and [3].</a:t>
            </a:r>
          </a:p>
          <a:p>
            <a:pPr lvl="1"/>
            <a:r>
              <a:rPr lang="en-US" dirty="0"/>
              <a:t>This </a:t>
            </a:r>
            <a:r>
              <a:rPr lang="en-US" dirty="0" err="1"/>
              <a:t>datset</a:t>
            </a:r>
            <a:r>
              <a:rPr lang="en-US" dirty="0"/>
              <a:t> contains 25k tweets manually classified as ‘hateful’, ‘offensive’ and ‘clean’.</a:t>
            </a:r>
          </a:p>
          <a:p>
            <a:r>
              <a:rPr lang="en-US" dirty="0"/>
              <a:t>Data Preprocessing</a:t>
            </a:r>
          </a:p>
          <a:p>
            <a:r>
              <a:rPr lang="en-US" dirty="0"/>
              <a:t>Feature Extraction</a:t>
            </a:r>
          </a:p>
          <a:p>
            <a:r>
              <a:rPr lang="en-US" dirty="0"/>
              <a:t>Model Construction</a:t>
            </a:r>
          </a:p>
          <a:p>
            <a:pPr lvl="1"/>
            <a:r>
              <a:rPr lang="en-US" dirty="0"/>
              <a:t>Naïve Bayes</a:t>
            </a:r>
          </a:p>
          <a:p>
            <a:pPr lvl="1"/>
            <a:r>
              <a:rPr lang="en-US" dirty="0"/>
              <a:t>Logistic Regression</a:t>
            </a:r>
          </a:p>
          <a:p>
            <a:pPr lvl="1"/>
            <a:r>
              <a:rPr lang="en-US" dirty="0"/>
              <a:t>KNN</a:t>
            </a:r>
          </a:p>
          <a:p>
            <a:r>
              <a:rPr lang="en-US" dirty="0"/>
              <a:t>Experiments</a:t>
            </a:r>
          </a:p>
        </p:txBody>
      </p:sp>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459634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p:txBody>
          <a:bodyPr>
            <a:normAutofit/>
          </a:bodyPr>
          <a:lstStyle/>
          <a:p>
            <a:r>
              <a:rPr lang="en-US" dirty="0" smtClean="0"/>
              <a:t>techniques </a:t>
            </a:r>
            <a:r>
              <a:rPr lang="en-US" dirty="0"/>
              <a:t>applied </a:t>
            </a:r>
            <a:r>
              <a:rPr lang="en-US" dirty="0" smtClean="0"/>
              <a:t/>
            </a:r>
            <a:br>
              <a:rPr lang="en-US" dirty="0" smtClean="0"/>
            </a:br>
            <a:r>
              <a:rPr lang="en-US" sz="1600" dirty="0" smtClean="0"/>
              <a:t>(</a:t>
            </a:r>
            <a:r>
              <a:rPr lang="en-US" sz="1600" i="1" dirty="0"/>
              <a:t>Include Applied Math concepts you are using</a:t>
            </a:r>
            <a:r>
              <a:rPr lang="en-US" sz="1600" dirty="0"/>
              <a:t>)</a:t>
            </a:r>
            <a:endParaRPr lang="en-US" sz="1600" dirty="0"/>
          </a:p>
        </p:txBody>
      </p:sp>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a:bodyPr>
          <a:lstStyle/>
          <a:p>
            <a:pPr marL="0" indent="0">
              <a:buNone/>
            </a:pPr>
            <a:r>
              <a:rPr lang="es-MX" sz="6000" dirty="0" err="1" smtClean="0"/>
              <a:t>Tf-idf</a:t>
            </a:r>
            <a:endParaRPr lang="es-MX" sz="6000" dirty="0" smtClean="0"/>
          </a:p>
          <a:p>
            <a:r>
              <a:rPr lang="en-US" dirty="0" smtClean="0"/>
              <a:t>is </a:t>
            </a:r>
            <a:r>
              <a:rPr lang="en-US" dirty="0"/>
              <a:t>a numerical statistic that is intended to reflect how important a word is to a document in a collection or </a:t>
            </a:r>
            <a:r>
              <a:rPr lang="en-US" dirty="0" smtClean="0"/>
              <a:t>corpus.</a:t>
            </a:r>
          </a:p>
          <a:p>
            <a:r>
              <a:rPr lang="en-US" dirty="0" smtClean="0"/>
              <a:t>The </a:t>
            </a:r>
            <a:r>
              <a:rPr lang="en-US" dirty="0" err="1"/>
              <a:t>tf</a:t>
            </a:r>
            <a:r>
              <a:rPr lang="en-US" dirty="0"/>
              <a:t>–</a:t>
            </a:r>
            <a:r>
              <a:rPr lang="en-US" dirty="0" err="1"/>
              <a:t>idf</a:t>
            </a:r>
            <a:r>
              <a:rPr lang="en-US" dirty="0"/>
              <a:t> value increases proportionally to the number of times a word appears in the document and is offset by the number of documents in the corpus that contain the word, which helps to adjust for the fact that some words appear more frequently in general</a:t>
            </a:r>
            <a:endParaRPr lang="en-US" dirty="0"/>
          </a:p>
        </p:txBody>
      </p:sp>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669383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a:xfrm>
            <a:off x="1202919" y="284176"/>
            <a:ext cx="9784080" cy="1522570"/>
          </a:xfrm>
        </p:spPr>
        <p:txBody>
          <a:bodyPr>
            <a:normAutofit/>
          </a:bodyPr>
          <a:lstStyle/>
          <a:p>
            <a:r>
              <a:rPr lang="es-MX" dirty="0" err="1"/>
              <a:t>Tf-idf</a:t>
            </a:r>
            <a:endParaRPr lang="es-MX"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fontScale="32500" lnSpcReduction="20000"/>
              </a:bodyPr>
              <a:lstStyle/>
              <a:p>
                <a:pPr marL="0" indent="0">
                  <a:buNone/>
                </a:pPr>
                <a:r>
                  <a:rPr lang="en-US" sz="6000" dirty="0"/>
                  <a:t>The inverse document frequency is a measure of whether the term is common or not, in the collection of documents. It is obtained by dividing the total number of documents by the number of documents that contain the term, and the log of that quotient is taken</a:t>
                </a:r>
                <a:r>
                  <a:rPr lang="en-US" sz="6000" dirty="0" smtClean="0"/>
                  <a:t>:</a:t>
                </a:r>
              </a:p>
              <a:p>
                <a14:m>
                  <m:oMath xmlns:m="http://schemas.openxmlformats.org/officeDocument/2006/math">
                    <m:r>
                      <a:rPr lang="es-MX" sz="7200" i="1">
                        <a:latin typeface="Cambria Math" panose="02040503050406030204" pitchFamily="18" charset="0"/>
                      </a:rPr>
                      <m:t>𝑖𝑑𝑓</m:t>
                    </m:r>
                    <m:d>
                      <m:dPr>
                        <m:ctrlPr>
                          <a:rPr lang="es-MX" sz="7200" i="1">
                            <a:latin typeface="Cambria Math" panose="02040503050406030204" pitchFamily="18" charset="0"/>
                          </a:rPr>
                        </m:ctrlPr>
                      </m:dPr>
                      <m:e>
                        <m:r>
                          <a:rPr lang="es-MX" sz="7200" i="1">
                            <a:latin typeface="Cambria Math" panose="02040503050406030204" pitchFamily="18" charset="0"/>
                          </a:rPr>
                          <m:t>𝑡</m:t>
                        </m:r>
                        <m:r>
                          <a:rPr lang="es-MX" sz="7200" i="1">
                            <a:latin typeface="Cambria Math" panose="02040503050406030204" pitchFamily="18" charset="0"/>
                          </a:rPr>
                          <m:t>,</m:t>
                        </m:r>
                        <m:r>
                          <a:rPr lang="es-MX" sz="7200" i="1">
                            <a:latin typeface="Cambria Math" panose="02040503050406030204" pitchFamily="18" charset="0"/>
                          </a:rPr>
                          <m:t>𝐷</m:t>
                        </m:r>
                      </m:e>
                    </m:d>
                    <m:r>
                      <a:rPr lang="es-MX" sz="7200" i="1">
                        <a:latin typeface="Cambria Math" panose="02040503050406030204" pitchFamily="18" charset="0"/>
                      </a:rPr>
                      <m:t>=</m:t>
                    </m:r>
                    <m:func>
                      <m:funcPr>
                        <m:ctrlPr>
                          <a:rPr lang="es-MX" sz="7200" b="1" i="1">
                            <a:latin typeface="Cambria Math" panose="02040503050406030204" pitchFamily="18" charset="0"/>
                          </a:rPr>
                        </m:ctrlPr>
                      </m:funcPr>
                      <m:fName>
                        <m:r>
                          <m:rPr>
                            <m:sty m:val="p"/>
                          </m:rPr>
                          <a:rPr lang="es-MX" sz="7200">
                            <a:latin typeface="Cambria Math" panose="02040503050406030204" pitchFamily="18" charset="0"/>
                          </a:rPr>
                          <m:t>log</m:t>
                        </m:r>
                      </m:fName>
                      <m:e>
                        <m:f>
                          <m:fPr>
                            <m:ctrlPr>
                              <a:rPr lang="es-MX" sz="7200" b="1" i="1">
                                <a:latin typeface="Cambria Math" panose="02040503050406030204" pitchFamily="18" charset="0"/>
                              </a:rPr>
                            </m:ctrlPr>
                          </m:fPr>
                          <m:num>
                            <m:d>
                              <m:dPr>
                                <m:begChr m:val="|"/>
                                <m:endChr m:val="|"/>
                                <m:ctrlPr>
                                  <a:rPr lang="es-MX" sz="7200" b="1" i="1">
                                    <a:latin typeface="Cambria Math" panose="02040503050406030204" pitchFamily="18" charset="0"/>
                                  </a:rPr>
                                </m:ctrlPr>
                              </m:dPr>
                              <m:e>
                                <m:r>
                                  <a:rPr lang="es-MX" sz="7200" b="1" i="1">
                                    <a:latin typeface="Cambria Math" panose="02040503050406030204" pitchFamily="18" charset="0"/>
                                  </a:rPr>
                                  <m:t>𝑫</m:t>
                                </m:r>
                              </m:e>
                            </m:d>
                          </m:num>
                          <m:den>
                            <m:r>
                              <a:rPr lang="es-MX" sz="7200" b="1" i="1">
                                <a:latin typeface="Cambria Math" panose="02040503050406030204" pitchFamily="18" charset="0"/>
                              </a:rPr>
                              <m:t>𝟏</m:t>
                            </m:r>
                            <m:r>
                              <a:rPr lang="es-MX" sz="7200" b="1" i="1">
                                <a:latin typeface="Cambria Math" panose="02040503050406030204" pitchFamily="18" charset="0"/>
                              </a:rPr>
                              <m:t>+ |{</m:t>
                            </m:r>
                            <m:r>
                              <a:rPr lang="es-MX" sz="7200" b="1" i="1">
                                <a:latin typeface="Cambria Math" panose="02040503050406030204" pitchFamily="18" charset="0"/>
                              </a:rPr>
                              <m:t>𝒅</m:t>
                            </m:r>
                            <m:r>
                              <a:rPr lang="es-MX" sz="7200" b="1" i="1">
                                <a:latin typeface="Cambria Math" panose="02040503050406030204" pitchFamily="18" charset="0"/>
                              </a:rPr>
                              <m:t> ∈ </m:t>
                            </m:r>
                            <m:r>
                              <a:rPr lang="es-MX" sz="7200" b="1" i="1">
                                <a:latin typeface="Cambria Math" panose="02040503050406030204" pitchFamily="18" charset="0"/>
                                <a:ea typeface="Cambria Math" panose="02040503050406030204" pitchFamily="18" charset="0"/>
                              </a:rPr>
                              <m:t>𝑫</m:t>
                            </m:r>
                            <m:r>
                              <a:rPr lang="es-MX" sz="7200" b="1" i="1">
                                <a:latin typeface="Cambria Math" panose="02040503050406030204" pitchFamily="18" charset="0"/>
                                <a:ea typeface="Cambria Math" panose="02040503050406030204" pitchFamily="18" charset="0"/>
                              </a:rPr>
                              <m:t>: </m:t>
                            </m:r>
                            <m:r>
                              <a:rPr lang="es-MX" sz="7200" b="1" i="1">
                                <a:latin typeface="Cambria Math" panose="02040503050406030204" pitchFamily="18" charset="0"/>
                                <a:ea typeface="Cambria Math" panose="02040503050406030204" pitchFamily="18" charset="0"/>
                              </a:rPr>
                              <m:t>𝒕</m:t>
                            </m:r>
                            <m:r>
                              <a:rPr lang="es-MX" sz="7200" b="1" i="1">
                                <a:latin typeface="Cambria Math" panose="02040503050406030204" pitchFamily="18" charset="0"/>
                                <a:ea typeface="Cambria Math" panose="02040503050406030204" pitchFamily="18" charset="0"/>
                              </a:rPr>
                              <m:t> ∈ </m:t>
                            </m:r>
                            <m:r>
                              <a:rPr lang="es-MX" sz="7200" b="1" i="1">
                                <a:latin typeface="Cambria Math" panose="02040503050406030204" pitchFamily="18" charset="0"/>
                                <a:ea typeface="Cambria Math" panose="02040503050406030204" pitchFamily="18" charset="0"/>
                              </a:rPr>
                              <m:t>𝒅</m:t>
                            </m:r>
                            <m:r>
                              <a:rPr lang="es-MX" sz="7200" b="1" i="1">
                                <a:latin typeface="Cambria Math" panose="02040503050406030204" pitchFamily="18" charset="0"/>
                                <a:ea typeface="Cambria Math" panose="02040503050406030204" pitchFamily="18" charset="0"/>
                              </a:rPr>
                              <m:t>}|</m:t>
                            </m:r>
                          </m:den>
                        </m:f>
                      </m:e>
                    </m:func>
                    <m:r>
                      <a:rPr lang="es-MX" sz="7200" b="1" i="1">
                        <a:latin typeface="Cambria Math" panose="02040503050406030204" pitchFamily="18" charset="0"/>
                      </a:rPr>
                      <m:t> </m:t>
                    </m:r>
                  </m:oMath>
                </a14:m>
                <a:endParaRPr lang="es-MX" sz="7200" b="1" dirty="0"/>
              </a:p>
              <a:p>
                <a:pPr marL="0" indent="0">
                  <a:buNone/>
                </a:pPr>
                <a:r>
                  <a:rPr lang="es-MX" sz="6000" dirty="0" err="1" smtClean="0"/>
                  <a:t>where</a:t>
                </a:r>
                <a:endParaRPr lang="es-MX" sz="6000" dirty="0"/>
              </a:p>
              <a:p>
                <a:pPr marL="0" indent="0">
                  <a:buNone/>
                </a:pPr>
                <a14:m>
                  <m:oMath xmlns:m="http://schemas.openxmlformats.org/officeDocument/2006/math">
                    <m:d>
                      <m:dPr>
                        <m:begChr m:val="|"/>
                        <m:endChr m:val="|"/>
                        <m:ctrlPr>
                          <a:rPr lang="es-MX" sz="6000" b="1" i="1">
                            <a:latin typeface="Cambria Math" panose="02040503050406030204" pitchFamily="18" charset="0"/>
                          </a:rPr>
                        </m:ctrlPr>
                      </m:dPr>
                      <m:e>
                        <m:r>
                          <a:rPr lang="es-MX" sz="6000" b="1" i="1">
                            <a:latin typeface="Cambria Math" panose="02040503050406030204" pitchFamily="18" charset="0"/>
                          </a:rPr>
                          <m:t>𝑫</m:t>
                        </m:r>
                      </m:e>
                    </m:d>
                  </m:oMath>
                </a14:m>
                <a:r>
                  <a:rPr lang="es-MX" sz="6000" dirty="0"/>
                  <a:t> </a:t>
                </a:r>
                <a:r>
                  <a:rPr lang="es-MX" sz="6000" dirty="0" err="1" smtClean="0"/>
                  <a:t>cardinality</a:t>
                </a:r>
                <a:r>
                  <a:rPr lang="es-MX" sz="6000" dirty="0" smtClean="0"/>
                  <a:t> of D</a:t>
                </a:r>
                <a:r>
                  <a:rPr lang="es-MX" sz="6000" dirty="0"/>
                  <a:t>, </a:t>
                </a:r>
                <a:r>
                  <a:rPr lang="en-US" sz="6000" dirty="0"/>
                  <a:t>or number of documents in the collection.</a:t>
                </a:r>
                <a:endParaRPr lang="es-MX" sz="6000" dirty="0"/>
              </a:p>
              <a:p>
                <a:pPr marL="0" indent="0">
                  <a:buNone/>
                </a:pPr>
                <a14:m>
                  <m:oMath xmlns:m="http://schemas.openxmlformats.org/officeDocument/2006/math">
                    <m:r>
                      <a:rPr lang="es-MX" sz="6000" b="1" i="1">
                        <a:latin typeface="Cambria Math" panose="02040503050406030204" pitchFamily="18" charset="0"/>
                      </a:rPr>
                      <m:t>|{</m:t>
                    </m:r>
                    <m:r>
                      <a:rPr lang="es-MX" sz="6000" b="1" i="1">
                        <a:latin typeface="Cambria Math" panose="02040503050406030204" pitchFamily="18" charset="0"/>
                      </a:rPr>
                      <m:t>𝒅</m:t>
                    </m:r>
                    <m:r>
                      <a:rPr lang="es-MX" sz="6000" b="1" i="1">
                        <a:latin typeface="Cambria Math" panose="02040503050406030204" pitchFamily="18" charset="0"/>
                      </a:rPr>
                      <m:t> ∈ </m:t>
                    </m:r>
                    <m:r>
                      <a:rPr lang="es-MX" sz="6000" b="1" i="1">
                        <a:latin typeface="Cambria Math" panose="02040503050406030204" pitchFamily="18" charset="0"/>
                        <a:ea typeface="Cambria Math" panose="02040503050406030204" pitchFamily="18" charset="0"/>
                      </a:rPr>
                      <m:t>𝑫</m:t>
                    </m:r>
                    <m:r>
                      <a:rPr lang="es-MX" sz="6000" b="1" i="1">
                        <a:latin typeface="Cambria Math" panose="02040503050406030204" pitchFamily="18" charset="0"/>
                        <a:ea typeface="Cambria Math" panose="02040503050406030204" pitchFamily="18" charset="0"/>
                      </a:rPr>
                      <m:t>: </m:t>
                    </m:r>
                    <m:r>
                      <a:rPr lang="es-MX" sz="6000" b="1" i="1">
                        <a:latin typeface="Cambria Math" panose="02040503050406030204" pitchFamily="18" charset="0"/>
                        <a:ea typeface="Cambria Math" panose="02040503050406030204" pitchFamily="18" charset="0"/>
                      </a:rPr>
                      <m:t>𝒕</m:t>
                    </m:r>
                    <m:r>
                      <a:rPr lang="es-MX" sz="6000" b="1" i="1">
                        <a:latin typeface="Cambria Math" panose="02040503050406030204" pitchFamily="18" charset="0"/>
                        <a:ea typeface="Cambria Math" panose="02040503050406030204" pitchFamily="18" charset="0"/>
                      </a:rPr>
                      <m:t> ∈ </m:t>
                    </m:r>
                    <m:r>
                      <a:rPr lang="es-MX" sz="6000" b="1" i="1">
                        <a:latin typeface="Cambria Math" panose="02040503050406030204" pitchFamily="18" charset="0"/>
                        <a:ea typeface="Cambria Math" panose="02040503050406030204" pitchFamily="18" charset="0"/>
                      </a:rPr>
                      <m:t>𝒅</m:t>
                    </m:r>
                    <m:r>
                      <a:rPr lang="es-MX" sz="6000" b="1" i="1">
                        <a:latin typeface="Cambria Math" panose="02040503050406030204" pitchFamily="18" charset="0"/>
                        <a:ea typeface="Cambria Math" panose="02040503050406030204" pitchFamily="18" charset="0"/>
                      </a:rPr>
                      <m:t>}|</m:t>
                    </m:r>
                  </m:oMath>
                </a14:m>
                <a:r>
                  <a:rPr lang="es-MX" sz="6000" b="1" dirty="0"/>
                  <a:t>  </a:t>
                </a:r>
                <a:r>
                  <a:rPr lang="en-US" sz="6000" dirty="0"/>
                  <a:t>number of documents where the term t appears. If the term is not in the collection, a zero-division will occur. Therefore, it is common to adjust this formula to</a:t>
                </a:r>
                <a:r>
                  <a:rPr lang="es-MX" sz="6000" dirty="0" smtClean="0"/>
                  <a:t> </a:t>
                </a:r>
                <a:r>
                  <a:rPr lang="es-MX" sz="6000" b="1" dirty="0"/>
                  <a:t>1+ </a:t>
                </a:r>
                <a14:m>
                  <m:oMath xmlns:m="http://schemas.openxmlformats.org/officeDocument/2006/math">
                    <m:r>
                      <a:rPr lang="es-MX" sz="6000" b="1" i="1">
                        <a:latin typeface="Cambria Math" panose="02040503050406030204" pitchFamily="18" charset="0"/>
                      </a:rPr>
                      <m:t>|{</m:t>
                    </m:r>
                    <m:r>
                      <a:rPr lang="es-MX" sz="6000" b="1" i="1">
                        <a:latin typeface="Cambria Math" panose="02040503050406030204" pitchFamily="18" charset="0"/>
                      </a:rPr>
                      <m:t>𝒅</m:t>
                    </m:r>
                    <m:r>
                      <a:rPr lang="es-MX" sz="6000" b="1" i="1">
                        <a:latin typeface="Cambria Math" panose="02040503050406030204" pitchFamily="18" charset="0"/>
                      </a:rPr>
                      <m:t> ∈ </m:t>
                    </m:r>
                    <m:r>
                      <a:rPr lang="es-MX" sz="6000" b="1" i="1">
                        <a:latin typeface="Cambria Math" panose="02040503050406030204" pitchFamily="18" charset="0"/>
                        <a:ea typeface="Cambria Math" panose="02040503050406030204" pitchFamily="18" charset="0"/>
                      </a:rPr>
                      <m:t>𝑫</m:t>
                    </m:r>
                    <m:r>
                      <a:rPr lang="es-MX" sz="6000" b="1" i="1">
                        <a:latin typeface="Cambria Math" panose="02040503050406030204" pitchFamily="18" charset="0"/>
                        <a:ea typeface="Cambria Math" panose="02040503050406030204" pitchFamily="18" charset="0"/>
                      </a:rPr>
                      <m:t>: </m:t>
                    </m:r>
                    <m:r>
                      <a:rPr lang="es-MX" sz="6000" b="1" i="1">
                        <a:latin typeface="Cambria Math" panose="02040503050406030204" pitchFamily="18" charset="0"/>
                        <a:ea typeface="Cambria Math" panose="02040503050406030204" pitchFamily="18" charset="0"/>
                      </a:rPr>
                      <m:t>𝒕</m:t>
                    </m:r>
                    <m:r>
                      <a:rPr lang="es-MX" sz="6000" b="1" i="1">
                        <a:latin typeface="Cambria Math" panose="02040503050406030204" pitchFamily="18" charset="0"/>
                        <a:ea typeface="Cambria Math" panose="02040503050406030204" pitchFamily="18" charset="0"/>
                      </a:rPr>
                      <m:t> ∈ </m:t>
                    </m:r>
                    <m:r>
                      <a:rPr lang="es-MX" sz="6000" b="1" i="1">
                        <a:latin typeface="Cambria Math" panose="02040503050406030204" pitchFamily="18" charset="0"/>
                        <a:ea typeface="Cambria Math" panose="02040503050406030204" pitchFamily="18" charset="0"/>
                      </a:rPr>
                      <m:t>𝒅</m:t>
                    </m:r>
                    <m:r>
                      <a:rPr lang="es-MX" sz="6000" b="1" i="1">
                        <a:latin typeface="Cambria Math" panose="02040503050406030204" pitchFamily="18" charset="0"/>
                        <a:ea typeface="Cambria Math" panose="02040503050406030204" pitchFamily="18" charset="0"/>
                      </a:rPr>
                      <m:t>}|</m:t>
                    </m:r>
                  </m:oMath>
                </a14:m>
                <a:r>
                  <a:rPr lang="es-MX" sz="6000" b="1" dirty="0"/>
                  <a:t> </a:t>
                </a:r>
              </a:p>
              <a:p>
                <a:pPr marL="0" indent="0">
                  <a:buNone/>
                </a:pPr>
                <a:r>
                  <a:rPr lang="en-US" sz="6000" dirty="0"/>
                  <a:t>Then, </a:t>
                </a:r>
                <a:r>
                  <a:rPr lang="en-US" sz="6000" dirty="0" err="1"/>
                  <a:t>tf-idf</a:t>
                </a:r>
                <a:r>
                  <a:rPr lang="en-US" sz="6000" dirty="0"/>
                  <a:t> is calculated as: </a:t>
                </a:r>
                <a:r>
                  <a:rPr lang="es-MX" sz="6000" dirty="0" smtClean="0"/>
                  <a:t>:  </a:t>
                </a:r>
                <a14:m>
                  <m:oMath xmlns:m="http://schemas.openxmlformats.org/officeDocument/2006/math">
                    <m:r>
                      <m:rPr>
                        <m:nor/>
                      </m:rPr>
                      <a:rPr lang="es-MX" sz="6000" b="1" i="1" dirty="0"/>
                      <m:t>tf</m:t>
                    </m:r>
                    <m:r>
                      <m:rPr>
                        <m:nor/>
                      </m:rPr>
                      <a:rPr lang="es-MX" sz="6000" b="1" i="1" dirty="0"/>
                      <m:t>−</m:t>
                    </m:r>
                    <m:r>
                      <m:rPr>
                        <m:nor/>
                      </m:rPr>
                      <a:rPr lang="es-MX" sz="6000" b="1" i="1" dirty="0"/>
                      <m:t>idf</m:t>
                    </m:r>
                    <m:r>
                      <m:rPr>
                        <m:nor/>
                      </m:rPr>
                      <a:rPr lang="es-MX" sz="6000" b="1" i="1" dirty="0"/>
                      <m:t>(</m:t>
                    </m:r>
                    <m:r>
                      <m:rPr>
                        <m:nor/>
                      </m:rPr>
                      <a:rPr lang="es-MX" sz="6000" b="1" i="1" dirty="0"/>
                      <m:t>t</m:t>
                    </m:r>
                    <m:r>
                      <m:rPr>
                        <m:nor/>
                      </m:rPr>
                      <a:rPr lang="es-MX" sz="6000" b="1" i="1" dirty="0"/>
                      <m:t>,</m:t>
                    </m:r>
                    <m:r>
                      <m:rPr>
                        <m:nor/>
                      </m:rPr>
                      <a:rPr lang="es-MX" sz="6000" b="1" i="1" dirty="0"/>
                      <m:t>d</m:t>
                    </m:r>
                    <m:r>
                      <m:rPr>
                        <m:nor/>
                      </m:rPr>
                      <a:rPr lang="es-MX" sz="6000" b="1" i="1" dirty="0"/>
                      <m:t>,</m:t>
                    </m:r>
                    <m:r>
                      <m:rPr>
                        <m:nor/>
                      </m:rPr>
                      <a:rPr lang="es-MX" sz="6000" b="1" i="1" dirty="0"/>
                      <m:t>D</m:t>
                    </m:r>
                    <m:r>
                      <m:rPr>
                        <m:nor/>
                      </m:rPr>
                      <a:rPr lang="es-MX" sz="6000" b="1" i="1" dirty="0"/>
                      <m:t>) = </m:t>
                    </m:r>
                    <m:r>
                      <m:rPr>
                        <m:nor/>
                      </m:rPr>
                      <a:rPr lang="es-MX" sz="6000" b="1" i="1" dirty="0"/>
                      <m:t>tf</m:t>
                    </m:r>
                    <m:r>
                      <m:rPr>
                        <m:nor/>
                      </m:rPr>
                      <a:rPr lang="es-MX" sz="6000" b="1" i="1" dirty="0"/>
                      <m:t>(</m:t>
                    </m:r>
                    <m:r>
                      <m:rPr>
                        <m:nor/>
                      </m:rPr>
                      <a:rPr lang="es-MX" sz="6000" b="1" i="1" dirty="0"/>
                      <m:t>t</m:t>
                    </m:r>
                    <m:r>
                      <m:rPr>
                        <m:nor/>
                      </m:rPr>
                      <a:rPr lang="es-MX" sz="6000" b="1" i="1" dirty="0"/>
                      <m:t>,</m:t>
                    </m:r>
                    <m:r>
                      <m:rPr>
                        <m:nor/>
                      </m:rPr>
                      <a:rPr lang="es-MX" sz="6000" b="1" i="1" dirty="0"/>
                      <m:t>d</m:t>
                    </m:r>
                    <m:r>
                      <m:rPr>
                        <m:nor/>
                      </m:rPr>
                      <a:rPr lang="es-MX" sz="6000" b="1" i="1" dirty="0"/>
                      <m:t>) </m:t>
                    </m:r>
                    <m:r>
                      <m:rPr>
                        <m:nor/>
                      </m:rPr>
                      <a:rPr lang="es-MX" sz="6000" b="1" i="1" dirty="0"/>
                      <m:t>x</m:t>
                    </m:r>
                    <m:r>
                      <m:rPr>
                        <m:nor/>
                      </m:rPr>
                      <a:rPr lang="es-MX" sz="6000" b="1" i="1" dirty="0"/>
                      <m:t> </m:t>
                    </m:r>
                    <m:r>
                      <m:rPr>
                        <m:nor/>
                      </m:rPr>
                      <a:rPr lang="es-MX" sz="6000" b="1" i="1" dirty="0"/>
                      <m:t>idf</m:t>
                    </m:r>
                    <m:r>
                      <m:rPr>
                        <m:nor/>
                      </m:rPr>
                      <a:rPr lang="es-MX" sz="6000" b="1" i="1" dirty="0"/>
                      <m:t>(</m:t>
                    </m:r>
                    <m:r>
                      <m:rPr>
                        <m:nor/>
                      </m:rPr>
                      <a:rPr lang="es-MX" sz="6000" b="1" i="1" dirty="0"/>
                      <m:t>t</m:t>
                    </m:r>
                    <m:r>
                      <m:rPr>
                        <m:nor/>
                      </m:rPr>
                      <a:rPr lang="es-MX" sz="6000" b="1" i="1" dirty="0"/>
                      <m:t>,</m:t>
                    </m:r>
                    <m:r>
                      <m:rPr>
                        <m:nor/>
                      </m:rPr>
                      <a:rPr lang="es-MX" sz="6000" b="1" i="1" dirty="0"/>
                      <m:t>D</m:t>
                    </m:r>
                    <m:r>
                      <m:rPr>
                        <m:nor/>
                      </m:rPr>
                      <a:rPr lang="es-MX" sz="6000" b="1" i="1" dirty="0"/>
                      <m:t>)</m:t>
                    </m:r>
                  </m:oMath>
                </a14:m>
                <a:r>
                  <a:rPr lang="es-MX" sz="6000" b="1" i="1" dirty="0"/>
                  <a:t> </a:t>
                </a:r>
              </a:p>
              <a:p>
                <a:pPr marL="0" indent="0">
                  <a:buNone/>
                </a:pPr>
                <a:r>
                  <a:rPr lang="en-US" sz="6000" i="1" dirty="0"/>
                  <a:t>A high weight in </a:t>
                </a:r>
                <a:r>
                  <a:rPr lang="en-US" sz="6000" i="1" dirty="0" err="1"/>
                  <a:t>tf-idf</a:t>
                </a:r>
                <a:r>
                  <a:rPr lang="en-US" sz="6000" i="1" dirty="0"/>
                  <a:t> is achieved with a high frequency of term (in the given document) and a small frequency of occurrence of the term in the complete collection of </a:t>
                </a:r>
                <a:r>
                  <a:rPr lang="en-US" sz="6000" i="1" dirty="0" smtClean="0"/>
                  <a:t>documents.</a:t>
                </a:r>
                <a:endParaRPr lang="en-US" sz="6000" dirty="0" smtClean="0"/>
              </a:p>
              <a:p>
                <a:pPr marL="0" indent="0">
                  <a:buNone/>
                </a:pPr>
                <a:endParaRPr lang="en-US" dirty="0"/>
              </a:p>
            </p:txBody>
          </p:sp>
        </mc:Choice>
        <mc:Fallback>
          <p:sp>
            <p:nvSpPr>
              <p:cNvPr id="3" name="Marcador de contenido 2">
                <a:extLst>
                  <a:ext uri="{FF2B5EF4-FFF2-40B4-BE49-F238E27FC236}">
                    <a16:creationId xmlns:a16="http://schemas.microsoft.com/office/drawing/2014/main" id="{5313A6A2-46B8-487E-97CF-2E9E5929F687}"/>
                  </a:ext>
                </a:extLst>
              </p:cNvPr>
              <p:cNvSpPr>
                <a:spLocks noGrp="1" noRot="1" noChangeAspect="1" noMove="1" noResize="1" noEditPoints="1" noAdjustHandles="1" noChangeArrowheads="1" noChangeShapeType="1" noTextEdit="1"/>
              </p:cNvSpPr>
              <p:nvPr>
                <p:ph idx="1"/>
              </p:nvPr>
            </p:nvSpPr>
            <p:spPr>
              <a:blipFill>
                <a:blip r:embed="rId2"/>
                <a:stretch>
                  <a:fillRect l="-623" t="-2609" r="-997"/>
                </a:stretch>
              </a:blipFill>
            </p:spPr>
            <p:txBody>
              <a:bodyPr/>
              <a:lstStyle/>
              <a:p>
                <a:r>
                  <a:rPr lang="es-MX">
                    <a:noFill/>
                  </a:rPr>
                  <a:t> </a:t>
                </a:r>
              </a:p>
            </p:txBody>
          </p:sp>
        </mc:Fallback>
      </mc:AlternateContent>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807126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a:xfrm>
            <a:off x="1202919" y="284176"/>
            <a:ext cx="9784080" cy="1522570"/>
          </a:xfrm>
        </p:spPr>
        <p:txBody>
          <a:bodyPr>
            <a:normAutofit/>
          </a:bodyPr>
          <a:lstStyle/>
          <a:p>
            <a:r>
              <a:rPr lang="es-MX" dirty="0" err="1"/>
              <a:t>Tf-idf</a:t>
            </a:r>
            <a:endParaRPr lang="es-MX" dirty="0"/>
          </a:p>
        </p:txBody>
      </p:sp>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a:bodyPr>
          <a:lstStyle/>
          <a:p>
            <a:pPr marL="0" indent="0">
              <a:buNone/>
            </a:pPr>
            <a:endParaRPr lang="en-US" sz="3200" dirty="0" smtClean="0"/>
          </a:p>
          <a:p>
            <a:pPr marL="0" indent="0">
              <a:buNone/>
            </a:pPr>
            <a:endParaRPr lang="en-US" sz="32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buNone/>
            </a:pPr>
            <a:endParaRPr lang="en-US" sz="3200" dirty="0"/>
          </a:p>
          <a:p>
            <a:pPr marL="0" indent="0">
              <a:buNone/>
            </a:pPr>
            <a:endParaRPr lang="en-US" sz="3200" dirty="0" smtClean="0"/>
          </a:p>
          <a:p>
            <a:pPr marL="0" indent="0">
              <a:buNone/>
            </a:pPr>
            <a:endParaRPr lang="en-US" sz="3200" dirty="0"/>
          </a:p>
          <a:p>
            <a:pPr marL="0" indent="0">
              <a:buNone/>
            </a:pPr>
            <a:endParaRPr lang="en-US" sz="6000" dirty="0" smtClean="0"/>
          </a:p>
          <a:p>
            <a:pPr marL="0" indent="0">
              <a:buNone/>
            </a:pPr>
            <a:endParaRPr lang="en-US" sz="6000" dirty="0"/>
          </a:p>
          <a:p>
            <a:pPr marL="0" indent="0">
              <a:buNone/>
            </a:pPr>
            <a:endParaRPr lang="en-US" sz="6000" dirty="0" smtClean="0"/>
          </a:p>
        </p:txBody>
      </p:sp>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6" name="Rectángulo 5"/>
          <p:cNvSpPr/>
          <p:nvPr/>
        </p:nvSpPr>
        <p:spPr>
          <a:xfrm>
            <a:off x="1456840" y="2011680"/>
            <a:ext cx="3192652"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quick brown fox”</a:t>
            </a:r>
            <a:endParaRPr lang="es-MX" sz="2400" dirty="0"/>
          </a:p>
        </p:txBody>
      </p:sp>
      <p:sp>
        <p:nvSpPr>
          <p:cNvPr id="7" name="Rectángulo 6"/>
          <p:cNvSpPr/>
          <p:nvPr/>
        </p:nvSpPr>
        <p:spPr>
          <a:xfrm>
            <a:off x="1593742" y="2886141"/>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r>
              <a:rPr lang="en-US" sz="2400" dirty="0" smtClean="0"/>
              <a:t>The”</a:t>
            </a:r>
            <a:endParaRPr lang="es-MX" sz="2400" dirty="0"/>
          </a:p>
        </p:txBody>
      </p:sp>
      <p:sp>
        <p:nvSpPr>
          <p:cNvPr id="8" name="Rectángulo 7"/>
          <p:cNvSpPr/>
          <p:nvPr/>
        </p:nvSpPr>
        <p:spPr>
          <a:xfrm>
            <a:off x="2877518" y="2905575"/>
            <a:ext cx="1283776"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“quick”</a:t>
            </a:r>
            <a:endParaRPr lang="es-MX" sz="2400" dirty="0"/>
          </a:p>
        </p:txBody>
      </p:sp>
      <p:sp>
        <p:nvSpPr>
          <p:cNvPr id="9" name="Rectángulo 8"/>
          <p:cNvSpPr/>
          <p:nvPr/>
        </p:nvSpPr>
        <p:spPr>
          <a:xfrm>
            <a:off x="4355806" y="2886140"/>
            <a:ext cx="12406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“brown”</a:t>
            </a:r>
            <a:endParaRPr lang="es-MX" sz="2400" dirty="0"/>
          </a:p>
        </p:txBody>
      </p:sp>
      <p:sp>
        <p:nvSpPr>
          <p:cNvPr id="10" name="Rectángulo 9"/>
          <p:cNvSpPr/>
          <p:nvPr/>
        </p:nvSpPr>
        <p:spPr>
          <a:xfrm>
            <a:off x="5743963" y="2886139"/>
            <a:ext cx="1220122"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“fox”</a:t>
            </a:r>
            <a:endParaRPr lang="es-MX" sz="2400" dirty="0"/>
          </a:p>
        </p:txBody>
      </p:sp>
      <p:sp>
        <p:nvSpPr>
          <p:cNvPr id="13" name="Rectángulo 12"/>
          <p:cNvSpPr/>
          <p:nvPr/>
        </p:nvSpPr>
        <p:spPr>
          <a:xfrm>
            <a:off x="213608" y="2008579"/>
            <a:ext cx="1116271"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smtClean="0"/>
              <a:t> query</a:t>
            </a:r>
            <a:endParaRPr lang="es-MX" sz="2400" dirty="0"/>
          </a:p>
        </p:txBody>
      </p:sp>
      <p:sp>
        <p:nvSpPr>
          <p:cNvPr id="14" name="Rectángulo 13"/>
          <p:cNvSpPr/>
          <p:nvPr/>
        </p:nvSpPr>
        <p:spPr>
          <a:xfrm>
            <a:off x="213609" y="2910046"/>
            <a:ext cx="1087465"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MX" sz="2400" dirty="0" err="1" smtClean="0"/>
              <a:t>words</a:t>
            </a:r>
            <a:endParaRPr lang="es-MX" sz="2400" dirty="0"/>
          </a:p>
        </p:txBody>
      </p:sp>
      <p:sp>
        <p:nvSpPr>
          <p:cNvPr id="15" name="Rectángulo 14"/>
          <p:cNvSpPr/>
          <p:nvPr/>
        </p:nvSpPr>
        <p:spPr>
          <a:xfrm>
            <a:off x="164531" y="3778485"/>
            <a:ext cx="1087465"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MX" sz="2400" dirty="0" err="1" smtClean="0"/>
              <a:t>tf</a:t>
            </a:r>
            <a:endParaRPr lang="es-MX" sz="2400" dirty="0"/>
          </a:p>
        </p:txBody>
      </p:sp>
      <p:sp>
        <p:nvSpPr>
          <p:cNvPr id="16" name="Rectángulo 15"/>
          <p:cNvSpPr/>
          <p:nvPr/>
        </p:nvSpPr>
        <p:spPr>
          <a:xfrm>
            <a:off x="1593741" y="3778485"/>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3000</a:t>
            </a:r>
            <a:endParaRPr lang="es-MX" sz="2400" dirty="0"/>
          </a:p>
        </p:txBody>
      </p:sp>
      <p:sp>
        <p:nvSpPr>
          <p:cNvPr id="17" name="Rectángulo 16"/>
          <p:cNvSpPr/>
          <p:nvPr/>
        </p:nvSpPr>
        <p:spPr>
          <a:xfrm>
            <a:off x="3022951" y="3778485"/>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1000</a:t>
            </a:r>
            <a:endParaRPr lang="es-MX" sz="2400" dirty="0"/>
          </a:p>
        </p:txBody>
      </p:sp>
      <p:sp>
        <p:nvSpPr>
          <p:cNvPr id="18" name="Rectángulo 17"/>
          <p:cNvSpPr/>
          <p:nvPr/>
        </p:nvSpPr>
        <p:spPr>
          <a:xfrm>
            <a:off x="4405666" y="3778484"/>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r>
              <a:rPr lang="en-US" sz="2400" dirty="0" smtClean="0"/>
              <a:t>00</a:t>
            </a:r>
            <a:endParaRPr lang="es-MX" sz="2400" dirty="0"/>
          </a:p>
        </p:txBody>
      </p:sp>
      <p:sp>
        <p:nvSpPr>
          <p:cNvPr id="19" name="Rectángulo 18"/>
          <p:cNvSpPr/>
          <p:nvPr/>
        </p:nvSpPr>
        <p:spPr>
          <a:xfrm>
            <a:off x="5810291" y="3778484"/>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150</a:t>
            </a:r>
            <a:endParaRPr lang="es-MX" sz="2400" dirty="0"/>
          </a:p>
        </p:txBody>
      </p:sp>
      <p:sp>
        <p:nvSpPr>
          <p:cNvPr id="20" name="Rectángulo 19"/>
          <p:cNvSpPr/>
          <p:nvPr/>
        </p:nvSpPr>
        <p:spPr>
          <a:xfrm>
            <a:off x="164531" y="4679952"/>
            <a:ext cx="1087465"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MX" sz="2400" dirty="0" err="1" smtClean="0"/>
              <a:t>idf</a:t>
            </a:r>
            <a:endParaRPr lang="es-MX" sz="2400" dirty="0"/>
          </a:p>
        </p:txBody>
      </p:sp>
      <p:sp>
        <p:nvSpPr>
          <p:cNvPr id="21" name="Rectángulo 20"/>
          <p:cNvSpPr/>
          <p:nvPr/>
        </p:nvSpPr>
        <p:spPr>
          <a:xfrm>
            <a:off x="1593741" y="4756251"/>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p>
          <a:p>
            <a:pPr algn="ctr"/>
            <a:r>
              <a:rPr lang="en-US" dirty="0" smtClean="0"/>
              <a:t>(100/101)</a:t>
            </a:r>
            <a:endParaRPr lang="es-MX" dirty="0"/>
          </a:p>
        </p:txBody>
      </p:sp>
      <p:sp>
        <p:nvSpPr>
          <p:cNvPr id="22" name="Rectángulo 21"/>
          <p:cNvSpPr/>
          <p:nvPr/>
        </p:nvSpPr>
        <p:spPr>
          <a:xfrm>
            <a:off x="3053166" y="4766206"/>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p>
          <a:p>
            <a:pPr algn="ctr"/>
            <a:r>
              <a:rPr lang="en-US" dirty="0" smtClean="0"/>
              <a:t>(100/70)</a:t>
            </a:r>
            <a:endParaRPr lang="es-MX" dirty="0"/>
          </a:p>
        </p:txBody>
      </p:sp>
      <p:sp>
        <p:nvSpPr>
          <p:cNvPr id="23" name="Rectángulo 22"/>
          <p:cNvSpPr/>
          <p:nvPr/>
        </p:nvSpPr>
        <p:spPr>
          <a:xfrm>
            <a:off x="4432405" y="4766205"/>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p>
          <a:p>
            <a:pPr algn="ctr"/>
            <a:r>
              <a:rPr lang="en-US" dirty="0" smtClean="0"/>
              <a:t>(100/70)</a:t>
            </a:r>
            <a:endParaRPr lang="es-MX" dirty="0"/>
          </a:p>
        </p:txBody>
      </p:sp>
      <p:sp>
        <p:nvSpPr>
          <p:cNvPr id="24" name="Rectángulo 23"/>
          <p:cNvSpPr/>
          <p:nvPr/>
        </p:nvSpPr>
        <p:spPr>
          <a:xfrm>
            <a:off x="5876620" y="4789451"/>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p>
          <a:p>
            <a:pPr algn="ctr"/>
            <a:r>
              <a:rPr lang="en-US" dirty="0" smtClean="0"/>
              <a:t>(101/15)</a:t>
            </a:r>
            <a:endParaRPr lang="es-MX" dirty="0"/>
          </a:p>
        </p:txBody>
      </p:sp>
      <p:sp>
        <p:nvSpPr>
          <p:cNvPr id="25" name="Rectángulo 24"/>
          <p:cNvSpPr/>
          <p:nvPr/>
        </p:nvSpPr>
        <p:spPr>
          <a:xfrm>
            <a:off x="207659" y="5703316"/>
            <a:ext cx="1087465"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MX" sz="2400" dirty="0" err="1"/>
              <a:t>t</a:t>
            </a:r>
            <a:r>
              <a:rPr lang="es-MX" sz="2400" dirty="0" err="1" smtClean="0"/>
              <a:t>f-idf</a:t>
            </a:r>
            <a:endParaRPr lang="es-MX" sz="2400" dirty="0"/>
          </a:p>
        </p:txBody>
      </p:sp>
      <p:sp>
        <p:nvSpPr>
          <p:cNvPr id="26" name="Rectángulo 25"/>
          <p:cNvSpPr/>
          <p:nvPr/>
        </p:nvSpPr>
        <p:spPr>
          <a:xfrm>
            <a:off x="1593741" y="5703316"/>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12</a:t>
            </a:r>
            <a:endParaRPr lang="es-MX" sz="2400" dirty="0"/>
          </a:p>
        </p:txBody>
      </p:sp>
      <p:sp>
        <p:nvSpPr>
          <p:cNvPr id="27" name="Rectángulo 26"/>
          <p:cNvSpPr/>
          <p:nvPr/>
        </p:nvSpPr>
        <p:spPr>
          <a:xfrm>
            <a:off x="2974527" y="5703316"/>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154</a:t>
            </a:r>
            <a:endParaRPr lang="es-MX" dirty="0"/>
          </a:p>
        </p:txBody>
      </p:sp>
      <p:sp>
        <p:nvSpPr>
          <p:cNvPr id="28" name="Rectángulo 27"/>
          <p:cNvSpPr/>
          <p:nvPr/>
        </p:nvSpPr>
        <p:spPr>
          <a:xfrm>
            <a:off x="4405666" y="5712792"/>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123</a:t>
            </a:r>
          </a:p>
        </p:txBody>
      </p:sp>
      <p:sp>
        <p:nvSpPr>
          <p:cNvPr id="29" name="Rectángulo 28"/>
          <p:cNvSpPr/>
          <p:nvPr/>
        </p:nvSpPr>
        <p:spPr>
          <a:xfrm>
            <a:off x="5836805" y="5689544"/>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165</a:t>
            </a:r>
          </a:p>
        </p:txBody>
      </p:sp>
      <p:sp>
        <p:nvSpPr>
          <p:cNvPr id="30" name="Rectángulo 29"/>
          <p:cNvSpPr/>
          <p:nvPr/>
        </p:nvSpPr>
        <p:spPr>
          <a:xfrm>
            <a:off x="5318484" y="2008575"/>
            <a:ext cx="1268296" cy="591561"/>
          </a:xfrm>
          <a:prstGeom prst="rect">
            <a:avLst/>
          </a:prstGeom>
          <a:solidFill>
            <a:srgbClr val="FFC000"/>
          </a:solidFill>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smtClean="0"/>
              <a:t> |D|=100</a:t>
            </a:r>
            <a:endParaRPr lang="es-MX" sz="2400" dirty="0"/>
          </a:p>
        </p:txBody>
      </p:sp>
    </p:spTree>
    <p:extLst>
      <p:ext uri="{BB962C8B-B14F-4D97-AF65-F5344CB8AC3E}">
        <p14:creationId xmlns:p14="http://schemas.microsoft.com/office/powerpoint/2010/main" val="292645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1" presetClass="emph" presetSubtype="0" fill="hold" grpId="1" nodeType="clickEffect">
                                  <p:stCondLst>
                                    <p:cond delay="0"/>
                                  </p:stCondLst>
                                  <p:childTnLst>
                                    <p:animClr clrSpc="hsl" dir="cw">
                                      <p:cBhvr override="childStyle">
                                        <p:cTn id="54" dur="500" fill="hold"/>
                                        <p:tgtEl>
                                          <p:spTgt spid="27"/>
                                        </p:tgtEl>
                                        <p:attrNameLst>
                                          <p:attrName>style.color</p:attrName>
                                        </p:attrNameLst>
                                      </p:cBhvr>
                                      <p:by>
                                        <p:hsl h="7200000" s="0" l="0"/>
                                      </p:by>
                                    </p:animClr>
                                    <p:animClr clrSpc="hsl" dir="cw">
                                      <p:cBhvr>
                                        <p:cTn id="55" dur="500" fill="hold"/>
                                        <p:tgtEl>
                                          <p:spTgt spid="27"/>
                                        </p:tgtEl>
                                        <p:attrNameLst>
                                          <p:attrName>fillcolor</p:attrName>
                                        </p:attrNameLst>
                                      </p:cBhvr>
                                      <p:by>
                                        <p:hsl h="7200000" s="0" l="0"/>
                                      </p:by>
                                    </p:animClr>
                                    <p:animClr clrSpc="hsl" dir="cw">
                                      <p:cBhvr>
                                        <p:cTn id="56" dur="500" fill="hold"/>
                                        <p:tgtEl>
                                          <p:spTgt spid="27"/>
                                        </p:tgtEl>
                                        <p:attrNameLst>
                                          <p:attrName>stroke.color</p:attrName>
                                        </p:attrNameLst>
                                      </p:cBhvr>
                                      <p:by>
                                        <p:hsl h="7200000" s="0" l="0"/>
                                      </p:by>
                                    </p:animClr>
                                    <p:set>
                                      <p:cBhvr>
                                        <p:cTn id="57" dur="500" fill="hold"/>
                                        <p:tgtEl>
                                          <p:spTgt spid="27"/>
                                        </p:tgtEl>
                                        <p:attrNameLst>
                                          <p:attrName>fill.type</p:attrName>
                                        </p:attrNameLst>
                                      </p:cBhvr>
                                      <p:to>
                                        <p:strVal val="solid"/>
                                      </p:to>
                                    </p:set>
                                  </p:childTnLst>
                                </p:cTn>
                              </p:par>
                              <p:par>
                                <p:cTn id="58" presetID="21" presetClass="emph" presetSubtype="0" fill="hold" grpId="1" nodeType="withEffect">
                                  <p:stCondLst>
                                    <p:cond delay="0"/>
                                  </p:stCondLst>
                                  <p:childTnLst>
                                    <p:animClr clrSpc="hsl" dir="cw">
                                      <p:cBhvr override="childStyle">
                                        <p:cTn id="59" dur="500" fill="hold"/>
                                        <p:tgtEl>
                                          <p:spTgt spid="29"/>
                                        </p:tgtEl>
                                        <p:attrNameLst>
                                          <p:attrName>style.color</p:attrName>
                                        </p:attrNameLst>
                                      </p:cBhvr>
                                      <p:by>
                                        <p:hsl h="7200000" s="0" l="0"/>
                                      </p:by>
                                    </p:animClr>
                                    <p:animClr clrSpc="hsl" dir="cw">
                                      <p:cBhvr>
                                        <p:cTn id="60" dur="500" fill="hold"/>
                                        <p:tgtEl>
                                          <p:spTgt spid="29"/>
                                        </p:tgtEl>
                                        <p:attrNameLst>
                                          <p:attrName>fillcolor</p:attrName>
                                        </p:attrNameLst>
                                      </p:cBhvr>
                                      <p:by>
                                        <p:hsl h="7200000" s="0" l="0"/>
                                      </p:by>
                                    </p:animClr>
                                    <p:animClr clrSpc="hsl" dir="cw">
                                      <p:cBhvr>
                                        <p:cTn id="61" dur="500" fill="hold"/>
                                        <p:tgtEl>
                                          <p:spTgt spid="29"/>
                                        </p:tgtEl>
                                        <p:attrNameLst>
                                          <p:attrName>stroke.color</p:attrName>
                                        </p:attrNameLst>
                                      </p:cBhvr>
                                      <p:by>
                                        <p:hsl h="7200000" s="0" l="0"/>
                                      </p:by>
                                    </p:animClr>
                                    <p:set>
                                      <p:cBhvr>
                                        <p:cTn id="62"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P spid="28" grpId="0" animBg="1"/>
      <p:bldP spid="29" grpId="0" animBg="1"/>
      <p:bldP spid="2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a:xfrm>
            <a:off x="1202919" y="284176"/>
            <a:ext cx="9784080" cy="1522570"/>
          </a:xfrm>
        </p:spPr>
        <p:txBody>
          <a:bodyPr>
            <a:normAutofit/>
          </a:bodyPr>
          <a:lstStyle/>
          <a:p>
            <a:r>
              <a:rPr lang="es-MX" dirty="0"/>
              <a:t>n-</a:t>
            </a:r>
            <a:r>
              <a:rPr lang="es-MX" dirty="0" err="1"/>
              <a:t>gram</a:t>
            </a:r>
            <a:endParaRPr lang="es-MX" dirty="0"/>
          </a:p>
        </p:txBody>
      </p:sp>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fontScale="62500" lnSpcReduction="20000"/>
          </a:bodyPr>
          <a:lstStyle/>
          <a:p>
            <a:r>
              <a:rPr lang="en-US" sz="4800" dirty="0"/>
              <a:t> an n-gram is a contiguous sequence of n items from a given sample of text or speech. </a:t>
            </a:r>
          </a:p>
          <a:p>
            <a:r>
              <a:rPr lang="es-MX" sz="4800" dirty="0" err="1" smtClean="0"/>
              <a:t>We</a:t>
            </a:r>
            <a:r>
              <a:rPr lang="es-MX" sz="4800" dirty="0" smtClean="0"/>
              <a:t> </a:t>
            </a:r>
            <a:r>
              <a:rPr lang="es-MX" sz="4800" dirty="0" err="1"/>
              <a:t>need</a:t>
            </a:r>
            <a:r>
              <a:rPr lang="es-MX" sz="4800" dirty="0"/>
              <a:t> to </a:t>
            </a:r>
            <a:r>
              <a:rPr lang="es-MX" sz="4800" b="1" i="1" dirty="0"/>
              <a:t>book</a:t>
            </a:r>
            <a:r>
              <a:rPr lang="es-MX" sz="4800" dirty="0"/>
              <a:t> </a:t>
            </a:r>
            <a:r>
              <a:rPr lang="es-MX" sz="4800" dirty="0" err="1"/>
              <a:t>our</a:t>
            </a:r>
            <a:r>
              <a:rPr lang="es-MX" sz="4800" dirty="0"/>
              <a:t> tickets </a:t>
            </a:r>
            <a:r>
              <a:rPr lang="es-MX" sz="4800" dirty="0" err="1"/>
              <a:t>soon</a:t>
            </a:r>
            <a:r>
              <a:rPr lang="es-MX" sz="4800" dirty="0"/>
              <a:t>  &gt; </a:t>
            </a:r>
            <a:r>
              <a:rPr lang="es-MX" sz="4800" dirty="0" smtClean="0"/>
              <a:t>VERB</a:t>
            </a:r>
          </a:p>
          <a:p>
            <a:endParaRPr lang="es-MX" sz="4800" dirty="0"/>
          </a:p>
          <a:p>
            <a:r>
              <a:rPr lang="es-MX" sz="4800" dirty="0" err="1"/>
              <a:t>We</a:t>
            </a:r>
            <a:r>
              <a:rPr lang="es-MX" sz="4800" dirty="0"/>
              <a:t> </a:t>
            </a:r>
            <a:r>
              <a:rPr lang="es-MX" sz="4800" dirty="0" err="1"/>
              <a:t>need</a:t>
            </a:r>
            <a:r>
              <a:rPr lang="es-MX" sz="4800" dirty="0"/>
              <a:t> to </a:t>
            </a:r>
            <a:r>
              <a:rPr lang="es-MX" sz="4800" dirty="0" err="1"/>
              <a:t>read</a:t>
            </a:r>
            <a:r>
              <a:rPr lang="es-MX" sz="4800" dirty="0"/>
              <a:t> </a:t>
            </a:r>
            <a:r>
              <a:rPr lang="es-MX" sz="4800" dirty="0" err="1"/>
              <a:t>this</a:t>
            </a:r>
            <a:r>
              <a:rPr lang="es-MX" sz="4800" dirty="0"/>
              <a:t> </a:t>
            </a:r>
            <a:r>
              <a:rPr lang="es-MX" sz="4800" b="1" i="1" dirty="0"/>
              <a:t>book</a:t>
            </a:r>
            <a:r>
              <a:rPr lang="es-MX" sz="4800" dirty="0"/>
              <a:t> </a:t>
            </a:r>
            <a:r>
              <a:rPr lang="es-MX" sz="4800" dirty="0" err="1"/>
              <a:t>soon</a:t>
            </a:r>
            <a:r>
              <a:rPr lang="es-MX" sz="4800" dirty="0"/>
              <a:t>  &gt; NOUN</a:t>
            </a:r>
          </a:p>
          <a:p>
            <a:pPr marL="0" indent="0">
              <a:buNone/>
            </a:pPr>
            <a:endParaRPr lang="es-MX" sz="4800" dirty="0"/>
          </a:p>
          <a:p>
            <a:r>
              <a:rPr lang="es-MX" sz="4800" dirty="0" err="1"/>
              <a:t>By</a:t>
            </a:r>
            <a:r>
              <a:rPr lang="es-MX" sz="4800" dirty="0"/>
              <a:t> </a:t>
            </a:r>
            <a:r>
              <a:rPr lang="es-MX" sz="4800" dirty="0" err="1"/>
              <a:t>using</a:t>
            </a:r>
            <a:r>
              <a:rPr lang="es-MX" sz="4800" dirty="0"/>
              <a:t> n-</a:t>
            </a:r>
            <a:r>
              <a:rPr lang="es-MX" sz="4800" dirty="0" err="1"/>
              <a:t>grams</a:t>
            </a:r>
            <a:r>
              <a:rPr lang="es-MX" sz="4800" dirty="0"/>
              <a:t> </a:t>
            </a:r>
            <a:r>
              <a:rPr lang="es-MX" sz="4800" dirty="0" err="1"/>
              <a:t>we</a:t>
            </a:r>
            <a:r>
              <a:rPr lang="es-MX" sz="4800" dirty="0"/>
              <a:t> capture the </a:t>
            </a:r>
            <a:r>
              <a:rPr lang="es-MX" sz="4800" dirty="0" err="1"/>
              <a:t>broader</a:t>
            </a:r>
            <a:r>
              <a:rPr lang="es-MX" sz="4800" dirty="0"/>
              <a:t> </a:t>
            </a:r>
            <a:r>
              <a:rPr lang="es-MX" sz="4800" dirty="0" err="1"/>
              <a:t>context</a:t>
            </a:r>
            <a:r>
              <a:rPr lang="es-MX" sz="4800" dirty="0"/>
              <a:t> of </a:t>
            </a:r>
            <a:r>
              <a:rPr lang="es-MX" sz="4800" dirty="0" err="1" smtClean="0"/>
              <a:t>word</a:t>
            </a:r>
            <a:r>
              <a:rPr lang="es-MX" sz="4800" dirty="0" smtClean="0"/>
              <a:t> </a:t>
            </a:r>
            <a:r>
              <a:rPr lang="es-MX" sz="4800" dirty="0"/>
              <a:t>to </a:t>
            </a:r>
            <a:r>
              <a:rPr lang="es-MX" sz="4800" dirty="0" err="1"/>
              <a:t>then</a:t>
            </a:r>
            <a:r>
              <a:rPr lang="es-MX" sz="4800" dirty="0"/>
              <a:t> </a:t>
            </a:r>
            <a:r>
              <a:rPr lang="es-MX" sz="4800" dirty="0" err="1"/>
              <a:t>train</a:t>
            </a:r>
            <a:r>
              <a:rPr lang="es-MX" sz="4800" dirty="0"/>
              <a:t> machines to Learn </a:t>
            </a:r>
            <a:r>
              <a:rPr lang="es-MX" sz="4800" dirty="0" err="1"/>
              <a:t>language</a:t>
            </a:r>
            <a:r>
              <a:rPr lang="es-MX" sz="4800" dirty="0"/>
              <a:t> </a:t>
            </a:r>
            <a:r>
              <a:rPr lang="es-MX" sz="4800" dirty="0" err="1"/>
              <a:t>ques</a:t>
            </a:r>
            <a:r>
              <a:rPr lang="es-MX" sz="4800" dirty="0"/>
              <a:t> and </a:t>
            </a:r>
            <a:r>
              <a:rPr lang="es-MX" sz="4800" dirty="0" err="1"/>
              <a:t>gain</a:t>
            </a:r>
            <a:r>
              <a:rPr lang="es-MX" sz="4800" dirty="0"/>
              <a:t> a </a:t>
            </a:r>
            <a:r>
              <a:rPr lang="es-MX" sz="4800" dirty="0" err="1"/>
              <a:t>better</a:t>
            </a:r>
            <a:r>
              <a:rPr lang="es-MX" sz="4800" dirty="0"/>
              <a:t> </a:t>
            </a:r>
            <a:r>
              <a:rPr lang="es-MX" sz="4800" dirty="0" err="1"/>
              <a:t>understanding</a:t>
            </a:r>
            <a:r>
              <a:rPr lang="es-MX" sz="4800" dirty="0"/>
              <a:t> of the real </a:t>
            </a:r>
            <a:r>
              <a:rPr lang="es-MX" sz="4800" dirty="0" err="1"/>
              <a:t>meaning</a:t>
            </a:r>
            <a:r>
              <a:rPr lang="es-MX" sz="4800" dirty="0"/>
              <a:t> of the </a:t>
            </a:r>
            <a:r>
              <a:rPr lang="es-MX" sz="4800" dirty="0" err="1"/>
              <a:t>text</a:t>
            </a:r>
            <a:r>
              <a:rPr lang="es-MX" sz="4800" dirty="0"/>
              <a:t>.</a:t>
            </a:r>
          </a:p>
          <a:p>
            <a:pPr marL="0" indent="0">
              <a:buNone/>
            </a:pPr>
            <a:endParaRPr lang="en-US" sz="6000" dirty="0" smtClean="0"/>
          </a:p>
          <a:p>
            <a:pPr marL="0" indent="0">
              <a:buNone/>
            </a:pPr>
            <a:endParaRPr lang="en-US" sz="6000" dirty="0"/>
          </a:p>
          <a:p>
            <a:pPr marL="0" indent="0">
              <a:buNone/>
            </a:pPr>
            <a:endParaRPr lang="en-US" sz="6000" dirty="0" smtClean="0"/>
          </a:p>
        </p:txBody>
      </p:sp>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6" name="Rectángulo 5"/>
          <p:cNvSpPr/>
          <p:nvPr/>
        </p:nvSpPr>
        <p:spPr>
          <a:xfrm>
            <a:off x="1328111" y="3016044"/>
            <a:ext cx="1695307" cy="45719"/>
          </a:xfrm>
          <a:prstGeom prst="rect">
            <a:avLst/>
          </a:prstGeom>
          <a:noFill/>
          <a:ln>
            <a:noFill/>
          </a:ln>
        </p:spPr>
        <p:style>
          <a:lnRef idx="3">
            <a:schemeClr val="lt1"/>
          </a:lnRef>
          <a:fillRef idx="1">
            <a:schemeClr val="dk1"/>
          </a:fillRef>
          <a:effectRef idx="1">
            <a:schemeClr val="dk1"/>
          </a:effectRef>
          <a:fontRef idx="minor">
            <a:schemeClr val="lt1"/>
          </a:fontRef>
        </p:style>
        <p:txBody>
          <a:bodyPr rtlCol="0" anchor="ctr"/>
          <a:lstStyle/>
          <a:p>
            <a:pPr algn="ctr"/>
            <a:r>
              <a:rPr lang="en-US" sz="3200" dirty="0" smtClean="0"/>
              <a:t>______</a:t>
            </a:r>
            <a:endParaRPr lang="es-MX" sz="3200" dirty="0"/>
          </a:p>
        </p:txBody>
      </p:sp>
    </p:spTree>
    <p:extLst>
      <p:ext uri="{BB962C8B-B14F-4D97-AF65-F5344CB8AC3E}">
        <p14:creationId xmlns:p14="http://schemas.microsoft.com/office/powerpoint/2010/main" val="328115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375E-6 4.44444E-6 L 0.01002 0.02453 C 0.01224 0.03032 0.01536 0.03333 0.01862 0.03333 C 0.02252 0.03333 0.02552 0.03032 0.02773 0.02453 L 0.03802 4.44444E-6 " pathEditMode="relative" rAng="0" ptsTypes="AAAAA">
                                      <p:cBhvr>
                                        <p:cTn id="6" dur="2000" fill="hold"/>
                                        <p:tgtEl>
                                          <p:spTgt spid="6"/>
                                        </p:tgtEl>
                                        <p:attrNameLst>
                                          <p:attrName>ppt_x</p:attrName>
                                          <p:attrName>ppt_y</p:attrName>
                                        </p:attrNameLst>
                                      </p:cBhvr>
                                      <p:rCtr x="1901" y="1667"/>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1" nodeType="clickEffect">
                                  <p:stCondLst>
                                    <p:cond delay="0"/>
                                  </p:stCondLst>
                                  <p:childTnLst>
                                    <p:animMotion origin="layout" path="M 4.375E-6 4.44444E-6 L 0.0289 0.04004 C 0.03502 0.04907 0.04401 0.05393 0.05364 0.05393 C 0.06445 0.05393 0.07304 0.04907 0.07916 0.04004 L 0.1082 4.44444E-6 " pathEditMode="relative" rAng="0" ptsTypes="AAAAA">
                                      <p:cBhvr>
                                        <p:cTn id="10" dur="2000" fill="hold"/>
                                        <p:tgtEl>
                                          <p:spTgt spid="6"/>
                                        </p:tgtEl>
                                        <p:attrNameLst>
                                          <p:attrName>ppt_x</p:attrName>
                                          <p:attrName>ppt_y</p:attrName>
                                        </p:attrNameLst>
                                      </p:cBhvr>
                                      <p:rCtr x="5404"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2" nodeType="clickEffect">
                                  <p:stCondLst>
                                    <p:cond delay="0"/>
                                  </p:stCondLst>
                                  <p:childTnLst>
                                    <p:animMotion origin="layout" path="M 0.06953 4.44444E-6 L 0.09466 0.04004 C 0.1 0.04907 0.10781 0.05393 0.11627 0.05393 C 0.12578 0.05393 0.13346 0.04907 0.1388 0.04004 L 0.16445 4.44444E-6 " pathEditMode="relative" rAng="0" ptsTypes="AAAAA">
                                      <p:cBhvr>
                                        <p:cTn id="14" dur="2000" fill="hold"/>
                                        <p:tgtEl>
                                          <p:spTgt spid="6"/>
                                        </p:tgtEl>
                                        <p:attrNameLst>
                                          <p:attrName>ppt_x</p:attrName>
                                          <p:attrName>ppt_y</p:attrName>
                                        </p:attrNameLst>
                                      </p:cBhvr>
                                      <p:rCtr x="4740" y="2685"/>
                                    </p:animMotion>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grpId="3" nodeType="clickEffect">
                                  <p:stCondLst>
                                    <p:cond delay="0"/>
                                  </p:stCondLst>
                                  <p:childTnLst>
                                    <p:animMotion origin="layout" path="M 0.13424 4.44444E-6 L 0.1651 0.04004 C 0.17148 0.04907 0.18112 0.05393 0.19127 0.05393 C 0.20286 0.05393 0.21211 0.04907 0.21849 0.04004 L 0.24948 4.44444E-6 " pathEditMode="relative" rAng="0" ptsTypes="AAAAA">
                                      <p:cBhvr>
                                        <p:cTn id="18" dur="2000" fill="hold"/>
                                        <p:tgtEl>
                                          <p:spTgt spid="6"/>
                                        </p:tgtEl>
                                        <p:attrNameLst>
                                          <p:attrName>ppt_x</p:attrName>
                                          <p:attrName>ppt_y</p:attrName>
                                        </p:attrNameLst>
                                      </p:cBhvr>
                                      <p:rCtr x="5755" y="2685"/>
                                    </p:animMotion>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grpId="4" nodeType="clickEffect">
                                  <p:stCondLst>
                                    <p:cond delay="0"/>
                                  </p:stCondLst>
                                  <p:childTnLst>
                                    <p:animMotion origin="layout" path="M 0.22734 4.44444E-6 L 0.24817 0.04004 C 0.25273 0.04907 0.25911 0.05393 0.2664 0.05393 C 0.27408 0.05393 0.28046 0.04907 0.28502 0.04004 L 0.30651 4.44444E-6 " pathEditMode="relative" rAng="0" ptsTypes="AAAAA">
                                      <p:cBhvr>
                                        <p:cTn id="22" dur="2000" fill="hold"/>
                                        <p:tgtEl>
                                          <p:spTgt spid="6"/>
                                        </p:tgtEl>
                                        <p:attrNameLst>
                                          <p:attrName>ppt_x</p:attrName>
                                          <p:attrName>ppt_y</p:attrName>
                                        </p:attrNameLst>
                                      </p:cBhvr>
                                      <p:rCtr x="3958"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P spid="6" grpId="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73C598-6750-499F-90AA-727A3F91C300}"/>
              </a:ext>
            </a:extLst>
          </p:cNvPr>
          <p:cNvSpPr>
            <a:spLocks noGrp="1"/>
          </p:cNvSpPr>
          <p:nvPr>
            <p:ph type="title"/>
          </p:nvPr>
        </p:nvSpPr>
        <p:spPr/>
        <p:txBody>
          <a:bodyPr/>
          <a:lstStyle/>
          <a:p>
            <a:r>
              <a:rPr lang="es-MX" dirty="0" err="1"/>
              <a:t>Results</a:t>
            </a:r>
            <a:endParaRPr lang="en-US" dirty="0"/>
          </a:p>
        </p:txBody>
      </p:sp>
      <p:pic>
        <p:nvPicPr>
          <p:cNvPr id="6" name="Marcador de contenido 5">
            <a:extLst>
              <a:ext uri="{FF2B5EF4-FFF2-40B4-BE49-F238E27FC236}">
                <a16:creationId xmlns:a16="http://schemas.microsoft.com/office/drawing/2014/main" id="{AC07AAF3-9F0B-485B-BC70-52274412740D}"/>
              </a:ext>
            </a:extLst>
          </p:cNvPr>
          <p:cNvPicPr>
            <a:picLocks noGrp="1" noChangeAspect="1"/>
          </p:cNvPicPr>
          <p:nvPr>
            <p:ph idx="1"/>
          </p:nvPr>
        </p:nvPicPr>
        <p:blipFill>
          <a:blip r:embed="rId2"/>
          <a:stretch>
            <a:fillRect/>
          </a:stretch>
        </p:blipFill>
        <p:spPr>
          <a:xfrm>
            <a:off x="1373428" y="2011363"/>
            <a:ext cx="9443557" cy="4206875"/>
          </a:xfrm>
          <a:prstGeom prst="rect">
            <a:avLst/>
          </a:prstGeom>
        </p:spPr>
      </p:pic>
      <p:sp>
        <p:nvSpPr>
          <p:cNvPr id="4" name="Marcador de pie de página 3">
            <a:extLst>
              <a:ext uri="{FF2B5EF4-FFF2-40B4-BE49-F238E27FC236}">
                <a16:creationId xmlns:a16="http://schemas.microsoft.com/office/drawing/2014/main" id="{71425969-D9F1-4AD9-AD3A-DD04E882EC19}"/>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64A3C2AA-7BA2-426F-B970-2480DA90A086}"/>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99115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4A34D-1C01-4ED8-BA05-BD060F3E08C3}"/>
              </a:ext>
            </a:extLst>
          </p:cNvPr>
          <p:cNvSpPr>
            <a:spLocks noGrp="1"/>
          </p:cNvSpPr>
          <p:nvPr>
            <p:ph type="title"/>
          </p:nvPr>
        </p:nvSpPr>
        <p:spPr/>
        <p:txBody>
          <a:bodyPr/>
          <a:lstStyle/>
          <a:p>
            <a:r>
              <a:rPr lang="es-MX" dirty="0" err="1"/>
              <a:t>Discussion</a:t>
            </a:r>
            <a:endParaRPr lang="en-US" dirty="0"/>
          </a:p>
        </p:txBody>
      </p:sp>
      <p:sp>
        <p:nvSpPr>
          <p:cNvPr id="3" name="Marcador de contenido 2">
            <a:extLst>
              <a:ext uri="{FF2B5EF4-FFF2-40B4-BE49-F238E27FC236}">
                <a16:creationId xmlns:a16="http://schemas.microsoft.com/office/drawing/2014/main" id="{A47E7F2E-432E-46D7-8A34-71099AEBE0FB}"/>
              </a:ext>
            </a:extLst>
          </p:cNvPr>
          <p:cNvSpPr>
            <a:spLocks noGrp="1"/>
          </p:cNvSpPr>
          <p:nvPr>
            <p:ph idx="1"/>
          </p:nvPr>
        </p:nvSpPr>
        <p:spPr/>
        <p:txBody>
          <a:bodyPr/>
          <a:lstStyle/>
          <a:p>
            <a:endParaRPr lang="en-US"/>
          </a:p>
        </p:txBody>
      </p:sp>
      <p:sp>
        <p:nvSpPr>
          <p:cNvPr id="4" name="Marcador de pie de página 3">
            <a:extLst>
              <a:ext uri="{FF2B5EF4-FFF2-40B4-BE49-F238E27FC236}">
                <a16:creationId xmlns:a16="http://schemas.microsoft.com/office/drawing/2014/main" id="{5CF55B8F-E1A9-4FB0-A4C6-A16636D5717A}"/>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D6A4CAC7-9BCA-4880-B86F-FA3A83D4224A}"/>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6503048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Personalizado 1">
      <a:dk1>
        <a:srgbClr val="FFFFFF"/>
      </a:dk1>
      <a:lt1>
        <a:srgbClr val="242852"/>
      </a:lt1>
      <a:dk2>
        <a:srgbClr val="FFFFFF"/>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 bandas</Template>
  <TotalTime>3531</TotalTime>
  <Words>691</Words>
  <Application>Microsoft Office PowerPoint</Application>
  <PresentationFormat>Panorámica</PresentationFormat>
  <Paragraphs>112</Paragraphs>
  <Slides>11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Calibri</vt:lpstr>
      <vt:lpstr>Cambria Math</vt:lpstr>
      <vt:lpstr>Corbel</vt:lpstr>
      <vt:lpstr>Wingdings</vt:lpstr>
      <vt:lpstr>Con bandas</vt:lpstr>
      <vt:lpstr>detecting toxicity on the Star Wars  fandom on Twitter using machine learning</vt:lpstr>
      <vt:lpstr>The problem</vt:lpstr>
      <vt:lpstr>Methodology</vt:lpstr>
      <vt:lpstr>techniques applied  (Include Applied Math concepts you are using)</vt:lpstr>
      <vt:lpstr>Tf-idf</vt:lpstr>
      <vt:lpstr>Tf-idf</vt:lpstr>
      <vt:lpstr>n-gram</vt:lpstr>
      <vt:lpstr>Results</vt:lpstr>
      <vt:lpstr>Discussion</vt:lpstr>
      <vt:lpstr>Conclusions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toxicity of the Star Wars fandom on Twitter</dc:title>
  <dc:creator>Carlos Alfonso Hinojosa Cavada</dc:creator>
  <cp:lastModifiedBy>Eider Diaz</cp:lastModifiedBy>
  <cp:revision>21</cp:revision>
  <dcterms:created xsi:type="dcterms:W3CDTF">2019-11-22T23:27:25Z</dcterms:created>
  <dcterms:modified xsi:type="dcterms:W3CDTF">2019-11-25T21:14:12Z</dcterms:modified>
</cp:coreProperties>
</file>