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Tek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jloFxHZzNo+MjT9/MqK7+H0aJ5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Teko-bold.fntdata"/><Relationship Id="rId27" Type="http://schemas.openxmlformats.org/officeDocument/2006/relationships/font" Target="fonts/Tek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5" name="Google Shape;75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569602" y="-921225"/>
            <a:ext cx="11136187" cy="8047838"/>
            <a:chOff x="569602" y="-921225"/>
            <a:chExt cx="11136187" cy="8047838"/>
          </a:xfrm>
        </p:grpSpPr>
        <p:sp>
          <p:nvSpPr>
            <p:cNvPr id="85" name="Google Shape;85;p1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"/>
          <p:cNvSpPr/>
          <p:nvPr/>
        </p:nvSpPr>
        <p:spPr>
          <a:xfrm>
            <a:off x="0" y="1480458"/>
            <a:ext cx="12192000" cy="389708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68300" sx="106000" rotWithShape="0" algn="ctr" sy="106000">
              <a:srgbClr val="000000">
                <a:alpha val="4078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438865" y="1978010"/>
            <a:ext cx="531427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3698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期中專題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3698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新北市空氣品質淨化區</a:t>
            </a:r>
            <a:endParaRPr b="1" sz="4000">
              <a:solidFill>
                <a:srgbClr val="43698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755251" y="3349933"/>
            <a:ext cx="32306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491B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EEIT9405吳昕儒</a:t>
            </a:r>
            <a:endParaRPr b="1" sz="1800">
              <a:solidFill>
                <a:srgbClr val="6491B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"/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10"/>
          <p:cNvGrpSpPr/>
          <p:nvPr/>
        </p:nvGrpSpPr>
        <p:grpSpPr>
          <a:xfrm>
            <a:off x="4262437" y="985194"/>
            <a:ext cx="3667126" cy="3647238"/>
            <a:chOff x="2699658" y="-921225"/>
            <a:chExt cx="8091720" cy="8047838"/>
          </a:xfrm>
        </p:grpSpPr>
        <p:sp>
          <p:nvSpPr>
            <p:cNvPr id="270" name="Google Shape;270;p10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10"/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 txBox="1"/>
          <p:nvPr/>
        </p:nvSpPr>
        <p:spPr>
          <a:xfrm>
            <a:off x="5485096" y="1916403"/>
            <a:ext cx="122180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13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4474313" y="4893383"/>
            <a:ext cx="3831818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698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程式片段</a:t>
            </a:r>
            <a:endParaRPr sz="7200">
              <a:solidFill>
                <a:srgbClr val="43698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11"/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286" name="Google Shape;286;p11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p11"/>
          <p:cNvSpPr txBox="1"/>
          <p:nvPr/>
        </p:nvSpPr>
        <p:spPr>
          <a:xfrm>
            <a:off x="278110" y="101102"/>
            <a:ext cx="1710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E6077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01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p11"/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296" name="Google Shape;296;p11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11"/>
          <p:cNvSpPr txBox="1"/>
          <p:nvPr/>
        </p:nvSpPr>
        <p:spPr>
          <a:xfrm>
            <a:off x="298462" y="-66686"/>
            <a:ext cx="122180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13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305" name="Google Shape;305;p11"/>
          <p:cNvCxnSpPr/>
          <p:nvPr/>
        </p:nvCxnSpPr>
        <p:spPr>
          <a:xfrm>
            <a:off x="1058224" y="2169131"/>
            <a:ext cx="10134759" cy="0"/>
          </a:xfrm>
          <a:prstGeom prst="straightConnector1">
            <a:avLst/>
          </a:prstGeom>
          <a:noFill/>
          <a:ln cap="flat" cmpd="sng" w="9525">
            <a:solidFill>
              <a:srgbClr val="2EB0A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p11"/>
          <p:cNvSpPr/>
          <p:nvPr/>
        </p:nvSpPr>
        <p:spPr>
          <a:xfrm>
            <a:off x="2421840" y="931324"/>
            <a:ext cx="3831818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698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程式片段</a:t>
            </a:r>
            <a:endParaRPr sz="7200">
              <a:solidFill>
                <a:srgbClr val="43698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07" name="Google Shape;307;p11"/>
          <p:cNvSpPr txBox="1"/>
          <p:nvPr/>
        </p:nvSpPr>
        <p:spPr>
          <a:xfrm>
            <a:off x="1324673" y="2299697"/>
            <a:ext cx="72562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491B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一、JDBC</a:t>
            </a:r>
            <a:endParaRPr sz="3200">
              <a:solidFill>
                <a:srgbClr val="6491B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08" name="Google Shape;30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2719" y="2149305"/>
            <a:ext cx="5832870" cy="462916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1"/>
          <p:cNvSpPr txBox="1"/>
          <p:nvPr/>
        </p:nvSpPr>
        <p:spPr>
          <a:xfrm>
            <a:off x="1450263" y="3010201"/>
            <a:ext cx="26053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EB0A2"/>
                </a:solidFill>
                <a:latin typeface="Arial"/>
                <a:ea typeface="Arial"/>
                <a:cs typeface="Arial"/>
                <a:sym typeface="Arial"/>
              </a:rPr>
              <a:t>載入 JDBC 驅動程式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12"/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316" name="Google Shape;316;p12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2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2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2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2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2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2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" name="Google Shape;324;p12"/>
          <p:cNvSpPr txBox="1"/>
          <p:nvPr/>
        </p:nvSpPr>
        <p:spPr>
          <a:xfrm>
            <a:off x="278110" y="101102"/>
            <a:ext cx="1710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E6077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01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12"/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326" name="Google Shape;326;p12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2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2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2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2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2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2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12"/>
          <p:cNvSpPr txBox="1"/>
          <p:nvPr/>
        </p:nvSpPr>
        <p:spPr>
          <a:xfrm>
            <a:off x="298462" y="-66686"/>
            <a:ext cx="122180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13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335" name="Google Shape;335;p12"/>
          <p:cNvCxnSpPr/>
          <p:nvPr/>
        </p:nvCxnSpPr>
        <p:spPr>
          <a:xfrm>
            <a:off x="1058224" y="2169131"/>
            <a:ext cx="10134759" cy="0"/>
          </a:xfrm>
          <a:prstGeom prst="straightConnector1">
            <a:avLst/>
          </a:prstGeom>
          <a:noFill/>
          <a:ln cap="flat" cmpd="sng" w="9525">
            <a:solidFill>
              <a:srgbClr val="2EB0A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6" name="Google Shape;336;p12"/>
          <p:cNvSpPr/>
          <p:nvPr/>
        </p:nvSpPr>
        <p:spPr>
          <a:xfrm>
            <a:off x="2421840" y="931324"/>
            <a:ext cx="3831818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698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程式片段</a:t>
            </a:r>
            <a:endParaRPr sz="7200">
              <a:solidFill>
                <a:srgbClr val="43698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37" name="Google Shape;337;p12"/>
          <p:cNvSpPr txBox="1"/>
          <p:nvPr/>
        </p:nvSpPr>
        <p:spPr>
          <a:xfrm>
            <a:off x="1324673" y="2299697"/>
            <a:ext cx="72562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491B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二、I/O CSV</a:t>
            </a:r>
            <a:endParaRPr sz="3200">
              <a:solidFill>
                <a:srgbClr val="6491B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38" name="Google Shape;338;p12"/>
          <p:cNvPicPr preferRelativeResize="0"/>
          <p:nvPr/>
        </p:nvPicPr>
        <p:blipFill rotWithShape="1">
          <a:blip r:embed="rId3">
            <a:alphaModFix/>
          </a:blip>
          <a:srcRect b="0" l="0" r="0" t="45069"/>
          <a:stretch/>
        </p:blipFill>
        <p:spPr>
          <a:xfrm>
            <a:off x="89149" y="3151068"/>
            <a:ext cx="6944607" cy="357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4431" y="167847"/>
            <a:ext cx="5757569" cy="3523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13"/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346" name="Google Shape;346;p13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4" name="Google Shape;354;p13"/>
          <p:cNvSpPr txBox="1"/>
          <p:nvPr/>
        </p:nvSpPr>
        <p:spPr>
          <a:xfrm>
            <a:off x="278110" y="101102"/>
            <a:ext cx="1710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E6077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01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p13"/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356" name="Google Shape;356;p13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13"/>
          <p:cNvSpPr txBox="1"/>
          <p:nvPr/>
        </p:nvSpPr>
        <p:spPr>
          <a:xfrm>
            <a:off x="298462" y="-66686"/>
            <a:ext cx="122180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13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365" name="Google Shape;365;p13"/>
          <p:cNvCxnSpPr/>
          <p:nvPr/>
        </p:nvCxnSpPr>
        <p:spPr>
          <a:xfrm>
            <a:off x="1058224" y="2169131"/>
            <a:ext cx="10134759" cy="0"/>
          </a:xfrm>
          <a:prstGeom prst="straightConnector1">
            <a:avLst/>
          </a:prstGeom>
          <a:noFill/>
          <a:ln cap="flat" cmpd="sng" w="9525">
            <a:solidFill>
              <a:srgbClr val="2EB0A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6" name="Google Shape;366;p13"/>
          <p:cNvSpPr/>
          <p:nvPr/>
        </p:nvSpPr>
        <p:spPr>
          <a:xfrm>
            <a:off x="2421840" y="931324"/>
            <a:ext cx="3831818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698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程式片段</a:t>
            </a:r>
            <a:endParaRPr sz="7200">
              <a:solidFill>
                <a:srgbClr val="43698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67" name="Google Shape;367;p13"/>
          <p:cNvSpPr txBox="1"/>
          <p:nvPr/>
        </p:nvSpPr>
        <p:spPr>
          <a:xfrm>
            <a:off x="1324673" y="2299697"/>
            <a:ext cx="72562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491B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二、I/O JSON</a:t>
            </a:r>
            <a:endParaRPr sz="3200">
              <a:solidFill>
                <a:srgbClr val="6491B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68" name="Google Shape;3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615034"/>
            <a:ext cx="12432619" cy="4208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2225" y="28518"/>
            <a:ext cx="4539515" cy="388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14"/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376" name="Google Shape;376;p14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p14"/>
          <p:cNvSpPr txBox="1"/>
          <p:nvPr/>
        </p:nvSpPr>
        <p:spPr>
          <a:xfrm>
            <a:off x="278110" y="101102"/>
            <a:ext cx="1710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E6077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01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14"/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386" name="Google Shape;386;p14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14"/>
          <p:cNvSpPr txBox="1"/>
          <p:nvPr/>
        </p:nvSpPr>
        <p:spPr>
          <a:xfrm>
            <a:off x="298462" y="-66686"/>
            <a:ext cx="122180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13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395" name="Google Shape;395;p14"/>
          <p:cNvCxnSpPr/>
          <p:nvPr/>
        </p:nvCxnSpPr>
        <p:spPr>
          <a:xfrm>
            <a:off x="1058224" y="2169131"/>
            <a:ext cx="10134759" cy="0"/>
          </a:xfrm>
          <a:prstGeom prst="straightConnector1">
            <a:avLst/>
          </a:prstGeom>
          <a:noFill/>
          <a:ln cap="flat" cmpd="sng" w="9525">
            <a:solidFill>
              <a:srgbClr val="2EB0A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6" name="Google Shape;396;p14"/>
          <p:cNvSpPr/>
          <p:nvPr/>
        </p:nvSpPr>
        <p:spPr>
          <a:xfrm>
            <a:off x="2421840" y="931324"/>
            <a:ext cx="3831818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698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程式片段</a:t>
            </a:r>
            <a:endParaRPr sz="7200">
              <a:solidFill>
                <a:srgbClr val="43698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7" name="Google Shape;397;p14"/>
          <p:cNvSpPr txBox="1"/>
          <p:nvPr/>
        </p:nvSpPr>
        <p:spPr>
          <a:xfrm>
            <a:off x="1324673" y="2299697"/>
            <a:ext cx="72562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491B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二、I/O XML</a:t>
            </a:r>
            <a:endParaRPr sz="3200">
              <a:solidFill>
                <a:srgbClr val="6491B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398" name="Google Shape;3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340" y="666971"/>
            <a:ext cx="6767459" cy="616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751" y="136410"/>
            <a:ext cx="4578999" cy="3832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3478" y="3837051"/>
            <a:ext cx="3867546" cy="2828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15"/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407" name="Google Shape;407;p15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5" name="Google Shape;415;p15"/>
          <p:cNvSpPr txBox="1"/>
          <p:nvPr/>
        </p:nvSpPr>
        <p:spPr>
          <a:xfrm>
            <a:off x="278110" y="101102"/>
            <a:ext cx="1710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E6077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01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p15"/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17" name="Google Shape;417;p15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15"/>
          <p:cNvSpPr txBox="1"/>
          <p:nvPr/>
        </p:nvSpPr>
        <p:spPr>
          <a:xfrm>
            <a:off x="298462" y="-66686"/>
            <a:ext cx="122180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13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426" name="Google Shape;426;p15"/>
          <p:cNvCxnSpPr/>
          <p:nvPr/>
        </p:nvCxnSpPr>
        <p:spPr>
          <a:xfrm>
            <a:off x="1058224" y="2169131"/>
            <a:ext cx="10134759" cy="0"/>
          </a:xfrm>
          <a:prstGeom prst="straightConnector1">
            <a:avLst/>
          </a:prstGeom>
          <a:noFill/>
          <a:ln cap="flat" cmpd="sng" w="9525">
            <a:solidFill>
              <a:srgbClr val="2EB0A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7" name="Google Shape;427;p15"/>
          <p:cNvSpPr/>
          <p:nvPr/>
        </p:nvSpPr>
        <p:spPr>
          <a:xfrm>
            <a:off x="2421840" y="931324"/>
            <a:ext cx="3831818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698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程式片段</a:t>
            </a:r>
            <a:endParaRPr sz="7200">
              <a:solidFill>
                <a:srgbClr val="43698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28" name="Google Shape;428;p15"/>
          <p:cNvSpPr txBox="1"/>
          <p:nvPr/>
        </p:nvSpPr>
        <p:spPr>
          <a:xfrm>
            <a:off x="1324673" y="2299697"/>
            <a:ext cx="72562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491B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三、所使用到的JAR</a:t>
            </a:r>
            <a:endParaRPr sz="3200">
              <a:solidFill>
                <a:srgbClr val="6491B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29" name="Google Shape;4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134" y="3188913"/>
            <a:ext cx="4581065" cy="3202437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15"/>
          <p:cNvSpPr txBox="1"/>
          <p:nvPr/>
        </p:nvSpPr>
        <p:spPr>
          <a:xfrm>
            <a:off x="5125198" y="3459717"/>
            <a:ext cx="224024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EB0A2"/>
                </a:solidFill>
                <a:latin typeface="Arial"/>
                <a:ea typeface="Arial"/>
                <a:cs typeface="Arial"/>
                <a:sym typeface="Arial"/>
              </a:rPr>
              <a:t>JAVA轉JSON格式</a:t>
            </a:r>
            <a:endParaRPr/>
          </a:p>
        </p:txBody>
      </p:sp>
      <p:sp>
        <p:nvSpPr>
          <p:cNvPr id="431" name="Google Shape;431;p15"/>
          <p:cNvSpPr txBox="1"/>
          <p:nvPr/>
        </p:nvSpPr>
        <p:spPr>
          <a:xfrm>
            <a:off x="5125197" y="3780924"/>
            <a:ext cx="65226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EB0A2"/>
                </a:solidFill>
                <a:latin typeface="Arial"/>
                <a:ea typeface="Arial"/>
                <a:cs typeface="Arial"/>
                <a:sym typeface="Arial"/>
              </a:rPr>
              <a:t>提供jackson使用註解(控制對象如何序列化、反序列化)</a:t>
            </a:r>
            <a:endParaRPr sz="2000">
              <a:solidFill>
                <a:srgbClr val="2EB0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5"/>
          <p:cNvSpPr txBox="1"/>
          <p:nvPr/>
        </p:nvSpPr>
        <p:spPr>
          <a:xfrm>
            <a:off x="5125193" y="4113974"/>
            <a:ext cx="65226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EB0A2"/>
                </a:solidFill>
                <a:latin typeface="Arial"/>
                <a:ea typeface="Arial"/>
                <a:cs typeface="Arial"/>
                <a:sym typeface="Arial"/>
              </a:rPr>
              <a:t>提供jackson核心功能</a:t>
            </a:r>
            <a:endParaRPr/>
          </a:p>
        </p:txBody>
      </p:sp>
      <p:sp>
        <p:nvSpPr>
          <p:cNvPr id="433" name="Google Shape;433;p15"/>
          <p:cNvSpPr txBox="1"/>
          <p:nvPr/>
        </p:nvSpPr>
        <p:spPr>
          <a:xfrm>
            <a:off x="5125193" y="4438184"/>
            <a:ext cx="65226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EB0A2"/>
                </a:solidFill>
                <a:latin typeface="Arial"/>
                <a:ea typeface="Arial"/>
                <a:cs typeface="Arial"/>
                <a:sym typeface="Arial"/>
              </a:rPr>
              <a:t>將JAVA對象與JSON之間數據綁定</a:t>
            </a:r>
            <a:endParaRPr/>
          </a:p>
        </p:txBody>
      </p:sp>
      <p:sp>
        <p:nvSpPr>
          <p:cNvPr id="434" name="Google Shape;434;p15"/>
          <p:cNvSpPr txBox="1"/>
          <p:nvPr/>
        </p:nvSpPr>
        <p:spPr>
          <a:xfrm>
            <a:off x="5125194" y="4741768"/>
            <a:ext cx="65226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EB0A2"/>
                </a:solidFill>
                <a:latin typeface="Arial"/>
                <a:ea typeface="Arial"/>
                <a:cs typeface="Arial"/>
                <a:sym typeface="Arial"/>
              </a:rPr>
              <a:t>其它格式的擴展庫(EX:XML)</a:t>
            </a:r>
            <a:endParaRPr sz="2000">
              <a:solidFill>
                <a:srgbClr val="2EB0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5"/>
          <p:cNvSpPr txBox="1"/>
          <p:nvPr/>
        </p:nvSpPr>
        <p:spPr>
          <a:xfrm>
            <a:off x="5125192" y="5998645"/>
            <a:ext cx="65226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EB0A2"/>
                </a:solidFill>
                <a:latin typeface="Arial"/>
                <a:ea typeface="Arial"/>
                <a:cs typeface="Arial"/>
                <a:sym typeface="Arial"/>
              </a:rPr>
              <a:t>是何處理大規模的XML文檔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6"/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442" name="Google Shape;442;p16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0" name="Google Shape;450;p16"/>
          <p:cNvSpPr txBox="1"/>
          <p:nvPr/>
        </p:nvSpPr>
        <p:spPr>
          <a:xfrm>
            <a:off x="278110" y="101102"/>
            <a:ext cx="1710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E6077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01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16"/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52" name="Google Shape;452;p16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p16"/>
          <p:cNvSpPr txBox="1"/>
          <p:nvPr/>
        </p:nvSpPr>
        <p:spPr>
          <a:xfrm>
            <a:off x="298462" y="-66686"/>
            <a:ext cx="122180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13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461" name="Google Shape;461;p16"/>
          <p:cNvCxnSpPr/>
          <p:nvPr/>
        </p:nvCxnSpPr>
        <p:spPr>
          <a:xfrm>
            <a:off x="1058224" y="2169131"/>
            <a:ext cx="10134759" cy="0"/>
          </a:xfrm>
          <a:prstGeom prst="straightConnector1">
            <a:avLst/>
          </a:prstGeom>
          <a:noFill/>
          <a:ln cap="flat" cmpd="sng" w="9525">
            <a:solidFill>
              <a:srgbClr val="2EB0A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2" name="Google Shape;462;p16"/>
          <p:cNvSpPr/>
          <p:nvPr/>
        </p:nvSpPr>
        <p:spPr>
          <a:xfrm>
            <a:off x="2421840" y="931324"/>
            <a:ext cx="3831818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698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程式片段</a:t>
            </a:r>
            <a:endParaRPr sz="7200">
              <a:solidFill>
                <a:srgbClr val="43698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63" name="Google Shape;463;p16"/>
          <p:cNvSpPr txBox="1"/>
          <p:nvPr/>
        </p:nvSpPr>
        <p:spPr>
          <a:xfrm>
            <a:off x="1324673" y="2299697"/>
            <a:ext cx="72562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491B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四、DAO-查詢資料</a:t>
            </a:r>
            <a:endParaRPr/>
          </a:p>
        </p:txBody>
      </p:sp>
      <p:sp>
        <p:nvSpPr>
          <p:cNvPr id="464" name="Google Shape;464;p16"/>
          <p:cNvSpPr txBox="1"/>
          <p:nvPr/>
        </p:nvSpPr>
        <p:spPr>
          <a:xfrm>
            <a:off x="1685082" y="2945508"/>
            <a:ext cx="8280148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C6A8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C6A80"/>
                </a:solidFill>
                <a:latin typeface="Arial"/>
                <a:ea typeface="Arial"/>
                <a:cs typeface="Arial"/>
                <a:sym typeface="Arial"/>
              </a:rPr>
              <a:t>findAirById(int id)：根據 ID 查找特定的 Air 資料。</a:t>
            </a:r>
            <a:endParaRPr sz="1800">
              <a:solidFill>
                <a:srgbClr val="2C6A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C6A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C6A8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C6A80"/>
                </a:solidFill>
                <a:latin typeface="Arial"/>
                <a:ea typeface="Arial"/>
                <a:cs typeface="Arial"/>
                <a:sym typeface="Arial"/>
              </a:rPr>
              <a:t>findAllAir()：查詢所有 Air 資料。</a:t>
            </a:r>
            <a:endParaRPr sz="1800">
              <a:solidFill>
                <a:srgbClr val="2C6A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C6A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C6A8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C6A80"/>
                </a:solidFill>
                <a:latin typeface="Arial"/>
                <a:ea typeface="Arial"/>
                <a:cs typeface="Arial"/>
                <a:sym typeface="Arial"/>
              </a:rPr>
              <a:t>readAir(Integer id)：查詢單筆資料並打印其資訊，這是一個簡單的查詢方法，將結果打印在控制台。</a:t>
            </a:r>
            <a:endParaRPr sz="1800">
              <a:solidFill>
                <a:srgbClr val="2C6A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C6A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C6A8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C6A80"/>
                </a:solidFill>
                <a:latin typeface="Arial"/>
                <a:ea typeface="Arial"/>
                <a:cs typeface="Arial"/>
                <a:sym typeface="Arial"/>
              </a:rPr>
              <a:t>findAirByUniqueIdentifier(Air air)：根據 district 和 name 查詢唯一的空氣品質資料。</a:t>
            </a:r>
            <a:endParaRPr sz="1800">
              <a:solidFill>
                <a:srgbClr val="2C6A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C6A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C6A8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C6A80"/>
                </a:solidFill>
                <a:latin typeface="Arial"/>
                <a:ea typeface="Arial"/>
                <a:cs typeface="Arial"/>
                <a:sym typeface="Arial"/>
              </a:rPr>
              <a:t>findAirByType(String type)：根據 type 查詢所有符合條件的資料。</a:t>
            </a:r>
            <a:endParaRPr sz="1800">
              <a:solidFill>
                <a:srgbClr val="2C6A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C6A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C6A8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C6A80"/>
                </a:solidFill>
                <a:latin typeface="Arial"/>
                <a:ea typeface="Arial"/>
                <a:cs typeface="Arial"/>
                <a:sym typeface="Arial"/>
              </a:rPr>
              <a:t>findAirByDistrict(String district)：根據 district 查詢所有符合條件的資料。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0" name="Google Shape;470;p17"/>
          <p:cNvCxnSpPr/>
          <p:nvPr/>
        </p:nvCxnSpPr>
        <p:spPr>
          <a:xfrm>
            <a:off x="1058224" y="2169131"/>
            <a:ext cx="10134759" cy="0"/>
          </a:xfrm>
          <a:prstGeom prst="straightConnector1">
            <a:avLst/>
          </a:prstGeom>
          <a:noFill/>
          <a:ln cap="flat" cmpd="sng" w="9525">
            <a:solidFill>
              <a:srgbClr val="2EB0A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1" name="Google Shape;471;p17"/>
          <p:cNvSpPr txBox="1"/>
          <p:nvPr/>
        </p:nvSpPr>
        <p:spPr>
          <a:xfrm>
            <a:off x="1324673" y="2299697"/>
            <a:ext cx="72562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491B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一、JDBC</a:t>
            </a:r>
            <a:endParaRPr sz="3200">
              <a:solidFill>
                <a:srgbClr val="6491B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472" name="Google Shape;4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07" y="1185154"/>
            <a:ext cx="5958128" cy="3990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3658" y="29754"/>
            <a:ext cx="5198548" cy="338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2711" y="3476358"/>
            <a:ext cx="4863450" cy="3203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8"/>
          <p:cNvSpPr txBox="1"/>
          <p:nvPr/>
        </p:nvSpPr>
        <p:spPr>
          <a:xfrm>
            <a:off x="278110" y="101102"/>
            <a:ext cx="1710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E6077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01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18"/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482" name="Google Shape;482;p18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0" name="Google Shape;490;p18"/>
          <p:cNvSpPr txBox="1"/>
          <p:nvPr/>
        </p:nvSpPr>
        <p:spPr>
          <a:xfrm>
            <a:off x="298462" y="-66686"/>
            <a:ext cx="122180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13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491" name="Google Shape;491;p18"/>
          <p:cNvCxnSpPr/>
          <p:nvPr/>
        </p:nvCxnSpPr>
        <p:spPr>
          <a:xfrm>
            <a:off x="1058224" y="2169131"/>
            <a:ext cx="10134759" cy="0"/>
          </a:xfrm>
          <a:prstGeom prst="straightConnector1">
            <a:avLst/>
          </a:prstGeom>
          <a:noFill/>
          <a:ln cap="flat" cmpd="sng" w="9525">
            <a:solidFill>
              <a:srgbClr val="2EB0A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2" name="Google Shape;492;p18"/>
          <p:cNvSpPr/>
          <p:nvPr/>
        </p:nvSpPr>
        <p:spPr>
          <a:xfrm>
            <a:off x="2421840" y="931324"/>
            <a:ext cx="3831818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698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程式片段</a:t>
            </a:r>
            <a:endParaRPr sz="7200">
              <a:solidFill>
                <a:srgbClr val="43698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93" name="Google Shape;493;p18"/>
          <p:cNvSpPr txBox="1"/>
          <p:nvPr/>
        </p:nvSpPr>
        <p:spPr>
          <a:xfrm>
            <a:off x="1324673" y="2299697"/>
            <a:ext cx="72562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491B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五、DAO-更新資料</a:t>
            </a:r>
            <a:endParaRPr/>
          </a:p>
        </p:txBody>
      </p:sp>
      <p:pic>
        <p:nvPicPr>
          <p:cNvPr id="494" name="Google Shape;49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0572" y="162861"/>
            <a:ext cx="8331085" cy="6810521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18"/>
          <p:cNvSpPr txBox="1"/>
          <p:nvPr/>
        </p:nvSpPr>
        <p:spPr>
          <a:xfrm>
            <a:off x="636831" y="3258072"/>
            <a:ext cx="591084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6A80"/>
                </a:solidFill>
                <a:latin typeface="Arial"/>
                <a:ea typeface="Arial"/>
                <a:cs typeface="Arial"/>
                <a:sym typeface="Arial"/>
              </a:rPr>
              <a:t>existingAir 是程式中的一個 Air 物件，代表資料庫中查詢到的某一條空氣品質資料。</a:t>
            </a:r>
            <a:endParaRPr sz="1800">
              <a:solidFill>
                <a:srgbClr val="2C6A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6A80"/>
                </a:solidFill>
                <a:latin typeface="Arial"/>
                <a:ea typeface="Arial"/>
                <a:cs typeface="Arial"/>
                <a:sym typeface="Arial"/>
              </a:rPr>
              <a:t>然後將更新後的資料保存回資料庫。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19"/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502" name="Google Shape;502;p19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9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0" name="Google Shape;510;p19"/>
          <p:cNvSpPr txBox="1"/>
          <p:nvPr/>
        </p:nvSpPr>
        <p:spPr>
          <a:xfrm>
            <a:off x="278110" y="101102"/>
            <a:ext cx="1710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E6077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01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1" name="Google Shape;511;p19"/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512" name="Google Shape;512;p19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0" name="Google Shape;520;p19"/>
          <p:cNvSpPr txBox="1"/>
          <p:nvPr/>
        </p:nvSpPr>
        <p:spPr>
          <a:xfrm>
            <a:off x="298462" y="-66686"/>
            <a:ext cx="122180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13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521" name="Google Shape;521;p19"/>
          <p:cNvCxnSpPr/>
          <p:nvPr/>
        </p:nvCxnSpPr>
        <p:spPr>
          <a:xfrm>
            <a:off x="1058224" y="2169131"/>
            <a:ext cx="10134759" cy="0"/>
          </a:xfrm>
          <a:prstGeom prst="straightConnector1">
            <a:avLst/>
          </a:prstGeom>
          <a:noFill/>
          <a:ln cap="flat" cmpd="sng" w="9525">
            <a:solidFill>
              <a:srgbClr val="2EB0A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2" name="Google Shape;522;p19"/>
          <p:cNvSpPr/>
          <p:nvPr/>
        </p:nvSpPr>
        <p:spPr>
          <a:xfrm>
            <a:off x="2421840" y="931324"/>
            <a:ext cx="3831818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698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程式片段</a:t>
            </a:r>
            <a:endParaRPr sz="7200">
              <a:solidFill>
                <a:srgbClr val="43698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23" name="Google Shape;523;p19"/>
          <p:cNvSpPr txBox="1"/>
          <p:nvPr/>
        </p:nvSpPr>
        <p:spPr>
          <a:xfrm>
            <a:off x="1324673" y="2299697"/>
            <a:ext cx="72562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491B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六、GUI</a:t>
            </a:r>
            <a:endParaRPr sz="3200">
              <a:solidFill>
                <a:srgbClr val="6491B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24" name="Google Shape;5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1450" y="2169131"/>
            <a:ext cx="5981533" cy="4608278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9"/>
          <p:cNvSpPr txBox="1"/>
          <p:nvPr/>
        </p:nvSpPr>
        <p:spPr>
          <a:xfrm>
            <a:off x="864158" y="3151967"/>
            <a:ext cx="42453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C6A80"/>
                </a:solidFill>
                <a:latin typeface="Arial"/>
                <a:ea typeface="Arial"/>
                <a:cs typeface="Arial"/>
                <a:sym typeface="Arial"/>
              </a:rPr>
              <a:t>設計操作功能:新增、查詢、更新、刪除資料，以及匯出資料等。並使用 JMenu 來管理選單，讓使用者可以透過界面進行交互。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9870067" y="5006675"/>
            <a:ext cx="985375" cy="985375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-169492" y="3774301"/>
            <a:ext cx="2340514" cy="23405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9796252" y="577831"/>
            <a:ext cx="1059190" cy="105919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2"/>
          <p:cNvGrpSpPr/>
          <p:nvPr/>
        </p:nvGrpSpPr>
        <p:grpSpPr>
          <a:xfrm>
            <a:off x="6004275" y="2142715"/>
            <a:ext cx="1963742" cy="1765981"/>
            <a:chOff x="7138937" y="3865364"/>
            <a:chExt cx="1102608" cy="991570"/>
          </a:xfrm>
        </p:grpSpPr>
        <p:sp>
          <p:nvSpPr>
            <p:cNvPr id="105" name="Google Shape;105;p2"/>
            <p:cNvSpPr/>
            <p:nvPr/>
          </p:nvSpPr>
          <p:spPr>
            <a:xfrm>
              <a:off x="7138937" y="4629183"/>
              <a:ext cx="1102608" cy="227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資料來源</a:t>
              </a:r>
              <a:endParaRPr b="1" sz="2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352573" y="3865364"/>
              <a:ext cx="675337" cy="675337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EB0A2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02</a:t>
              </a:r>
              <a:endParaRPr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107" name="Google Shape;107;p2"/>
          <p:cNvSpPr/>
          <p:nvPr/>
        </p:nvSpPr>
        <p:spPr>
          <a:xfrm>
            <a:off x="8533229" y="3562607"/>
            <a:ext cx="1789730" cy="405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SQL</a:t>
            </a:r>
            <a:endParaRPr b="1" sz="2400">
              <a:solidFill>
                <a:srgbClr val="7F7F7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8828536" y="2155925"/>
            <a:ext cx="1199117" cy="119911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BD4CC"/>
          </a:solidFill>
          <a:ln>
            <a:noFill/>
          </a:ln>
        </p:spPr>
        <p:txBody>
          <a:bodyPr anchorCtr="0" anchor="ctr" bIns="19025" lIns="19025" spcFirstLastPara="1" rIns="19025" wrap="square" tIns="190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03</a:t>
            </a:r>
            <a:endParaRPr sz="2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09" name="Google Shape;109;p2"/>
          <p:cNvGrpSpPr/>
          <p:nvPr/>
        </p:nvGrpSpPr>
        <p:grpSpPr>
          <a:xfrm>
            <a:off x="4708859" y="4145493"/>
            <a:ext cx="1953995" cy="1809993"/>
            <a:chOff x="6523035" y="3766539"/>
            <a:chExt cx="1697691" cy="1572577"/>
          </a:xfrm>
        </p:grpSpPr>
        <p:sp>
          <p:nvSpPr>
            <p:cNvPr id="110" name="Google Shape;110;p2"/>
            <p:cNvSpPr/>
            <p:nvPr/>
          </p:nvSpPr>
          <p:spPr>
            <a:xfrm>
              <a:off x="6523035" y="4986697"/>
              <a:ext cx="1697691" cy="352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程式片段</a:t>
              </a:r>
              <a:endParaRPr b="1" sz="2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851971" y="3766539"/>
              <a:ext cx="1039820" cy="1039819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6491B0"/>
            </a:solidFill>
            <a:ln cap="flat" cmpd="sng" w="12700">
              <a:solidFill>
                <a:srgbClr val="6491B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04</a:t>
              </a:r>
              <a:endParaRPr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12" name="Google Shape;112;p2"/>
          <p:cNvGrpSpPr/>
          <p:nvPr/>
        </p:nvGrpSpPr>
        <p:grpSpPr>
          <a:xfrm rot="2837432">
            <a:off x="-2595822" y="-1674012"/>
            <a:ext cx="6921957" cy="5002321"/>
            <a:chOff x="569602" y="-921225"/>
            <a:chExt cx="11136187" cy="8047838"/>
          </a:xfrm>
        </p:grpSpPr>
        <p:sp>
          <p:nvSpPr>
            <p:cNvPr id="113" name="Google Shape;113;p2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2"/>
          <p:cNvSpPr txBox="1"/>
          <p:nvPr/>
        </p:nvSpPr>
        <p:spPr>
          <a:xfrm>
            <a:off x="-47402" y="378082"/>
            <a:ext cx="3724096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目錄</a:t>
            </a:r>
            <a:endParaRPr sz="13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grpSp>
        <p:nvGrpSpPr>
          <p:cNvPr id="122" name="Google Shape;122;p2"/>
          <p:cNvGrpSpPr/>
          <p:nvPr/>
        </p:nvGrpSpPr>
        <p:grpSpPr>
          <a:xfrm>
            <a:off x="3484788" y="2180831"/>
            <a:ext cx="1953995" cy="1727865"/>
            <a:chOff x="8125696" y="2065273"/>
            <a:chExt cx="1102608" cy="975006"/>
          </a:xfrm>
        </p:grpSpPr>
        <p:sp>
          <p:nvSpPr>
            <p:cNvPr id="123" name="Google Shape;123;p2"/>
            <p:cNvSpPr/>
            <p:nvPr/>
          </p:nvSpPr>
          <p:spPr>
            <a:xfrm>
              <a:off x="8125696" y="2811392"/>
              <a:ext cx="1102608" cy="228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主題說明</a:t>
              </a:r>
              <a:endParaRPr b="1" sz="2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320877" y="2065273"/>
              <a:ext cx="675337" cy="675337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2F728B"/>
            </a:solidFill>
            <a:ln>
              <a:noFill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01</a:t>
              </a:r>
              <a:endParaRPr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25" name="Google Shape;125;p2"/>
          <p:cNvGrpSpPr/>
          <p:nvPr/>
        </p:nvGrpSpPr>
        <p:grpSpPr>
          <a:xfrm>
            <a:off x="7444361" y="4158137"/>
            <a:ext cx="1953995" cy="1809993"/>
            <a:chOff x="6523035" y="3766539"/>
            <a:chExt cx="1697691" cy="1572577"/>
          </a:xfrm>
        </p:grpSpPr>
        <p:sp>
          <p:nvSpPr>
            <p:cNvPr id="126" name="Google Shape;126;p2"/>
            <p:cNvSpPr/>
            <p:nvPr/>
          </p:nvSpPr>
          <p:spPr>
            <a:xfrm>
              <a:off x="6523035" y="4986697"/>
              <a:ext cx="1697691" cy="352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7F7F7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程式操作</a:t>
              </a:r>
              <a:endParaRPr b="1" sz="2400">
                <a:solidFill>
                  <a:srgbClr val="7F7F7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851971" y="3766539"/>
              <a:ext cx="1039820" cy="1039819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48135"/>
            </a:solidFill>
            <a:ln cap="flat" cmpd="sng" w="12700">
              <a:solidFill>
                <a:srgbClr val="6491B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19025" lIns="19025" spcFirstLastPara="1" rIns="19025" wrap="square" tIns="1902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05</a:t>
              </a:r>
              <a:endParaRPr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0"/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532" name="Google Shape;532;p20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0" name="Google Shape;540;p20"/>
          <p:cNvSpPr txBox="1"/>
          <p:nvPr/>
        </p:nvSpPr>
        <p:spPr>
          <a:xfrm>
            <a:off x="278110" y="101102"/>
            <a:ext cx="1710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E6077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01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1" name="Google Shape;541;p20"/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542" name="Google Shape;542;p20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0" name="Google Shape;550;p20"/>
          <p:cNvSpPr txBox="1"/>
          <p:nvPr/>
        </p:nvSpPr>
        <p:spPr>
          <a:xfrm>
            <a:off x="298462" y="-66686"/>
            <a:ext cx="122180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</a:t>
            </a:r>
            <a:endParaRPr sz="13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551" name="Google Shape;551;p20"/>
          <p:cNvCxnSpPr/>
          <p:nvPr/>
        </p:nvCxnSpPr>
        <p:spPr>
          <a:xfrm>
            <a:off x="1058224" y="2169131"/>
            <a:ext cx="10134759" cy="0"/>
          </a:xfrm>
          <a:prstGeom prst="straightConnector1">
            <a:avLst/>
          </a:prstGeom>
          <a:noFill/>
          <a:ln cap="flat" cmpd="sng" w="9525">
            <a:solidFill>
              <a:srgbClr val="2EB0A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2" name="Google Shape;552;p20"/>
          <p:cNvSpPr/>
          <p:nvPr/>
        </p:nvSpPr>
        <p:spPr>
          <a:xfrm>
            <a:off x="2421840" y="931324"/>
            <a:ext cx="3831818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698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程式片段</a:t>
            </a:r>
            <a:endParaRPr sz="7200">
              <a:solidFill>
                <a:srgbClr val="43698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53" name="Google Shape;553;p20"/>
          <p:cNvSpPr txBox="1"/>
          <p:nvPr/>
        </p:nvSpPr>
        <p:spPr>
          <a:xfrm>
            <a:off x="1324673" y="2299697"/>
            <a:ext cx="72562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6491B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七、main</a:t>
            </a:r>
            <a:endParaRPr sz="3200">
              <a:solidFill>
                <a:srgbClr val="6491B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554" name="Google Shape;5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8604" y="634630"/>
            <a:ext cx="9066758" cy="5980038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20"/>
          <p:cNvSpPr txBox="1"/>
          <p:nvPr/>
        </p:nvSpPr>
        <p:spPr>
          <a:xfrm>
            <a:off x="1013797" y="3724307"/>
            <a:ext cx="417915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C6A8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2C6A80"/>
                </a:solidFill>
                <a:latin typeface="Arial"/>
                <a:ea typeface="Arial"/>
                <a:cs typeface="Arial"/>
                <a:sym typeface="Arial"/>
              </a:rPr>
              <a:t>提示用戶選擇預想輸入的文件格式</a:t>
            </a:r>
            <a:endParaRPr sz="1800">
              <a:solidFill>
                <a:srgbClr val="2C6A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C6A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C6A8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2C6A80"/>
                </a:solidFill>
                <a:latin typeface="Arial"/>
                <a:ea typeface="Arial"/>
                <a:cs typeface="Arial"/>
                <a:sym typeface="Arial"/>
              </a:rPr>
              <a:t>文件格式資料載入</a:t>
            </a:r>
            <a:endParaRPr sz="1800">
              <a:solidFill>
                <a:srgbClr val="2C6A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2C6A8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C6A80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rgbClr val="2C6A80"/>
                </a:solidFill>
                <a:latin typeface="Arial"/>
                <a:ea typeface="Arial"/>
                <a:cs typeface="Arial"/>
                <a:sym typeface="Arial"/>
              </a:rPr>
              <a:t>啟動GUI</a:t>
            </a:r>
            <a:endParaRPr sz="1800">
              <a:solidFill>
                <a:srgbClr val="2C6A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2"/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2" name="Google Shape;562;p22"/>
          <p:cNvGrpSpPr/>
          <p:nvPr/>
        </p:nvGrpSpPr>
        <p:grpSpPr>
          <a:xfrm>
            <a:off x="4262437" y="985194"/>
            <a:ext cx="3667126" cy="3647238"/>
            <a:chOff x="2699658" y="-921225"/>
            <a:chExt cx="8091720" cy="8047838"/>
          </a:xfrm>
        </p:grpSpPr>
        <p:sp>
          <p:nvSpPr>
            <p:cNvPr id="563" name="Google Shape;563;p22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8" name="Google Shape;568;p22"/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2"/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2"/>
          <p:cNvSpPr txBox="1"/>
          <p:nvPr/>
        </p:nvSpPr>
        <p:spPr>
          <a:xfrm>
            <a:off x="5485096" y="1916403"/>
            <a:ext cx="122180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</a:t>
            </a:r>
            <a:endParaRPr sz="13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71" name="Google Shape;571;p22"/>
          <p:cNvSpPr/>
          <p:nvPr/>
        </p:nvSpPr>
        <p:spPr>
          <a:xfrm>
            <a:off x="4358113" y="4861422"/>
            <a:ext cx="3831818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698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程式操作</a:t>
            </a:r>
            <a:endParaRPr sz="7200">
              <a:solidFill>
                <a:srgbClr val="43698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72" name="Google Shape;572;p22"/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3"/>
          <p:cNvSpPr/>
          <p:nvPr/>
        </p:nvSpPr>
        <p:spPr>
          <a:xfrm>
            <a:off x="9812799" y="4632432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9" name="Google Shape;579;p23"/>
          <p:cNvGrpSpPr/>
          <p:nvPr/>
        </p:nvGrpSpPr>
        <p:grpSpPr>
          <a:xfrm>
            <a:off x="2315598" y="-825752"/>
            <a:ext cx="8091720" cy="8047838"/>
            <a:chOff x="2699658" y="-921225"/>
            <a:chExt cx="8091720" cy="8047838"/>
          </a:xfrm>
        </p:grpSpPr>
        <p:sp>
          <p:nvSpPr>
            <p:cNvPr id="580" name="Google Shape;580;p23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5" name="Google Shape;585;p23"/>
          <p:cNvSpPr/>
          <p:nvPr/>
        </p:nvSpPr>
        <p:spPr>
          <a:xfrm>
            <a:off x="1164752" y="353767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3"/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3"/>
          <p:cNvSpPr/>
          <p:nvPr/>
        </p:nvSpPr>
        <p:spPr>
          <a:xfrm>
            <a:off x="0" y="1422401"/>
            <a:ext cx="12192000" cy="389708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68300" sx="106000" rotWithShape="0" algn="ctr" sy="106000">
              <a:srgbClr val="000000">
                <a:alpha val="4078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8" name="Google Shape;588;p23"/>
          <p:cNvGrpSpPr/>
          <p:nvPr/>
        </p:nvGrpSpPr>
        <p:grpSpPr>
          <a:xfrm>
            <a:off x="2644659" y="2047087"/>
            <a:ext cx="6902682" cy="3631763"/>
            <a:chOff x="3780972" y="1732536"/>
            <a:chExt cx="4630057" cy="3631763"/>
          </a:xfrm>
        </p:grpSpPr>
        <p:sp>
          <p:nvSpPr>
            <p:cNvPr id="589" name="Google Shape;589;p23"/>
            <p:cNvSpPr txBox="1"/>
            <p:nvPr/>
          </p:nvSpPr>
          <p:spPr>
            <a:xfrm>
              <a:off x="3780972" y="1732536"/>
              <a:ext cx="4630057" cy="3631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500">
                  <a:solidFill>
                    <a:srgbClr val="2F728B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感謝觀看</a:t>
              </a:r>
              <a:endParaRPr sz="11500">
                <a:solidFill>
                  <a:srgbClr val="2F728B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90" name="Google Shape;590;p23"/>
            <p:cNvSpPr txBox="1"/>
            <p:nvPr/>
          </p:nvSpPr>
          <p:spPr>
            <a:xfrm>
              <a:off x="3933372" y="3589323"/>
              <a:ext cx="432525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2F728B"/>
                  </a:solidFill>
                  <a:latin typeface="Teko"/>
                  <a:ea typeface="Teko"/>
                  <a:cs typeface="Teko"/>
                  <a:sym typeface="Teko"/>
                </a:rPr>
                <a:t>THANKS FOR WATCH</a:t>
              </a:r>
              <a:endParaRPr sz="3600">
                <a:solidFill>
                  <a:srgbClr val="2F728B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3"/>
          <p:cNvGrpSpPr/>
          <p:nvPr/>
        </p:nvGrpSpPr>
        <p:grpSpPr>
          <a:xfrm>
            <a:off x="4527894" y="985194"/>
            <a:ext cx="3667126" cy="3647238"/>
            <a:chOff x="2699658" y="-921225"/>
            <a:chExt cx="8091720" cy="8047838"/>
          </a:xfrm>
        </p:grpSpPr>
        <p:sp>
          <p:nvSpPr>
            <p:cNvPr id="135" name="Google Shape;135;p3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3"/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5750553" y="1916403"/>
            <a:ext cx="122180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 sz="13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4180091" y="4957053"/>
            <a:ext cx="3831818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698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主題說明</a:t>
            </a:r>
            <a:endParaRPr sz="7200">
              <a:solidFill>
                <a:srgbClr val="43698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4"/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151" name="Google Shape;151;p4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9" name="Google Shape;159;p4"/>
          <p:cNvCxnSpPr/>
          <p:nvPr/>
        </p:nvCxnSpPr>
        <p:spPr>
          <a:xfrm>
            <a:off x="1058224" y="2169131"/>
            <a:ext cx="10134759" cy="0"/>
          </a:xfrm>
          <a:prstGeom prst="straightConnector1">
            <a:avLst/>
          </a:prstGeom>
          <a:noFill/>
          <a:ln cap="flat" cmpd="sng" w="9525">
            <a:solidFill>
              <a:srgbClr val="2EB0A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4"/>
          <p:cNvSpPr/>
          <p:nvPr/>
        </p:nvSpPr>
        <p:spPr>
          <a:xfrm>
            <a:off x="2421840" y="931324"/>
            <a:ext cx="3831818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698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主題說明</a:t>
            </a:r>
            <a:endParaRPr sz="7200">
              <a:solidFill>
                <a:srgbClr val="43698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298462" y="-66686"/>
            <a:ext cx="122180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 sz="13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519803" y="2236267"/>
            <a:ext cx="1014044" cy="93427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1058224" y="2249266"/>
            <a:ext cx="10134760" cy="2797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6A80"/>
              </a:buClr>
              <a:buSzPts val="1680"/>
              <a:buFont typeface="Arial"/>
              <a:buChar char="•"/>
            </a:pPr>
            <a:r>
              <a:rPr b="0" lang="en-US" sz="2400">
                <a:solidFill>
                  <a:srgbClr val="6491B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因應全世界環保意識提升，本次專題以管理和查詢空氣品質資料方向行動</a:t>
            </a:r>
            <a:endParaRPr b="0" sz="2400">
              <a:solidFill>
                <a:srgbClr val="6491B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6A80"/>
              </a:buClr>
              <a:buSzPts val="1680"/>
              <a:buFont typeface="Arial"/>
              <a:buChar char="•"/>
            </a:pPr>
            <a:r>
              <a:rPr b="0" lang="en-US" sz="2400">
                <a:solidFill>
                  <a:srgbClr val="6491B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及時掌握空氣品質資訊對於環境監控和公共健康至關重要</a:t>
            </a:r>
            <a:endParaRPr b="0" sz="2400">
              <a:solidFill>
                <a:srgbClr val="6491B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6A80"/>
              </a:buClr>
              <a:buSzPts val="1680"/>
              <a:buFont typeface="Arial"/>
              <a:buChar char="•"/>
            </a:pPr>
            <a:r>
              <a:rPr b="0" lang="en-US" sz="2400">
                <a:solidFill>
                  <a:srgbClr val="6491B0"/>
                </a:solidFill>
                <a:highlight>
                  <a:srgbClr val="FFFF00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建立一個空氣品質資料管理系統。這個系統可以用來查詢、更新、刪除和新增空氣品質資料，同時支援資料的匯出功能。</a:t>
            </a:r>
            <a:endParaRPr b="0" sz="2400">
              <a:solidFill>
                <a:srgbClr val="6491B0"/>
              </a:solidFill>
              <a:highlight>
                <a:srgbClr val="FFFF0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4262437" y="985194"/>
            <a:ext cx="3667126" cy="3647238"/>
            <a:chOff x="2699658" y="-921225"/>
            <a:chExt cx="8091720" cy="8047838"/>
          </a:xfrm>
        </p:grpSpPr>
        <p:sp>
          <p:nvSpPr>
            <p:cNvPr id="171" name="Google Shape;171;p5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5"/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5485096" y="1916403"/>
            <a:ext cx="122180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 sz="13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4180092" y="4957053"/>
            <a:ext cx="3831818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698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資料來源</a:t>
            </a:r>
            <a:endParaRPr sz="7200">
              <a:solidFill>
                <a:srgbClr val="43698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6"/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187" name="Google Shape;187;p6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5" name="Google Shape;195;p6"/>
          <p:cNvCxnSpPr/>
          <p:nvPr/>
        </p:nvCxnSpPr>
        <p:spPr>
          <a:xfrm>
            <a:off x="1058224" y="2169131"/>
            <a:ext cx="10134759" cy="0"/>
          </a:xfrm>
          <a:prstGeom prst="straightConnector1">
            <a:avLst/>
          </a:prstGeom>
          <a:noFill/>
          <a:ln cap="flat" cmpd="sng" w="9525">
            <a:solidFill>
              <a:srgbClr val="2EB0A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6"/>
          <p:cNvSpPr/>
          <p:nvPr/>
        </p:nvSpPr>
        <p:spPr>
          <a:xfrm>
            <a:off x="2421840" y="931324"/>
            <a:ext cx="3831818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698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資料來源</a:t>
            </a:r>
            <a:endParaRPr sz="7200">
              <a:solidFill>
                <a:srgbClr val="43698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1462537" y="2378869"/>
            <a:ext cx="5750423" cy="581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6491B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https://data.gov.tw/dataset/123323</a:t>
            </a:r>
            <a:endParaRPr b="0" sz="2400">
              <a:solidFill>
                <a:srgbClr val="6491B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298462" y="-66686"/>
            <a:ext cx="122180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 sz="13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99" name="Google Shape;1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699" y="3161007"/>
            <a:ext cx="5897635" cy="33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7"/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206" name="Google Shape;206;p7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4" name="Google Shape;214;p7"/>
          <p:cNvCxnSpPr/>
          <p:nvPr/>
        </p:nvCxnSpPr>
        <p:spPr>
          <a:xfrm>
            <a:off x="1058224" y="2169131"/>
            <a:ext cx="10134759" cy="0"/>
          </a:xfrm>
          <a:prstGeom prst="straightConnector1">
            <a:avLst/>
          </a:prstGeom>
          <a:noFill/>
          <a:ln cap="flat" cmpd="sng" w="9525">
            <a:solidFill>
              <a:srgbClr val="2EB0A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" name="Google Shape;215;p7"/>
          <p:cNvSpPr/>
          <p:nvPr/>
        </p:nvSpPr>
        <p:spPr>
          <a:xfrm>
            <a:off x="2421840" y="931324"/>
            <a:ext cx="3831818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698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資料來源</a:t>
            </a:r>
            <a:endParaRPr sz="7200">
              <a:solidFill>
                <a:srgbClr val="43698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6" name="Google Shape;216;p7"/>
          <p:cNvSpPr txBox="1"/>
          <p:nvPr/>
        </p:nvSpPr>
        <p:spPr>
          <a:xfrm>
            <a:off x="298462" y="-66686"/>
            <a:ext cx="122180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 sz="13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17" name="Google Shape;2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2789" y="2388042"/>
            <a:ext cx="8121737" cy="4170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/>
          <p:nvPr/>
        </p:nvSpPr>
        <p:spPr>
          <a:xfrm>
            <a:off x="9953384" y="1155788"/>
            <a:ext cx="1892990" cy="1892990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8"/>
          <p:cNvGrpSpPr/>
          <p:nvPr/>
        </p:nvGrpSpPr>
        <p:grpSpPr>
          <a:xfrm>
            <a:off x="4262437" y="985194"/>
            <a:ext cx="3667126" cy="3647238"/>
            <a:chOff x="2699658" y="-921225"/>
            <a:chExt cx="8091720" cy="8047838"/>
          </a:xfrm>
        </p:grpSpPr>
        <p:sp>
          <p:nvSpPr>
            <p:cNvPr id="225" name="Google Shape;225;p8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8"/>
          <p:cNvSpPr/>
          <p:nvPr/>
        </p:nvSpPr>
        <p:spPr>
          <a:xfrm>
            <a:off x="2196201" y="1573711"/>
            <a:ext cx="925308" cy="925308"/>
          </a:xfrm>
          <a:prstGeom prst="ellipse">
            <a:avLst/>
          </a:prstGeom>
          <a:solidFill>
            <a:srgbClr val="9BD4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569602" y="4020458"/>
            <a:ext cx="2340514" cy="234051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"/>
          <p:cNvSpPr txBox="1"/>
          <p:nvPr/>
        </p:nvSpPr>
        <p:spPr>
          <a:xfrm>
            <a:off x="5485096" y="1916403"/>
            <a:ext cx="122180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sz="13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5103421" y="4957053"/>
            <a:ext cx="1896994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698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SQL</a:t>
            </a:r>
            <a:endParaRPr sz="7200">
              <a:solidFill>
                <a:srgbClr val="43698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9870328" y="4279788"/>
            <a:ext cx="1170257" cy="117025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9"/>
          <p:cNvGrpSpPr/>
          <p:nvPr/>
        </p:nvGrpSpPr>
        <p:grpSpPr>
          <a:xfrm rot="6604501">
            <a:off x="8773714" y="5143094"/>
            <a:ext cx="4623511" cy="3341293"/>
            <a:chOff x="569602" y="-921225"/>
            <a:chExt cx="11136187" cy="8047838"/>
          </a:xfrm>
        </p:grpSpPr>
        <p:sp>
          <p:nvSpPr>
            <p:cNvPr id="241" name="Google Shape;241;p9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9"/>
          <p:cNvSpPr txBox="1"/>
          <p:nvPr/>
        </p:nvSpPr>
        <p:spPr>
          <a:xfrm>
            <a:off x="278110" y="101102"/>
            <a:ext cx="17102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E6077"/>
                </a:solidFill>
                <a:latin typeface="Arial"/>
                <a:ea typeface="Arial"/>
                <a:cs typeface="Arial"/>
                <a:sym typeface="Arial"/>
              </a:rPr>
              <a:t>Part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01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9"/>
          <p:cNvGrpSpPr/>
          <p:nvPr/>
        </p:nvGrpSpPr>
        <p:grpSpPr>
          <a:xfrm rot="2837432">
            <a:off x="-1598404" y="-759951"/>
            <a:ext cx="4226169" cy="3054144"/>
            <a:chOff x="569602" y="-921225"/>
            <a:chExt cx="11136187" cy="8047838"/>
          </a:xfrm>
        </p:grpSpPr>
        <p:sp>
          <p:nvSpPr>
            <p:cNvPr id="251" name="Google Shape;251;p9"/>
            <p:cNvSpPr/>
            <p:nvPr/>
          </p:nvSpPr>
          <p:spPr>
            <a:xfrm>
              <a:off x="9812799" y="4632432"/>
              <a:ext cx="1892990" cy="1892990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2699658" y="-725714"/>
              <a:ext cx="3643086" cy="3643086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3120574" y="377372"/>
              <a:ext cx="5210626" cy="3643086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5159840" y="-921225"/>
              <a:ext cx="5631538" cy="5631538"/>
            </a:xfrm>
            <a:prstGeom prst="ellipse">
              <a:avLst/>
            </a:prstGeom>
            <a:solidFill>
              <a:srgbClr val="43698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3294732" y="816421"/>
              <a:ext cx="5631538" cy="5631538"/>
            </a:xfrm>
            <a:prstGeom prst="ellipse">
              <a:avLst/>
            </a:prstGeom>
            <a:solidFill>
              <a:srgbClr val="3074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4926705" y="3008173"/>
              <a:ext cx="4118442" cy="4118440"/>
            </a:xfrm>
            <a:prstGeom prst="ellipse">
              <a:avLst/>
            </a:prstGeom>
            <a:solidFill>
              <a:srgbClr val="2EB0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1164752" y="353767"/>
              <a:ext cx="925308" cy="925308"/>
            </a:xfrm>
            <a:prstGeom prst="ellipse">
              <a:avLst/>
            </a:prstGeom>
            <a:solidFill>
              <a:srgbClr val="9BD4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569602" y="4020458"/>
              <a:ext cx="2340514" cy="23405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9" name="Google Shape;259;p9"/>
          <p:cNvSpPr txBox="1"/>
          <p:nvPr/>
        </p:nvSpPr>
        <p:spPr>
          <a:xfrm>
            <a:off x="298462" y="-66686"/>
            <a:ext cx="122180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</a:t>
            </a:r>
            <a:endParaRPr sz="138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260" name="Google Shape;260;p9"/>
          <p:cNvCxnSpPr/>
          <p:nvPr/>
        </p:nvCxnSpPr>
        <p:spPr>
          <a:xfrm>
            <a:off x="1058224" y="2169131"/>
            <a:ext cx="10134759" cy="0"/>
          </a:xfrm>
          <a:prstGeom prst="straightConnector1">
            <a:avLst/>
          </a:prstGeom>
          <a:noFill/>
          <a:ln cap="flat" cmpd="sng" w="9525">
            <a:solidFill>
              <a:srgbClr val="2EB0A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1" name="Google Shape;261;p9"/>
          <p:cNvSpPr/>
          <p:nvPr/>
        </p:nvSpPr>
        <p:spPr>
          <a:xfrm>
            <a:off x="2421840" y="931324"/>
            <a:ext cx="1896994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698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SQL</a:t>
            </a:r>
            <a:endParaRPr sz="7200">
              <a:solidFill>
                <a:srgbClr val="436982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62" name="Google Shape;2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0021" y="471834"/>
            <a:ext cx="8846689" cy="615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2017-10-03T07:58:16Z</dcterms:created>
  <dc:creator>优品PPT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