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0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1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21"/>
  </p:notesMasterIdLst>
  <p:sldIdLst>
    <p:sldId id="367" r:id="rId4"/>
    <p:sldId id="460" r:id="rId5"/>
    <p:sldId id="652" r:id="rId6"/>
    <p:sldId id="524" r:id="rId7"/>
    <p:sldId id="665" r:id="rId8"/>
    <p:sldId id="666" r:id="rId9"/>
    <p:sldId id="657" r:id="rId10"/>
    <p:sldId id="560" r:id="rId11"/>
    <p:sldId id="654" r:id="rId12"/>
    <p:sldId id="655" r:id="rId13"/>
    <p:sldId id="656" r:id="rId14"/>
    <p:sldId id="658" r:id="rId15"/>
    <p:sldId id="643" r:id="rId16"/>
    <p:sldId id="659" r:id="rId17"/>
    <p:sldId id="570" r:id="rId18"/>
    <p:sldId id="661" r:id="rId19"/>
    <p:sldId id="664" r:id="rId20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74" autoAdjust="0"/>
  </p:normalViewPr>
  <p:slideViewPr>
    <p:cSldViewPr>
      <p:cViewPr varScale="1">
        <p:scale>
          <a:sx n="109" d="100"/>
          <a:sy n="109" d="100"/>
        </p:scale>
        <p:origin x="101" y="91"/>
      </p:cViewPr>
      <p:guideLst>
        <p:guide orient="horz" pos="1620"/>
        <p:guide pos="288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1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numbers to LATEX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numbers to LATEX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20.png"/><Relationship Id="rId5" Type="http://schemas.openxmlformats.org/officeDocument/2006/relationships/tags" Target="../tags/tag20.xml"/><Relationship Id="rId10" Type="http://schemas.openxmlformats.org/officeDocument/2006/relationships/image" Target="../media/image19.png"/><Relationship Id="rId4" Type="http://schemas.openxmlformats.org/officeDocument/2006/relationships/tags" Target="../tags/tag19.xml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24.png"/><Relationship Id="rId3" Type="http://schemas.openxmlformats.org/officeDocument/2006/relationships/tags" Target="../tags/tag28.xml"/><Relationship Id="rId21" Type="http://schemas.openxmlformats.org/officeDocument/2006/relationships/image" Target="../media/image20.pn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image" Target="../media/image23.png"/><Relationship Id="rId2" Type="http://schemas.openxmlformats.org/officeDocument/2006/relationships/tags" Target="../tags/tag27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image" Target="../media/image21.png"/><Relationship Id="rId10" Type="http://schemas.openxmlformats.org/officeDocument/2006/relationships/tags" Target="../tags/tag35.xml"/><Relationship Id="rId19" Type="http://schemas.openxmlformats.org/officeDocument/2006/relationships/image" Target="../media/image25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30.png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tags" Target="../tags/tag39.xml"/><Relationship Id="rId16" Type="http://schemas.openxmlformats.org/officeDocument/2006/relationships/image" Target="../media/image33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28.png"/><Relationship Id="rId5" Type="http://schemas.openxmlformats.org/officeDocument/2006/relationships/tags" Target="../tags/tag42.xml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tags" Target="../tags/tag41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38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6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37.png"/><Relationship Id="rId5" Type="http://schemas.openxmlformats.org/officeDocument/2006/relationships/tags" Target="../tags/tag53.xml"/><Relationship Id="rId10" Type="http://schemas.openxmlformats.org/officeDocument/2006/relationships/image" Target="../media/image5.png"/><Relationship Id="rId4" Type="http://schemas.openxmlformats.org/officeDocument/2006/relationships/tags" Target="../tags/tag52.xml"/><Relationship Id="rId9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3.xml"/><Relationship Id="rId16" Type="http://schemas.openxmlformats.org/officeDocument/2006/relationships/image" Target="../media/image7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5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62200" y="6667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920"/>
              </a:lnSpc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43665" y="22267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362200" y="2266950"/>
            <a:ext cx="4179145" cy="1676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Optimization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2933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		        , to learn      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45207"/>
            <a:ext cx="1459230" cy="2914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970849"/>
            <a:ext cx="350520" cy="243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5169925" cy="712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90" y="3445916"/>
            <a:ext cx="6770217" cy="7260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855366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		        , to learn		: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71243"/>
            <a:ext cx="1459230" cy="291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996885"/>
            <a:ext cx="1548765" cy="2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9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Collaborative filtering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2933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		         (and movie ratings), </a:t>
            </a:r>
          </a:p>
          <a:p>
            <a:r>
              <a:rPr lang="en-US" sz="2800" dirty="0"/>
              <a:t>	can estimate</a:t>
            </a:r>
          </a:p>
          <a:p>
            <a:r>
              <a:rPr lang="en-US" sz="2800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76094"/>
            <a:ext cx="1459230" cy="291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5" y="945207"/>
            <a:ext cx="1548765" cy="291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94696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		        , </a:t>
            </a:r>
          </a:p>
          <a:p>
            <a:r>
              <a:rPr lang="en-US" sz="2800" dirty="0"/>
              <a:t>	can estimate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30427"/>
            <a:ext cx="1459230" cy="291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32" y="2635547"/>
            <a:ext cx="1548765" cy="2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1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438400" y="6667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920"/>
              </a:lnSpc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319865" y="22267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2438400" y="2266950"/>
            <a:ext cx="4179145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 filtering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386049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Collaborative filtering optimization objective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82933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		        , estimate		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72" y="945206"/>
            <a:ext cx="1459230" cy="291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5" y="945207"/>
            <a:ext cx="1548765" cy="2914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000" y="21145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Given		        , estimate		 :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32" y="2260333"/>
            <a:ext cx="1459230" cy="291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49" y="2260332"/>
            <a:ext cx="1548765" cy="2914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326773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Minimizing		       and		simultaneously:           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04874"/>
            <a:ext cx="1459230" cy="2914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96" y="3404874"/>
            <a:ext cx="1548765" cy="291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65" y="3807415"/>
            <a:ext cx="6014923" cy="5899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4" y="3943350"/>
            <a:ext cx="2850356" cy="228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72" y="4440049"/>
            <a:ext cx="3577590" cy="34861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47" y="4846138"/>
            <a:ext cx="821132" cy="1640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4" y="1295501"/>
            <a:ext cx="6770218" cy="7341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5" y="2611721"/>
            <a:ext cx="6770217" cy="7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5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Collaborative filtering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Initialize			       	    to small random values.</a:t>
            </a:r>
          </a:p>
          <a:p>
            <a:pPr marL="457200" indent="-457200">
              <a:buAutoNum type="arabicPeriod"/>
            </a:pPr>
            <a:r>
              <a:rPr lang="en-US" sz="2400" dirty="0"/>
              <a:t>Minimize					using gradient descent (or an advanced optimization algorithm). E.g. for every			         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For a user with parameters       and a movie with (learned) features      , predict a star rating of           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99" y="749459"/>
            <a:ext cx="3164205" cy="291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23950"/>
            <a:ext cx="3522345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05000"/>
            <a:ext cx="2863901" cy="210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3" y="2901448"/>
            <a:ext cx="5070348" cy="728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4" y="2142165"/>
            <a:ext cx="5084064" cy="7284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19" y="3727450"/>
            <a:ext cx="106680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64" y="4171950"/>
            <a:ext cx="127635" cy="114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4070350"/>
            <a:ext cx="409575" cy="22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06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Collaborative filtering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43677"/>
              </p:ext>
            </p:extLst>
          </p:nvPr>
        </p:nvGraphicFramePr>
        <p:xfrm>
          <a:off x="381000" y="844550"/>
          <a:ext cx="561441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352550"/>
            <a:ext cx="2055495" cy="15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Collaborative filtering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09367"/>
            <a:ext cx="2055495" cy="1520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7546" y="84137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Predicted ratings: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47" y="1404004"/>
            <a:ext cx="5545454" cy="127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4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Finding related movies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6622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product    , we learn a feature vector                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8814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to find movies    related to movie  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400" y="34099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most similar movies to movie   :</a:t>
            </a:r>
          </a:p>
          <a:p>
            <a:r>
              <a:rPr lang="en-US" sz="2400" dirty="0"/>
              <a:t>Find the 5 movies    with the smallest	        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820092"/>
            <a:ext cx="68580" cy="171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753734"/>
            <a:ext cx="992505" cy="2533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90" y="3927796"/>
            <a:ext cx="104775" cy="219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50" y="2032295"/>
            <a:ext cx="104775" cy="2190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76" y="2042274"/>
            <a:ext cx="68580" cy="171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26400"/>
            <a:ext cx="1293495" cy="30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420" y="3562350"/>
            <a:ext cx="6858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9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Example: Predicting movie ratings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" y="8146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 rates movies using one to five stars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40881"/>
              </p:ext>
            </p:extLst>
          </p:nvPr>
        </p:nvGraphicFramePr>
        <p:xfrm>
          <a:off x="76200" y="1504950"/>
          <a:ext cx="6248402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ysClr val="windowText" lastClr="000000"/>
                          </a:solidFill>
                        </a:rPr>
                        <a:t>？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ysClr val="windowText" lastClr="000000"/>
                          </a:solidFill>
                        </a:rPr>
                        <a:t>？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ysClr val="windowText" lastClr="000000"/>
                          </a:solidFill>
                        </a:rPr>
                        <a:t>？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ysClr val="windowText" lastClr="000000"/>
                          </a:solidFill>
                        </a:rPr>
                        <a:t>？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086600" y="2190750"/>
            <a:ext cx="228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= no. users</a:t>
            </a:r>
          </a:p>
          <a:p>
            <a:r>
              <a:rPr lang="en-US" sz="2000" dirty="0"/>
              <a:t>= no. movies</a:t>
            </a:r>
          </a:p>
          <a:p>
            <a:r>
              <a:rPr lang="en-US" sz="2000" dirty="0"/>
              <a:t>= 1 if user    has rated movie  </a:t>
            </a:r>
          </a:p>
          <a:p>
            <a:r>
              <a:rPr lang="en-US" sz="2000" dirty="0"/>
              <a:t>= rating given by user    to movie    (defined only if </a:t>
            </a:r>
          </a:p>
          <a:p>
            <a:r>
              <a:rPr lang="en-US" sz="2000" dirty="0"/>
              <a:t>	   )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2343150"/>
            <a:ext cx="259080" cy="15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92" y="2647593"/>
            <a:ext cx="318135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33" y="2876550"/>
            <a:ext cx="607695" cy="255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99" y="3204832"/>
            <a:ext cx="68580" cy="171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95" y="2909887"/>
            <a:ext cx="104775" cy="21907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833" y="3834606"/>
            <a:ext cx="68580" cy="17145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8" y="3813340"/>
            <a:ext cx="104775" cy="219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80" y="4421098"/>
            <a:ext cx="1074420" cy="25527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946" y="3457693"/>
            <a:ext cx="491490" cy="2933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98403" y="298817"/>
            <a:ext cx="1706446" cy="1676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005789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7316614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7627703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7935114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8246203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7005789" y="712158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7316614" y="712158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7627703" y="712158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7935114" y="712158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8246203" y="712158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7017891" y="1004627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328716" y="1004627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7639805" y="1004627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/>
          <p:cNvSpPr/>
          <p:nvPr/>
        </p:nvSpPr>
        <p:spPr>
          <a:xfrm>
            <a:off x="7947216" y="1004627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8258305" y="1004627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/>
          <p:cNvSpPr/>
          <p:nvPr/>
        </p:nvSpPr>
        <p:spPr>
          <a:xfrm>
            <a:off x="7017891" y="1305339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7328716" y="1305339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/>
          <p:nvPr/>
        </p:nvSpPr>
        <p:spPr>
          <a:xfrm>
            <a:off x="7639805" y="1305339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/>
          <p:cNvSpPr/>
          <p:nvPr/>
        </p:nvSpPr>
        <p:spPr>
          <a:xfrm>
            <a:off x="7947216" y="1305339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8258305" y="1305339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7017891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7328716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7639805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7947216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8258305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/>
          <p:cNvSpPr/>
          <p:nvPr/>
        </p:nvSpPr>
        <p:spPr>
          <a:xfrm>
            <a:off x="7639805" y="1001322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7003305" y="40916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5-Point Star 61"/>
          <p:cNvSpPr/>
          <p:nvPr/>
        </p:nvSpPr>
        <p:spPr>
          <a:xfrm>
            <a:off x="7315200" y="71396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86000" y="6667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920"/>
              </a:lnSpc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167465" y="22267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286000" y="2114550"/>
            <a:ext cx="4179145" cy="16764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Content-based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5613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">
            <a:extLst>
              <a:ext uri="{FF2B5EF4-FFF2-40B4-BE49-F238E27FC236}">
                <a16:creationId xmlns:a16="http://schemas.microsoft.com/office/drawing/2014/main" id="{640BCD61-CD5D-4846-978D-8653B81E9C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43000" y="285750"/>
            <a:ext cx="66294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3461C29-2604-45FE-BA8C-9DB70F0BDEED}"/>
                  </a:ext>
                </a:extLst>
              </p:cNvPr>
              <p:cNvSpPr txBox="1"/>
              <p:nvPr/>
            </p:nvSpPr>
            <p:spPr>
              <a:xfrm>
                <a:off x="228600" y="2571750"/>
                <a:ext cx="8610600" cy="1500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我们可以假设每部电影都有两个特征，如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代表电影的浪漫程度，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代表电影的动作程度。</a:t>
                </a:r>
                <a:endParaRPr lang="en-US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则每部电影都有一个特征向量，如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是第一部电影的特征向量为</a:t>
                </a:r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[0.9 0]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假设我们采用线性回归模型，我们可以针对每一个用户都训练一个线性回归模型，如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是第一个用户的模型的参数。</a:t>
                </a:r>
                <a:r>
                  <a:rPr lang="zh-CN" altLang="zh-CN" sz="1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3461C29-2604-45FE-BA8C-9DB70F0BD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571750"/>
                <a:ext cx="8610600" cy="1500283"/>
              </a:xfrm>
              <a:prstGeom prst="rect">
                <a:avLst/>
              </a:prstGeom>
              <a:blipFill>
                <a:blip r:embed="rId4"/>
                <a:stretch>
                  <a:fillRect l="-496" t="-3659" r="-1558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B6E6D1-3AC5-4103-8C6E-D8FE53DF2B7A}"/>
                  </a:ext>
                </a:extLst>
              </p:cNvPr>
              <p:cNvSpPr txBox="1"/>
              <p:nvPr/>
            </p:nvSpPr>
            <p:spPr>
              <a:xfrm>
                <a:off x="152400" y="57150"/>
                <a:ext cx="8382000" cy="4482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用户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的参数向量</a:t>
                </a:r>
              </a:p>
              <a:p>
                <a:pPr indent="2667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电影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的特征向量</a:t>
                </a: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对于用户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和电影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，我们预测评分为：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代价函数</a:t>
                </a: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针对用户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，该线性回归模型的代价为预测误差的平方和，加上正则化项：</a:t>
                </a:r>
              </a:p>
              <a:p>
                <a:pPr indent="2667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lim>
                      </m:limLow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)=1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 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800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表示我们只计算那些用户 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1800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1800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评过分的电影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。在一般的线性回归模型中，误差项和正则项应该都是乘以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1/2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，在这里我们将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去掉。并且我们不对方差项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进行正则化处理。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B6E6D1-3AC5-4103-8C6E-D8FE53DF2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7150"/>
                <a:ext cx="8382000" cy="4482446"/>
              </a:xfrm>
              <a:prstGeom prst="rect">
                <a:avLst/>
              </a:prstGeom>
              <a:blipFill>
                <a:blip r:embed="rId3"/>
                <a:stretch>
                  <a:fillRect l="-582" r="-582" b="-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58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95E0785-0B2E-452F-AA77-D63A4BE66B65}"/>
                  </a:ext>
                </a:extLst>
              </p:cNvPr>
              <p:cNvSpPr txBox="1"/>
              <p:nvPr/>
            </p:nvSpPr>
            <p:spPr>
              <a:xfrm>
                <a:off x="342900" y="285750"/>
                <a:ext cx="8458200" cy="2111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上面的代价函数只是针对一个用户的，为了学习所有用户，我们将所有用户的代价函数求和：</a:t>
                </a:r>
              </a:p>
              <a:p>
                <a:pPr indent="2667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min</m:t>
                          </m:r>
                        </m:e>
                        <m:lim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,...,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)=1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  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95E0785-0B2E-452F-AA77-D63A4BE66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285750"/>
                <a:ext cx="8458200" cy="2111155"/>
              </a:xfrm>
              <a:prstGeom prst="rect">
                <a:avLst/>
              </a:prstGeom>
              <a:blipFill>
                <a:blip r:embed="rId3"/>
                <a:stretch>
                  <a:fillRect l="-576" r="-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E670C46E-0711-42D6-BF7F-36EFFF3A69BA}"/>
              </a:ext>
            </a:extLst>
          </p:cNvPr>
          <p:cNvSpPr txBox="1"/>
          <p:nvPr/>
        </p:nvSpPr>
        <p:spPr>
          <a:xfrm>
            <a:off x="349934" y="2396905"/>
            <a:ext cx="8534400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基于内容的推荐系统中，对于每一部电影，我们都掌握了可用的特征，使用这些特征训练出了每一个用户的参数。相反地，如果我们拥有用户的参数，我们可以学习得出电影的特征。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F0D455-A4B1-4E54-A392-AD0879F3D8F9}"/>
                  </a:ext>
                </a:extLst>
              </p:cNvPr>
              <p:cNvSpPr txBox="1"/>
              <p:nvPr/>
            </p:nvSpPr>
            <p:spPr>
              <a:xfrm>
                <a:off x="492369" y="3691508"/>
                <a:ext cx="8336866" cy="1006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li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,...,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𝑗𝑟</m:t>
                              </m:r>
                              <m:d>
                                <m:dPr>
                                  <m:sepChr m:val=",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d>
                                <m:dPr>
                                  <m:begChr m:val=""/>
                                  <m:endChr m:val="(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/>
                                  </m:d>
                                </m:e>
                              </m:d>
                            </m:sup>
                            <m:e/>
                          </m:nary>
                        </m:e>
                      </m:nary>
                      <m:d>
                        <m:dPr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sepChr m:val=",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"/>
                                      <m:endChr m:val="(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sup>
                                <m:e/>
                              </m:nary>
                            </m:e>
                          </m:nary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/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  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F0D455-A4B1-4E54-A392-AD0879F3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" y="3691508"/>
                <a:ext cx="8336866" cy="1006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7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541695" y="859372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5920"/>
              </a:lnSpc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423160" y="24193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2541695" y="2459572"/>
            <a:ext cx="4179145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 filtering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motivation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68740"/>
              </p:ext>
            </p:extLst>
          </p:nvPr>
        </p:nvGraphicFramePr>
        <p:xfrm>
          <a:off x="381000" y="844550"/>
          <a:ext cx="7626096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0.01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41897"/>
            <a:ext cx="222885" cy="15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947508"/>
            <a:ext cx="228600" cy="1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motivation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74092"/>
              </p:ext>
            </p:extLst>
          </p:nvPr>
        </p:nvGraphicFramePr>
        <p:xfrm>
          <a:off x="381000" y="844550"/>
          <a:ext cx="7626096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500" b="1" dirty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33677"/>
            <a:ext cx="5170170" cy="912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41897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947508"/>
            <a:ext cx="228600" cy="15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484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^{(i,j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 \theta^{(1)} = &#10;\begin{bmatrix}&#10;  0 \\ 5 \\ 0&#10;\end{bmatrix}&#10;$,&#10;$ \theta^{(2)} = &#10;\begin{bmatrix}&#10;  0 \\ 5 \\ 0&#10;\end{bmatrix}&#10;$,&#10;$ \theta^{(3)} = &#10;\begin{bmatrix}&#10;  0 \\ 0 \\ 5&#10;\end{bmatrix}&#10;$,&#10;$ \theta^{(4)} = &#10;\begin{bmatrix}&#10;  0 \\ 0 \\ 5&#10;\end{bmatrix}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i)}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i)}} \frac{1}{2} &#10;\sum_{j:r(i,j)=1} ((\theta^{(j)})^Tx^{(i)} - y^{(i,j)})^2&#10; + \frac{\lambda}{2} \sum_{k=1}^{n} (x_k^{(i)})^2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 \frac{1}{2} &#10;\sum_{i=1}^{n_m}\sum_{j:r(i,j)=1} ((\theta^{(j)})^Tx^{(i)} - y^{(i,j)})^2&#10; + \frac{\lambda}{2} \sum_{i=1}^{n_m}\sum_{k=1}^{n} (x_k^{(i)})^2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_{u}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_{m}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 \frac{1}{2}\sum_{(i,j):r(i,j)=1} ((\theta^{(j)})^Tx^{(i)} - y^{(i,j)})^2 &#10;+ \frac{\lambda}{2} \sum_{i=1}^{n_m}\sum_{k=1}^{n} &#10; (x_k^{(i)})^2 + \frac{\lambda}{2} \sum_{j=1}^{n_u}\sum_{k=1}^{n} &#10;(\theta_k^{(j)})^2 $&#10;&#10;\end{document}"/>
  <p:tag name="IGUANATEXSIZE" val="19.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x^{(1)}, \dots, x^{(n_m)}, \theta^{(1)}, \dots, \theta^{(n_u)}) = &#10;$&#10;&#10;\end{document}"/>
  <p:tag name="IGUANATEXSIZE" val="1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&#10;J(x^{(1)}, \dots, x^{(n_m)}, \theta^{(1)}, \dots, \theta^{(n_u)})&#10;$&#10;&#10;\end{document}"/>
  <p:tag name="IGUANATEXSIZE" val="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(&#10;(\theta^{(j)})^Tx^{(i)} - y^{(i,j)})^2&#10; + \frac{\lambda}{2} \sum_{j=1}^{n_u}\sum_{k=1}^{n} (\theta_k^{(j)})^2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 \frac{1}{2} &#10;\sum_{i=1}^{n_m}\sum_{j:r(i,j)=1} ((\theta^{(j)})^Tx^{(i)} - y^{(i,j)})^2&#10; + \frac{\lambda}{2} \sum_{i=1}^{n_m}\sum_{k=1}^{n} (x_k^{(i)})^2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, \theta^{(1)}, \dots, \theta^{(n_u)}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x^{(1)}, \dots, x^{(n_m)}, \theta^{(1)}, \dots, \theta^{(n_u)})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1, \dots, n_u, i =1 , \dots, n_m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&#10;- \alpha \left( \sum_{i:r(i,j)=1} &#10;((\theta^{(j)})^Tx^{(i)} - y^{(i,j)}) x_k^{(i)} &#10;+ \lambda \theta_k^{(j)} \right)&#10;$ 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k^{(i)} := x_k^{(i)} &#10;- \alpha \left( \sum_{j:r(i,j)=1} &#10;((\theta^{(j)})^Tx^{(i)} - y^{(i,j)}) \theta_k^{(j)} &#10;+ \lambda x_k^{(i)} \right)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Tx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\\&#10;5 &amp; ? &amp; ? &amp; 0 \\&#10;? &amp; 4 &amp; 0 &amp; ? \\&#10;0 &amp; 0 &amp; 5 &amp; 4 \\&#10;0 &amp; 0 &amp; 5 &amp; 0&#10;\end{bmatrix}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\\&#10;5 &amp; ? &amp; ? &amp; 0 \\&#10;? &amp; 4 &amp; 0 &amp; ? \\&#10;0 &amp; 0 &amp; 5 &amp; 4 \\&#10;0 &amp; 0 &amp; 5 &amp; 0&#10;\end{bmatrix}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\begin{bmatrix}&#10;(\theta^{(1)})^T(x^{(1)}) &amp; (\theta^{(2)})^T(x^{(1)}) &amp; \dots &amp; (\theta^{(n_u)})^T(x^{(1)}) \\&#10;(\theta^{(1)})^T(x^{(2)}) &amp; (\theta^{(2)})^T(x^{(2)}) &amp; \dots &amp; (\theta^{(n_u)})^T(x^{(2)}) \\&#10;\vdots &amp; \vdots &amp; \vdots &amp; \vdots \\&#10;(\theta^{(1)})^T(x^{(n_m)}) &amp; (\theta^{(2)})^T(x^{(n_m)}) &amp; \dots &amp; (\theta^{(n_u)})^T(x^{(n_m)}) \\&#10;\end{bmatrix}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x^{(i)} \in \mathbb{R}^n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j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j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\| x^{(i)} - x^{(j)} \|&#10;$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 = 1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7116</TotalTime>
  <Words>834</Words>
  <Application>Microsoft Office PowerPoint</Application>
  <PresentationFormat>全屏显示(16:9)</PresentationFormat>
  <Paragraphs>224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1_Lecture</vt:lpstr>
      <vt:lpstr>2_Office Theme</vt:lpstr>
      <vt:lpstr>3_Office Theme</vt:lpstr>
      <vt:lpstr>Problem formulation</vt:lpstr>
      <vt:lpstr>PowerPoint 演示文稿</vt:lpstr>
      <vt:lpstr>Content-based recommendations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geniocean</cp:lastModifiedBy>
  <cp:revision>889</cp:revision>
  <dcterms:created xsi:type="dcterms:W3CDTF">2010-07-08T21:59:02Z</dcterms:created>
  <dcterms:modified xsi:type="dcterms:W3CDTF">2021-10-05T08:20:45Z</dcterms:modified>
</cp:coreProperties>
</file>