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ink/ink1.xml" ContentType="application/inkml+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36"/>
  </p:notesMasterIdLst>
  <p:sldIdLst>
    <p:sldId id="460" r:id="rId4"/>
    <p:sldId id="461" r:id="rId5"/>
    <p:sldId id="515" r:id="rId6"/>
    <p:sldId id="462" r:id="rId7"/>
    <p:sldId id="463" r:id="rId8"/>
    <p:sldId id="469" r:id="rId9"/>
    <p:sldId id="516" r:id="rId10"/>
    <p:sldId id="472" r:id="rId11"/>
    <p:sldId id="475" r:id="rId12"/>
    <p:sldId id="478" r:id="rId13"/>
    <p:sldId id="438" r:id="rId14"/>
    <p:sldId id="483" r:id="rId15"/>
    <p:sldId id="517" r:id="rId16"/>
    <p:sldId id="518" r:id="rId17"/>
    <p:sldId id="484" r:id="rId18"/>
    <p:sldId id="488" r:id="rId19"/>
    <p:sldId id="489" r:id="rId20"/>
    <p:sldId id="492" r:id="rId21"/>
    <p:sldId id="487" r:id="rId22"/>
    <p:sldId id="493" r:id="rId23"/>
    <p:sldId id="499" r:id="rId24"/>
    <p:sldId id="500" r:id="rId25"/>
    <p:sldId id="501" r:id="rId26"/>
    <p:sldId id="502" r:id="rId27"/>
    <p:sldId id="466" r:id="rId28"/>
    <p:sldId id="467" r:id="rId29"/>
    <p:sldId id="468" r:id="rId30"/>
    <p:sldId id="503" r:id="rId31"/>
    <p:sldId id="519" r:id="rId32"/>
    <p:sldId id="497" r:id="rId33"/>
    <p:sldId id="498" r:id="rId34"/>
    <p:sldId id="514" r:id="rId35"/>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1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00FF00"/>
    <a:srgbClr val="00FFCC"/>
    <a:srgbClr val="FF0000"/>
    <a:srgbClr val="99FF66"/>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58970" autoAdjust="0"/>
  </p:normalViewPr>
  <p:slideViewPr>
    <p:cSldViewPr>
      <p:cViewPr varScale="1">
        <p:scale>
          <a:sx n="109" d="100"/>
          <a:sy n="109" d="100"/>
        </p:scale>
        <p:origin x="408" y="91"/>
      </p:cViewPr>
      <p:guideLst>
        <p:guide orient="horz" pos="1620"/>
        <p:guide pos="1392"/>
      </p:guideLst>
    </p:cSldViewPr>
  </p:slid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0-17T00:18:09.606"/>
    </inkml:context>
    <inkml:brush xml:id="br0">
      <inkml:brushProperty name="width" value="0.05292" units="cm"/>
      <inkml:brushProperty name="height" value="0.05292" units="cm"/>
      <inkml:brushProperty name="color" value="#0000FF"/>
    </inkml:brush>
  </inkml:definitions>
  <inkml:trace contextRef="#ctx0" brushRef="#br0">12068 3596 1665,'-19'0'5573,"19"0"-4644,0 0 865,0 0-353,0 0-63,0 0-225,0 0-545,0 0-191,19 0-65,1 0 160,20 0 1,-1 0-129,1 20-95,39-20-97,1 20-96,0-20-96,19 0 32,19 0-192,2 0 0,-1 0 64,0 0 63,1 0 33,-21 0 0,20 0 33,-19 0-1,17 0 0,-16 0 32,-2 0 0,-20 0 0,-20 0-64,-18 0 0,-21 0-96,-20 0-193,0 0-864,-20 19-1858</inkml:trace>
  <inkml:trace contextRef="#ctx0" brushRef="#br0" timeOffset="30548.74">3394 6021 1,'-20'0'2016,"20"0"611,0 0-321,-21 0-288,21 0-449,0 0-191,0 0-289,0 0-128,0 0-161,0 0-351,0 0-129,0 0-128,21 0 129,17 0 31,3-20-96,-1 20-128,39 0-160,-20 0 64,20 0-64,-19 0 64,19 20-64,1-20 160,0 19-192,-1-19 64,0 0-32,-20 0-96,22-19-160,-42 19-32,1 0-225,-20-20-512,-20 20-1249,0-20-7687</inkml:trace>
  <inkml:trace contextRef="#ctx0" brushRef="#br0" timeOffset="32515.85">15682 4749 7014,'0'-20'833,"0"20"480,0 0 0,0-21-672,20 21 160,-20 0-193,0 0-319,18-19-193,-18 19 224,0 0 160,0 19 97,0 2 0,0-1-129,0 20-128,-18-21-31,18 22 127,0 18-160,0-39-128,0 20-96,-20-1-96,20-19-32,0 0-96,0 0-320,0 0-417,0 0-385,0-1-1376,-20-19-3460</inkml:trace>
  <inkml:trace contextRef="#ctx0" brushRef="#br0" timeOffset="32825.87">15463 5047 896,'20'0'6310,"0"0"-6278,-1 20 897,-19-20 192,20 20 32,-20 19-288,20-18-128,-20 18-545,0 1-64,20 0 32,1-21-32,-21 2-63,18-1 223,2-20 449,1 0 191,19-20-479,-22-1 31,3-18 1,-1 19-65,0-20-224,0 20-192,-1 1-128,-19-2-384,20 2-994,-20 19-1280,0 0-5542</inkml:trace>
  <inkml:trace contextRef="#ctx0" brushRef="#br0" timeOffset="33604.92">15542 3854 9224,'-20'0'769,"1"0"-609,-1 0 289,0 21-257,-20-2 480,21 21 385,-1 0-512,20-20-481,-20 19 0,20 1-32,20-20 32,0 19 32,-1-39 64,1 21 65,20-21 95,-20 0-128,19-21-32,1 2-96,-19-21 64,-3 21 65,-18-22 95,0 2-64,0-1-96,-18 20-32,18 0 160,-21 1 321,21 19-289,0 0-448,0 19 96,0 21 192,0-20 160,0 20-95,21-1-97,-3 1-32,2 0-192,21-21-385,-21 2-416,19-2-1025,-19-19-1985</inkml:trace>
  <inkml:trace contextRef="#ctx0" brushRef="#br0" timeOffset="34002.94">15860 3497 9545,'0'-40'1537,"-20"40"-192,20 0-480,0 0-929,-20 20 96,1 0 224,19 0-96,0 19-63,-20 1 223,20-20 128,20 19-127,-20-18-33,19 18-192,1-19-192,-20 0-385,20 0-223,20 0-321,-21-20-1089,1 0-2242</inkml:trace>
  <inkml:trace contextRef="#ctx0" brushRef="#br0" timeOffset="34211.95">16000 3577 10986,'0'19'160,"0"-19"545,0 20 448,0 0-449,0 20-127,0-20-321,0-1-224,0 21-32,18-40-384,-18 20-705,0 0-1409,20-20-2852</inkml:trace>
  <inkml:trace contextRef="#ctx0" brushRef="#br0" timeOffset="34485.97">16119 3417 11755,'18'0'768,"-18"0"-479,21 20 607,-1 20-415,0-20-129,0 19 193,-1 2-193,1-2-192,0 0 129,-20 21 31,0-20-128,0 0-192,0 0-865,-20-21-1921</inkml:trace>
  <inkml:trace contextRef="#ctx0" brushRef="#br0" timeOffset="36563.08">5736 5981 1345,'-20'0'7943,"20"0"-7014,-20 0 609,20 0 576,0 0-353,0 0-479,20 0-610,0 0 33,-1 0 96,21 20-161,0-20-191,19 0-97,-18 20-192,18-20-96,0 0-64,-19 0-256,0 0-609,-1 0-1409,-19-20-3459</inkml:trace>
  <inkml:trace contextRef="#ctx0" brushRef="#br0" timeOffset="39705.25">2222 6776 12203,'0'0'865,"0"0"-993,20 20 832,0-20 450,0 0 31,19 0-353,1 0-287,19 0-257,-19 0-192,19 0 96,-18 0-31,18 0-193,-39 0 0,0-20-737,0 20 192,-20 0-576,19 0-673,-19-20-1729</inkml:trace>
  <inkml:trace contextRef="#ctx0" brushRef="#br0" timeOffset="40014.28">2598 6637 11050,'-38'19'2787,"38"-19"-2980,0 0 65,0 0 513,20 0 832,-2 0-352,3 21-321,19-21-288,-1 0-63,1 19 287,0-19-96,-1 21-288,1-21 1,-20 19-97,1-19 32,-3 20 32,-18-20-160,0 0 224,0 20 64,-18 0 0,-3 0-160,1-20 64,0 20-192,0-1-96,0 1-224,1-20-129,19 20-448,-20 0-673,20 0-512,-20-20-1986</inkml:trace>
  <inkml:trace contextRef="#ctx0" brushRef="#br0" timeOffset="41916.39">2242 7888 6854,'0'0'1121,"0"0"-673,-20 0 1666,20 0 0,0 0-640,0 0-481,0 0-417,0 0-63,0 0-33,20 0 193,-20 0-97,20 0-127,0 0-97,19 20-63,1-20-65,19 0-128,2-20 0,-3 20-128,-17 0 64,18-20-416,-39 20-353,0 0-320,-20 0-545,19 0-384,-19 0-800,0 0-1730</inkml:trace>
  <inkml:trace contextRef="#ctx0" brushRef="#br0" timeOffset="42364.42">2519 7730 8936,'-20'0'-160,"20"0"-289,20 0 1795,-20 19 736,20-19-833,1 0-641,-1 0-191,-2 20-1,3-20 193,-1 20-129,0-20-288,19 20-96,-19-20 1,0 0 31,0 0-32,0 20-64,-1-20 0,1 0-32,0 0 32,-20 0-32,0 0-32,20 0 32,-20 20 96,0-20 0,0 0 0,0 19 32,0-19 32,0 20-64,-20-20 1,20 20-97,0-20 0,0 20 32,0 0 0,-20-20 0,20 20-225,-20-20-95,20 19-64,-19-19 32,-1 21-33,0-1-512,0-1-768,20-19-4645</inkml:trace>
  <inkml:trace contextRef="#ctx0" brushRef="#br0" timeOffset="47133.68">17686 4113 4516,'0'-20'2210,"0"20"737,0-20-641,0 20-993,0 0-384,0-19-32,0 19-321,0 0-159,0-21-97,0 21 64,0 0-31,0 0-257,0 0 96,0 21-32,0-2 225,-20 1 159,20 19-192,-20 1-95,20 20-1,-19-20-32,19 0-160,0 0-32,-20-1-32,20-19 0,0 20-96,0-20 0,0-20-96,0 19-577,0-19-256,0 20-737,0-20-832,-20 0-2947</inkml:trace>
  <inkml:trace contextRef="#ctx0" brushRef="#br0" timeOffset="47465.71">17429 4352 10345,'0'0'1249,"0"0"-928,0 0 480,0 0-1,19 0 353,-19 19-32,0 1-480,20 20-289,-20-20-95,20 19-33,0-19-128,0 0 0,-1 0 0,1 0-32,0-20 545,20 0 256,-21 0-257,1-20-31,0 0-257,0 0-32,1 0-192,-3 1-128,2-1 32,1 0-416,-1 20-737,-20-20-641,20 20-1121,-20 0-3811</inkml:trace>
  <inkml:trace contextRef="#ctx0" brushRef="#br0" timeOffset="48287.75">17706 3358 4612,'0'0'4580,"0"-20"-3683,0 20 1313,0 0-833,-20-20 1,20 20 159,-20-20-448,20 20-576,-20 0-321,1 0-160,-21 0-64,20 20-64,-19 0 128,19 20-128,0-20 32,20 19 32,0 1 32,20-20-289,0 0 161,-1-1-64,21 1-32,-20-20 192,19 0 96,-19 0 32,0-20 64,0 1 64,-20-1 97,0 0 31,0-20-160,0 20-96,0 1 96,0-21-63,-20 40 255,20-20 32,0 20-223,0 0-322,0 20 33,0 0 128,0 19 96,0-19-63,20 20-1,19 0-64,-19-21-161,21 1-223,-1 1-257,-21-2-255,1-19-610,0 0-2017</inkml:trace>
  <inkml:trace contextRef="#ctx0" brushRef="#br0" timeOffset="48656.78">17865 2820 12107,'-19'0'192,"19"0"225,0 21-33,0-21 128,-20 40 449,20-20 32,0 19-384,0 1-97,0 0-159,0-1-225,20 1-64,-1-19-128,1-2-192,0 1-353,20-20-448,-21 0-961,1 0-4068</inkml:trace>
  <inkml:trace contextRef="#ctx0" brushRef="#br0" timeOffset="48945.78">18004 2921 10634,'0'-20'672,"20"20"834,0 0-33,-1 0-832,1 0 159,0 0-287,-20 0-385,20 0-192,-20 20 64,0-1 96,0 1 32,-20 0 32,0 0-64,0 0 97,1 0-1,-1-1 0,20-19-128,0 20-32,0-20 32,20 20 0,-1 1-32,21-21-224,-20 0-513,19 19-544,-19-19-1377,1 0-4005</inkml:trace>
  <inkml:trace contextRef="#ctx0" brushRef="#br0" timeOffset="49218.81">18182 2762 2754,'0'-20'8200,"0"20"-7399,0 0 896,21 0-287,-21 0-65,20 40-352,18-21-385,-17 21-383,-1 0-97,0 0 0,-20-1-32,20 1-96,-20 0 128,-20-1-64,20 2 32,-20-22-128,0 20-608,-1-18-1218,3-1-3523</inkml:trace>
  <inkml:trace contextRef="#ctx0" brushRef="#br0" timeOffset="53086.03">9488 8266 5028,'0'0'1538,"0"0"-545,0-20 480,0 20 417,0 0-161,0 0-447,0 0-674,0 0-255,0 0-1,0 0 128,0 0 1,0 0-161,0 20-96,20-20 257,-20 0-129,19 0 33,21 0-129,-20 0-192,39 0 96,2 0-128,-2 0 64,20 0-64,20 0-64,20 0 96,1 0 32,18 0-32,1 0 161,1 0-129,18 0 0,-19 0 32,-1 0 0,2 0 32,-21-20-64,-20 20 0,1 0 32,-21 0-192,-19 0 64,-1 0-32,-19 0-480,-1 0-577,-39 0-256,20 0-1282,-40 0-9128</inkml:trace>
  <inkml:trace contextRef="#ctx0" brushRef="#br0" timeOffset="55619.18">2301 8941 12139,'0'0'929,"0"0"-993,0 0 1025,0 0 480,20 0-608,0 0-193,20 0-255,-1 0-97,22 0 161,-23 0-257,23-19-160,-22 19-160,-19 0-385,20 0-320,-21 0-704,1 0-545,0 0-1473,0-20-3748</inkml:trace>
  <inkml:trace contextRef="#ctx0" brushRef="#br0" timeOffset="55899.18">2580 8822 7751,'0'0'448,"0"-19"-288,18 19 2051,3 0-258,-1 0-703,0 0-290,19 19-287,-19-19-192,20 0-65,-20 20-32,19 0-256,1-20 1,-20 20-97,1 0-32,-21-20 0,18 20 0,-18-1 64,0 2 0,-18-21 64,-3 19 0,1-19-32,0 20-352,0 0-161,-19-20-223,19 20-994,0 0-2402</inkml:trace>
  <inkml:trace contextRef="#ctx0" brushRef="#br0" timeOffset="56578.23">2381 10055 13933,'-20'0'128,"20"0"-224,0 0 1089,0 0 224,20 0-448,-1 0-161,21 19-191,1-19-65,-3 0 0,23 0-160,-2 0-96,-19 0-96,-1 0 97,-19-19-706,20 19-320,-21 0-1025,1-20-993,-20 20-2818</inkml:trace>
  <inkml:trace contextRef="#ctx0" brushRef="#br0" timeOffset="56865.25">2718 9935 1505,'-20'0'10378,"20"0"-10634,0 0 191,20 0 1859,-20 0-833,40 0-513,-20 0-95,19 0 287,1 20 193,-20-20-256,19 20-65,1 0-127,-19-20-65,-1 20 96,-2 0-320,-18 0 129,0-20 287,0 19-63,-18 1-129,-2 1 32,-21-2-160,21 1-96,-19 0 1,-1-1-97,20 2 32,-19-21-961,19 39-1634,0-39-3939</inkml:trace>
  <inkml:trace contextRef="#ctx0" brushRef="#br0" timeOffset="57929.31">19989 4054 6566,'40'-21'3907,"-40"21"-3138,0 0 929,0 0-257,0 0-800,0 0-33,0 21 65,0-2-257,0 21-127,0 0 127,-20-1-224,20 1-64,-20 0-32,20 0 0,-19-21-63,19 21-66,-20-20-351,20 0-289,0 0-800,-20 0-1121,20-20-3748</inkml:trace>
  <inkml:trace contextRef="#ctx0" brushRef="#br0" timeOffset="58202.32">19810 4291 12908,'0'21'608,"0"-2"-31,20 2 160,-20-2-321,0 21-64,21 0 97,-1-20-289,-2-1-64,2 1 256,1 0 385,-1 0-160,-20-20-97,20 0 225,-20 0-33,19 0-319,1-20 31,-20 0-384,40 0-32,-20 1-32,-1-1-320,1 0-481,0 0-801,-20 0-1024,20 20-2211</inkml:trace>
  <inkml:trace contextRef="#ctx0" brushRef="#br0" timeOffset="58981.37">20168 3378 10794,'0'0'1697,"-20"-20"-640,20 20 225,-20-20-450,0 20-255,0 0-161,-19 0-384,-1 0-64,1 20 128,-1 0 225,19 0-65,1 19-160,2 1-64,18-20-32,0 19 64,18-19 0,23 1 32,-21-2 160,39-19 1,-19 0-1,-1 0-160,1-19 32,-20-22 64,-20 22-192,20-21 193,-20 20-161,0-20 64,-20 21 416,20-1-31,-20 20-129,20 0-128,0 0-288,0 20-64,0-1 224,0 1-96,0 0-64,20 20 128,0-20-320,19-1-64,-19 1-193,0-20-896,1 21-1122,-21-21-2305</inkml:trace>
  <inkml:trace contextRef="#ctx0" brushRef="#br0" timeOffset="59287.39">20268 2841 13036,'0'-21'1121,"-21"42"-1409,21-21 384,0 40 480,-20-20 33,20 19 96,0 1-385,20 0-192,-20-1-64,21 1-32,-1 0-224,-2-20-673,3-1-512,-1 2-481,0-21-1793</inkml:trace>
  <inkml:trace contextRef="#ctx0" brushRef="#br0" timeOffset="59644.41">20387 2901 14765,'0'-20'0,"19"20"-224,1 0 897,20 0-321,-20 0 225,19 0-321,-19 0-320,0 0-192,-20 20 32,0-20 31,0 20-63,0-1 192,-20-19 32,0 20 64,0 0 32,20-20-96,0 20 0,0 0 0,20 0-320,0-20-193,0 19-95,0 1-129,-20-20 384,19 20 257,-19 1 64,0-21 256,0 19 353,-19-19 96,-1 0-1,0 20-223,0-20-257,-19 0-609,19 0-1088,0 0-1570</inkml:trace>
  <inkml:trace contextRef="#ctx0" brushRef="#br0" timeOffset="59919.42">20664 2762 13548,'0'0'2531,"21"0"-3012,-3 20 673,23-1 289,-1 0 192,-1 22 319,1 19-511,-1-21-225,-19 21-96,0-1 193,0-18-161,-20 17-160,-20-17 0,20-1-128,-20-21-577,0 1 129,1 0-321,-21 0-1441,20-20-4389</inkml:trace>
  <inkml:trace contextRef="#ctx0" brushRef="#br0" timeOffset="60665.46">2282 11207 13612,'-20'0'1153,"20"0"-768,0 0 384,20 0 95,-1 0-383,1 20-385,40-20-96,-21 0-224,22 0-129,-3 0-511,1 0-930,-18 0-2370</inkml:trace>
  <inkml:trace contextRef="#ctx0" brushRef="#br0" timeOffset="60910.48">2598 11048 8776,'-38'0'5701,"38"21"-5893,0-21-481,0 0 641,38 19 417,-17 1 159,19-20-255,-1 20-161,1 0 64,-20-20 64,19 20-160,-39-20-32,20 20 64,-20-1 257,0-19 95,0 20-95,-20-20-225,1 20-192,-1-20-257,-20 20-607,20 0-642,1-20-1152,-1 19-7016</inkml:trace>
  <inkml:trace contextRef="#ctx0" brushRef="#br0" timeOffset="61192.5">2242 12062 16815,'0'39'-640,"0"-39"608,20 0 672,0 0 706,19 0-578,1 0-607,19 0-161,2 0 32,-3 0-225,-17-20-319,18 20-897,-19 0-1442,-21-19-1633</inkml:trace>
  <inkml:trace contextRef="#ctx0" brushRef="#br0" timeOffset="61422.51">2539 11923 14958,'0'19'-513,"21"-19"417,-1 19 480,19 2 385,1-1 160,-1 0-352,-19 0-129,20 0-32,-20-1-95,-1 1-33,-19 0 353,0 20 63,0-20-191,-19 19-33,-21 1-95,20-20-385,-19 0-129,-1 19-703,20-18-1378,-19-2-2723</inkml:trace>
  <inkml:trace contextRef="#ctx0" brushRef="#br0" timeOffset="62251.56">22292 4272 6149,'-20'-20'6342,"20"0"-5829,20 20-161,-20 0 481,20 0 320,-20 0-256,0 0-385,0 20-95,0 19-33,0 1 0,0 20-31,-20 0-161,0-21-96,0 21-96,0-1-256,20-19-257,-19-20-255,19 0-578,-20-1-960,20-19-3331</inkml:trace>
  <inkml:trace contextRef="#ctx0" brushRef="#br0" timeOffset="62482.57">22094 4510 14317,'0'40'352,"0"-20"-159,20 19-129,-1-18 0,-19 18 256,20-19 289,0-1-161,0 2-64,0-1 545,-1-20 32,1 0-288,0 0-289,0 0-96,0-20-63,-1-1-289,1 2-385,0-1-320,-20 0-640,21-20-1442,-21 21-4484</inkml:trace>
  <inkml:trace contextRef="#ctx0" brushRef="#br0" timeOffset="63137.61">22351 3536 11498,'0'-19'-128,"0"19"385,0-20 319,0 0 417,0 20 480,0-20-159,0 20-418,0 0-575,-20 20-449,1 0 32,-21 0 128,20 19-64,0 1 32,1 19-64,-1-18 64,20-22-33,0 21 33,20-20 33,-1-20 127,1 20-64,20-20-32,-20-20 64,19 20 32,-19-40 32,1 20 65,-21-19-97,20 18-64,-20-18 160,0 19-128,-20 1 64,20-2 97,-21 21-321,21 0-225,0 21 225,0-2 32,0 1 64,0 19-32,21 2-64,-21-22 128,20 21-480,-2-20-321,2 0-256,1 0-576,-1 0-769,0-20-1986</inkml:trace>
  <inkml:trace contextRef="#ctx0" brushRef="#br0" timeOffset="63435.62">22610 2980 10473,'19'0'0,"-19"-20"353,0 20 1280,0 0-416,0 20-448,-19 0 320,19 0-480,-20 19-257,20 1-160,-20 0-64,20-1-31,20-18-1,-20-1 0,20 0-32,-20 0 32,19-1-64,-19-19-513,20 0-896,0 0-1986</inkml:trace>
  <inkml:trace contextRef="#ctx0" brushRef="#br0" timeOffset="63665.64">22788 3040 11050,'0'0'993,"0"0"-1057,-20 19 929,20 1 384,-20 0-224,20 20-321,20-20-351,0 20-129,1-20-32,-1-20 96,19 20 1,-19-20-33,0 0-160,0 0-416,-1 0-481,1 0-1057,-20-20-1793,0 0-7175</inkml:trace>
  <inkml:trace contextRef="#ctx0" brushRef="#br0" timeOffset="63816.65">22888 3099 11659,'-20'21'1025,"-1"-2"-609,21 1 641,0 20-192,0 0-449,21-20-224,-1 19-128,-20 1-640,20-20-289,0 0 256,-20 0-544,19-20-2114,-19 0-3619</inkml:trace>
  <inkml:trace contextRef="#ctx0" brushRef="#br0" timeOffset="64046.66">22947 2940 16976,'20'40'-225,"0"0"1314,20-20 321,-21 39-353,21-19-321,-20-1-479,0 22-257,-20-2 64,19-19 32,-38 20-160,19-21 64,-20 1-160,0 0-417,0-1-640,-19 1-961,-1 0-3459</inkml:trace>
  <inkml:trace contextRef="#ctx0" brushRef="#br0" timeOffset="65027.71">5854 12837 7238,'-39'19'1570,"19"-19"928,0 0 33,20 0-738,-20 0-511,20 0-129,0 0 32,-19 0-417,19 0-127,0-19-32,19 19-97,1 0-63,0 0 31,0 0-192,19 0-31,42 0-161,-2 0 0,20 0-32,20 19 128,19-19-192,2 0 64,18 0 64,2 0-192,-2 0 64,-19 0 0,1 20-32,-22-20-416,-19 0 159,-39 0 97,-21 19-384,1-19-385,-40 0-865,-20 21-1377,-18-21-2979</inkml:trace>
  <inkml:trace contextRef="#ctx0" brushRef="#br0" timeOffset="75928.34">15364 4471 7911,'-20'0'1730,"20"0"384,0 0-193,-20-20-383,20 20-289,20 0-224,0 0-288,0-20-225,19 20-159,1 0-193,19 0-192,1 0-96,-1 0-385,2 0-544,-2 0-544,0 0-962,-19 0-2818</inkml:trace>
  <inkml:trace contextRef="#ctx0" brushRef="#br0" timeOffset="76376.36">17429 3755 7815,'-20'20'2370,"0"-20"-1249,20 0 224,0 0-704,20 0 32,0 0 896,19 0-448,21 0-608,19 0-257,0 0 0,-20 0-128,22 20-192,-42-20-1505,1 0-2019</inkml:trace>
  <inkml:trace contextRef="#ctx0" brushRef="#br0" timeOffset="76938.39">19810 3894 11274,'0'0'833,"0"0"-705,0 0 545,41 0-193,-3 0 193,3 0-97,18 0-351,21 0-193,-21 0-64,0 0-769,1 0-1954</inkml:trace>
  <inkml:trace contextRef="#ctx0" brushRef="#br0" timeOffset="77480.42">22114 4132 12235,'0'0'-128,"0"0"-224,39 0 768,1 21-64,-1-21 65,41 0 351,0-21-287,-1 21-161,20 0 225,-20 0-289,2 21-897,-23-21-6373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tags" Target="../tags/tag11.xml"/><Relationship Id="rId21" Type="http://schemas.openxmlformats.org/officeDocument/2006/relationships/image" Target="../media/image36.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2.xml"/><Relationship Id="rId25" Type="http://schemas.openxmlformats.org/officeDocument/2006/relationships/image" Target="../media/image40.png"/><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39.png"/><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tags" Target="../tags/tag18.xml"/><Relationship Id="rId19" Type="http://schemas.openxmlformats.org/officeDocument/2006/relationships/image" Target="../media/image34.png"/><Relationship Id="rId31" Type="http://schemas.openxmlformats.org/officeDocument/2006/relationships/image" Target="../media/image46.jp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image" Target="../media/image53.png"/><Relationship Id="rId3" Type="http://schemas.openxmlformats.org/officeDocument/2006/relationships/tags" Target="../tags/tag27.xml"/><Relationship Id="rId21" Type="http://schemas.openxmlformats.org/officeDocument/2006/relationships/image" Target="../media/image48.png"/><Relationship Id="rId34" Type="http://schemas.openxmlformats.org/officeDocument/2006/relationships/image" Target="../media/image58.png"/><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image" Target="../media/image52.png"/><Relationship Id="rId33" Type="http://schemas.openxmlformats.org/officeDocument/2006/relationships/image" Target="../media/image57.png"/><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51.png"/><Relationship Id="rId32" Type="http://schemas.openxmlformats.org/officeDocument/2006/relationships/image" Target="../media/image40.png"/><Relationship Id="rId37" Type="http://schemas.openxmlformats.org/officeDocument/2006/relationships/image" Target="../media/image61.png"/><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image" Target="../media/image50.png"/><Relationship Id="rId28" Type="http://schemas.openxmlformats.org/officeDocument/2006/relationships/image" Target="../media/image55.png"/><Relationship Id="rId36" Type="http://schemas.openxmlformats.org/officeDocument/2006/relationships/image" Target="../media/image60.png"/><Relationship Id="rId10" Type="http://schemas.openxmlformats.org/officeDocument/2006/relationships/tags" Target="../tags/tag34.xml"/><Relationship Id="rId19" Type="http://schemas.openxmlformats.org/officeDocument/2006/relationships/slideLayout" Target="../slideLayouts/slideLayout12.xml"/><Relationship Id="rId31" Type="http://schemas.openxmlformats.org/officeDocument/2006/relationships/image" Target="../media/image39.pn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38.png"/><Relationship Id="rId35"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12.xml"/><Relationship Id="rId5" Type="http://schemas.openxmlformats.org/officeDocument/2006/relationships/image" Target="../media/image66.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tags" Target="../tags/tag45.xml"/><Relationship Id="rId7" Type="http://schemas.openxmlformats.org/officeDocument/2006/relationships/image" Target="../media/image68.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63.png"/><Relationship Id="rId5" Type="http://schemas.openxmlformats.org/officeDocument/2006/relationships/slideLayout" Target="../slideLayouts/slideLayout12.xml"/><Relationship Id="rId4" Type="http://schemas.openxmlformats.org/officeDocument/2006/relationships/tags" Target="../tags/tag46.xml"/><Relationship Id="rId9"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72.png"/><Relationship Id="rId18" Type="http://schemas.openxmlformats.org/officeDocument/2006/relationships/image" Target="../media/image69.png"/><Relationship Id="rId3" Type="http://schemas.openxmlformats.org/officeDocument/2006/relationships/tags" Target="../tags/tag49.xml"/><Relationship Id="rId21" Type="http://schemas.openxmlformats.org/officeDocument/2006/relationships/image" Target="../media/image78.png"/><Relationship Id="rId7" Type="http://schemas.openxmlformats.org/officeDocument/2006/relationships/tags" Target="../tags/tag53.xml"/><Relationship Id="rId12" Type="http://schemas.openxmlformats.org/officeDocument/2006/relationships/image" Target="../media/image71.png"/><Relationship Id="rId17" Type="http://schemas.openxmlformats.org/officeDocument/2006/relationships/image" Target="../media/image68.png"/><Relationship Id="rId2" Type="http://schemas.openxmlformats.org/officeDocument/2006/relationships/tags" Target="../tags/tag48.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slideLayout" Target="../slideLayouts/slideLayout12.xml"/><Relationship Id="rId5" Type="http://schemas.openxmlformats.org/officeDocument/2006/relationships/tags" Target="../tags/tag51.xml"/><Relationship Id="rId15" Type="http://schemas.openxmlformats.org/officeDocument/2006/relationships/image" Target="../media/image74.png"/><Relationship Id="rId10" Type="http://schemas.openxmlformats.org/officeDocument/2006/relationships/tags" Target="../tags/tag56.xml"/><Relationship Id="rId19" Type="http://schemas.openxmlformats.org/officeDocument/2006/relationships/image" Target="../media/image76.png"/><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73.png"/><Relationship Id="rId22"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8.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7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74.png"/><Relationship Id="rId5" Type="http://schemas.openxmlformats.org/officeDocument/2006/relationships/tags" Target="../tags/tag61.xml"/><Relationship Id="rId10" Type="http://schemas.openxmlformats.org/officeDocument/2006/relationships/image" Target="../media/image73.png"/><Relationship Id="rId4" Type="http://schemas.openxmlformats.org/officeDocument/2006/relationships/tags" Target="../tags/tag60.xml"/><Relationship Id="rId9" Type="http://schemas.openxmlformats.org/officeDocument/2006/relationships/image" Target="../media/image78.png"/><Relationship Id="rId14" Type="http://schemas.openxmlformats.org/officeDocument/2006/relationships/image" Target="../media/image69.png"/></Relationships>
</file>

<file path=ppt/slides/_rels/slide1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73.pn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78.png"/><Relationship Id="rId2" Type="http://schemas.openxmlformats.org/officeDocument/2006/relationships/tags" Target="../tags/tag65.xml"/><Relationship Id="rId16" Type="http://schemas.openxmlformats.org/officeDocument/2006/relationships/image" Target="../media/image82.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81.png"/><Relationship Id="rId5" Type="http://schemas.openxmlformats.org/officeDocument/2006/relationships/tags" Target="../tags/tag68.xml"/><Relationship Id="rId15" Type="http://schemas.openxmlformats.org/officeDocument/2006/relationships/image" Target="../media/image68.png"/><Relationship Id="rId10" Type="http://schemas.openxmlformats.org/officeDocument/2006/relationships/image" Target="../media/image79.png"/><Relationship Id="rId4" Type="http://schemas.openxmlformats.org/officeDocument/2006/relationships/tags" Target="../tags/tag67.xml"/><Relationship Id="rId9" Type="http://schemas.openxmlformats.org/officeDocument/2006/relationships/slideLayout" Target="../slideLayouts/slideLayout12.xml"/><Relationship Id="rId14" Type="http://schemas.openxmlformats.org/officeDocument/2006/relationships/image" Target="../media/image75.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74.xml"/><Relationship Id="rId7" Type="http://schemas.openxmlformats.org/officeDocument/2006/relationships/image" Target="../media/image73.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12.xml"/><Relationship Id="rId11" Type="http://schemas.openxmlformats.org/officeDocument/2006/relationships/image" Target="../media/image85.png"/><Relationship Id="rId5" Type="http://schemas.openxmlformats.org/officeDocument/2006/relationships/tags" Target="../tags/tag76.xml"/><Relationship Id="rId10" Type="http://schemas.openxmlformats.org/officeDocument/2006/relationships/image" Target="../media/image84.png"/><Relationship Id="rId4" Type="http://schemas.openxmlformats.org/officeDocument/2006/relationships/tags" Target="../tags/tag75.xml"/><Relationship Id="rId9"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png"/><Relationship Id="rId5" Type="http://schemas.openxmlformats.org/officeDocument/2006/relationships/tags" Target="../tags/tag6.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5.xml"/><Relationship Id="rId9" Type="http://schemas.openxmlformats.org/officeDocument/2006/relationships/image" Target="../media/image2.png"/><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image" Target="../media/image88.png"/><Relationship Id="rId3" Type="http://schemas.openxmlformats.org/officeDocument/2006/relationships/tags" Target="../tags/tag79.xml"/><Relationship Id="rId21" Type="http://schemas.openxmlformats.org/officeDocument/2006/relationships/tags" Target="../tags/tag97.xml"/><Relationship Id="rId34" Type="http://schemas.openxmlformats.org/officeDocument/2006/relationships/image" Target="../media/image95.png"/><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image" Target="../media/image87.png"/><Relationship Id="rId33" Type="http://schemas.openxmlformats.org/officeDocument/2006/relationships/image" Target="../media/image94.png"/><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microsoft.com/office/2007/relationships/hdphoto" Target="../media/hdphoto1.wdp"/><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image" Target="../media/image86.png"/><Relationship Id="rId32" Type="http://schemas.openxmlformats.org/officeDocument/2006/relationships/image" Target="../media/image93.png"/><Relationship Id="rId37" Type="http://schemas.openxmlformats.org/officeDocument/2006/relationships/image" Target="../media/image98.jpg"/><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image" Target="../media/image84.png"/><Relationship Id="rId28" Type="http://schemas.openxmlformats.org/officeDocument/2006/relationships/image" Target="../media/image90.png"/><Relationship Id="rId36" Type="http://schemas.openxmlformats.org/officeDocument/2006/relationships/image" Target="../media/image97.png"/><Relationship Id="rId10" Type="http://schemas.openxmlformats.org/officeDocument/2006/relationships/tags" Target="../tags/tag86.xml"/><Relationship Id="rId19" Type="http://schemas.openxmlformats.org/officeDocument/2006/relationships/tags" Target="../tags/tag95.xml"/><Relationship Id="rId31" Type="http://schemas.openxmlformats.org/officeDocument/2006/relationships/image" Target="../media/image92.pn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slideLayout" Target="../slideLayouts/slideLayout12.xml"/><Relationship Id="rId27" Type="http://schemas.openxmlformats.org/officeDocument/2006/relationships/image" Target="../media/image89.png"/><Relationship Id="rId30" Type="http://schemas.openxmlformats.org/officeDocument/2006/relationships/image" Target="../media/image91.png"/><Relationship Id="rId35" Type="http://schemas.openxmlformats.org/officeDocument/2006/relationships/image" Target="../media/image96.png"/></Relationships>
</file>

<file path=ppt/slides/_rels/slide2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tags" Target="../tags/tag100.xml"/><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99.jpeg"/><Relationship Id="rId11" Type="http://schemas.openxmlformats.org/officeDocument/2006/relationships/image" Target="../media/image104.png"/><Relationship Id="rId5" Type="http://schemas.openxmlformats.org/officeDocument/2006/relationships/slideLayout" Target="../slideLayouts/slideLayout12.xml"/><Relationship Id="rId10" Type="http://schemas.openxmlformats.org/officeDocument/2006/relationships/image" Target="../media/image103.png"/><Relationship Id="rId4" Type="http://schemas.openxmlformats.org/officeDocument/2006/relationships/tags" Target="../tags/tag101.xml"/><Relationship Id="rId9" Type="http://schemas.openxmlformats.org/officeDocument/2006/relationships/image" Target="../media/image102.jpeg"/></Relationships>
</file>

<file path=ppt/slides/_rels/slide22.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104.png"/><Relationship Id="rId18" Type="http://schemas.openxmlformats.org/officeDocument/2006/relationships/image" Target="../media/image109.png"/><Relationship Id="rId3" Type="http://schemas.openxmlformats.org/officeDocument/2006/relationships/tags" Target="../tags/tag104.xml"/><Relationship Id="rId21" Type="http://schemas.openxmlformats.org/officeDocument/2006/relationships/image" Target="../media/image112.png"/><Relationship Id="rId7" Type="http://schemas.openxmlformats.org/officeDocument/2006/relationships/tags" Target="../tags/tag108.xml"/><Relationship Id="rId12" Type="http://schemas.openxmlformats.org/officeDocument/2006/relationships/image" Target="../media/image103.png"/><Relationship Id="rId17" Type="http://schemas.openxmlformats.org/officeDocument/2006/relationships/image" Target="../media/image108.png"/><Relationship Id="rId2" Type="http://schemas.openxmlformats.org/officeDocument/2006/relationships/tags" Target="../tags/tag103.xml"/><Relationship Id="rId16" Type="http://schemas.openxmlformats.org/officeDocument/2006/relationships/image" Target="../media/image107.png"/><Relationship Id="rId20" Type="http://schemas.openxmlformats.org/officeDocument/2006/relationships/image" Target="../media/image111.png"/><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slideLayout" Target="../slideLayouts/slideLayout12.xml"/><Relationship Id="rId5" Type="http://schemas.openxmlformats.org/officeDocument/2006/relationships/tags" Target="../tags/tag106.xml"/><Relationship Id="rId15" Type="http://schemas.openxmlformats.org/officeDocument/2006/relationships/image" Target="../media/image106.png"/><Relationship Id="rId10" Type="http://schemas.openxmlformats.org/officeDocument/2006/relationships/tags" Target="../tags/tag111.xml"/><Relationship Id="rId19" Type="http://schemas.openxmlformats.org/officeDocument/2006/relationships/image" Target="../media/image110.png"/><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media/image105.png"/></Relationships>
</file>

<file path=ppt/slides/_rels/slide23.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114.png"/><Relationship Id="rId18" Type="http://schemas.openxmlformats.org/officeDocument/2006/relationships/image" Target="../media/image119.png"/><Relationship Id="rId3" Type="http://schemas.openxmlformats.org/officeDocument/2006/relationships/tags" Target="../tags/tag114.xml"/><Relationship Id="rId21" Type="http://schemas.openxmlformats.org/officeDocument/2006/relationships/image" Target="../media/image122.png"/><Relationship Id="rId7" Type="http://schemas.openxmlformats.org/officeDocument/2006/relationships/tags" Target="../tags/tag118.xml"/><Relationship Id="rId12" Type="http://schemas.openxmlformats.org/officeDocument/2006/relationships/image" Target="../media/image113.png"/><Relationship Id="rId17" Type="http://schemas.openxmlformats.org/officeDocument/2006/relationships/image" Target="../media/image118.png"/><Relationship Id="rId2" Type="http://schemas.openxmlformats.org/officeDocument/2006/relationships/tags" Target="../tags/tag113.xml"/><Relationship Id="rId16" Type="http://schemas.openxmlformats.org/officeDocument/2006/relationships/image" Target="../media/image117.png"/><Relationship Id="rId20" Type="http://schemas.openxmlformats.org/officeDocument/2006/relationships/image" Target="../media/image121.png"/><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slideLayout" Target="../slideLayouts/slideLayout12.xml"/><Relationship Id="rId5" Type="http://schemas.openxmlformats.org/officeDocument/2006/relationships/tags" Target="../tags/tag116.xml"/><Relationship Id="rId15" Type="http://schemas.openxmlformats.org/officeDocument/2006/relationships/image" Target="../media/image116.png"/><Relationship Id="rId10" Type="http://schemas.openxmlformats.org/officeDocument/2006/relationships/tags" Target="../tags/tag121.xml"/><Relationship Id="rId19" Type="http://schemas.openxmlformats.org/officeDocument/2006/relationships/image" Target="../media/image120.png"/><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115.png"/></Relationships>
</file>

<file path=ppt/slides/_rels/slide24.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tags" Target="../tags/tag124.xml"/><Relationship Id="rId7" Type="http://schemas.openxmlformats.org/officeDocument/2006/relationships/image" Target="../media/image123.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2.xml"/><Relationship Id="rId11" Type="http://schemas.openxmlformats.org/officeDocument/2006/relationships/image" Target="../media/image127.png"/><Relationship Id="rId5" Type="http://schemas.openxmlformats.org/officeDocument/2006/relationships/tags" Target="../tags/tag126.xml"/><Relationship Id="rId10" Type="http://schemas.openxmlformats.org/officeDocument/2006/relationships/image" Target="../media/image126.png"/><Relationship Id="rId4" Type="http://schemas.openxmlformats.org/officeDocument/2006/relationships/tags" Target="../tags/tag125.xml"/><Relationship Id="rId9" Type="http://schemas.openxmlformats.org/officeDocument/2006/relationships/image" Target="../media/image125.png"/></Relationships>
</file>

<file path=ppt/slides/_rels/slide2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tags" Target="../tags/tag129.xml"/><Relationship Id="rId7" Type="http://schemas.openxmlformats.org/officeDocument/2006/relationships/image" Target="../media/image128.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12.xml"/><Relationship Id="rId11" Type="http://schemas.openxmlformats.org/officeDocument/2006/relationships/image" Target="../media/image132.png"/><Relationship Id="rId5" Type="http://schemas.openxmlformats.org/officeDocument/2006/relationships/tags" Target="../tags/tag131.xml"/><Relationship Id="rId10" Type="http://schemas.openxmlformats.org/officeDocument/2006/relationships/image" Target="../media/image131.png"/><Relationship Id="rId4" Type="http://schemas.openxmlformats.org/officeDocument/2006/relationships/tags" Target="../tags/tag130.xml"/><Relationship Id="rId9" Type="http://schemas.openxmlformats.org/officeDocument/2006/relationships/image" Target="../media/image130.png"/></Relationships>
</file>

<file path=ppt/slides/_rels/slide26.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image" Target="../media/image133.png"/><Relationship Id="rId18" Type="http://schemas.openxmlformats.org/officeDocument/2006/relationships/image" Target="../media/image137.png"/><Relationship Id="rId3" Type="http://schemas.openxmlformats.org/officeDocument/2006/relationships/tags" Target="../tags/tag134.xml"/><Relationship Id="rId21" Type="http://schemas.openxmlformats.org/officeDocument/2006/relationships/image" Target="../media/image140.png"/><Relationship Id="rId7" Type="http://schemas.openxmlformats.org/officeDocument/2006/relationships/tags" Target="../tags/tag138.xml"/><Relationship Id="rId12" Type="http://schemas.openxmlformats.org/officeDocument/2006/relationships/slideLayout" Target="../slideLayouts/slideLayout12.xml"/><Relationship Id="rId17" Type="http://schemas.openxmlformats.org/officeDocument/2006/relationships/image" Target="../media/image58.png"/><Relationship Id="rId25" Type="http://schemas.openxmlformats.org/officeDocument/2006/relationships/image" Target="../media/image35.emf"/><Relationship Id="rId2" Type="http://schemas.openxmlformats.org/officeDocument/2006/relationships/tags" Target="../tags/tag133.xml"/><Relationship Id="rId16" Type="http://schemas.openxmlformats.org/officeDocument/2006/relationships/image" Target="../media/image136.png"/><Relationship Id="rId20" Type="http://schemas.openxmlformats.org/officeDocument/2006/relationships/image" Target="../media/image139.png"/><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customXml" Target="../ink/ink1.xml"/><Relationship Id="rId5" Type="http://schemas.openxmlformats.org/officeDocument/2006/relationships/tags" Target="../tags/tag136.xml"/><Relationship Id="rId15" Type="http://schemas.openxmlformats.org/officeDocument/2006/relationships/image" Target="../media/image135.png"/><Relationship Id="rId23" Type="http://schemas.openxmlformats.org/officeDocument/2006/relationships/image" Target="../media/image142.png"/><Relationship Id="rId10" Type="http://schemas.openxmlformats.org/officeDocument/2006/relationships/tags" Target="../tags/tag141.xml"/><Relationship Id="rId19" Type="http://schemas.openxmlformats.org/officeDocument/2006/relationships/image" Target="../media/image138.png"/><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image" Target="../media/image134.png"/><Relationship Id="rId22" Type="http://schemas.openxmlformats.org/officeDocument/2006/relationships/image" Target="../media/image141.png"/></Relationships>
</file>

<file path=ppt/slides/_rels/slide2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tags" Target="../tags/tag145.xml"/><Relationship Id="rId7" Type="http://schemas.openxmlformats.org/officeDocument/2006/relationships/slideLayout" Target="../slideLayouts/slideLayout12.xml"/><Relationship Id="rId12" Type="http://schemas.openxmlformats.org/officeDocument/2006/relationships/image" Target="../media/image147.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146.png"/><Relationship Id="rId5" Type="http://schemas.openxmlformats.org/officeDocument/2006/relationships/tags" Target="../tags/tag147.xml"/><Relationship Id="rId10" Type="http://schemas.openxmlformats.org/officeDocument/2006/relationships/image" Target="../media/image145.png"/><Relationship Id="rId4" Type="http://schemas.openxmlformats.org/officeDocument/2006/relationships/tags" Target="../tags/tag146.xml"/><Relationship Id="rId9" Type="http://schemas.openxmlformats.org/officeDocument/2006/relationships/image" Target="../media/image144.png"/></Relationships>
</file>

<file path=ppt/slides/_rels/slide2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image" Target="../media/image150.png"/><Relationship Id="rId26" Type="http://schemas.openxmlformats.org/officeDocument/2006/relationships/image" Target="../media/image158.png"/><Relationship Id="rId3" Type="http://schemas.openxmlformats.org/officeDocument/2006/relationships/tags" Target="../tags/tag151.xml"/><Relationship Id="rId21" Type="http://schemas.openxmlformats.org/officeDocument/2006/relationships/image" Target="../media/image153.png"/><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image" Target="../media/image149.png"/><Relationship Id="rId25" Type="http://schemas.openxmlformats.org/officeDocument/2006/relationships/image" Target="../media/image157.png"/><Relationship Id="rId2" Type="http://schemas.openxmlformats.org/officeDocument/2006/relationships/tags" Target="../tags/tag150.xml"/><Relationship Id="rId16" Type="http://schemas.openxmlformats.org/officeDocument/2006/relationships/slideLayout" Target="../slideLayouts/slideLayout12.xml"/><Relationship Id="rId20" Type="http://schemas.openxmlformats.org/officeDocument/2006/relationships/image" Target="../media/image152.png"/><Relationship Id="rId29" Type="http://schemas.openxmlformats.org/officeDocument/2006/relationships/image" Target="../media/image161.png"/><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image" Target="../media/image156.png"/><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image" Target="../media/image155.png"/><Relationship Id="rId28" Type="http://schemas.openxmlformats.org/officeDocument/2006/relationships/image" Target="../media/image160.png"/><Relationship Id="rId10" Type="http://schemas.openxmlformats.org/officeDocument/2006/relationships/tags" Target="../tags/tag158.xml"/><Relationship Id="rId19" Type="http://schemas.openxmlformats.org/officeDocument/2006/relationships/image" Target="../media/image151.png"/><Relationship Id="rId31" Type="http://schemas.openxmlformats.org/officeDocument/2006/relationships/image" Target="../media/image163.png"/><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image" Target="../media/image154.png"/><Relationship Id="rId27" Type="http://schemas.openxmlformats.org/officeDocument/2006/relationships/image" Target="../media/image159.png"/><Relationship Id="rId30" Type="http://schemas.openxmlformats.org/officeDocument/2006/relationships/image" Target="../media/image162.png"/></Relationships>
</file>

<file path=ppt/slides/_rels/slide29.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12.xml"/><Relationship Id="rId4" Type="http://schemas.openxmlformats.org/officeDocument/2006/relationships/image" Target="../media/image16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slideLayout" Target="../slideLayouts/slideLayout12.xml"/><Relationship Id="rId1" Type="http://schemas.openxmlformats.org/officeDocument/2006/relationships/tags" Target="../tags/tag164.xml"/></Relationships>
</file>

<file path=ppt/slides/_rels/slide31.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170.png"/><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169.png"/><Relationship Id="rId17" Type="http://schemas.openxmlformats.org/officeDocument/2006/relationships/image" Target="../media/image173.png"/><Relationship Id="rId2" Type="http://schemas.openxmlformats.org/officeDocument/2006/relationships/tags" Target="../tags/tag166.xml"/><Relationship Id="rId16" Type="http://schemas.openxmlformats.org/officeDocument/2006/relationships/image" Target="../media/image172.png"/><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image" Target="../media/image168.png"/><Relationship Id="rId5" Type="http://schemas.openxmlformats.org/officeDocument/2006/relationships/tags" Target="../tags/tag169.xml"/><Relationship Id="rId15" Type="http://schemas.openxmlformats.org/officeDocument/2006/relationships/image" Target="../media/image171.png"/><Relationship Id="rId10" Type="http://schemas.openxmlformats.org/officeDocument/2006/relationships/image" Target="../media/image167.png"/><Relationship Id="rId4" Type="http://schemas.openxmlformats.org/officeDocument/2006/relationships/tags" Target="../tags/tag168.xml"/><Relationship Id="rId9" Type="http://schemas.openxmlformats.org/officeDocument/2006/relationships/slideLayout" Target="../slideLayouts/slideLayout12.xml"/><Relationship Id="rId14" Type="http://schemas.openxmlformats.org/officeDocument/2006/relationships/image" Target="../media/image154.png"/></Relationships>
</file>

<file path=ppt/slides/_rels/slide32.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tags" Target="../tags/tag175.xml"/><Relationship Id="rId7" Type="http://schemas.openxmlformats.org/officeDocument/2006/relationships/image" Target="../media/image170.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169.png"/><Relationship Id="rId5" Type="http://schemas.openxmlformats.org/officeDocument/2006/relationships/slideLayout" Target="../slideLayouts/slideLayout12.xml"/><Relationship Id="rId4" Type="http://schemas.openxmlformats.org/officeDocument/2006/relationships/tags" Target="../tags/tag17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image" Target="../media/image11.jpeg"/><Relationship Id="rId1" Type="http://schemas.openxmlformats.org/officeDocument/2006/relationships/slideLayout" Target="../slideLayouts/slideLayout12.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 Id="rId14"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04535" y="822789"/>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solidFill>
                  <a:schemeClr val="tx1">
                    <a:lumMod val="75000"/>
                    <a:lumOff val="25000"/>
                  </a:schemeClr>
                </a:solidFill>
              </a:rPr>
              <a:t>神经网络</a:t>
            </a:r>
            <a:endParaRPr lang="en-US" dirty="0">
              <a:solidFill>
                <a:schemeClr val="tx1">
                  <a:lumMod val="75000"/>
                  <a:lumOff val="25000"/>
                </a:schemeClr>
              </a:solidFill>
            </a:endParaRPr>
          </a:p>
          <a:p>
            <a:r>
              <a:rPr lang="en-US" dirty="0">
                <a:solidFill>
                  <a:schemeClr val="tx1">
                    <a:lumMod val="75000"/>
                    <a:lumOff val="25000"/>
                  </a:schemeClr>
                </a:solidFill>
              </a:rPr>
              <a:t>Neural Networks</a:t>
            </a:r>
          </a:p>
        </p:txBody>
      </p:sp>
      <p:cxnSp>
        <p:nvCxnSpPr>
          <p:cNvPr id="6" name="Straight Connector 5"/>
          <p:cNvCxnSpPr/>
          <p:nvPr/>
        </p:nvCxnSpPr>
        <p:spPr>
          <a:xfrm>
            <a:off x="2438400" y="2230367"/>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286000" y="2495550"/>
            <a:ext cx="4800600" cy="1676400"/>
          </a:xfrm>
        </p:spPr>
        <p:txBody>
          <a:bodyPr>
            <a:noAutofit/>
          </a:bodyPr>
          <a:lstStyle/>
          <a:p>
            <a:r>
              <a:rPr lang="zh-CN" altLang="en-US" sz="4000" dirty="0">
                <a:solidFill>
                  <a:schemeClr val="tx1">
                    <a:lumMod val="75000"/>
                    <a:lumOff val="25000"/>
                  </a:schemeClr>
                </a:solidFill>
              </a:rPr>
              <a:t>非线性假设</a:t>
            </a:r>
            <a:br>
              <a:rPr lang="en-US" sz="4000" dirty="0">
                <a:solidFill>
                  <a:schemeClr val="tx1">
                    <a:lumMod val="75000"/>
                    <a:lumOff val="25000"/>
                  </a:schemeClr>
                </a:solidFill>
              </a:rPr>
            </a:br>
            <a:r>
              <a:rPr lang="en-US" sz="4000" dirty="0">
                <a:solidFill>
                  <a:schemeClr val="tx1">
                    <a:lumMod val="75000"/>
                    <a:lumOff val="25000"/>
                  </a:schemeClr>
                </a:solidFill>
              </a:rPr>
              <a:t>Non-linear hypotheses</a:t>
            </a:r>
          </a:p>
        </p:txBody>
      </p:sp>
    </p:spTree>
    <p:extLst>
      <p:ext uri="{BB962C8B-B14F-4D97-AF65-F5344CB8AC3E}">
        <p14:creationId xmlns:p14="http://schemas.microsoft.com/office/powerpoint/2010/main" val="155425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285750"/>
            <a:ext cx="6400800" cy="461665"/>
          </a:xfrm>
          <a:prstGeom prst="rect">
            <a:avLst/>
          </a:prstGeom>
          <a:noFill/>
        </p:spPr>
        <p:txBody>
          <a:bodyPr wrap="square" rtlCol="0">
            <a:spAutoFit/>
          </a:bodyPr>
          <a:lstStyle/>
          <a:p>
            <a:r>
              <a:rPr lang="en-US" sz="2400" b="1" dirty="0"/>
              <a:t>Neural Network</a:t>
            </a:r>
          </a:p>
        </p:txBody>
      </p:sp>
      <p:pic>
        <p:nvPicPr>
          <p:cNvPr id="4" name="Picture">
            <a:extLst>
              <a:ext uri="{FF2B5EF4-FFF2-40B4-BE49-F238E27FC236}">
                <a16:creationId xmlns:a16="http://schemas.microsoft.com/office/drawing/2014/main" id="{82014682-EFB6-495E-8474-159C85A265AA}"/>
              </a:ext>
            </a:extLst>
          </p:cNvPr>
          <p:cNvPicPr/>
          <p:nvPr/>
        </p:nvPicPr>
        <p:blipFill>
          <a:blip r:embed="rId2"/>
          <a:stretch>
            <a:fillRect/>
          </a:stretch>
        </p:blipFill>
        <p:spPr bwMode="auto">
          <a:xfrm>
            <a:off x="1524000" y="774085"/>
            <a:ext cx="4800600" cy="2133600"/>
          </a:xfrm>
          <a:prstGeom prst="rect">
            <a:avLst/>
          </a:prstGeom>
          <a:noFill/>
          <a:ln w="9525">
            <a:noFill/>
            <a:headEnd/>
            <a:tailEnd/>
          </a:ln>
        </p:spPr>
      </p:pic>
      <p:sp>
        <p:nvSpPr>
          <p:cNvPr id="6" name="文本框 5">
            <a:extLst>
              <a:ext uri="{FF2B5EF4-FFF2-40B4-BE49-F238E27FC236}">
                <a16:creationId xmlns:a16="http://schemas.microsoft.com/office/drawing/2014/main" id="{F42D9A49-323D-4D4E-823C-049BAEE78264}"/>
              </a:ext>
            </a:extLst>
          </p:cNvPr>
          <p:cNvSpPr txBox="1"/>
          <p:nvPr/>
        </p:nvSpPr>
        <p:spPr>
          <a:xfrm>
            <a:off x="762000" y="3105150"/>
            <a:ext cx="7696200" cy="1200329"/>
          </a:xfrm>
          <a:prstGeom prst="rect">
            <a:avLst/>
          </a:prstGeom>
          <a:noFill/>
        </p:spPr>
        <p:txBody>
          <a:bodyPr wrap="square">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神经网络模型是许多逻辑单元按照不同层级组织起来的网络，每一层的输出变量都是下一层的输入变量。</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上图是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层的神经网络，第一层成为输入层（</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Input Layer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），最后一层称为输出层（</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Output Layer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），中间一层成为隐藏层（</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Hidden Layers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75674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285750"/>
            <a:ext cx="6400800" cy="461665"/>
          </a:xfrm>
          <a:prstGeom prst="rect">
            <a:avLst/>
          </a:prstGeom>
          <a:noFill/>
        </p:spPr>
        <p:txBody>
          <a:bodyPr wrap="square" rtlCol="0">
            <a:spAutoFit/>
          </a:bodyPr>
          <a:lstStyle/>
          <a:p>
            <a:r>
              <a:rPr lang="en-US" sz="2400" b="1" dirty="0"/>
              <a:t>Neural Network</a:t>
            </a:r>
          </a:p>
        </p:txBody>
      </p:sp>
      <p:pic>
        <p:nvPicPr>
          <p:cNvPr id="5" name="Picture 4"/>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4267201" y="539918"/>
            <a:ext cx="641985" cy="340995"/>
          </a:xfrm>
          <a:prstGeom prst="rect">
            <a:avLst/>
          </a:prstGeom>
        </p:spPr>
      </p:pic>
      <p:pic>
        <p:nvPicPr>
          <p:cNvPr id="4" name="Picture 3"/>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4267200" y="1087428"/>
            <a:ext cx="701040" cy="234315"/>
          </a:xfrm>
          <a:prstGeom prst="rect">
            <a:avLst/>
          </a:prstGeom>
        </p:spPr>
      </p:pic>
      <p:sp>
        <p:nvSpPr>
          <p:cNvPr id="47" name="TextBox 46"/>
          <p:cNvSpPr txBox="1"/>
          <p:nvPr/>
        </p:nvSpPr>
        <p:spPr>
          <a:xfrm>
            <a:off x="4968240" y="520048"/>
            <a:ext cx="3947162" cy="400110"/>
          </a:xfrm>
          <a:prstGeom prst="rect">
            <a:avLst/>
          </a:prstGeom>
          <a:noFill/>
        </p:spPr>
        <p:txBody>
          <a:bodyPr wrap="square" rtlCol="0">
            <a:spAutoFit/>
          </a:bodyPr>
          <a:lstStyle/>
          <a:p>
            <a:r>
              <a:rPr lang="en-US" sz="2000" dirty="0"/>
              <a:t>“activation” of unit    in layer </a:t>
            </a:r>
          </a:p>
        </p:txBody>
      </p:sp>
      <p:pic>
        <p:nvPicPr>
          <p:cNvPr id="7" name="Picture 6"/>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7118499" y="631861"/>
            <a:ext cx="68580" cy="171450"/>
          </a:xfrm>
          <a:prstGeom prst="rect">
            <a:avLst/>
          </a:prstGeom>
        </p:spPr>
      </p:pic>
      <p:pic>
        <p:nvPicPr>
          <p:cNvPr id="11" name="Picture 10"/>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8043532" y="631861"/>
            <a:ext cx="104775" cy="219075"/>
          </a:xfrm>
          <a:prstGeom prst="rect">
            <a:avLst/>
          </a:prstGeom>
        </p:spPr>
      </p:pic>
      <p:sp>
        <p:nvSpPr>
          <p:cNvPr id="49" name="TextBox 48"/>
          <p:cNvSpPr txBox="1"/>
          <p:nvPr/>
        </p:nvSpPr>
        <p:spPr>
          <a:xfrm>
            <a:off x="4953001" y="990421"/>
            <a:ext cx="3947162" cy="1015663"/>
          </a:xfrm>
          <a:prstGeom prst="rect">
            <a:avLst/>
          </a:prstGeom>
          <a:noFill/>
        </p:spPr>
        <p:txBody>
          <a:bodyPr wrap="square" rtlCol="0">
            <a:spAutoFit/>
          </a:bodyPr>
          <a:lstStyle/>
          <a:p>
            <a:r>
              <a:rPr lang="en-US" sz="2000" dirty="0"/>
              <a:t>matrix of weights controlling function mapping from layer    to layer</a:t>
            </a:r>
          </a:p>
        </p:txBody>
      </p:sp>
      <p:pic>
        <p:nvPicPr>
          <p:cNvPr id="50" name="Picture 49"/>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8035925" y="1403780"/>
            <a:ext cx="104775" cy="219075"/>
          </a:xfrm>
          <a:prstGeom prst="rect">
            <a:avLst/>
          </a:prstGeom>
        </p:spPr>
      </p:pic>
      <p:pic>
        <p:nvPicPr>
          <p:cNvPr id="12" name="Picture 11"/>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5581650" y="1713517"/>
            <a:ext cx="539115" cy="220980"/>
          </a:xfrm>
          <a:prstGeom prst="rect">
            <a:avLst/>
          </a:prstGeom>
        </p:spPr>
      </p:pic>
      <p:pic>
        <p:nvPicPr>
          <p:cNvPr id="13" name="Picture 12"/>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1373540" y="2393950"/>
            <a:ext cx="4872990" cy="339090"/>
          </a:xfrm>
          <a:prstGeom prst="rect">
            <a:avLst/>
          </a:prstGeom>
        </p:spPr>
      </p:pic>
      <p:pic>
        <p:nvPicPr>
          <p:cNvPr id="15" name="Picture 14"/>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1373540" y="2824494"/>
            <a:ext cx="4872990" cy="339090"/>
          </a:xfrm>
          <a:prstGeom prst="rect">
            <a:avLst/>
          </a:prstGeom>
        </p:spPr>
      </p:pic>
      <p:pic>
        <p:nvPicPr>
          <p:cNvPr id="16" name="Picture 15"/>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1371600" y="3260104"/>
            <a:ext cx="4872990" cy="339090"/>
          </a:xfrm>
          <a:prstGeom prst="rect">
            <a:avLst/>
          </a:prstGeom>
        </p:spPr>
      </p:pic>
      <p:pic>
        <p:nvPicPr>
          <p:cNvPr id="17" name="Picture 16"/>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1127138" y="3728261"/>
            <a:ext cx="6450330" cy="339090"/>
          </a:xfrm>
          <a:prstGeom prst="rect">
            <a:avLst/>
          </a:prstGeom>
        </p:spPr>
      </p:pic>
      <p:sp>
        <p:nvSpPr>
          <p:cNvPr id="56" name="TextBox 55"/>
          <p:cNvSpPr txBox="1"/>
          <p:nvPr/>
        </p:nvSpPr>
        <p:spPr>
          <a:xfrm>
            <a:off x="381000" y="4152840"/>
            <a:ext cx="8382000" cy="707886"/>
          </a:xfrm>
          <a:prstGeom prst="rect">
            <a:avLst/>
          </a:prstGeom>
          <a:noFill/>
        </p:spPr>
        <p:txBody>
          <a:bodyPr wrap="square" rtlCol="0">
            <a:spAutoFit/>
          </a:bodyPr>
          <a:lstStyle/>
          <a:p>
            <a:r>
              <a:rPr lang="en-US" sz="2000" dirty="0"/>
              <a:t>If network has      units in layer    ,           units in layer           , then</a:t>
            </a:r>
          </a:p>
          <a:p>
            <a:r>
              <a:rPr lang="en-US" sz="2000" dirty="0"/>
              <a:t>will be of dimension                               .</a:t>
            </a:r>
          </a:p>
        </p:txBody>
      </p:sp>
      <p:pic>
        <p:nvPicPr>
          <p:cNvPr id="3" name="Picture 2"/>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2016712" y="4316734"/>
            <a:ext cx="182881" cy="186690"/>
          </a:xfrm>
          <a:prstGeom prst="rect">
            <a:avLst/>
          </a:prstGeom>
        </p:spPr>
      </p:pic>
      <p:pic>
        <p:nvPicPr>
          <p:cNvPr id="19" name="Picture 18"/>
          <p:cNvPicPr>
            <a:picLocks noChangeAspect="1"/>
          </p:cNvPicPr>
          <p:nvPr>
            <p:custDataLst>
              <p:tags r:id="rId12"/>
            </p:custDataLst>
          </p:nvPr>
        </p:nvPicPr>
        <p:blipFill>
          <a:blip r:embed="rId21" cstate="print">
            <a:extLst>
              <a:ext uri="{28A0092B-C50C-407E-A947-70E740481C1C}">
                <a14:useLocalDpi xmlns:a14="http://schemas.microsoft.com/office/drawing/2010/main" val="0"/>
              </a:ext>
            </a:extLst>
          </a:blip>
          <a:stretch>
            <a:fillRect/>
          </a:stretch>
        </p:blipFill>
        <p:spPr>
          <a:xfrm>
            <a:off x="3706082" y="4271010"/>
            <a:ext cx="104775" cy="219075"/>
          </a:xfrm>
          <a:prstGeom prst="rect">
            <a:avLst/>
          </a:prstGeom>
        </p:spPr>
      </p:pic>
      <p:pic>
        <p:nvPicPr>
          <p:cNvPr id="9" name="Picture 8"/>
          <p:cNvPicPr>
            <a:picLocks noChangeAspect="1"/>
          </p:cNvPicPr>
          <p:nvPr>
            <p:custDataLst>
              <p:tags r:id="rId13"/>
            </p:custDataLst>
          </p:nvPr>
        </p:nvPicPr>
        <p:blipFill>
          <a:blip r:embed="rId28" cstate="print">
            <a:extLst>
              <a:ext uri="{28A0092B-C50C-407E-A947-70E740481C1C}">
                <a14:useLocalDpi xmlns:a14="http://schemas.microsoft.com/office/drawing/2010/main" val="0"/>
              </a:ext>
            </a:extLst>
          </a:blip>
          <a:stretch>
            <a:fillRect/>
          </a:stretch>
        </p:blipFill>
        <p:spPr>
          <a:xfrm>
            <a:off x="3985641" y="4313682"/>
            <a:ext cx="440055" cy="186690"/>
          </a:xfrm>
          <a:prstGeom prst="rect">
            <a:avLst/>
          </a:prstGeom>
        </p:spPr>
      </p:pic>
      <p:pic>
        <p:nvPicPr>
          <p:cNvPr id="28" name="Picture 27"/>
          <p:cNvPicPr>
            <a:picLocks noChangeAspect="1"/>
          </p:cNvPicPr>
          <p:nvPr>
            <p:custDataLst>
              <p:tags r:id="rId14"/>
            </p:custDataLst>
          </p:nvPr>
        </p:nvPicPr>
        <p:blipFill>
          <a:blip r:embed="rId22" cstate="print">
            <a:extLst>
              <a:ext uri="{28A0092B-C50C-407E-A947-70E740481C1C}">
                <a14:useLocalDpi xmlns:a14="http://schemas.microsoft.com/office/drawing/2010/main" val="0"/>
              </a:ext>
            </a:extLst>
          </a:blip>
          <a:stretch>
            <a:fillRect/>
          </a:stretch>
        </p:blipFill>
        <p:spPr>
          <a:xfrm>
            <a:off x="5911977" y="4272919"/>
            <a:ext cx="539115" cy="220980"/>
          </a:xfrm>
          <a:prstGeom prst="rect">
            <a:avLst/>
          </a:prstGeom>
        </p:spPr>
      </p:pic>
      <p:pic>
        <p:nvPicPr>
          <p:cNvPr id="29" name="Picture 28"/>
          <p:cNvPicPr>
            <a:picLocks noChangeAspect="1"/>
          </p:cNvPicPr>
          <p:nvPr>
            <p:custDataLst>
              <p:tags r:id="rId15"/>
            </p:custDataLst>
          </p:nvPr>
        </p:nvPicPr>
        <p:blipFill>
          <a:blip r:embed="rId29" cstate="print">
            <a:extLst>
              <a:ext uri="{28A0092B-C50C-407E-A947-70E740481C1C}">
                <a14:useLocalDpi xmlns:a14="http://schemas.microsoft.com/office/drawing/2010/main" val="0"/>
              </a:ext>
            </a:extLst>
          </a:blip>
          <a:stretch>
            <a:fillRect/>
          </a:stretch>
        </p:blipFill>
        <p:spPr>
          <a:xfrm>
            <a:off x="7101078" y="4206932"/>
            <a:ext cx="415290" cy="234315"/>
          </a:xfrm>
          <a:prstGeom prst="rect">
            <a:avLst/>
          </a:prstGeom>
        </p:spPr>
      </p:pic>
      <p:pic>
        <p:nvPicPr>
          <p:cNvPr id="10" name="Picture 9"/>
          <p:cNvPicPr>
            <a:picLocks noChangeAspect="1"/>
          </p:cNvPicPr>
          <p:nvPr>
            <p:custDataLst>
              <p:tags r:id="rId16"/>
            </p:custDataLst>
          </p:nvPr>
        </p:nvPicPr>
        <p:blipFill>
          <a:blip r:embed="rId30" cstate="print">
            <a:extLst>
              <a:ext uri="{28A0092B-C50C-407E-A947-70E740481C1C}">
                <a14:useLocalDpi xmlns:a14="http://schemas.microsoft.com/office/drawing/2010/main" val="0"/>
              </a:ext>
            </a:extLst>
          </a:blip>
          <a:stretch>
            <a:fillRect/>
          </a:stretch>
        </p:blipFill>
        <p:spPr>
          <a:xfrm>
            <a:off x="2637282" y="4535043"/>
            <a:ext cx="1611630" cy="264795"/>
          </a:xfrm>
          <a:prstGeom prst="rect">
            <a:avLst/>
          </a:prstGeom>
        </p:spPr>
      </p:pic>
      <p:pic>
        <p:nvPicPr>
          <p:cNvPr id="51" name="Picture">
            <a:extLst>
              <a:ext uri="{FF2B5EF4-FFF2-40B4-BE49-F238E27FC236}">
                <a16:creationId xmlns:a16="http://schemas.microsoft.com/office/drawing/2014/main" id="{3B95A8C4-C2EB-47A3-98F1-7404D5765C5C}"/>
              </a:ext>
            </a:extLst>
          </p:cNvPr>
          <p:cNvPicPr/>
          <p:nvPr/>
        </p:nvPicPr>
        <p:blipFill>
          <a:blip r:embed="rId31"/>
          <a:stretch>
            <a:fillRect/>
          </a:stretch>
        </p:blipFill>
        <p:spPr bwMode="auto">
          <a:xfrm>
            <a:off x="711517" y="775099"/>
            <a:ext cx="2857500" cy="1511300"/>
          </a:xfrm>
          <a:prstGeom prst="rect">
            <a:avLst/>
          </a:prstGeom>
          <a:noFill/>
          <a:ln w="9525">
            <a:noFill/>
            <a:headEnd/>
            <a:tailEnd/>
          </a:ln>
        </p:spPr>
      </p:pic>
    </p:spTree>
    <p:extLst>
      <p:ext uri="{BB962C8B-B14F-4D97-AF65-F5344CB8AC3E}">
        <p14:creationId xmlns:p14="http://schemas.microsoft.com/office/powerpoint/2010/main" val="310715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5257800" y="3114509"/>
            <a:ext cx="1828800" cy="461665"/>
          </a:xfrm>
          <a:prstGeom prst="rect">
            <a:avLst/>
          </a:prstGeom>
          <a:noFill/>
        </p:spPr>
        <p:txBody>
          <a:bodyPr wrap="square" rtlCol="0">
            <a:spAutoFit/>
          </a:bodyPr>
          <a:lstStyle/>
          <a:p>
            <a:r>
              <a:rPr lang="en-US" sz="2400" dirty="0"/>
              <a:t>Add              .</a:t>
            </a:r>
          </a:p>
        </p:txBody>
      </p:sp>
      <p:sp>
        <p:nvSpPr>
          <p:cNvPr id="2" name="TextBox 1"/>
          <p:cNvSpPr txBox="1"/>
          <p:nvPr/>
        </p:nvSpPr>
        <p:spPr>
          <a:xfrm>
            <a:off x="381000" y="285750"/>
            <a:ext cx="7162800" cy="461665"/>
          </a:xfrm>
          <a:prstGeom prst="rect">
            <a:avLst/>
          </a:prstGeom>
          <a:noFill/>
        </p:spPr>
        <p:txBody>
          <a:bodyPr wrap="square" rtlCol="0">
            <a:spAutoFit/>
          </a:bodyPr>
          <a:lstStyle/>
          <a:p>
            <a:r>
              <a:rPr lang="en-US" sz="2400" b="1" dirty="0"/>
              <a:t>Forward propagation: </a:t>
            </a:r>
            <a:r>
              <a:rPr lang="en-US" sz="2400" b="1" dirty="0" err="1"/>
              <a:t>Vectorized</a:t>
            </a:r>
            <a:r>
              <a:rPr lang="en-US" sz="2400" b="1" dirty="0"/>
              <a:t> implementation</a:t>
            </a:r>
          </a:p>
        </p:txBody>
      </p:sp>
      <p:grpSp>
        <p:nvGrpSpPr>
          <p:cNvPr id="4" name="Group 3"/>
          <p:cNvGrpSpPr/>
          <p:nvPr/>
        </p:nvGrpSpPr>
        <p:grpSpPr>
          <a:xfrm>
            <a:off x="528287" y="952354"/>
            <a:ext cx="2634710" cy="1087310"/>
            <a:chOff x="656011" y="1657350"/>
            <a:chExt cx="6811590" cy="2811052"/>
          </a:xfrm>
        </p:grpSpPr>
        <p:sp>
          <p:nvSpPr>
            <p:cNvPr id="5" name="Oval 4"/>
            <p:cNvSpPr/>
            <p:nvPr/>
          </p:nvSpPr>
          <p:spPr>
            <a:xfrm>
              <a:off x="656011" y="3687554"/>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6011" y="2672452"/>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56011" y="1657350"/>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83094" y="2672452"/>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6"/>
              <a:endCxn id="8" idx="2"/>
            </p:cNvCxnSpPr>
            <p:nvPr/>
          </p:nvCxnSpPr>
          <p:spPr>
            <a:xfrm>
              <a:off x="1443819" y="2047774"/>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8" idx="2"/>
            </p:cNvCxnSpPr>
            <p:nvPr/>
          </p:nvCxnSpPr>
          <p:spPr>
            <a:xfrm>
              <a:off x="1443819" y="3062878"/>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8" idx="2"/>
            </p:cNvCxnSpPr>
            <p:nvPr/>
          </p:nvCxnSpPr>
          <p:spPr>
            <a:xfrm flipV="1">
              <a:off x="1443819" y="3062876"/>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1" idx="6"/>
            </p:cNvCxnSpPr>
            <p:nvPr/>
          </p:nvCxnSpPr>
          <p:spPr>
            <a:xfrm>
              <a:off x="5619204" y="2711090"/>
              <a:ext cx="787808"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783094" y="3687554"/>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7" idx="6"/>
              <a:endCxn id="13" idx="2"/>
            </p:cNvCxnSpPr>
            <p:nvPr/>
          </p:nvCxnSpPr>
          <p:spPr>
            <a:xfrm>
              <a:off x="1443819" y="2047774"/>
              <a:ext cx="1339274" cy="20302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2"/>
            </p:cNvCxnSpPr>
            <p:nvPr/>
          </p:nvCxnSpPr>
          <p:spPr>
            <a:xfrm>
              <a:off x="1443819" y="3062876"/>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13" idx="2"/>
            </p:cNvCxnSpPr>
            <p:nvPr/>
          </p:nvCxnSpPr>
          <p:spPr>
            <a:xfrm>
              <a:off x="1443819" y="4077980"/>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43819" y="2047777"/>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6"/>
            </p:cNvCxnSpPr>
            <p:nvPr/>
          </p:nvCxnSpPr>
          <p:spPr>
            <a:xfrm flipV="1">
              <a:off x="1443819" y="2047774"/>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6"/>
            </p:cNvCxnSpPr>
            <p:nvPr/>
          </p:nvCxnSpPr>
          <p:spPr>
            <a:xfrm flipV="1">
              <a:off x="1443819" y="2047774"/>
              <a:ext cx="1339274" cy="20302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83094" y="1657350"/>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831395" y="2320663"/>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0" idx="6"/>
              <a:endCxn id="21" idx="2"/>
            </p:cNvCxnSpPr>
            <p:nvPr/>
          </p:nvCxnSpPr>
          <p:spPr>
            <a:xfrm>
              <a:off x="3570902" y="2047774"/>
              <a:ext cx="1260493" cy="6633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6"/>
              <a:endCxn id="21" idx="2"/>
            </p:cNvCxnSpPr>
            <p:nvPr/>
          </p:nvCxnSpPr>
          <p:spPr>
            <a:xfrm flipV="1">
              <a:off x="3570902" y="2711087"/>
              <a:ext cx="1260493" cy="35178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6"/>
              <a:endCxn id="21" idx="2"/>
            </p:cNvCxnSpPr>
            <p:nvPr/>
          </p:nvCxnSpPr>
          <p:spPr>
            <a:xfrm flipV="1">
              <a:off x="3570902" y="2711087"/>
              <a:ext cx="1260493" cy="13668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custDataLst>
                <p:tags r:id="rId12"/>
              </p:custDataLst>
            </p:nvPr>
          </p:nvPicPr>
          <p:blipFill>
            <a:blip r:embed="rId20" cstate="print">
              <a:extLst>
                <a:ext uri="{28A0092B-C50C-407E-A947-70E740481C1C}">
                  <a14:useLocalDpi xmlns:a14="http://schemas.microsoft.com/office/drawing/2010/main" val="0"/>
                </a:ext>
              </a:extLst>
            </a:blip>
            <a:stretch>
              <a:fillRect/>
            </a:stretch>
          </p:blipFill>
          <p:spPr>
            <a:xfrm>
              <a:off x="6553199" y="2476833"/>
              <a:ext cx="914402" cy="377015"/>
            </a:xfrm>
            <a:prstGeom prst="rect">
              <a:avLst/>
            </a:prstGeom>
            <a:ln w="12700">
              <a:noFill/>
            </a:ln>
          </p:spPr>
        </p:pic>
        <p:pic>
          <p:nvPicPr>
            <p:cNvPr id="26" name="Picture 25"/>
            <p:cNvPicPr>
              <a:picLocks noChangeAspect="1"/>
            </p:cNvPicPr>
            <p:nvPr>
              <p:custDataLst>
                <p:tags r:id="rId13"/>
              </p:custDataLst>
            </p:nvPr>
          </p:nvPicPr>
          <p:blipFill>
            <a:blip r:embed="rId21" cstate="print">
              <a:extLst>
                <a:ext uri="{28A0092B-C50C-407E-A947-70E740481C1C}">
                  <a14:useLocalDpi xmlns:a14="http://schemas.microsoft.com/office/drawing/2010/main" val="0"/>
                </a:ext>
              </a:extLst>
            </a:blip>
            <a:stretch>
              <a:fillRect/>
            </a:stretch>
          </p:blipFill>
          <p:spPr>
            <a:xfrm>
              <a:off x="912928" y="1933074"/>
              <a:ext cx="311667" cy="210442"/>
            </a:xfrm>
            <a:prstGeom prst="rect">
              <a:avLst/>
            </a:prstGeom>
            <a:ln w="12700">
              <a:noFill/>
            </a:ln>
          </p:spPr>
        </p:pic>
        <p:pic>
          <p:nvPicPr>
            <p:cNvPr id="27" name="Picture 26"/>
            <p:cNvPicPr>
              <a:picLocks noChangeAspect="1"/>
            </p:cNvPicPr>
            <p:nvPr>
              <p:custDataLst>
                <p:tags r:id="rId14"/>
              </p:custDataLst>
            </p:nvPr>
          </p:nvPicPr>
          <p:blipFill>
            <a:blip r:embed="rId22" cstate="print">
              <a:extLst>
                <a:ext uri="{28A0092B-C50C-407E-A947-70E740481C1C}">
                  <a14:useLocalDpi xmlns:a14="http://schemas.microsoft.com/office/drawing/2010/main" val="0"/>
                </a:ext>
              </a:extLst>
            </a:blip>
            <a:stretch>
              <a:fillRect/>
            </a:stretch>
          </p:blipFill>
          <p:spPr>
            <a:xfrm>
              <a:off x="913270" y="2955604"/>
              <a:ext cx="319659" cy="210442"/>
            </a:xfrm>
            <a:prstGeom prst="rect">
              <a:avLst/>
            </a:prstGeom>
            <a:ln w="12700">
              <a:noFill/>
            </a:ln>
          </p:spPr>
        </p:pic>
        <p:pic>
          <p:nvPicPr>
            <p:cNvPr id="28" name="Picture 27"/>
            <p:cNvPicPr>
              <a:picLocks noChangeAspect="1"/>
            </p:cNvPicPr>
            <p:nvPr>
              <p:custDataLst>
                <p:tags r:id="rId15"/>
              </p:custDataLst>
            </p:nvPr>
          </p:nvPicPr>
          <p:blipFill>
            <a:blip r:embed="rId23" cstate="print">
              <a:extLst>
                <a:ext uri="{28A0092B-C50C-407E-A947-70E740481C1C}">
                  <a14:useLocalDpi xmlns:a14="http://schemas.microsoft.com/office/drawing/2010/main" val="0"/>
                </a:ext>
              </a:extLst>
            </a:blip>
            <a:stretch>
              <a:fillRect/>
            </a:stretch>
          </p:blipFill>
          <p:spPr>
            <a:xfrm>
              <a:off x="913271" y="3971723"/>
              <a:ext cx="322323" cy="215770"/>
            </a:xfrm>
            <a:prstGeom prst="rect">
              <a:avLst/>
            </a:prstGeom>
            <a:ln w="12700">
              <a:noFill/>
            </a:ln>
          </p:spPr>
        </p:pic>
        <p:pic>
          <p:nvPicPr>
            <p:cNvPr id="29" name="Picture 28"/>
            <p:cNvPicPr>
              <a:picLocks noChangeAspect="1"/>
            </p:cNvPicPr>
            <p:nvPr>
              <p:custDataLst>
                <p:tags r:id="rId16"/>
              </p:custDataLst>
            </p:nvPr>
          </p:nvPicPr>
          <p:blipFill>
            <a:blip r:embed="rId24" cstate="print">
              <a:extLst>
                <a:ext uri="{28A0092B-C50C-407E-A947-70E740481C1C}">
                  <a14:useLocalDpi xmlns:a14="http://schemas.microsoft.com/office/drawing/2010/main" val="0"/>
                </a:ext>
              </a:extLst>
            </a:blip>
            <a:stretch>
              <a:fillRect/>
            </a:stretch>
          </p:blipFill>
          <p:spPr>
            <a:xfrm>
              <a:off x="2995070" y="1863447"/>
              <a:ext cx="363855" cy="335280"/>
            </a:xfrm>
            <a:prstGeom prst="rect">
              <a:avLst/>
            </a:prstGeom>
            <a:ln w="12700">
              <a:noFill/>
            </a:ln>
          </p:spPr>
        </p:pic>
        <p:pic>
          <p:nvPicPr>
            <p:cNvPr id="30" name="Picture 29"/>
            <p:cNvPicPr>
              <a:picLocks noChangeAspect="1"/>
            </p:cNvPicPr>
            <p:nvPr>
              <p:custDataLst>
                <p:tags r:id="rId17"/>
              </p:custDataLst>
            </p:nvPr>
          </p:nvPicPr>
          <p:blipFill>
            <a:blip r:embed="rId25" cstate="print">
              <a:extLst>
                <a:ext uri="{28A0092B-C50C-407E-A947-70E740481C1C}">
                  <a14:useLocalDpi xmlns:a14="http://schemas.microsoft.com/office/drawing/2010/main" val="0"/>
                </a:ext>
              </a:extLst>
            </a:blip>
            <a:stretch>
              <a:fillRect/>
            </a:stretch>
          </p:blipFill>
          <p:spPr>
            <a:xfrm>
              <a:off x="2997067" y="2886801"/>
              <a:ext cx="363855" cy="335280"/>
            </a:xfrm>
            <a:prstGeom prst="rect">
              <a:avLst/>
            </a:prstGeom>
            <a:ln w="12700">
              <a:noFill/>
            </a:ln>
          </p:spPr>
        </p:pic>
        <p:pic>
          <p:nvPicPr>
            <p:cNvPr id="31" name="Picture 30"/>
            <p:cNvPicPr>
              <a:picLocks noChangeAspect="1"/>
            </p:cNvPicPr>
            <p:nvPr>
              <p:custDataLst>
                <p:tags r:id="rId18"/>
              </p:custDataLst>
            </p:nvPr>
          </p:nvPicPr>
          <p:blipFill>
            <a:blip r:embed="rId26" cstate="print">
              <a:extLst>
                <a:ext uri="{28A0092B-C50C-407E-A947-70E740481C1C}">
                  <a14:useLocalDpi xmlns:a14="http://schemas.microsoft.com/office/drawing/2010/main" val="0"/>
                </a:ext>
              </a:extLst>
            </a:blip>
            <a:stretch>
              <a:fillRect/>
            </a:stretch>
          </p:blipFill>
          <p:spPr>
            <a:xfrm>
              <a:off x="3003192" y="3910338"/>
              <a:ext cx="363855" cy="339090"/>
            </a:xfrm>
            <a:prstGeom prst="rect">
              <a:avLst/>
            </a:prstGeom>
            <a:ln w="12700">
              <a:noFill/>
            </a:ln>
          </p:spPr>
        </p:pic>
      </p:grpSp>
      <p:pic>
        <p:nvPicPr>
          <p:cNvPr id="56" name="Picture 55"/>
          <p:cNvPicPr>
            <a:picLocks noChangeAspect="1"/>
          </p:cNvPicPr>
          <p:nvPr>
            <p:custDataLst>
              <p:tags r:id="rId1"/>
            </p:custDataLst>
          </p:nvPr>
        </p:nvPicPr>
        <p:blipFill>
          <a:blip r:embed="rId27" cstate="print">
            <a:extLst>
              <a:ext uri="{28A0092B-C50C-407E-A947-70E740481C1C}">
                <a14:useLocalDpi xmlns:a14="http://schemas.microsoft.com/office/drawing/2010/main" val="0"/>
              </a:ext>
            </a:extLst>
          </a:blip>
          <a:stretch>
            <a:fillRect/>
          </a:stretch>
        </p:blipFill>
        <p:spPr>
          <a:xfrm>
            <a:off x="304800" y="3827194"/>
            <a:ext cx="4520182" cy="268556"/>
          </a:xfrm>
          <a:prstGeom prst="rect">
            <a:avLst/>
          </a:prstGeom>
        </p:spPr>
      </p:pic>
      <p:pic>
        <p:nvPicPr>
          <p:cNvPr id="49" name="Picture 48"/>
          <p:cNvPicPr>
            <a:picLocks noChangeAspect="1"/>
          </p:cNvPicPr>
          <p:nvPr>
            <p:custDataLst>
              <p:tags r:id="rId2"/>
            </p:custDataLst>
          </p:nvPr>
        </p:nvPicPr>
        <p:blipFill>
          <a:blip r:embed="rId28" cstate="print">
            <a:extLst>
              <a:ext uri="{28A0092B-C50C-407E-A947-70E740481C1C}">
                <a14:useLocalDpi xmlns:a14="http://schemas.microsoft.com/office/drawing/2010/main" val="0"/>
              </a:ext>
            </a:extLst>
          </a:blip>
          <a:stretch>
            <a:fillRect/>
          </a:stretch>
        </p:blipFill>
        <p:spPr>
          <a:xfrm>
            <a:off x="5334000" y="796760"/>
            <a:ext cx="960579" cy="1178558"/>
          </a:xfrm>
          <a:prstGeom prst="rect">
            <a:avLst/>
          </a:prstGeom>
        </p:spPr>
      </p:pic>
      <p:pic>
        <p:nvPicPr>
          <p:cNvPr id="32" name="Picture 31"/>
          <p:cNvPicPr>
            <a:picLocks noChangeAspect="1"/>
          </p:cNvPicPr>
          <p:nvPr>
            <p:custDataLst>
              <p:tags r:id="rId3"/>
            </p:custDataLst>
          </p:nvPr>
        </p:nvPicPr>
        <p:blipFill>
          <a:blip r:embed="rId29" cstate="print">
            <a:extLst>
              <a:ext uri="{28A0092B-C50C-407E-A947-70E740481C1C}">
                <a14:useLocalDpi xmlns:a14="http://schemas.microsoft.com/office/drawing/2010/main" val="0"/>
              </a:ext>
            </a:extLst>
          </a:blip>
          <a:stretch>
            <a:fillRect/>
          </a:stretch>
        </p:blipFill>
        <p:spPr>
          <a:xfrm>
            <a:off x="6934200" y="796762"/>
            <a:ext cx="1386840" cy="1068705"/>
          </a:xfrm>
          <a:prstGeom prst="rect">
            <a:avLst/>
          </a:prstGeom>
        </p:spPr>
      </p:pic>
      <p:grpSp>
        <p:nvGrpSpPr>
          <p:cNvPr id="55" name="Group 54"/>
          <p:cNvGrpSpPr/>
          <p:nvPr/>
        </p:nvGrpSpPr>
        <p:grpSpPr>
          <a:xfrm>
            <a:off x="317501" y="2588198"/>
            <a:ext cx="4119913" cy="1018579"/>
            <a:chOff x="528287" y="2407064"/>
            <a:chExt cx="4874930" cy="1205244"/>
          </a:xfrm>
        </p:grpSpPr>
        <p:pic>
          <p:nvPicPr>
            <p:cNvPr id="51" name="Picture 50"/>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530227" y="2407064"/>
              <a:ext cx="4872990" cy="339090"/>
            </a:xfrm>
            <a:prstGeom prst="rect">
              <a:avLst/>
            </a:prstGeom>
          </p:spPr>
        </p:pic>
        <p:pic>
          <p:nvPicPr>
            <p:cNvPr id="52" name="Picture 51"/>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530227" y="2837608"/>
              <a:ext cx="4872990" cy="339090"/>
            </a:xfrm>
            <a:prstGeom prst="rect">
              <a:avLst/>
            </a:prstGeom>
          </p:spPr>
        </p:pic>
        <p:pic>
          <p:nvPicPr>
            <p:cNvPr id="53" name="Picture 52"/>
            <p:cNvPicPr>
              <a:picLocks noChangeAspect="1"/>
            </p:cNvPicPr>
            <p:nvPr>
              <p:custDataLst>
                <p:tags r:id="rId11"/>
              </p:custDataLst>
            </p:nvPr>
          </p:nvPicPr>
          <p:blipFill>
            <a:blip r:embed="rId32" cstate="print">
              <a:extLst>
                <a:ext uri="{28A0092B-C50C-407E-A947-70E740481C1C}">
                  <a14:useLocalDpi xmlns:a14="http://schemas.microsoft.com/office/drawing/2010/main" val="0"/>
                </a:ext>
              </a:extLst>
            </a:blip>
            <a:stretch>
              <a:fillRect/>
            </a:stretch>
          </p:blipFill>
          <p:spPr>
            <a:xfrm>
              <a:off x="528287" y="3273218"/>
              <a:ext cx="4872990" cy="339090"/>
            </a:xfrm>
            <a:prstGeom prst="rect">
              <a:avLst/>
            </a:prstGeom>
          </p:spPr>
        </p:pic>
      </p:grpSp>
      <p:cxnSp>
        <p:nvCxnSpPr>
          <p:cNvPr id="58" name="Straight Connector 57"/>
          <p:cNvCxnSpPr/>
          <p:nvPr/>
        </p:nvCxnSpPr>
        <p:spPr>
          <a:xfrm>
            <a:off x="5029200" y="796760"/>
            <a:ext cx="76200" cy="3908590"/>
          </a:xfrm>
          <a:prstGeom prst="line">
            <a:avLst/>
          </a:prstGeom>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custDataLst>
              <p:tags r:id="rId4"/>
            </p:custDataLst>
          </p:nvPr>
        </p:nvPicPr>
        <p:blipFill>
          <a:blip r:embed="rId33" cstate="print">
            <a:extLst>
              <a:ext uri="{28A0092B-C50C-407E-A947-70E740481C1C}">
                <a14:useLocalDpi xmlns:a14="http://schemas.microsoft.com/office/drawing/2010/main" val="0"/>
              </a:ext>
            </a:extLst>
          </a:blip>
          <a:stretch>
            <a:fillRect/>
          </a:stretch>
        </p:blipFill>
        <p:spPr>
          <a:xfrm>
            <a:off x="5334000" y="2305685"/>
            <a:ext cx="1331595" cy="234315"/>
          </a:xfrm>
          <a:prstGeom prst="rect">
            <a:avLst/>
          </a:prstGeom>
        </p:spPr>
      </p:pic>
      <p:pic>
        <p:nvPicPr>
          <p:cNvPr id="65" name="Picture 64"/>
          <p:cNvPicPr>
            <a:picLocks noChangeAspect="1"/>
          </p:cNvPicPr>
          <p:nvPr>
            <p:custDataLst>
              <p:tags r:id="rId5"/>
            </p:custDataLst>
          </p:nvPr>
        </p:nvPicPr>
        <p:blipFill>
          <a:blip r:embed="rId34" cstate="print">
            <a:extLst>
              <a:ext uri="{28A0092B-C50C-407E-A947-70E740481C1C}">
                <a14:useLocalDpi xmlns:a14="http://schemas.microsoft.com/office/drawing/2010/main" val="0"/>
              </a:ext>
            </a:extLst>
          </a:blip>
          <a:stretch>
            <a:fillRect/>
          </a:stretch>
        </p:blipFill>
        <p:spPr>
          <a:xfrm>
            <a:off x="5333999" y="2621946"/>
            <a:ext cx="1436370" cy="291465"/>
          </a:xfrm>
          <a:prstGeom prst="rect">
            <a:avLst/>
          </a:prstGeom>
        </p:spPr>
      </p:pic>
      <p:pic>
        <p:nvPicPr>
          <p:cNvPr id="68" name="Picture 67"/>
          <p:cNvPicPr>
            <a:picLocks noChangeAspect="1"/>
          </p:cNvPicPr>
          <p:nvPr>
            <p:custDataLst>
              <p:tags r:id="rId6"/>
            </p:custDataLst>
          </p:nvPr>
        </p:nvPicPr>
        <p:blipFill>
          <a:blip r:embed="rId35" cstate="print">
            <a:extLst>
              <a:ext uri="{28A0092B-C50C-407E-A947-70E740481C1C}">
                <a14:useLocalDpi xmlns:a14="http://schemas.microsoft.com/office/drawing/2010/main" val="0"/>
              </a:ext>
            </a:extLst>
          </a:blip>
          <a:stretch>
            <a:fillRect/>
          </a:stretch>
        </p:blipFill>
        <p:spPr>
          <a:xfrm>
            <a:off x="5386386" y="3606777"/>
            <a:ext cx="1571625" cy="234315"/>
          </a:xfrm>
          <a:prstGeom prst="rect">
            <a:avLst/>
          </a:prstGeom>
        </p:spPr>
      </p:pic>
      <p:pic>
        <p:nvPicPr>
          <p:cNvPr id="69" name="Picture 68"/>
          <p:cNvPicPr>
            <a:picLocks noChangeAspect="1"/>
          </p:cNvPicPr>
          <p:nvPr>
            <p:custDataLst>
              <p:tags r:id="rId7"/>
            </p:custDataLst>
          </p:nvPr>
        </p:nvPicPr>
        <p:blipFill>
          <a:blip r:embed="rId36" cstate="print">
            <a:extLst>
              <a:ext uri="{28A0092B-C50C-407E-A947-70E740481C1C}">
                <a14:useLocalDpi xmlns:a14="http://schemas.microsoft.com/office/drawing/2010/main" val="0"/>
              </a:ext>
            </a:extLst>
          </a:blip>
          <a:stretch>
            <a:fillRect/>
          </a:stretch>
        </p:blipFill>
        <p:spPr>
          <a:xfrm>
            <a:off x="5386385" y="3923038"/>
            <a:ext cx="2426970" cy="291465"/>
          </a:xfrm>
          <a:prstGeom prst="rect">
            <a:avLst/>
          </a:prstGeom>
        </p:spPr>
      </p:pic>
      <p:pic>
        <p:nvPicPr>
          <p:cNvPr id="71" name="Picture 70"/>
          <p:cNvPicPr>
            <a:picLocks noChangeAspect="1"/>
          </p:cNvPicPr>
          <p:nvPr>
            <p:custDataLst>
              <p:tags r:id="rId8"/>
            </p:custDataLst>
          </p:nvPr>
        </p:nvPicPr>
        <p:blipFill>
          <a:blip r:embed="rId37" cstate="print">
            <a:extLst>
              <a:ext uri="{28A0092B-C50C-407E-A947-70E740481C1C}">
                <a14:useLocalDpi xmlns:a14="http://schemas.microsoft.com/office/drawing/2010/main" val="0"/>
              </a:ext>
            </a:extLst>
          </a:blip>
          <a:stretch>
            <a:fillRect/>
          </a:stretch>
        </p:blipFill>
        <p:spPr>
          <a:xfrm>
            <a:off x="5943600" y="3174471"/>
            <a:ext cx="840105" cy="339090"/>
          </a:xfrm>
          <a:prstGeom prst="rect">
            <a:avLst/>
          </a:prstGeom>
        </p:spPr>
      </p:pic>
    </p:spTree>
    <p:extLst>
      <p:ext uri="{BB962C8B-B14F-4D97-AF65-F5344CB8AC3E}">
        <p14:creationId xmlns:p14="http://schemas.microsoft.com/office/powerpoint/2010/main" val="14869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a:extLst>
              <a:ext uri="{FF2B5EF4-FFF2-40B4-BE49-F238E27FC236}">
                <a16:creationId xmlns:a16="http://schemas.microsoft.com/office/drawing/2014/main" id="{6D35C694-1EAB-4B69-B88E-592A531ED5C4}"/>
              </a:ext>
            </a:extLst>
          </p:cNvPr>
          <p:cNvPicPr/>
          <p:nvPr/>
        </p:nvPicPr>
        <p:blipFill>
          <a:blip r:embed="rId2"/>
          <a:stretch>
            <a:fillRect/>
          </a:stretch>
        </p:blipFill>
        <p:spPr bwMode="auto">
          <a:xfrm>
            <a:off x="533400" y="518371"/>
            <a:ext cx="3263900" cy="1727200"/>
          </a:xfrm>
          <a:prstGeom prst="rect">
            <a:avLst/>
          </a:prstGeom>
          <a:noFill/>
          <a:ln w="9525">
            <a:noFill/>
            <a:headEnd/>
            <a:tailEnd/>
          </a:ln>
        </p:spPr>
      </p:pic>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8ABB79FE-DA6F-4972-9DB0-B8C26DE36EA7}"/>
                  </a:ext>
                </a:extLst>
              </p:cNvPr>
              <p:cNvSpPr txBox="1"/>
              <p:nvPr/>
            </p:nvSpPr>
            <p:spPr>
              <a:xfrm>
                <a:off x="3827780" y="594571"/>
                <a:ext cx="4572000" cy="875881"/>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右半部分其实就是以</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按照</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的方式输出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mc:Choice>
        <mc:Fallback xmlns="">
          <p:sp>
            <p:nvSpPr>
              <p:cNvPr id="47" name="文本框 46">
                <a:extLst>
                  <a:ext uri="{FF2B5EF4-FFF2-40B4-BE49-F238E27FC236}">
                    <a16:creationId xmlns:a16="http://schemas.microsoft.com/office/drawing/2014/main" id="{8ABB79FE-DA6F-4972-9DB0-B8C26DE36EA7}"/>
                  </a:ext>
                </a:extLst>
              </p:cNvPr>
              <p:cNvSpPr txBox="1">
                <a:spLocks noRot="1" noChangeAspect="1" noMove="1" noResize="1" noEditPoints="1" noAdjustHandles="1" noChangeArrowheads="1" noChangeShapeType="1" noTextEdit="1"/>
              </p:cNvSpPr>
              <p:nvPr/>
            </p:nvSpPr>
            <p:spPr>
              <a:xfrm>
                <a:off x="3827780" y="594571"/>
                <a:ext cx="4572000" cy="875881"/>
              </a:xfrm>
              <a:prstGeom prst="rect">
                <a:avLst/>
              </a:prstGeom>
              <a:blipFill>
                <a:blip r:embed="rId3"/>
                <a:stretch>
                  <a:fillRect l="-1200" r="-1067" b="-111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9EFC3077-B7E7-4AA3-A799-FEFF7596CC77}"/>
                  </a:ext>
                </a:extLst>
              </p:cNvPr>
              <p:cNvSpPr txBox="1"/>
              <p:nvPr/>
            </p:nvSpPr>
            <p:spPr>
              <a:xfrm>
                <a:off x="3962400" y="1605646"/>
                <a:ext cx="4800600" cy="1058816"/>
              </a:xfrm>
              <a:prstGeom prst="rect">
                <a:avLst/>
              </a:prstGeom>
              <a:noFill/>
            </p:spPr>
            <p:txBody>
              <a:bodyPr wrap="square">
                <a:spAutoFit/>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其实神经网络就像是</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，只不过我们把</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中的输入向量</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e>
                    </m:d>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变成了中间层的</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e>
                    </m:d>
                  </m:oMath>
                </a14:m>
                <a:endParaRPr lang="zh-CN" altLang="en-US" dirty="0"/>
              </a:p>
            </p:txBody>
          </p:sp>
        </mc:Choice>
        <mc:Fallback xmlns="">
          <p:sp>
            <p:nvSpPr>
              <p:cNvPr id="50" name="文本框 49">
                <a:extLst>
                  <a:ext uri="{FF2B5EF4-FFF2-40B4-BE49-F238E27FC236}">
                    <a16:creationId xmlns:a16="http://schemas.microsoft.com/office/drawing/2014/main" id="{9EFC3077-B7E7-4AA3-A799-FEFF7596CC77}"/>
                  </a:ext>
                </a:extLst>
              </p:cNvPr>
              <p:cNvSpPr txBox="1">
                <a:spLocks noRot="1" noChangeAspect="1" noMove="1" noResize="1" noEditPoints="1" noAdjustHandles="1" noChangeArrowheads="1" noChangeShapeType="1" noTextEdit="1"/>
              </p:cNvSpPr>
              <p:nvPr/>
            </p:nvSpPr>
            <p:spPr>
              <a:xfrm>
                <a:off x="3962400" y="1605646"/>
                <a:ext cx="4800600" cy="1058816"/>
              </a:xfrm>
              <a:prstGeom prst="rect">
                <a:avLst/>
              </a:prstGeom>
              <a:blipFill>
                <a:blip r:embed="rId4"/>
                <a:stretch>
                  <a:fillRect l="-1015" t="-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E044026B-44C1-45E5-B600-1EF6D12E93F1}"/>
                  </a:ext>
                </a:extLst>
              </p:cNvPr>
              <p:cNvSpPr txBox="1"/>
              <p:nvPr/>
            </p:nvSpPr>
            <p:spPr>
              <a:xfrm>
                <a:off x="228600" y="2956771"/>
                <a:ext cx="8763000" cy="1291379"/>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我们可以把</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看成更为高级的特征值，也就是</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的进化体，并且它们是由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与决定的，因为是梯度下降的，所以</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是变化的，并且变得越来越厉害，所以这些更高级的特征值远比仅仅将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次方厉害，也能更好的预测新数据。 </a:t>
                </a:r>
              </a:p>
            </p:txBody>
          </p:sp>
        </mc:Choice>
        <mc:Fallback xmlns="">
          <p:sp>
            <p:nvSpPr>
              <p:cNvPr id="54" name="文本框 53">
                <a:extLst>
                  <a:ext uri="{FF2B5EF4-FFF2-40B4-BE49-F238E27FC236}">
                    <a16:creationId xmlns:a16="http://schemas.microsoft.com/office/drawing/2014/main" id="{E044026B-44C1-45E5-B600-1EF6D12E93F1}"/>
                  </a:ext>
                </a:extLst>
              </p:cNvPr>
              <p:cNvSpPr txBox="1">
                <a:spLocks noRot="1" noChangeAspect="1" noMove="1" noResize="1" noEditPoints="1" noAdjustHandles="1" noChangeArrowheads="1" noChangeShapeType="1" noTextEdit="1"/>
              </p:cNvSpPr>
              <p:nvPr/>
            </p:nvSpPr>
            <p:spPr>
              <a:xfrm>
                <a:off x="228600" y="2956771"/>
                <a:ext cx="8763000" cy="1291379"/>
              </a:xfrm>
              <a:prstGeom prst="rect">
                <a:avLst/>
              </a:prstGeom>
              <a:blipFill>
                <a:blip r:embed="rId5"/>
                <a:stretch>
                  <a:fillRect l="-626" r="-557" b="-51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225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5FF2EF4-1567-417E-AE21-3F2DB904D79E}"/>
                  </a:ext>
                </a:extLst>
              </p:cNvPr>
              <p:cNvSpPr txBox="1"/>
              <p:nvPr/>
            </p:nvSpPr>
            <p:spPr>
              <a:xfrm>
                <a:off x="381000" y="895350"/>
                <a:ext cx="8305800"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从本质上讲，神经网络能够通过学习得出其自身的一系列特征。在普通的逻辑回归中，我们被限制为使用数据中的原始特征</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虽然可以使用一些二项式项来组合这些特征，但是我们仍然受到这些原始特征的限制。在神经网络中，原始特征只是输入层，在我们上面三层的神经网络例子中，第三层也就是输出层做出的预测利用的是第二层的特征，而非输入层中的原始特征，我们可以认为第二层中的特征是神经网络通过学习后自己得出的一系列用于预测输出变量的新特征。</a:t>
                </a:r>
              </a:p>
            </p:txBody>
          </p:sp>
        </mc:Choice>
        <mc:Fallback xmlns="">
          <p:sp>
            <p:nvSpPr>
              <p:cNvPr id="7" name="文本框 6">
                <a:extLst>
                  <a:ext uri="{FF2B5EF4-FFF2-40B4-BE49-F238E27FC236}">
                    <a16:creationId xmlns:a16="http://schemas.microsoft.com/office/drawing/2014/main" id="{75FF2EF4-1567-417E-AE21-3F2DB904D79E}"/>
                  </a:ext>
                </a:extLst>
              </p:cNvPr>
              <p:cNvSpPr txBox="1">
                <a:spLocks noRot="1" noChangeAspect="1" noMove="1" noResize="1" noEditPoints="1" noAdjustHandles="1" noChangeArrowheads="1" noChangeShapeType="1" noTextEdit="1"/>
              </p:cNvSpPr>
              <p:nvPr/>
            </p:nvSpPr>
            <p:spPr>
              <a:xfrm>
                <a:off x="381000" y="895350"/>
                <a:ext cx="8305800" cy="2953373"/>
              </a:xfrm>
              <a:prstGeom prst="rect">
                <a:avLst/>
              </a:prstGeom>
              <a:blipFill>
                <a:blip r:embed="rId2"/>
                <a:stretch>
                  <a:fillRect l="-661" r="-587" b="-1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439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4663163" y="3862642"/>
            <a:ext cx="928588" cy="400110"/>
          </a:xfrm>
          <a:prstGeom prst="rect">
            <a:avLst/>
          </a:prstGeom>
          <a:noFill/>
        </p:spPr>
        <p:txBody>
          <a:bodyPr wrap="none" rtlCol="0">
            <a:spAutoFit/>
          </a:bodyPr>
          <a:lstStyle/>
          <a:p>
            <a:r>
              <a:rPr lang="en-US" sz="2000" dirty="0">
                <a:latin typeface="Calibri"/>
              </a:rPr>
              <a:t>Layer 3</a:t>
            </a:r>
            <a:endParaRPr lang="en-US" sz="2000" baseline="-25000" dirty="0">
              <a:latin typeface="Calibri"/>
            </a:endParaRPr>
          </a:p>
        </p:txBody>
      </p:sp>
      <p:sp>
        <p:nvSpPr>
          <p:cNvPr id="85" name="Oval 84"/>
          <p:cNvSpPr/>
          <p:nvPr/>
        </p:nvSpPr>
        <p:spPr>
          <a:xfrm>
            <a:off x="899574" y="3017884"/>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99574" y="2070917"/>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99574" y="1123950"/>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883885" y="2070917"/>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7" idx="6"/>
            <a:endCxn id="88" idx="2"/>
          </p:cNvCxnSpPr>
          <p:nvPr/>
        </p:nvCxnSpPr>
        <p:spPr>
          <a:xfrm>
            <a:off x="1634504" y="1488168"/>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6" idx="6"/>
            <a:endCxn id="88" idx="2"/>
          </p:cNvCxnSpPr>
          <p:nvPr/>
        </p:nvCxnSpPr>
        <p:spPr>
          <a:xfrm>
            <a:off x="1634504" y="2435137"/>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5" idx="6"/>
            <a:endCxn id="88" idx="2"/>
          </p:cNvCxnSpPr>
          <p:nvPr/>
        </p:nvCxnSpPr>
        <p:spPr>
          <a:xfrm flipV="1">
            <a:off x="1634504" y="2435136"/>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01" idx="6"/>
            <a:endCxn id="45" idx="2"/>
          </p:cNvCxnSpPr>
          <p:nvPr/>
        </p:nvCxnSpPr>
        <p:spPr>
          <a:xfrm>
            <a:off x="5529632" y="1869169"/>
            <a:ext cx="803026"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883885" y="3017884"/>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p:cNvCxnSpPr>
            <a:stCxn id="87" idx="6"/>
            <a:endCxn id="93" idx="2"/>
          </p:cNvCxnSpPr>
          <p:nvPr/>
        </p:nvCxnSpPr>
        <p:spPr>
          <a:xfrm>
            <a:off x="1634504" y="1488168"/>
            <a:ext cx="1249381" cy="1893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93" idx="2"/>
          </p:cNvCxnSpPr>
          <p:nvPr/>
        </p:nvCxnSpPr>
        <p:spPr>
          <a:xfrm>
            <a:off x="1634504" y="2435136"/>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5" idx="6"/>
            <a:endCxn id="93" idx="2"/>
          </p:cNvCxnSpPr>
          <p:nvPr/>
        </p:nvCxnSpPr>
        <p:spPr>
          <a:xfrm>
            <a:off x="1634504" y="3382105"/>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1634504" y="1488171"/>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6" idx="6"/>
          </p:cNvCxnSpPr>
          <p:nvPr/>
        </p:nvCxnSpPr>
        <p:spPr>
          <a:xfrm flipV="1">
            <a:off x="1634504" y="1488168"/>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5" idx="6"/>
          </p:cNvCxnSpPr>
          <p:nvPr/>
        </p:nvCxnSpPr>
        <p:spPr>
          <a:xfrm flipV="1">
            <a:off x="1634504" y="1488168"/>
            <a:ext cx="1249381" cy="1893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2883885" y="11239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94702" y="15049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100" idx="6"/>
            <a:endCxn id="101" idx="2"/>
          </p:cNvCxnSpPr>
          <p:nvPr/>
        </p:nvCxnSpPr>
        <p:spPr>
          <a:xfrm>
            <a:off x="3618815" y="1488169"/>
            <a:ext cx="1175887"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8" idx="6"/>
            <a:endCxn id="101" idx="2"/>
          </p:cNvCxnSpPr>
          <p:nvPr/>
        </p:nvCxnSpPr>
        <p:spPr>
          <a:xfrm flipV="1">
            <a:off x="3618815" y="1869169"/>
            <a:ext cx="1175887" cy="565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101" idx="2"/>
          </p:cNvCxnSpPr>
          <p:nvPr/>
        </p:nvCxnSpPr>
        <p:spPr>
          <a:xfrm flipV="1">
            <a:off x="3618815" y="1869169"/>
            <a:ext cx="1175887" cy="1512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10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833774" y="2266950"/>
            <a:ext cx="853026" cy="351709"/>
          </a:xfrm>
          <a:prstGeom prst="rect">
            <a:avLst/>
          </a:prstGeom>
        </p:spPr>
      </p:pic>
      <p:pic>
        <p:nvPicPr>
          <p:cNvPr id="106" name="Picture 10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9246" y="1381167"/>
            <a:ext cx="290748" cy="196317"/>
          </a:xfrm>
          <a:prstGeom prst="rect">
            <a:avLst/>
          </a:prstGeom>
        </p:spPr>
      </p:pic>
      <p:pic>
        <p:nvPicPr>
          <p:cNvPr id="107" name="Picture 10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39566" y="2335064"/>
            <a:ext cx="298203" cy="196317"/>
          </a:xfrm>
          <a:prstGeom prst="rect">
            <a:avLst/>
          </a:prstGeom>
        </p:spPr>
      </p:pic>
      <p:pic>
        <p:nvPicPr>
          <p:cNvPr id="108" name="Picture 10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139566" y="3282980"/>
            <a:ext cx="300688" cy="201287"/>
          </a:xfrm>
          <a:prstGeom prst="rect">
            <a:avLst/>
          </a:prstGeom>
        </p:spPr>
      </p:pic>
      <p:sp>
        <p:nvSpPr>
          <p:cNvPr id="112" name="TextBox 111"/>
          <p:cNvSpPr txBox="1"/>
          <p:nvPr/>
        </p:nvSpPr>
        <p:spPr>
          <a:xfrm>
            <a:off x="747174" y="3862642"/>
            <a:ext cx="928588" cy="400110"/>
          </a:xfrm>
          <a:prstGeom prst="rect">
            <a:avLst/>
          </a:prstGeom>
          <a:noFill/>
        </p:spPr>
        <p:txBody>
          <a:bodyPr wrap="none" rtlCol="0">
            <a:spAutoFit/>
          </a:bodyPr>
          <a:lstStyle/>
          <a:p>
            <a:r>
              <a:rPr lang="en-US" sz="2000" dirty="0">
                <a:latin typeface="Calibri"/>
              </a:rPr>
              <a:t>Layer 1</a:t>
            </a:r>
            <a:endParaRPr lang="en-US" sz="2000" baseline="-25000" dirty="0">
              <a:latin typeface="Calibri"/>
            </a:endParaRPr>
          </a:p>
        </p:txBody>
      </p:sp>
      <p:sp>
        <p:nvSpPr>
          <p:cNvPr id="113" name="TextBox 112"/>
          <p:cNvSpPr txBox="1"/>
          <p:nvPr/>
        </p:nvSpPr>
        <p:spPr>
          <a:xfrm>
            <a:off x="2812258" y="3862642"/>
            <a:ext cx="928588" cy="400110"/>
          </a:xfrm>
          <a:prstGeom prst="rect">
            <a:avLst/>
          </a:prstGeom>
          <a:noFill/>
        </p:spPr>
        <p:txBody>
          <a:bodyPr wrap="none" rtlCol="0">
            <a:spAutoFit/>
          </a:bodyPr>
          <a:lstStyle/>
          <a:p>
            <a:r>
              <a:rPr lang="en-US" sz="2000" dirty="0">
                <a:latin typeface="Calibri"/>
              </a:rPr>
              <a:t>Layer 2</a:t>
            </a:r>
            <a:endParaRPr lang="en-US" sz="2000" baseline="-25000" dirty="0">
              <a:latin typeface="Calibri"/>
            </a:endParaRPr>
          </a:p>
        </p:txBody>
      </p:sp>
      <p:sp>
        <p:nvSpPr>
          <p:cNvPr id="116" name="TextBox 115"/>
          <p:cNvSpPr txBox="1"/>
          <p:nvPr/>
        </p:nvSpPr>
        <p:spPr>
          <a:xfrm>
            <a:off x="381000" y="285750"/>
            <a:ext cx="6400800" cy="461665"/>
          </a:xfrm>
          <a:prstGeom prst="rect">
            <a:avLst/>
          </a:prstGeom>
          <a:noFill/>
        </p:spPr>
        <p:txBody>
          <a:bodyPr wrap="square" rtlCol="0">
            <a:spAutoFit/>
          </a:bodyPr>
          <a:lstStyle/>
          <a:p>
            <a:r>
              <a:rPr lang="en-US" sz="2400" b="1" dirty="0"/>
              <a:t>Other network architectures</a:t>
            </a:r>
          </a:p>
        </p:txBody>
      </p:sp>
      <p:sp>
        <p:nvSpPr>
          <p:cNvPr id="35" name="Oval 34"/>
          <p:cNvSpPr/>
          <p:nvPr/>
        </p:nvSpPr>
        <p:spPr>
          <a:xfrm>
            <a:off x="4785774" y="2529113"/>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00" idx="6"/>
            <a:endCxn id="35" idx="2"/>
          </p:cNvCxnSpPr>
          <p:nvPr/>
        </p:nvCxnSpPr>
        <p:spPr>
          <a:xfrm>
            <a:off x="3618815" y="1488169"/>
            <a:ext cx="1166959" cy="1405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8" idx="6"/>
            <a:endCxn id="35" idx="2"/>
          </p:cNvCxnSpPr>
          <p:nvPr/>
        </p:nvCxnSpPr>
        <p:spPr>
          <a:xfrm>
            <a:off x="3618815" y="2435136"/>
            <a:ext cx="1166959" cy="458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3" idx="6"/>
            <a:endCxn id="35" idx="2"/>
          </p:cNvCxnSpPr>
          <p:nvPr/>
        </p:nvCxnSpPr>
        <p:spPr>
          <a:xfrm flipV="1">
            <a:off x="3618815" y="2893332"/>
            <a:ext cx="1166959" cy="4887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32658" y="20383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35" idx="6"/>
            <a:endCxn id="45" idx="2"/>
          </p:cNvCxnSpPr>
          <p:nvPr/>
        </p:nvCxnSpPr>
        <p:spPr>
          <a:xfrm flipV="1">
            <a:off x="5520704" y="2402569"/>
            <a:ext cx="811954" cy="4907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6"/>
          </p:cNvCxnSpPr>
          <p:nvPr/>
        </p:nvCxnSpPr>
        <p:spPr>
          <a:xfrm>
            <a:off x="7067588" y="2402569"/>
            <a:ext cx="68998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95586" y="3862642"/>
            <a:ext cx="928588" cy="400110"/>
          </a:xfrm>
          <a:prstGeom prst="rect">
            <a:avLst/>
          </a:prstGeom>
          <a:noFill/>
        </p:spPr>
        <p:txBody>
          <a:bodyPr wrap="none" rtlCol="0">
            <a:spAutoFit/>
          </a:bodyPr>
          <a:lstStyle/>
          <a:p>
            <a:r>
              <a:rPr lang="en-US" sz="2000" dirty="0">
                <a:latin typeface="Calibri"/>
              </a:rPr>
              <a:t>Layer 4</a:t>
            </a:r>
            <a:endParaRPr lang="en-US" sz="2000" baseline="-25000" dirty="0">
              <a:latin typeface="Calibri"/>
            </a:endParaRPr>
          </a:p>
        </p:txBody>
      </p:sp>
    </p:spTree>
    <p:extLst>
      <p:ext uri="{BB962C8B-B14F-4D97-AF65-F5344CB8AC3E}">
        <p14:creationId xmlns:p14="http://schemas.microsoft.com/office/powerpoint/2010/main" val="158276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343400" cy="461665"/>
          </a:xfrm>
          <a:prstGeom prst="rect">
            <a:avLst/>
          </a:prstGeom>
          <a:noFill/>
        </p:spPr>
        <p:txBody>
          <a:bodyPr wrap="square" rtlCol="0">
            <a:spAutoFit/>
          </a:bodyPr>
          <a:lstStyle/>
          <a:p>
            <a:r>
              <a:rPr lang="en-US" sz="2400" b="1" dirty="0"/>
              <a:t>Simple example: AND</a:t>
            </a:r>
          </a:p>
        </p:txBody>
      </p:sp>
      <p:pic>
        <p:nvPicPr>
          <p:cNvPr id="5" name="Picture 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507216" y="893117"/>
            <a:ext cx="1533525" cy="253365"/>
          </a:xfrm>
          <a:prstGeom prst="rect">
            <a:avLst/>
          </a:prstGeom>
        </p:spPr>
      </p:pic>
      <p:pic>
        <p:nvPicPr>
          <p:cNvPr id="7" name="Picture 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10540" y="1276350"/>
            <a:ext cx="1699260" cy="234315"/>
          </a:xfrm>
          <a:prstGeom prst="rect">
            <a:avLst/>
          </a:prstGeom>
        </p:spPr>
      </p:pic>
      <p:sp>
        <p:nvSpPr>
          <p:cNvPr id="67" name="Oval 66"/>
          <p:cNvSpPr/>
          <p:nvPr/>
        </p:nvSpPr>
        <p:spPr>
          <a:xfrm>
            <a:off x="402272" y="3238405"/>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2272" y="2559359"/>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02272" y="1880312"/>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74" idx="6"/>
          </p:cNvCxnSpPr>
          <p:nvPr/>
        </p:nvCxnSpPr>
        <p:spPr>
          <a:xfrm>
            <a:off x="2576822" y="2812442"/>
            <a:ext cx="527000" cy="10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4" idx="2"/>
          </p:cNvCxnSpPr>
          <p:nvPr/>
        </p:nvCxnSpPr>
        <p:spPr>
          <a:xfrm>
            <a:off x="929272" y="2141484"/>
            <a:ext cx="1120550" cy="6709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4" idx="2"/>
          </p:cNvCxnSpPr>
          <p:nvPr/>
        </p:nvCxnSpPr>
        <p:spPr>
          <a:xfrm flipV="1">
            <a:off x="929272" y="2812441"/>
            <a:ext cx="1120550" cy="8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6"/>
            <a:endCxn id="74" idx="2"/>
          </p:cNvCxnSpPr>
          <p:nvPr/>
        </p:nvCxnSpPr>
        <p:spPr>
          <a:xfrm flipV="1">
            <a:off x="929272" y="2812441"/>
            <a:ext cx="1120550" cy="6871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049822" y="2551269"/>
            <a:ext cx="527000" cy="52234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554329" y="2772423"/>
            <a:ext cx="222885" cy="150495"/>
          </a:xfrm>
          <a:prstGeom prst="rect">
            <a:avLst/>
          </a:prstGeom>
        </p:spPr>
      </p:pic>
      <p:pic>
        <p:nvPicPr>
          <p:cNvPr id="87" name="Picture 86"/>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554672" y="3445523"/>
            <a:ext cx="228600" cy="150495"/>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54672" y="2082651"/>
            <a:ext cx="228600" cy="150395"/>
          </a:xfrm>
          <a:prstGeom prst="rect">
            <a:avLst/>
          </a:prstGeom>
        </p:spPr>
      </p:pic>
      <p:graphicFrame>
        <p:nvGraphicFramePr>
          <p:cNvPr id="94" name="Table 93"/>
          <p:cNvGraphicFramePr>
            <a:graphicFrameLocks noGrp="1"/>
          </p:cNvGraphicFramePr>
          <p:nvPr>
            <p:extLst>
              <p:ext uri="{D42A27DB-BD31-4B8C-83A1-F6EECF244321}">
                <p14:modId xmlns:p14="http://schemas.microsoft.com/office/powerpoint/2010/main" val="2054888663"/>
              </p:ext>
            </p:extLst>
          </p:nvPr>
        </p:nvGraphicFramePr>
        <p:xfrm>
          <a:off x="4648200" y="2794761"/>
          <a:ext cx="4191000" cy="1598169"/>
        </p:xfrm>
        <a:graphic>
          <a:graphicData uri="http://schemas.openxmlformats.org/drawingml/2006/table">
            <a:tbl>
              <a:tblPr>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48489">
                <a:tc>
                  <a:txBody>
                    <a:bodyPr/>
                    <a:lstStyle/>
                    <a:p>
                      <a:pPr algn="ctr" fontAlgn="b"/>
                      <a:endParaRPr lang="en-US" sz="2000" b="1" i="0" u="none" strike="noStrike" dirty="0">
                        <a:solidFill>
                          <a:srgbClr val="000000"/>
                        </a:solidFill>
                        <a:effectLst/>
                        <a:latin typeface="+mj-lt"/>
                      </a:endParaRPr>
                    </a:p>
                  </a:txBody>
                  <a:tcPr marL="7620" marR="7620" marT="7620" marB="0"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b="1"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0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0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0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0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11" name="Picture 10"/>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039833" y="2903755"/>
            <a:ext cx="267462" cy="180594"/>
          </a:xfrm>
          <a:prstGeom prst="rect">
            <a:avLst/>
          </a:prstGeom>
        </p:spPr>
      </p:pic>
      <p:pic>
        <p:nvPicPr>
          <p:cNvPr id="10" name="Picture 9"/>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050280" y="2887183"/>
            <a:ext cx="274320" cy="180594"/>
          </a:xfrm>
          <a:prstGeom prst="rect">
            <a:avLst/>
          </a:prstGeom>
        </p:spPr>
      </p:pic>
      <p:cxnSp>
        <p:nvCxnSpPr>
          <p:cNvPr id="103" name="Straight Arrow Connector 102"/>
          <p:cNvCxnSpPr/>
          <p:nvPr/>
        </p:nvCxnSpPr>
        <p:spPr>
          <a:xfrm flipV="1">
            <a:off x="6629400" y="235928"/>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724400" y="2078457"/>
            <a:ext cx="4027987"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586728" y="438150"/>
            <a:ext cx="82550"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8150225" y="525633"/>
            <a:ext cx="298450" cy="176957"/>
          </a:xfrm>
          <a:prstGeom prst="rect">
            <a:avLst/>
          </a:prstGeom>
        </p:spPr>
      </p:pic>
      <p:pic>
        <p:nvPicPr>
          <p:cNvPr id="112" name="Picture 111"/>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3200401" y="2667648"/>
            <a:ext cx="690562" cy="284724"/>
          </a:xfrm>
          <a:prstGeom prst="rect">
            <a:avLst/>
          </a:prstGeom>
        </p:spPr>
      </p:pic>
      <p:sp>
        <p:nvSpPr>
          <p:cNvPr id="3" name="TextBox 2"/>
          <p:cNvSpPr txBox="1"/>
          <p:nvPr/>
        </p:nvSpPr>
        <p:spPr>
          <a:xfrm>
            <a:off x="6284976" y="319796"/>
            <a:ext cx="364202" cy="261610"/>
          </a:xfrm>
          <a:prstGeom prst="rect">
            <a:avLst/>
          </a:prstGeom>
          <a:noFill/>
        </p:spPr>
        <p:txBody>
          <a:bodyPr wrap="none" rtlCol="0">
            <a:spAutoFit/>
          </a:bodyPr>
          <a:lstStyle/>
          <a:p>
            <a:r>
              <a:rPr lang="en-US" sz="1050" dirty="0"/>
              <a:t>1.0</a:t>
            </a:r>
          </a:p>
        </p:txBody>
      </p:sp>
      <p:pic>
        <p:nvPicPr>
          <p:cNvPr id="27" name="Picture 26"/>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7327998" y="2791106"/>
            <a:ext cx="737604" cy="304119"/>
          </a:xfrm>
          <a:prstGeom prst="rect">
            <a:avLst/>
          </a:prstGeom>
        </p:spPr>
      </p:pic>
      <p:sp>
        <p:nvSpPr>
          <p:cNvPr id="9" name="文本框 8">
            <a:extLst>
              <a:ext uri="{FF2B5EF4-FFF2-40B4-BE49-F238E27FC236}">
                <a16:creationId xmlns:a16="http://schemas.microsoft.com/office/drawing/2014/main" id="{FFB26677-0759-4CAC-B0DE-E408A68FF707}"/>
              </a:ext>
            </a:extLst>
          </p:cNvPr>
          <p:cNvSpPr txBox="1"/>
          <p:nvPr/>
        </p:nvSpPr>
        <p:spPr>
          <a:xfrm>
            <a:off x="1371600" y="2141484"/>
            <a:ext cx="489236" cy="369332"/>
          </a:xfrm>
          <a:prstGeom prst="rect">
            <a:avLst/>
          </a:prstGeom>
          <a:noFill/>
        </p:spPr>
        <p:txBody>
          <a:bodyPr wrap="none" rtlCol="0">
            <a:spAutoFit/>
          </a:bodyPr>
          <a:lstStyle/>
          <a:p>
            <a:r>
              <a:rPr lang="en-US" altLang="zh-CN" dirty="0"/>
              <a:t>-30</a:t>
            </a:r>
            <a:endParaRPr lang="zh-CN" altLang="en-US" dirty="0"/>
          </a:p>
        </p:txBody>
      </p:sp>
      <p:sp>
        <p:nvSpPr>
          <p:cNvPr id="29" name="文本框 28">
            <a:extLst>
              <a:ext uri="{FF2B5EF4-FFF2-40B4-BE49-F238E27FC236}">
                <a16:creationId xmlns:a16="http://schemas.microsoft.com/office/drawing/2014/main" id="{CEFA01FD-9107-41C9-8828-D5CAE2199E83}"/>
              </a:ext>
            </a:extLst>
          </p:cNvPr>
          <p:cNvSpPr txBox="1"/>
          <p:nvPr/>
        </p:nvSpPr>
        <p:spPr>
          <a:xfrm>
            <a:off x="974924" y="2512875"/>
            <a:ext cx="418704" cy="369332"/>
          </a:xfrm>
          <a:prstGeom prst="rect">
            <a:avLst/>
          </a:prstGeom>
          <a:noFill/>
        </p:spPr>
        <p:txBody>
          <a:bodyPr wrap="none" rtlCol="0">
            <a:spAutoFit/>
          </a:bodyPr>
          <a:lstStyle/>
          <a:p>
            <a:r>
              <a:rPr lang="en-US" altLang="zh-CN" dirty="0"/>
              <a:t>20</a:t>
            </a:r>
            <a:endParaRPr lang="zh-CN" altLang="en-US" dirty="0"/>
          </a:p>
        </p:txBody>
      </p:sp>
      <p:sp>
        <p:nvSpPr>
          <p:cNvPr id="31" name="文本框 30">
            <a:extLst>
              <a:ext uri="{FF2B5EF4-FFF2-40B4-BE49-F238E27FC236}">
                <a16:creationId xmlns:a16="http://schemas.microsoft.com/office/drawing/2014/main" id="{34A1EF7D-AACA-42FD-888E-D1BA71EB71E8}"/>
              </a:ext>
            </a:extLst>
          </p:cNvPr>
          <p:cNvSpPr txBox="1"/>
          <p:nvPr/>
        </p:nvSpPr>
        <p:spPr>
          <a:xfrm>
            <a:off x="1449744" y="3168961"/>
            <a:ext cx="418704" cy="369332"/>
          </a:xfrm>
          <a:prstGeom prst="rect">
            <a:avLst/>
          </a:prstGeom>
          <a:noFill/>
        </p:spPr>
        <p:txBody>
          <a:bodyPr wrap="none" rtlCol="0">
            <a:spAutoFit/>
          </a:bodyPr>
          <a:lstStyle/>
          <a:p>
            <a:r>
              <a:rPr lang="en-US" altLang="zh-CN" dirty="0"/>
              <a:t>20</a:t>
            </a:r>
            <a:endParaRPr lang="zh-CN" altLang="en-US" dirty="0"/>
          </a:p>
        </p:txBody>
      </p:sp>
      <p:sp>
        <p:nvSpPr>
          <p:cNvPr id="12" name="任意多边形: 形状 11">
            <a:extLst>
              <a:ext uri="{FF2B5EF4-FFF2-40B4-BE49-F238E27FC236}">
                <a16:creationId xmlns:a16="http://schemas.microsoft.com/office/drawing/2014/main" id="{D154D4B3-F11C-451C-B037-0F00CB14F742}"/>
              </a:ext>
            </a:extLst>
          </p:cNvPr>
          <p:cNvSpPr/>
          <p:nvPr/>
        </p:nvSpPr>
        <p:spPr>
          <a:xfrm>
            <a:off x="5349240" y="533400"/>
            <a:ext cx="2545080" cy="1478280"/>
          </a:xfrm>
          <a:custGeom>
            <a:avLst/>
            <a:gdLst>
              <a:gd name="connsiteX0" fmla="*/ 0 w 2545080"/>
              <a:gd name="connsiteY0" fmla="*/ 1478280 h 1478280"/>
              <a:gd name="connsiteX1" fmla="*/ 160020 w 2545080"/>
              <a:gd name="connsiteY1" fmla="*/ 1470660 h 1478280"/>
              <a:gd name="connsiteX2" fmla="*/ 259080 w 2545080"/>
              <a:gd name="connsiteY2" fmla="*/ 1440180 h 1478280"/>
              <a:gd name="connsiteX3" fmla="*/ 342900 w 2545080"/>
              <a:gd name="connsiteY3" fmla="*/ 1424940 h 1478280"/>
              <a:gd name="connsiteX4" fmla="*/ 388620 w 2545080"/>
              <a:gd name="connsiteY4" fmla="*/ 1402080 h 1478280"/>
              <a:gd name="connsiteX5" fmla="*/ 449580 w 2545080"/>
              <a:gd name="connsiteY5" fmla="*/ 1386840 h 1478280"/>
              <a:gd name="connsiteX6" fmla="*/ 472440 w 2545080"/>
              <a:gd name="connsiteY6" fmla="*/ 1363980 h 1478280"/>
              <a:gd name="connsiteX7" fmla="*/ 647700 w 2545080"/>
              <a:gd name="connsiteY7" fmla="*/ 1303020 h 1478280"/>
              <a:gd name="connsiteX8" fmla="*/ 853440 w 2545080"/>
              <a:gd name="connsiteY8" fmla="*/ 1158240 h 1478280"/>
              <a:gd name="connsiteX9" fmla="*/ 944880 w 2545080"/>
              <a:gd name="connsiteY9" fmla="*/ 1089660 h 1478280"/>
              <a:gd name="connsiteX10" fmla="*/ 1005840 w 2545080"/>
              <a:gd name="connsiteY10" fmla="*/ 1028700 h 1478280"/>
              <a:gd name="connsiteX11" fmla="*/ 1013460 w 2545080"/>
              <a:gd name="connsiteY11" fmla="*/ 998220 h 1478280"/>
              <a:gd name="connsiteX12" fmla="*/ 1074420 w 2545080"/>
              <a:gd name="connsiteY12" fmla="*/ 899160 h 1478280"/>
              <a:gd name="connsiteX13" fmla="*/ 1097280 w 2545080"/>
              <a:gd name="connsiteY13" fmla="*/ 861060 h 1478280"/>
              <a:gd name="connsiteX14" fmla="*/ 1165860 w 2545080"/>
              <a:gd name="connsiteY14" fmla="*/ 784860 h 1478280"/>
              <a:gd name="connsiteX15" fmla="*/ 1196340 w 2545080"/>
              <a:gd name="connsiteY15" fmla="*/ 708660 h 1478280"/>
              <a:gd name="connsiteX16" fmla="*/ 1242060 w 2545080"/>
              <a:gd name="connsiteY16" fmla="*/ 655320 h 1478280"/>
              <a:gd name="connsiteX17" fmla="*/ 1272540 w 2545080"/>
              <a:gd name="connsiteY17" fmla="*/ 601980 h 1478280"/>
              <a:gd name="connsiteX18" fmla="*/ 1363980 w 2545080"/>
              <a:gd name="connsiteY18" fmla="*/ 525780 h 1478280"/>
              <a:gd name="connsiteX19" fmla="*/ 1409700 w 2545080"/>
              <a:gd name="connsiteY19" fmla="*/ 487680 h 1478280"/>
              <a:gd name="connsiteX20" fmla="*/ 1463040 w 2545080"/>
              <a:gd name="connsiteY20" fmla="*/ 419100 h 1478280"/>
              <a:gd name="connsiteX21" fmla="*/ 1584960 w 2545080"/>
              <a:gd name="connsiteY21" fmla="*/ 358140 h 1478280"/>
              <a:gd name="connsiteX22" fmla="*/ 1729740 w 2545080"/>
              <a:gd name="connsiteY22" fmla="*/ 266700 h 1478280"/>
              <a:gd name="connsiteX23" fmla="*/ 1844040 w 2545080"/>
              <a:gd name="connsiteY23" fmla="*/ 182880 h 1478280"/>
              <a:gd name="connsiteX24" fmla="*/ 1882140 w 2545080"/>
              <a:gd name="connsiteY24" fmla="*/ 167640 h 1478280"/>
              <a:gd name="connsiteX25" fmla="*/ 1965960 w 2545080"/>
              <a:gd name="connsiteY25" fmla="*/ 137160 h 1478280"/>
              <a:gd name="connsiteX26" fmla="*/ 2026920 w 2545080"/>
              <a:gd name="connsiteY26" fmla="*/ 106680 h 1478280"/>
              <a:gd name="connsiteX27" fmla="*/ 2087880 w 2545080"/>
              <a:gd name="connsiteY27" fmla="*/ 68580 h 1478280"/>
              <a:gd name="connsiteX28" fmla="*/ 2194560 w 2545080"/>
              <a:gd name="connsiteY28" fmla="*/ 45720 h 1478280"/>
              <a:gd name="connsiteX29" fmla="*/ 2270760 w 2545080"/>
              <a:gd name="connsiteY29" fmla="*/ 22860 h 1478280"/>
              <a:gd name="connsiteX30" fmla="*/ 2301240 w 2545080"/>
              <a:gd name="connsiteY30" fmla="*/ 15240 h 1478280"/>
              <a:gd name="connsiteX31" fmla="*/ 2545080 w 2545080"/>
              <a:gd name="connsiteY31" fmla="*/ 0 h 14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45080" h="1478280">
                <a:moveTo>
                  <a:pt x="0" y="1478280"/>
                </a:moveTo>
                <a:cubicBezTo>
                  <a:pt x="53340" y="1475740"/>
                  <a:pt x="106923" y="1476349"/>
                  <a:pt x="160020" y="1470660"/>
                </a:cubicBezTo>
                <a:cubicBezTo>
                  <a:pt x="188666" y="1467591"/>
                  <a:pt x="230689" y="1446860"/>
                  <a:pt x="259080" y="1440180"/>
                </a:cubicBezTo>
                <a:cubicBezTo>
                  <a:pt x="286723" y="1433676"/>
                  <a:pt x="314960" y="1430020"/>
                  <a:pt x="342900" y="1424940"/>
                </a:cubicBezTo>
                <a:cubicBezTo>
                  <a:pt x="358140" y="1417320"/>
                  <a:pt x="372574" y="1407811"/>
                  <a:pt x="388620" y="1402080"/>
                </a:cubicBezTo>
                <a:cubicBezTo>
                  <a:pt x="408345" y="1395035"/>
                  <a:pt x="430512" y="1395507"/>
                  <a:pt x="449580" y="1386840"/>
                </a:cubicBezTo>
                <a:cubicBezTo>
                  <a:pt x="459390" y="1382381"/>
                  <a:pt x="462931" y="1369051"/>
                  <a:pt x="472440" y="1363980"/>
                </a:cubicBezTo>
                <a:cubicBezTo>
                  <a:pt x="537710" y="1329169"/>
                  <a:pt x="578422" y="1321914"/>
                  <a:pt x="647700" y="1303020"/>
                </a:cubicBezTo>
                <a:cubicBezTo>
                  <a:pt x="756173" y="1241035"/>
                  <a:pt x="684657" y="1284827"/>
                  <a:pt x="853440" y="1158240"/>
                </a:cubicBezTo>
                <a:cubicBezTo>
                  <a:pt x="883920" y="1135380"/>
                  <a:pt x="917939" y="1116601"/>
                  <a:pt x="944880" y="1089660"/>
                </a:cubicBezTo>
                <a:lnTo>
                  <a:pt x="1005840" y="1028700"/>
                </a:lnTo>
                <a:cubicBezTo>
                  <a:pt x="1008380" y="1018540"/>
                  <a:pt x="1009571" y="1007944"/>
                  <a:pt x="1013460" y="998220"/>
                </a:cubicBezTo>
                <a:cubicBezTo>
                  <a:pt x="1033519" y="948072"/>
                  <a:pt x="1042539" y="946982"/>
                  <a:pt x="1074420" y="899160"/>
                </a:cubicBezTo>
                <a:cubicBezTo>
                  <a:pt x="1082635" y="886837"/>
                  <a:pt x="1088028" y="872625"/>
                  <a:pt x="1097280" y="861060"/>
                </a:cubicBezTo>
                <a:cubicBezTo>
                  <a:pt x="1150431" y="794621"/>
                  <a:pt x="1120945" y="852233"/>
                  <a:pt x="1165860" y="784860"/>
                </a:cubicBezTo>
                <a:cubicBezTo>
                  <a:pt x="1192493" y="744911"/>
                  <a:pt x="1171556" y="758227"/>
                  <a:pt x="1196340" y="708660"/>
                </a:cubicBezTo>
                <a:cubicBezTo>
                  <a:pt x="1219595" y="662149"/>
                  <a:pt x="1215371" y="693448"/>
                  <a:pt x="1242060" y="655320"/>
                </a:cubicBezTo>
                <a:cubicBezTo>
                  <a:pt x="1253803" y="638544"/>
                  <a:pt x="1260495" y="618541"/>
                  <a:pt x="1272540" y="601980"/>
                </a:cubicBezTo>
                <a:cubicBezTo>
                  <a:pt x="1292639" y="574344"/>
                  <a:pt x="1341627" y="543343"/>
                  <a:pt x="1363980" y="525780"/>
                </a:cubicBezTo>
                <a:cubicBezTo>
                  <a:pt x="1379579" y="513524"/>
                  <a:pt x="1396201" y="502217"/>
                  <a:pt x="1409700" y="487680"/>
                </a:cubicBezTo>
                <a:cubicBezTo>
                  <a:pt x="1429406" y="466458"/>
                  <a:pt x="1436151" y="429856"/>
                  <a:pt x="1463040" y="419100"/>
                </a:cubicBezTo>
                <a:cubicBezTo>
                  <a:pt x="1511969" y="399528"/>
                  <a:pt x="1532690" y="392987"/>
                  <a:pt x="1584960" y="358140"/>
                </a:cubicBezTo>
                <a:cubicBezTo>
                  <a:pt x="1731151" y="260679"/>
                  <a:pt x="1631234" y="299535"/>
                  <a:pt x="1729740" y="266700"/>
                </a:cubicBezTo>
                <a:cubicBezTo>
                  <a:pt x="1755183" y="246911"/>
                  <a:pt x="1810649" y="201093"/>
                  <a:pt x="1844040" y="182880"/>
                </a:cubicBezTo>
                <a:cubicBezTo>
                  <a:pt x="1856048" y="176330"/>
                  <a:pt x="1869440" y="172720"/>
                  <a:pt x="1882140" y="167640"/>
                </a:cubicBezTo>
                <a:cubicBezTo>
                  <a:pt x="1929764" y="120016"/>
                  <a:pt x="1874765" y="165658"/>
                  <a:pt x="1965960" y="137160"/>
                </a:cubicBezTo>
                <a:cubicBezTo>
                  <a:pt x="1987644" y="130384"/>
                  <a:pt x="2007119" y="117818"/>
                  <a:pt x="2026920" y="106680"/>
                </a:cubicBezTo>
                <a:cubicBezTo>
                  <a:pt x="2047805" y="94932"/>
                  <a:pt x="2065360" y="76769"/>
                  <a:pt x="2087880" y="68580"/>
                </a:cubicBezTo>
                <a:cubicBezTo>
                  <a:pt x="2122058" y="56152"/>
                  <a:pt x="2159279" y="54540"/>
                  <a:pt x="2194560" y="45720"/>
                </a:cubicBezTo>
                <a:cubicBezTo>
                  <a:pt x="2220287" y="39288"/>
                  <a:pt x="2245262" y="30145"/>
                  <a:pt x="2270760" y="22860"/>
                </a:cubicBezTo>
                <a:cubicBezTo>
                  <a:pt x="2280830" y="19983"/>
                  <a:pt x="2290803" y="16110"/>
                  <a:pt x="2301240" y="15240"/>
                </a:cubicBezTo>
                <a:cubicBezTo>
                  <a:pt x="2382397" y="8477"/>
                  <a:pt x="2463800" y="5080"/>
                  <a:pt x="2545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B6DC9F2-47E9-401D-BC32-67956C6BFED5}"/>
                  </a:ext>
                </a:extLst>
              </p:cNvPr>
              <p:cNvSpPr txBox="1"/>
              <p:nvPr/>
            </p:nvSpPr>
            <p:spPr>
              <a:xfrm>
                <a:off x="-76200" y="4138223"/>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𝛩</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−30+20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+20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e>
                      </m:d>
                    </m:oMath>
                  </m:oMathPara>
                </a14:m>
                <a:endParaRPr lang="zh-CN" altLang="en-US" dirty="0"/>
              </a:p>
            </p:txBody>
          </p:sp>
        </mc:Choice>
        <mc:Fallback xmlns="">
          <p:sp>
            <p:nvSpPr>
              <p:cNvPr id="32" name="文本框 31">
                <a:extLst>
                  <a:ext uri="{FF2B5EF4-FFF2-40B4-BE49-F238E27FC236}">
                    <a16:creationId xmlns:a16="http://schemas.microsoft.com/office/drawing/2014/main" id="{1B6DC9F2-47E9-401D-BC32-67956C6BFED5}"/>
                  </a:ext>
                </a:extLst>
              </p:cNvPr>
              <p:cNvSpPr txBox="1">
                <a:spLocks noRot="1" noChangeAspect="1" noMove="1" noResize="1" noEditPoints="1" noAdjustHandles="1" noChangeArrowheads="1" noChangeShapeType="1" noTextEdit="1"/>
              </p:cNvSpPr>
              <p:nvPr/>
            </p:nvSpPr>
            <p:spPr>
              <a:xfrm>
                <a:off x="-76200" y="4138223"/>
                <a:ext cx="4572000" cy="369332"/>
              </a:xfrm>
              <a:prstGeom prst="rect">
                <a:avLst/>
              </a:prstGeom>
              <a:blipFill>
                <a:blip r:embed="rId22"/>
                <a:stretch>
                  <a:fillRect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617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6400800" cy="461665"/>
          </a:xfrm>
          <a:prstGeom prst="rect">
            <a:avLst/>
          </a:prstGeom>
          <a:noFill/>
        </p:spPr>
        <p:txBody>
          <a:bodyPr wrap="square" rtlCol="0">
            <a:spAutoFit/>
          </a:bodyPr>
          <a:lstStyle/>
          <a:p>
            <a:r>
              <a:rPr lang="en-US" sz="2400" b="1" dirty="0"/>
              <a:t>Example: OR function</a:t>
            </a:r>
          </a:p>
        </p:txBody>
      </p:sp>
      <p:sp>
        <p:nvSpPr>
          <p:cNvPr id="67" name="Oval 66"/>
          <p:cNvSpPr/>
          <p:nvPr/>
        </p:nvSpPr>
        <p:spPr>
          <a:xfrm>
            <a:off x="655015" y="2811406"/>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55015" y="2132360"/>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55015" y="1453313"/>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74" idx="6"/>
          </p:cNvCxnSpPr>
          <p:nvPr/>
        </p:nvCxnSpPr>
        <p:spPr>
          <a:xfrm>
            <a:off x="2829565" y="2385443"/>
            <a:ext cx="527000" cy="10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4" idx="2"/>
          </p:cNvCxnSpPr>
          <p:nvPr/>
        </p:nvCxnSpPr>
        <p:spPr>
          <a:xfrm>
            <a:off x="1182015" y="1714485"/>
            <a:ext cx="1120550" cy="6709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4" idx="2"/>
          </p:cNvCxnSpPr>
          <p:nvPr/>
        </p:nvCxnSpPr>
        <p:spPr>
          <a:xfrm flipV="1">
            <a:off x="1182015" y="2385442"/>
            <a:ext cx="1120550" cy="8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6"/>
            <a:endCxn id="74" idx="2"/>
          </p:cNvCxnSpPr>
          <p:nvPr/>
        </p:nvCxnSpPr>
        <p:spPr>
          <a:xfrm flipV="1">
            <a:off x="1182015" y="2385442"/>
            <a:ext cx="1120550" cy="6871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302565" y="2124270"/>
            <a:ext cx="527000" cy="52234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429000" y="2247231"/>
            <a:ext cx="619125" cy="255270"/>
          </a:xfrm>
          <a:prstGeom prst="rect">
            <a:avLst/>
          </a:prstGeom>
        </p:spPr>
      </p:pic>
      <p:pic>
        <p:nvPicPr>
          <p:cNvPr id="86" name="Picture 8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807072" y="2345424"/>
            <a:ext cx="222885" cy="150495"/>
          </a:xfrm>
          <a:prstGeom prst="rect">
            <a:avLst/>
          </a:prstGeom>
        </p:spPr>
      </p:pic>
      <p:pic>
        <p:nvPicPr>
          <p:cNvPr id="87" name="Picture 86"/>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807415" y="3018524"/>
            <a:ext cx="228600" cy="150495"/>
          </a:xfrm>
          <a:prstGeom prst="rect">
            <a:avLst/>
          </a:prstGeom>
        </p:spPr>
      </p:pic>
      <p:pic>
        <p:nvPicPr>
          <p:cNvPr id="8" name="Picture 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07415" y="1655652"/>
            <a:ext cx="228600" cy="150395"/>
          </a:xfrm>
          <a:prstGeom prst="rect">
            <a:avLst/>
          </a:prstGeom>
        </p:spPr>
      </p:pic>
      <p:graphicFrame>
        <p:nvGraphicFramePr>
          <p:cNvPr id="94" name="Table 93"/>
          <p:cNvGraphicFramePr>
            <a:graphicFrameLocks noGrp="1"/>
          </p:cNvGraphicFramePr>
          <p:nvPr>
            <p:extLst>
              <p:ext uri="{D42A27DB-BD31-4B8C-83A1-F6EECF244321}">
                <p14:modId xmlns:p14="http://schemas.microsoft.com/office/powerpoint/2010/main" val="300824466"/>
              </p:ext>
            </p:extLst>
          </p:nvPr>
        </p:nvGraphicFramePr>
        <p:xfrm>
          <a:off x="4495800" y="1575561"/>
          <a:ext cx="4191000" cy="2171700"/>
        </p:xfrm>
        <a:graphic>
          <a:graphicData uri="http://schemas.openxmlformats.org/drawingml/2006/table">
            <a:tbl>
              <a:tblPr>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48489">
                <a:tc>
                  <a:txBody>
                    <a:bodyPr/>
                    <a:lstStyle/>
                    <a:p>
                      <a:pPr algn="ctr" fontAlgn="b"/>
                      <a:endParaRPr lang="en-US" sz="2800" b="1" i="0" u="none" strike="noStrike" dirty="0">
                        <a:solidFill>
                          <a:srgbClr val="000000"/>
                        </a:solidFill>
                        <a:effectLst/>
                        <a:latin typeface="+mj-lt"/>
                      </a:endParaRPr>
                    </a:p>
                  </a:txBody>
                  <a:tcPr marL="7620" marR="7620" marT="7620" marB="0"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400" b="1"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8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8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8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8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8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8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11" name="Picture 1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832135" y="1647217"/>
            <a:ext cx="378058" cy="255270"/>
          </a:xfrm>
          <a:prstGeom prst="rect">
            <a:avLst/>
          </a:prstGeom>
        </p:spPr>
      </p:pic>
      <p:pic>
        <p:nvPicPr>
          <p:cNvPr id="10" name="Picture 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841164" y="1630645"/>
            <a:ext cx="387752" cy="255270"/>
          </a:xfrm>
          <a:prstGeom prst="rect">
            <a:avLst/>
          </a:prstGeom>
        </p:spPr>
      </p:pic>
      <p:pic>
        <p:nvPicPr>
          <p:cNvPr id="33" name="Picture 32"/>
          <p:cNvPicPr>
            <a:picLocks noChangeAspect="1"/>
          </p:cNvPicPr>
          <p:nvPr>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7187196" y="1577868"/>
            <a:ext cx="875134" cy="360824"/>
          </a:xfrm>
          <a:prstGeom prst="rect">
            <a:avLst/>
          </a:prstGeom>
        </p:spPr>
      </p:pic>
      <p:sp>
        <p:nvSpPr>
          <p:cNvPr id="4" name="TextBox 3"/>
          <p:cNvSpPr txBox="1"/>
          <p:nvPr/>
        </p:nvSpPr>
        <p:spPr>
          <a:xfrm>
            <a:off x="1378350" y="1677523"/>
            <a:ext cx="421910" cy="307777"/>
          </a:xfrm>
          <a:prstGeom prst="rect">
            <a:avLst/>
          </a:prstGeom>
          <a:noFill/>
        </p:spPr>
        <p:txBody>
          <a:bodyPr wrap="none" rtlCol="0">
            <a:spAutoFit/>
          </a:bodyPr>
          <a:lstStyle/>
          <a:p>
            <a:r>
              <a:rPr lang="en-US" sz="1400" dirty="0"/>
              <a:t>-10</a:t>
            </a:r>
          </a:p>
        </p:txBody>
      </p:sp>
      <p:sp>
        <p:nvSpPr>
          <p:cNvPr id="20" name="TextBox 19"/>
          <p:cNvSpPr txBox="1"/>
          <p:nvPr/>
        </p:nvSpPr>
        <p:spPr>
          <a:xfrm>
            <a:off x="1330125" y="2149275"/>
            <a:ext cx="367408" cy="307777"/>
          </a:xfrm>
          <a:prstGeom prst="rect">
            <a:avLst/>
          </a:prstGeom>
          <a:noFill/>
        </p:spPr>
        <p:txBody>
          <a:bodyPr wrap="none" rtlCol="0">
            <a:spAutoFit/>
          </a:bodyPr>
          <a:lstStyle/>
          <a:p>
            <a:r>
              <a:rPr lang="en-US" sz="1400" dirty="0"/>
              <a:t>20</a:t>
            </a:r>
          </a:p>
        </p:txBody>
      </p:sp>
      <p:sp>
        <p:nvSpPr>
          <p:cNvPr id="21" name="TextBox 20"/>
          <p:cNvSpPr txBox="1"/>
          <p:nvPr/>
        </p:nvSpPr>
        <p:spPr>
          <a:xfrm>
            <a:off x="1306975" y="2616218"/>
            <a:ext cx="367408" cy="307777"/>
          </a:xfrm>
          <a:prstGeom prst="rect">
            <a:avLst/>
          </a:prstGeom>
          <a:noFill/>
        </p:spPr>
        <p:txBody>
          <a:bodyPr wrap="none" rtlCol="0">
            <a:spAutoFit/>
          </a:bodyPr>
          <a:lstStyle/>
          <a:p>
            <a:r>
              <a:rPr lang="en-US" sz="1400" dirty="0"/>
              <a:t>20</a:t>
            </a:r>
          </a:p>
        </p:txBody>
      </p:sp>
    </p:spTree>
    <p:extLst>
      <p:ext uri="{BB962C8B-B14F-4D97-AF65-F5344CB8AC3E}">
        <p14:creationId xmlns:p14="http://schemas.microsoft.com/office/powerpoint/2010/main" val="190635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828800" y="512064"/>
            <a:ext cx="1720215" cy="309372"/>
          </a:xfrm>
          <a:prstGeom prst="rect">
            <a:avLst/>
          </a:prstGeom>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562600" y="512064"/>
            <a:ext cx="1453515" cy="306705"/>
          </a:xfrm>
          <a:prstGeom prst="rect">
            <a:avLst/>
          </a:prstGeom>
        </p:spPr>
      </p:pic>
      <p:cxnSp>
        <p:nvCxnSpPr>
          <p:cNvPr id="8" name="Straight Connector 7"/>
          <p:cNvCxnSpPr/>
          <p:nvPr/>
        </p:nvCxnSpPr>
        <p:spPr>
          <a:xfrm>
            <a:off x="457200" y="1047750"/>
            <a:ext cx="82296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81000" y="1200150"/>
            <a:ext cx="4343400" cy="461665"/>
          </a:xfrm>
          <a:prstGeom prst="rect">
            <a:avLst/>
          </a:prstGeom>
          <a:noFill/>
        </p:spPr>
        <p:txBody>
          <a:bodyPr wrap="square" rtlCol="0">
            <a:spAutoFit/>
          </a:bodyPr>
          <a:lstStyle/>
          <a:p>
            <a:r>
              <a:rPr lang="en-US" sz="2400" b="1" dirty="0"/>
              <a:t>Negation:</a:t>
            </a:r>
          </a:p>
        </p:txBody>
      </p:sp>
      <p:sp>
        <p:nvSpPr>
          <p:cNvPr id="11" name="Oval 10"/>
          <p:cNvSpPr/>
          <p:nvPr/>
        </p:nvSpPr>
        <p:spPr>
          <a:xfrm>
            <a:off x="655015" y="2875386"/>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5015" y="2196339"/>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7" idx="6"/>
          </p:cNvCxnSpPr>
          <p:nvPr/>
        </p:nvCxnSpPr>
        <p:spPr>
          <a:xfrm>
            <a:off x="2660600" y="2772032"/>
            <a:ext cx="527000" cy="10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17" idx="2"/>
          </p:cNvCxnSpPr>
          <p:nvPr/>
        </p:nvCxnSpPr>
        <p:spPr>
          <a:xfrm>
            <a:off x="1182015" y="2457511"/>
            <a:ext cx="951585" cy="314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6"/>
            <a:endCxn id="17" idx="2"/>
          </p:cNvCxnSpPr>
          <p:nvPr/>
        </p:nvCxnSpPr>
        <p:spPr>
          <a:xfrm flipV="1">
            <a:off x="1182015" y="2772031"/>
            <a:ext cx="951585" cy="3645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133600" y="2510859"/>
            <a:ext cx="527000" cy="52234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260035" y="2633820"/>
            <a:ext cx="778565" cy="321008"/>
          </a:xfrm>
          <a:prstGeom prst="rect">
            <a:avLst/>
          </a:prstGeom>
        </p:spPr>
      </p:pic>
      <p:pic>
        <p:nvPicPr>
          <p:cNvPr id="19" name="Picture 1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807072" y="3088450"/>
            <a:ext cx="222885" cy="150495"/>
          </a:xfrm>
          <a:prstGeom prst="rect">
            <a:avLst/>
          </a:prstGeom>
        </p:spPr>
      </p:pic>
      <p:pic>
        <p:nvPicPr>
          <p:cNvPr id="21" name="Picture 2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07415" y="2398678"/>
            <a:ext cx="228600" cy="150395"/>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389848523"/>
              </p:ext>
            </p:extLst>
          </p:nvPr>
        </p:nvGraphicFramePr>
        <p:xfrm>
          <a:off x="4495800" y="1962150"/>
          <a:ext cx="3162300" cy="1485900"/>
        </p:xfrm>
        <a:graphic>
          <a:graphicData uri="http://schemas.openxmlformats.org/drawingml/2006/table">
            <a:tbl>
              <a:tblPr>
                <a:tableStyleId>{2D5ABB26-0587-4C30-8999-92F81FD0307C}</a:tableStyleId>
              </a:tblPr>
              <a:tblGrid>
                <a:gridCol w="10287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48489">
                <a:tc>
                  <a:txBody>
                    <a:bodyPr/>
                    <a:lstStyle/>
                    <a:p>
                      <a:pPr algn="ctr" fontAlgn="b"/>
                      <a:endParaRPr lang="en-US" sz="2800" b="1"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32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32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32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32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32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bl>
          </a:graphicData>
        </a:graphic>
      </p:graphicFrame>
      <p:pic>
        <p:nvPicPr>
          <p:cNvPr id="23" name="Picture 2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887432" y="2120991"/>
            <a:ext cx="370367" cy="250077"/>
          </a:xfrm>
          <a:prstGeom prst="rect">
            <a:avLst/>
          </a:prstGeom>
        </p:spPr>
      </p:pic>
      <p:pic>
        <p:nvPicPr>
          <p:cNvPr id="25" name="Picture 24"/>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6324600" y="2038350"/>
            <a:ext cx="857331" cy="353484"/>
          </a:xfrm>
          <a:prstGeom prst="rect">
            <a:avLst/>
          </a:prstGeom>
        </p:spPr>
      </p:pic>
      <p:pic>
        <p:nvPicPr>
          <p:cNvPr id="28" name="Picture 27"/>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2924100" y="4113731"/>
            <a:ext cx="2827782" cy="306324"/>
          </a:xfrm>
          <a:prstGeom prst="rect">
            <a:avLst/>
          </a:prstGeom>
        </p:spPr>
      </p:pic>
    </p:spTree>
    <p:extLst>
      <p:ext uri="{BB962C8B-B14F-4D97-AF65-F5344CB8AC3E}">
        <p14:creationId xmlns:p14="http://schemas.microsoft.com/office/powerpoint/2010/main" val="152706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6400800" cy="461665"/>
          </a:xfrm>
          <a:prstGeom prst="rect">
            <a:avLst/>
          </a:prstGeom>
          <a:noFill/>
        </p:spPr>
        <p:txBody>
          <a:bodyPr wrap="square" rtlCol="0">
            <a:spAutoFit/>
          </a:bodyPr>
          <a:lstStyle/>
          <a:p>
            <a:r>
              <a:rPr lang="en-US" sz="2400" b="1" dirty="0"/>
              <a:t>Non-linear classification example: XOR/XNOR</a:t>
            </a:r>
          </a:p>
        </p:txBody>
      </p:sp>
      <p:sp>
        <p:nvSpPr>
          <p:cNvPr id="3" name="TextBox 2"/>
          <p:cNvSpPr txBox="1"/>
          <p:nvPr/>
        </p:nvSpPr>
        <p:spPr>
          <a:xfrm>
            <a:off x="370367" y="704817"/>
            <a:ext cx="6400800" cy="461665"/>
          </a:xfrm>
          <a:prstGeom prst="rect">
            <a:avLst/>
          </a:prstGeom>
          <a:noFill/>
        </p:spPr>
        <p:txBody>
          <a:bodyPr wrap="square" rtlCol="0">
            <a:spAutoFit/>
          </a:bodyPr>
          <a:lstStyle/>
          <a:p>
            <a:r>
              <a:rPr lang="en-US" sz="2400" dirty="0"/>
              <a:t>    ,      are binary (0 or 1).</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07216" y="893117"/>
            <a:ext cx="222885" cy="150495"/>
          </a:xfrm>
          <a:prstGeom prst="rect">
            <a:avLst/>
          </a:prstGeom>
        </p:spPr>
      </p:pic>
      <p:pic>
        <p:nvPicPr>
          <p:cNvPr id="6" name="Picture 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14400" y="891921"/>
            <a:ext cx="228600" cy="150495"/>
          </a:xfrm>
          <a:prstGeom prst="rect">
            <a:avLst/>
          </a:prstGeom>
        </p:spPr>
      </p:pic>
      <p:sp>
        <p:nvSpPr>
          <p:cNvPr id="50" name="TextBox 49"/>
          <p:cNvSpPr txBox="1"/>
          <p:nvPr/>
        </p:nvSpPr>
        <p:spPr>
          <a:xfrm>
            <a:off x="2876395" y="3115248"/>
            <a:ext cx="362600" cy="369332"/>
          </a:xfrm>
          <a:prstGeom prst="rect">
            <a:avLst/>
          </a:prstGeom>
          <a:noFill/>
          <a:ln w="19050">
            <a:noFill/>
          </a:ln>
        </p:spPr>
        <p:txBody>
          <a:bodyPr wrap="none" rtlCol="0">
            <a:spAutoFit/>
          </a:bodyPr>
          <a:lstStyle/>
          <a:p>
            <a:r>
              <a:rPr lang="en-US" dirty="0"/>
              <a:t>x</a:t>
            </a:r>
            <a:r>
              <a:rPr lang="en-US" baseline="-25000" dirty="0"/>
              <a:t>1</a:t>
            </a:r>
          </a:p>
        </p:txBody>
      </p:sp>
      <p:sp>
        <p:nvSpPr>
          <p:cNvPr id="51" name="TextBox 50"/>
          <p:cNvSpPr txBox="1"/>
          <p:nvPr/>
        </p:nvSpPr>
        <p:spPr>
          <a:xfrm>
            <a:off x="381000" y="1727780"/>
            <a:ext cx="362600" cy="369332"/>
          </a:xfrm>
          <a:prstGeom prst="rect">
            <a:avLst/>
          </a:prstGeom>
          <a:noFill/>
        </p:spPr>
        <p:txBody>
          <a:bodyPr wrap="none" rtlCol="0">
            <a:spAutoFit/>
          </a:bodyPr>
          <a:lstStyle/>
          <a:p>
            <a:r>
              <a:rPr lang="en-US" dirty="0"/>
              <a:t>x</a:t>
            </a:r>
            <a:r>
              <a:rPr lang="en-US" baseline="-25000" dirty="0"/>
              <a:t>2</a:t>
            </a:r>
          </a:p>
        </p:txBody>
      </p:sp>
      <p:cxnSp>
        <p:nvCxnSpPr>
          <p:cNvPr id="52" name="Straight Arrow Connector 51"/>
          <p:cNvCxnSpPr/>
          <p:nvPr/>
        </p:nvCxnSpPr>
        <p:spPr>
          <a:xfrm flipV="1">
            <a:off x="743600" y="1272719"/>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34818" y="3115248"/>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Cross 55"/>
          <p:cNvSpPr/>
          <p:nvPr/>
        </p:nvSpPr>
        <p:spPr>
          <a:xfrm rot="2734294">
            <a:off x="618324" y="299519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2098022" y="1597189"/>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124600" y="303004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62765" y="161831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73753" y="3602804"/>
            <a:ext cx="451047" cy="459421"/>
          </a:xfrm>
          <a:prstGeom prst="rect">
            <a:avLst/>
          </a:prstGeom>
          <a:noFill/>
          <a:ln w="19050">
            <a:noFill/>
          </a:ln>
        </p:spPr>
        <p:txBody>
          <a:bodyPr wrap="none" rtlCol="0">
            <a:spAutoFit/>
          </a:bodyPr>
          <a:lstStyle/>
          <a:p>
            <a:r>
              <a:rPr lang="en-US" dirty="0"/>
              <a:t>x</a:t>
            </a:r>
            <a:r>
              <a:rPr lang="en-US" baseline="-25000" dirty="0"/>
              <a:t>1</a:t>
            </a:r>
          </a:p>
        </p:txBody>
      </p:sp>
      <p:sp>
        <p:nvSpPr>
          <p:cNvPr id="17" name="TextBox 16"/>
          <p:cNvSpPr txBox="1"/>
          <p:nvPr/>
        </p:nvSpPr>
        <p:spPr>
          <a:xfrm>
            <a:off x="4369667" y="1876897"/>
            <a:ext cx="451047" cy="459421"/>
          </a:xfrm>
          <a:prstGeom prst="rect">
            <a:avLst/>
          </a:prstGeom>
          <a:noFill/>
        </p:spPr>
        <p:txBody>
          <a:bodyPr wrap="none" rtlCol="0">
            <a:spAutoFit/>
          </a:bodyPr>
          <a:lstStyle/>
          <a:p>
            <a:r>
              <a:rPr lang="en-US" dirty="0"/>
              <a:t>x</a:t>
            </a:r>
            <a:r>
              <a:rPr lang="en-US" baseline="-25000" dirty="0"/>
              <a:t>2</a:t>
            </a:r>
          </a:p>
        </p:txBody>
      </p:sp>
      <p:cxnSp>
        <p:nvCxnSpPr>
          <p:cNvPr id="18" name="Straight Arrow Connector 17"/>
          <p:cNvCxnSpPr/>
          <p:nvPr/>
        </p:nvCxnSpPr>
        <p:spPr>
          <a:xfrm flipV="1">
            <a:off x="4820714" y="1310835"/>
            <a:ext cx="0" cy="248247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85398" y="3602804"/>
            <a:ext cx="2776154"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Cross 19"/>
          <p:cNvSpPr/>
          <p:nvPr/>
        </p:nvSpPr>
        <p:spPr>
          <a:xfrm rot="2734294">
            <a:off x="6935197" y="2131516"/>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953213" y="2467185"/>
            <a:ext cx="995725" cy="1007573"/>
            <a:chOff x="6214102" y="2477924"/>
            <a:chExt cx="995725" cy="1007573"/>
          </a:xfrm>
        </p:grpSpPr>
        <p:sp>
          <p:nvSpPr>
            <p:cNvPr id="21" name="Cross 20"/>
            <p:cNvSpPr/>
            <p:nvPr/>
          </p:nvSpPr>
          <p:spPr>
            <a:xfrm rot="2734294">
              <a:off x="6214103" y="3069178"/>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rot="2734294">
              <a:off x="6877612" y="3207412"/>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6515400" y="2855457"/>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rot="2734294">
              <a:off x="6931743" y="2851048"/>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rot="2734294">
              <a:off x="6726221" y="256706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rot="2734294">
              <a:off x="6265721" y="247792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6199736" y="1315617"/>
            <a:ext cx="1013544" cy="930616"/>
            <a:chOff x="4902760" y="1420012"/>
            <a:chExt cx="1013544" cy="930616"/>
          </a:xfrm>
        </p:grpSpPr>
        <p:sp>
          <p:nvSpPr>
            <p:cNvPr id="12" name="Cross 11"/>
            <p:cNvSpPr/>
            <p:nvPr/>
          </p:nvSpPr>
          <p:spPr>
            <a:xfrm rot="2734294">
              <a:off x="5352159" y="207254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p:cNvSpPr/>
            <p:nvPr/>
          </p:nvSpPr>
          <p:spPr>
            <a:xfrm rot="2734294">
              <a:off x="5638220" y="1738555"/>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p:cNvSpPr/>
            <p:nvPr/>
          </p:nvSpPr>
          <p:spPr>
            <a:xfrm rot="2734294">
              <a:off x="5232653" y="1719764"/>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4902761" y="2000650"/>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p:cNvSpPr/>
            <p:nvPr/>
          </p:nvSpPr>
          <p:spPr>
            <a:xfrm rot="2734294">
              <a:off x="4956060" y="1420011"/>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119550" y="2544531"/>
            <a:ext cx="1098242" cy="869639"/>
            <a:chOff x="4898477" y="2610899"/>
            <a:chExt cx="1098242" cy="869639"/>
          </a:xfrm>
        </p:grpSpPr>
        <p:sp>
          <p:nvSpPr>
            <p:cNvPr id="9" name="Oval 8"/>
            <p:cNvSpPr/>
            <p:nvPr/>
          </p:nvSpPr>
          <p:spPr>
            <a:xfrm>
              <a:off x="4905744" y="2712525"/>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49772" y="326857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573935" y="319608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98477" y="319608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355224" y="2956930"/>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84757" y="2850949"/>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42443" y="2610899"/>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4912613" y="1335843"/>
            <a:ext cx="1098241" cy="1040696"/>
            <a:chOff x="6208539" y="1406673"/>
            <a:chExt cx="1098241" cy="1040696"/>
          </a:xfrm>
        </p:grpSpPr>
        <p:sp>
          <p:nvSpPr>
            <p:cNvPr id="77" name="Oval 76"/>
            <p:cNvSpPr/>
            <p:nvPr/>
          </p:nvSpPr>
          <p:spPr>
            <a:xfrm>
              <a:off x="6304672" y="1651598"/>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59833" y="2064350"/>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990945" y="2235407"/>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208539" y="1991861"/>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665286" y="1752705"/>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094818" y="1646723"/>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652504" y="1406673"/>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572032" y="3638550"/>
            <a:ext cx="3009368" cy="1066800"/>
            <a:chOff x="572032" y="3638550"/>
            <a:chExt cx="2544238" cy="864870"/>
          </a:xfrm>
        </p:grpSpPr>
        <p:pic>
          <p:nvPicPr>
            <p:cNvPr id="88" name="Picture 8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72032" y="3638550"/>
              <a:ext cx="1693545" cy="232410"/>
            </a:xfrm>
            <a:prstGeom prst="rect">
              <a:avLst/>
            </a:prstGeom>
          </p:spPr>
        </p:pic>
        <p:pic>
          <p:nvPicPr>
            <p:cNvPr id="90" name="Picture 8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040441" y="3952875"/>
              <a:ext cx="1419225" cy="219075"/>
            </a:xfrm>
            <a:prstGeom prst="rect">
              <a:avLst/>
            </a:prstGeom>
          </p:spPr>
        </p:pic>
        <p:pic>
          <p:nvPicPr>
            <p:cNvPr id="92" name="Picture 91"/>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045535" y="4248150"/>
              <a:ext cx="2070735" cy="255270"/>
            </a:xfrm>
            <a:prstGeom prst="rect">
              <a:avLst/>
            </a:prstGeom>
          </p:spPr>
        </p:pic>
      </p:grpSp>
    </p:spTree>
    <p:extLst>
      <p:ext uri="{BB962C8B-B14F-4D97-AF65-F5344CB8AC3E}">
        <p14:creationId xmlns:p14="http://schemas.microsoft.com/office/powerpoint/2010/main" val="127502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47750"/>
            <a:ext cx="6400800" cy="461665"/>
          </a:xfrm>
          <a:prstGeom prst="rect">
            <a:avLst/>
          </a:prstGeom>
          <a:noFill/>
        </p:spPr>
        <p:txBody>
          <a:bodyPr wrap="square" rtlCol="0">
            <a:spAutoFit/>
          </a:bodyPr>
          <a:lstStyle/>
          <a:p>
            <a:r>
              <a:rPr lang="en-US" sz="2400" b="1" dirty="0"/>
              <a:t>Non-linear Classification</a:t>
            </a:r>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557572" y="977222"/>
            <a:ext cx="3429000" cy="1086250"/>
          </a:xfrm>
          <a:prstGeom prst="rect">
            <a:avLst/>
          </a:prstGeom>
        </p:spPr>
      </p:pic>
      <p:sp>
        <p:nvSpPr>
          <p:cNvPr id="35" name="Oval 34"/>
          <p:cNvSpPr/>
          <p:nvPr/>
        </p:nvSpPr>
        <p:spPr>
          <a:xfrm>
            <a:off x="1204258" y="211219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473683" y="288801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540117" y="25573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37278" y="319719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38"/>
          <p:cNvSpPr/>
          <p:nvPr/>
        </p:nvSpPr>
        <p:spPr>
          <a:xfrm rot="2734294">
            <a:off x="3080939" y="219688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p:cNvSpPr/>
          <p:nvPr/>
        </p:nvSpPr>
        <p:spPr>
          <a:xfrm rot="2734294">
            <a:off x="3217862" y="28722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p:cNvSpPr/>
          <p:nvPr/>
        </p:nvSpPr>
        <p:spPr>
          <a:xfrm rot="2734294">
            <a:off x="3310905" y="192838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p:cNvSpPr/>
          <p:nvPr/>
        </p:nvSpPr>
        <p:spPr>
          <a:xfrm rot="2734294">
            <a:off x="2984867" y="191328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094548" y="3500216"/>
            <a:ext cx="362600" cy="369332"/>
          </a:xfrm>
          <a:prstGeom prst="rect">
            <a:avLst/>
          </a:prstGeom>
          <a:noFill/>
          <a:ln w="19050">
            <a:noFill/>
          </a:ln>
        </p:spPr>
        <p:txBody>
          <a:bodyPr wrap="none" rtlCol="0">
            <a:spAutoFit/>
          </a:bodyPr>
          <a:lstStyle/>
          <a:p>
            <a:r>
              <a:rPr lang="en-US" dirty="0"/>
              <a:t>x</a:t>
            </a:r>
            <a:r>
              <a:rPr lang="en-US" baseline="-25000" dirty="0"/>
              <a:t>1</a:t>
            </a:r>
          </a:p>
        </p:txBody>
      </p:sp>
      <p:sp>
        <p:nvSpPr>
          <p:cNvPr id="44" name="TextBox 43"/>
          <p:cNvSpPr txBox="1"/>
          <p:nvPr/>
        </p:nvSpPr>
        <p:spPr>
          <a:xfrm>
            <a:off x="300884" y="2322948"/>
            <a:ext cx="362600" cy="369332"/>
          </a:xfrm>
          <a:prstGeom prst="rect">
            <a:avLst/>
          </a:prstGeom>
          <a:noFill/>
        </p:spPr>
        <p:txBody>
          <a:bodyPr wrap="none" rtlCol="0">
            <a:spAutoFit/>
          </a:bodyPr>
          <a:lstStyle/>
          <a:p>
            <a:r>
              <a:rPr lang="en-US" dirty="0"/>
              <a:t>x</a:t>
            </a:r>
            <a:r>
              <a:rPr lang="en-US" baseline="-25000" dirty="0"/>
              <a:t>2</a:t>
            </a:r>
          </a:p>
        </p:txBody>
      </p:sp>
      <p:cxnSp>
        <p:nvCxnSpPr>
          <p:cNvPr id="45" name="Straight Arrow Connector 44"/>
          <p:cNvCxnSpPr/>
          <p:nvPr/>
        </p:nvCxnSpPr>
        <p:spPr>
          <a:xfrm flipV="1">
            <a:off x="669151" y="1509415"/>
            <a:ext cx="0" cy="2124666"/>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0369" y="3480930"/>
            <a:ext cx="3173431"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p:cNvSpPr/>
          <p:nvPr/>
        </p:nvSpPr>
        <p:spPr>
          <a:xfrm rot="2734294">
            <a:off x="2503439" y="277406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2696169" y="25062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ross 48"/>
          <p:cNvSpPr/>
          <p:nvPr/>
        </p:nvSpPr>
        <p:spPr>
          <a:xfrm rot="2734294">
            <a:off x="2922870" y="273857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3011523" y="24894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3034930" y="31336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3397076" y="23019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2735459" y="214706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p:cNvSpPr/>
          <p:nvPr/>
        </p:nvSpPr>
        <p:spPr>
          <a:xfrm rot="2734294">
            <a:off x="735109" y="155346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757160" y="186138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978377" y="190608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04955" y="320246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012043" y="305841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06622" y="265392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49890" y="235760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800573" y="281212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1170" y="27538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182288" y="299949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396401" y="316155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885347" y="256159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26049" y="31387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237001" y="31742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04285" y="235760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3737" y="295870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02290" y="259491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049890" y="278816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365773" y="227050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432207" y="193986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692663" y="219461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933044" y="222154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777437" y="194408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672501" y="158004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176818" y="20460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445607" y="178179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ross 152"/>
          <p:cNvSpPr/>
          <p:nvPr/>
        </p:nvSpPr>
        <p:spPr>
          <a:xfrm rot="2734294">
            <a:off x="1032968" y="162633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ross 153"/>
          <p:cNvSpPr/>
          <p:nvPr/>
        </p:nvSpPr>
        <p:spPr>
          <a:xfrm rot="2734294">
            <a:off x="1270271" y="146826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ross 154"/>
          <p:cNvSpPr/>
          <p:nvPr/>
        </p:nvSpPr>
        <p:spPr>
          <a:xfrm rot="2734294">
            <a:off x="1203838" y="1748017"/>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ross 155"/>
          <p:cNvSpPr/>
          <p:nvPr/>
        </p:nvSpPr>
        <p:spPr>
          <a:xfrm rot="2734294">
            <a:off x="1530728" y="1638668"/>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Cross 156"/>
          <p:cNvSpPr/>
          <p:nvPr/>
        </p:nvSpPr>
        <p:spPr>
          <a:xfrm rot="2734294">
            <a:off x="1773995" y="147277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ross 157"/>
          <p:cNvSpPr/>
          <p:nvPr/>
        </p:nvSpPr>
        <p:spPr>
          <a:xfrm rot="2734294">
            <a:off x="1841533" y="168234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Cross 158"/>
          <p:cNvSpPr/>
          <p:nvPr/>
        </p:nvSpPr>
        <p:spPr>
          <a:xfrm rot="2734294">
            <a:off x="2034592" y="148366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ross 159"/>
          <p:cNvSpPr/>
          <p:nvPr/>
        </p:nvSpPr>
        <p:spPr>
          <a:xfrm rot="2734294">
            <a:off x="2295008" y="151194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ross 160"/>
          <p:cNvSpPr/>
          <p:nvPr/>
        </p:nvSpPr>
        <p:spPr>
          <a:xfrm rot="2734294">
            <a:off x="2057715" y="177032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ross 161"/>
          <p:cNvSpPr/>
          <p:nvPr/>
        </p:nvSpPr>
        <p:spPr>
          <a:xfrm rot="2734294">
            <a:off x="2137553" y="240548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ross 162"/>
          <p:cNvSpPr/>
          <p:nvPr/>
        </p:nvSpPr>
        <p:spPr>
          <a:xfrm rot="2734294">
            <a:off x="2404009" y="210976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ross 163"/>
          <p:cNvSpPr/>
          <p:nvPr/>
        </p:nvSpPr>
        <p:spPr>
          <a:xfrm rot="2734294">
            <a:off x="2404010" y="246927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ross 164"/>
          <p:cNvSpPr/>
          <p:nvPr/>
        </p:nvSpPr>
        <p:spPr>
          <a:xfrm rot="2734294">
            <a:off x="2718793" y="1832306"/>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ross 165"/>
          <p:cNvSpPr/>
          <p:nvPr/>
        </p:nvSpPr>
        <p:spPr>
          <a:xfrm rot="2734294">
            <a:off x="2984867" y="1595987"/>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ross 166"/>
          <p:cNvSpPr/>
          <p:nvPr/>
        </p:nvSpPr>
        <p:spPr>
          <a:xfrm rot="2734294">
            <a:off x="3239008" y="1668568"/>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ross 167"/>
          <p:cNvSpPr/>
          <p:nvPr/>
        </p:nvSpPr>
        <p:spPr>
          <a:xfrm rot="2734294">
            <a:off x="2764802" y="297966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Cross 168"/>
          <p:cNvSpPr/>
          <p:nvPr/>
        </p:nvSpPr>
        <p:spPr>
          <a:xfrm rot="2734294">
            <a:off x="3301005" y="258199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ross 169"/>
          <p:cNvSpPr/>
          <p:nvPr/>
        </p:nvSpPr>
        <p:spPr>
          <a:xfrm rot="2734294">
            <a:off x="3375931" y="31336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334000" y="2605593"/>
            <a:ext cx="2469425" cy="1786142"/>
            <a:chOff x="407153" y="3147808"/>
            <a:chExt cx="2469425" cy="1786142"/>
          </a:xfrm>
        </p:grpSpPr>
        <p:sp>
          <p:nvSpPr>
            <p:cNvPr id="13" name="TextBox 12"/>
            <p:cNvSpPr txBox="1"/>
            <p:nvPr/>
          </p:nvSpPr>
          <p:spPr>
            <a:xfrm>
              <a:off x="1003134" y="3147808"/>
              <a:ext cx="684182" cy="400110"/>
            </a:xfrm>
            <a:prstGeom prst="rect">
              <a:avLst/>
            </a:prstGeom>
            <a:noFill/>
          </p:spPr>
          <p:txBody>
            <a:bodyPr wrap="square" rtlCol="0">
              <a:spAutoFit/>
            </a:bodyPr>
            <a:lstStyle/>
            <a:p>
              <a:r>
                <a:rPr lang="en-US" sz="2000" dirty="0"/>
                <a:t>size</a:t>
              </a:r>
            </a:p>
          </p:txBody>
        </p:sp>
        <p:pic>
          <p:nvPicPr>
            <p:cNvPr id="9" name="Picture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18930" y="3288388"/>
              <a:ext cx="608076" cy="180594"/>
            </a:xfrm>
            <a:prstGeom prst="rect">
              <a:avLst/>
            </a:prstGeom>
          </p:spPr>
        </p:pic>
        <p:sp>
          <p:nvSpPr>
            <p:cNvPr id="172" name="TextBox 171"/>
            <p:cNvSpPr txBox="1"/>
            <p:nvPr/>
          </p:nvSpPr>
          <p:spPr>
            <a:xfrm>
              <a:off x="991356" y="3454396"/>
              <a:ext cx="1885222" cy="400110"/>
            </a:xfrm>
            <a:prstGeom prst="rect">
              <a:avLst/>
            </a:prstGeom>
            <a:noFill/>
          </p:spPr>
          <p:txBody>
            <a:bodyPr wrap="square" rtlCol="0">
              <a:spAutoFit/>
            </a:bodyPr>
            <a:lstStyle/>
            <a:p>
              <a:r>
                <a:rPr lang="en-US" sz="2000" dirty="0"/>
                <a:t># bedrooms</a:t>
              </a:r>
            </a:p>
          </p:txBody>
        </p:sp>
        <p:pic>
          <p:nvPicPr>
            <p:cNvPr id="11" name="Picture 1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07153" y="3594976"/>
              <a:ext cx="608076" cy="180594"/>
            </a:xfrm>
            <a:prstGeom prst="rect">
              <a:avLst/>
            </a:prstGeom>
          </p:spPr>
        </p:pic>
        <p:sp>
          <p:nvSpPr>
            <p:cNvPr id="174" name="TextBox 173"/>
            <p:cNvSpPr txBox="1"/>
            <p:nvPr/>
          </p:nvSpPr>
          <p:spPr>
            <a:xfrm>
              <a:off x="1000158" y="3771840"/>
              <a:ext cx="1757542" cy="400110"/>
            </a:xfrm>
            <a:prstGeom prst="rect">
              <a:avLst/>
            </a:prstGeom>
            <a:noFill/>
          </p:spPr>
          <p:txBody>
            <a:bodyPr wrap="square" rtlCol="0">
              <a:spAutoFit/>
            </a:bodyPr>
            <a:lstStyle/>
            <a:p>
              <a:r>
                <a:rPr lang="en-US" sz="2000" dirty="0"/>
                <a:t># floors</a:t>
              </a:r>
            </a:p>
          </p:txBody>
        </p:sp>
        <p:pic>
          <p:nvPicPr>
            <p:cNvPr id="16" name="Picture 1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15954" y="3912420"/>
              <a:ext cx="608076" cy="185166"/>
            </a:xfrm>
            <a:prstGeom prst="rect">
              <a:avLst/>
            </a:prstGeom>
          </p:spPr>
        </p:pic>
        <p:sp>
          <p:nvSpPr>
            <p:cNvPr id="176" name="TextBox 175"/>
            <p:cNvSpPr txBox="1"/>
            <p:nvPr/>
          </p:nvSpPr>
          <p:spPr>
            <a:xfrm>
              <a:off x="1006300" y="4076640"/>
              <a:ext cx="1757542" cy="400110"/>
            </a:xfrm>
            <a:prstGeom prst="rect">
              <a:avLst/>
            </a:prstGeom>
            <a:noFill/>
          </p:spPr>
          <p:txBody>
            <a:bodyPr wrap="square" rtlCol="0">
              <a:spAutoFit/>
            </a:bodyPr>
            <a:lstStyle/>
            <a:p>
              <a:r>
                <a:rPr lang="en-US" sz="2000" dirty="0"/>
                <a:t>age</a:t>
              </a:r>
            </a:p>
          </p:txBody>
        </p:sp>
        <p:pic>
          <p:nvPicPr>
            <p:cNvPr id="6" name="Picture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22096" y="4217220"/>
              <a:ext cx="608076" cy="180594"/>
            </a:xfrm>
            <a:prstGeom prst="rect">
              <a:avLst/>
            </a:prstGeom>
          </p:spPr>
        </p:pic>
        <p:pic>
          <p:nvPicPr>
            <p:cNvPr id="17" name="Picture 1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22904" y="4748784"/>
              <a:ext cx="518922" cy="185166"/>
            </a:xfrm>
            <a:prstGeom prst="rect">
              <a:avLst/>
            </a:prstGeom>
          </p:spPr>
        </p:pic>
        <p:pic>
          <p:nvPicPr>
            <p:cNvPr id="19" name="Picture 18"/>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427140" y="4549482"/>
              <a:ext cx="304038" cy="34290"/>
            </a:xfrm>
            <a:prstGeom prst="rect">
              <a:avLst/>
            </a:prstGeom>
          </p:spPr>
        </p:pic>
      </p:grpSp>
      <p:sp>
        <p:nvSpPr>
          <p:cNvPr id="79" name="文本框 78">
            <a:extLst>
              <a:ext uri="{FF2B5EF4-FFF2-40B4-BE49-F238E27FC236}">
                <a16:creationId xmlns:a16="http://schemas.microsoft.com/office/drawing/2014/main" id="{1D762D03-6815-4F5C-90BD-E7F3E7B2AC47}"/>
              </a:ext>
            </a:extLst>
          </p:cNvPr>
          <p:cNvSpPr txBox="1"/>
          <p:nvPr/>
        </p:nvSpPr>
        <p:spPr>
          <a:xfrm>
            <a:off x="860707" y="26092"/>
            <a:ext cx="6942718" cy="875881"/>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我们之前学的，无论是线性回归还是逻辑回归都有这样一个缺点，即：当特征太多时，计算的负荷会非常大。</a:t>
            </a:r>
          </a:p>
        </p:txBody>
      </p:sp>
    </p:spTree>
    <p:extLst>
      <p:ext uri="{BB962C8B-B14F-4D97-AF65-F5344CB8AC3E}">
        <p14:creationId xmlns:p14="http://schemas.microsoft.com/office/powerpoint/2010/main" val="124474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343400" cy="461665"/>
          </a:xfrm>
          <a:prstGeom prst="rect">
            <a:avLst/>
          </a:prstGeom>
          <a:noFill/>
        </p:spPr>
        <p:txBody>
          <a:bodyPr wrap="square" rtlCol="0">
            <a:spAutoFit/>
          </a:bodyPr>
          <a:lstStyle/>
          <a:p>
            <a:r>
              <a:rPr lang="en-US" sz="2400" b="1" dirty="0"/>
              <a:t>Putting it together: </a:t>
            </a:r>
          </a:p>
        </p:txBody>
      </p:sp>
      <p:pic>
        <p:nvPicPr>
          <p:cNvPr id="4" name="Picture 3"/>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3021330" y="393227"/>
            <a:ext cx="1703070" cy="262890"/>
          </a:xfrm>
          <a:prstGeom prst="rect">
            <a:avLst/>
          </a:prstGeom>
        </p:spPr>
      </p:pic>
      <p:grpSp>
        <p:nvGrpSpPr>
          <p:cNvPr id="17" name="Group 16"/>
          <p:cNvGrpSpPr/>
          <p:nvPr/>
        </p:nvGrpSpPr>
        <p:grpSpPr>
          <a:xfrm>
            <a:off x="513598" y="903051"/>
            <a:ext cx="2521194" cy="1376504"/>
            <a:chOff x="402272" y="1880312"/>
            <a:chExt cx="3488691" cy="1880437"/>
          </a:xfrm>
        </p:grpSpPr>
        <p:sp>
          <p:nvSpPr>
            <p:cNvPr id="5" name="Oval 4"/>
            <p:cNvSpPr/>
            <p:nvPr/>
          </p:nvSpPr>
          <p:spPr>
            <a:xfrm>
              <a:off x="402272" y="3238405"/>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2272" y="2559359"/>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2272" y="1880312"/>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2" idx="6"/>
            </p:cNvCxnSpPr>
            <p:nvPr/>
          </p:nvCxnSpPr>
          <p:spPr>
            <a:xfrm>
              <a:off x="2576822" y="2812442"/>
              <a:ext cx="527000" cy="1089"/>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6"/>
              <a:endCxn id="12" idx="2"/>
            </p:cNvCxnSpPr>
            <p:nvPr/>
          </p:nvCxnSpPr>
          <p:spPr>
            <a:xfrm>
              <a:off x="929272" y="2141484"/>
              <a:ext cx="1120550" cy="670957"/>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2" idx="2"/>
            </p:cNvCxnSpPr>
            <p:nvPr/>
          </p:nvCxnSpPr>
          <p:spPr>
            <a:xfrm flipV="1">
              <a:off x="929272" y="2812441"/>
              <a:ext cx="1120550" cy="8090"/>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12" idx="2"/>
            </p:cNvCxnSpPr>
            <p:nvPr/>
          </p:nvCxnSpPr>
          <p:spPr>
            <a:xfrm flipV="1">
              <a:off x="929272" y="2812441"/>
              <a:ext cx="1120550" cy="687137"/>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49822" y="2551269"/>
              <a:ext cx="527000" cy="52234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custDataLst>
                <p:tags r:id="rId18"/>
              </p:custDataLst>
            </p:nvPr>
          </p:nvPicPr>
          <p:blipFill>
            <a:blip r:embed="rId24" cstate="print">
              <a:extLst>
                <a:ext uri="{28A0092B-C50C-407E-A947-70E740481C1C}">
                  <a14:useLocalDpi xmlns:a14="http://schemas.microsoft.com/office/drawing/2010/main" val="0"/>
                </a:ext>
              </a:extLst>
            </a:blip>
            <a:stretch>
              <a:fillRect/>
            </a:stretch>
          </p:blipFill>
          <p:spPr>
            <a:xfrm>
              <a:off x="554329" y="2772423"/>
              <a:ext cx="222885" cy="150495"/>
            </a:xfrm>
            <a:prstGeom prst="rect">
              <a:avLst/>
            </a:prstGeom>
          </p:spPr>
        </p:pic>
        <p:pic>
          <p:nvPicPr>
            <p:cNvPr id="14" name="Picture 13"/>
            <p:cNvPicPr>
              <a:picLocks noChangeAspect="1"/>
            </p:cNvPicPr>
            <p:nvPr>
              <p:custDataLst>
                <p:tags r:id="rId19"/>
              </p:custDataLst>
            </p:nvPr>
          </p:nvPicPr>
          <p:blipFill>
            <a:blip r:embed="rId25" cstate="print">
              <a:extLst>
                <a:ext uri="{28A0092B-C50C-407E-A947-70E740481C1C}">
                  <a14:useLocalDpi xmlns:a14="http://schemas.microsoft.com/office/drawing/2010/main" val="0"/>
                </a:ext>
              </a:extLst>
            </a:blip>
            <a:stretch>
              <a:fillRect/>
            </a:stretch>
          </p:blipFill>
          <p:spPr>
            <a:xfrm>
              <a:off x="554672" y="3445523"/>
              <a:ext cx="228600" cy="150495"/>
            </a:xfrm>
            <a:prstGeom prst="rect">
              <a:avLst/>
            </a:prstGeom>
          </p:spPr>
        </p:pic>
        <p:pic>
          <p:nvPicPr>
            <p:cNvPr id="15" name="Picture 14"/>
            <p:cNvPicPr>
              <a:picLocks noChangeAspect="1"/>
            </p:cNvPicPr>
            <p:nvPr>
              <p:custDataLst>
                <p:tags r:id="rId20"/>
              </p:custDataLst>
            </p:nvPr>
          </p:nvPicPr>
          <p:blipFill>
            <a:blip r:embed="rId26" cstate="print">
              <a:extLst>
                <a:ext uri="{28A0092B-C50C-407E-A947-70E740481C1C}">
                  <a14:useLocalDpi xmlns:a14="http://schemas.microsoft.com/office/drawing/2010/main" val="0"/>
                </a:ext>
              </a:extLst>
            </a:blip>
            <a:stretch>
              <a:fillRect/>
            </a:stretch>
          </p:blipFill>
          <p:spPr>
            <a:xfrm>
              <a:off x="554672" y="2082651"/>
              <a:ext cx="228600" cy="150395"/>
            </a:xfrm>
            <a:prstGeom prst="rect">
              <a:avLst/>
            </a:prstGeom>
          </p:spPr>
        </p:pic>
        <p:pic>
          <p:nvPicPr>
            <p:cNvPr id="16" name="Picture 15"/>
            <p:cNvPicPr>
              <a:picLocks noChangeAspect="1"/>
            </p:cNvPicPr>
            <p:nvPr>
              <p:custDataLst>
                <p:tags r:id="rId21"/>
              </p:custDataLst>
            </p:nvPr>
          </p:nvPicPr>
          <p:blipFill>
            <a:blip r:embed="rId27" cstate="print">
              <a:extLst>
                <a:ext uri="{28A0092B-C50C-407E-A947-70E740481C1C}">
                  <a14:useLocalDpi xmlns:a14="http://schemas.microsoft.com/office/drawing/2010/main" val="0"/>
                </a:ext>
              </a:extLst>
            </a:blip>
            <a:stretch>
              <a:fillRect/>
            </a:stretch>
          </p:blipFill>
          <p:spPr>
            <a:xfrm>
              <a:off x="3200401" y="2667648"/>
              <a:ext cx="690562" cy="284724"/>
            </a:xfrm>
            <a:prstGeom prst="rect">
              <a:avLst/>
            </a:prstGeom>
          </p:spPr>
        </p:pic>
      </p:grpSp>
      <p:sp>
        <p:nvSpPr>
          <p:cNvPr id="19" name="Oval 18"/>
          <p:cNvSpPr/>
          <p:nvPr/>
        </p:nvSpPr>
        <p:spPr>
          <a:xfrm>
            <a:off x="3463803" y="1917059"/>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463803" y="1419989"/>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63803" y="922918"/>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6" idx="6"/>
          </p:cNvCxnSpPr>
          <p:nvPr/>
        </p:nvCxnSpPr>
        <p:spPr>
          <a:xfrm>
            <a:off x="5035299" y="1605249"/>
            <a:ext cx="380850" cy="797"/>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6"/>
            <a:endCxn id="26" idx="2"/>
          </p:cNvCxnSpPr>
          <p:nvPr/>
        </p:nvCxnSpPr>
        <p:spPr>
          <a:xfrm>
            <a:off x="3844653" y="1114099"/>
            <a:ext cx="809795" cy="491149"/>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6" idx="2"/>
          </p:cNvCxnSpPr>
          <p:nvPr/>
        </p:nvCxnSpPr>
        <p:spPr>
          <a:xfrm flipV="1">
            <a:off x="3844653" y="1605248"/>
            <a:ext cx="809795" cy="5922"/>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6"/>
            <a:endCxn id="26" idx="2"/>
          </p:cNvCxnSpPr>
          <p:nvPr/>
        </p:nvCxnSpPr>
        <p:spPr>
          <a:xfrm flipV="1">
            <a:off x="3844653" y="1605248"/>
            <a:ext cx="809795" cy="502993"/>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654448" y="1414067"/>
            <a:ext cx="380850" cy="382363"/>
          </a:xfrm>
          <a:prstGeom prst="ellipse">
            <a:avLst/>
          </a:prstGeom>
          <a:solidFill>
            <a:schemeClr val="bg1"/>
          </a:solidFill>
          <a:ln>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3573691" y="1575955"/>
            <a:ext cx="161074" cy="110164"/>
          </a:xfrm>
          <a:prstGeom prst="rect">
            <a:avLst/>
          </a:prstGeom>
        </p:spPr>
      </p:pic>
      <p:pic>
        <p:nvPicPr>
          <p:cNvPr id="28" name="Picture 27"/>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3573939" y="2068673"/>
            <a:ext cx="165204" cy="110164"/>
          </a:xfrm>
          <a:prstGeom prst="rect">
            <a:avLst/>
          </a:prstGeom>
        </p:spPr>
      </p:pic>
      <p:pic>
        <p:nvPicPr>
          <p:cNvPr id="29" name="Picture 28"/>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3573939" y="1071033"/>
            <a:ext cx="165204" cy="110091"/>
          </a:xfrm>
          <a:prstGeom prst="rect">
            <a:avLst/>
          </a:prstGeom>
        </p:spPr>
      </p:pic>
      <p:pic>
        <p:nvPicPr>
          <p:cNvPr id="30" name="Picture 29"/>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5485944" y="1499258"/>
            <a:ext cx="499053" cy="208422"/>
          </a:xfrm>
          <a:prstGeom prst="rect">
            <a:avLst/>
          </a:prstGeom>
        </p:spPr>
      </p:pic>
      <p:sp>
        <p:nvSpPr>
          <p:cNvPr id="32" name="Oval 31"/>
          <p:cNvSpPr/>
          <p:nvPr/>
        </p:nvSpPr>
        <p:spPr>
          <a:xfrm>
            <a:off x="6248400" y="1889491"/>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248400" y="1392421"/>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248400" y="895350"/>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9" idx="6"/>
          </p:cNvCxnSpPr>
          <p:nvPr/>
        </p:nvCxnSpPr>
        <p:spPr>
          <a:xfrm>
            <a:off x="7819896" y="1577681"/>
            <a:ext cx="380850" cy="79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stCxn id="34" idx="6"/>
            <a:endCxn id="39" idx="2"/>
          </p:cNvCxnSpPr>
          <p:nvPr/>
        </p:nvCxnSpPr>
        <p:spPr>
          <a:xfrm>
            <a:off x="6629250" y="1086531"/>
            <a:ext cx="809795" cy="491149"/>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9" idx="2"/>
          </p:cNvCxnSpPr>
          <p:nvPr/>
        </p:nvCxnSpPr>
        <p:spPr>
          <a:xfrm flipV="1">
            <a:off x="6629250" y="1577680"/>
            <a:ext cx="809795" cy="5922"/>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6"/>
            <a:endCxn id="39" idx="2"/>
          </p:cNvCxnSpPr>
          <p:nvPr/>
        </p:nvCxnSpPr>
        <p:spPr>
          <a:xfrm flipV="1">
            <a:off x="6629250" y="1577680"/>
            <a:ext cx="809795" cy="502993"/>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439045" y="1386499"/>
            <a:ext cx="380850" cy="382363"/>
          </a:xfrm>
          <a:prstGeom prst="ellipse">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custDataLst>
              <p:tags r:id="rId6"/>
            </p:custDataLst>
          </p:nvPr>
        </p:nvPicPr>
        <p:blipFill>
          <a:blip r:embed="rId24" cstate="print">
            <a:extLst>
              <a:ext uri="{28A0092B-C50C-407E-A947-70E740481C1C}">
                <a14:useLocalDpi xmlns:a14="http://schemas.microsoft.com/office/drawing/2010/main" val="0"/>
              </a:ext>
            </a:extLst>
          </a:blip>
          <a:stretch>
            <a:fillRect/>
          </a:stretch>
        </p:blipFill>
        <p:spPr>
          <a:xfrm>
            <a:off x="6358288" y="1548387"/>
            <a:ext cx="161074" cy="110164"/>
          </a:xfrm>
          <a:prstGeom prst="rect">
            <a:avLst/>
          </a:prstGeom>
        </p:spPr>
      </p:pic>
      <p:pic>
        <p:nvPicPr>
          <p:cNvPr id="41" name="Picture 40"/>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6358536" y="2041105"/>
            <a:ext cx="165204" cy="110164"/>
          </a:xfrm>
          <a:prstGeom prst="rect">
            <a:avLst/>
          </a:prstGeom>
        </p:spPr>
      </p:pic>
      <p:pic>
        <p:nvPicPr>
          <p:cNvPr id="42" name="Picture 41"/>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6358536" y="1043465"/>
            <a:ext cx="165204" cy="110091"/>
          </a:xfrm>
          <a:prstGeom prst="rect">
            <a:avLst/>
          </a:prstGeom>
        </p:spPr>
      </p:pic>
      <p:pic>
        <p:nvPicPr>
          <p:cNvPr id="43" name="Picture 42"/>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8270541" y="1471690"/>
            <a:ext cx="499053" cy="208422"/>
          </a:xfrm>
          <a:prstGeom prst="rect">
            <a:avLst/>
          </a:prstGeom>
        </p:spPr>
      </p:pic>
      <p:pic>
        <p:nvPicPr>
          <p:cNvPr id="50" name="Picture 49"/>
          <p:cNvPicPr>
            <a:picLocks noChangeAspect="1"/>
          </p:cNvPicPr>
          <p:nvPr>
            <p:custDataLst>
              <p:tags r:id="rId10"/>
            </p:custDataLst>
          </p:nvPr>
        </p:nvPicPr>
        <p:blipFill>
          <a:blip r:embed="rId28" cstate="print">
            <a:duotone>
              <a:schemeClr val="accent4">
                <a:shade val="45000"/>
                <a:satMod val="135000"/>
              </a:schemeClr>
              <a:prstClr val="white"/>
            </a:duotone>
            <a:extLst>
              <a:ext uri="{BEBA8EAE-BF5A-486C-A8C5-ECC9F3942E4B}">
                <a14:imgProps xmlns:a14="http://schemas.microsoft.com/office/drawing/2010/main">
                  <a14:imgLayer r:embed="rId29">
                    <a14:imgEffect>
                      <a14:colorTemperature colorTemp="1125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212753" y="2389737"/>
            <a:ext cx="982980" cy="176784"/>
          </a:xfrm>
          <a:prstGeom prst="rect">
            <a:avLst/>
          </a:prstGeom>
        </p:spPr>
      </p:pic>
      <p:pic>
        <p:nvPicPr>
          <p:cNvPr id="49" name="Picture 48"/>
          <p:cNvPicPr>
            <a:picLocks noChangeAspect="1"/>
          </p:cNvPicPr>
          <p:nvPr>
            <p:custDataLst>
              <p:tags r:id="rId11"/>
            </p:custDataLst>
          </p:nvPr>
        </p:nvPicPr>
        <p:blipFill>
          <a:blip r:embed="rId3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81400" y="2389737"/>
            <a:ext cx="2328672" cy="204216"/>
          </a:xfrm>
          <a:prstGeom prst="rect">
            <a:avLst/>
          </a:prstGeom>
        </p:spPr>
      </p:pic>
      <p:pic>
        <p:nvPicPr>
          <p:cNvPr id="52" name="Picture 51"/>
          <p:cNvPicPr>
            <a:picLocks noChangeAspect="1"/>
          </p:cNvPicPr>
          <p:nvPr>
            <p:custDataLst>
              <p:tags r:id="rId12"/>
            </p:custDataLst>
          </p:nvPr>
        </p:nvPicPr>
        <p:blipFill>
          <a:blip r:embed="rId3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17766" y="2355154"/>
            <a:ext cx="830580" cy="175260"/>
          </a:xfrm>
          <a:prstGeom prst="rect">
            <a:avLst/>
          </a:prstGeom>
          <a:ln>
            <a:noFill/>
          </a:ln>
        </p:spPr>
      </p:pic>
      <p:graphicFrame>
        <p:nvGraphicFramePr>
          <p:cNvPr id="66" name="Table 65"/>
          <p:cNvGraphicFramePr>
            <a:graphicFrameLocks noGrp="1"/>
          </p:cNvGraphicFramePr>
          <p:nvPr>
            <p:extLst>
              <p:ext uri="{D42A27DB-BD31-4B8C-83A1-F6EECF244321}">
                <p14:modId xmlns:p14="http://schemas.microsoft.com/office/powerpoint/2010/main" val="2098400033"/>
              </p:ext>
            </p:extLst>
          </p:nvPr>
        </p:nvGraphicFramePr>
        <p:xfrm>
          <a:off x="5743352" y="2949659"/>
          <a:ext cx="2867248" cy="1603291"/>
        </p:xfrm>
        <a:graphic>
          <a:graphicData uri="http://schemas.openxmlformats.org/drawingml/2006/table">
            <a:tbl>
              <a:tblPr>
                <a:tableStyleId>{2D5ABB26-0587-4C30-8999-92F81FD0307C}</a:tableStyleId>
              </a:tblPr>
              <a:tblGrid>
                <a:gridCol w="398574">
                  <a:extLst>
                    <a:ext uri="{9D8B030D-6E8A-4147-A177-3AD203B41FA5}">
                      <a16:colId xmlns:a16="http://schemas.microsoft.com/office/drawing/2014/main" val="20000"/>
                    </a:ext>
                  </a:extLst>
                </a:gridCol>
                <a:gridCol w="487474">
                  <a:extLst>
                    <a:ext uri="{9D8B030D-6E8A-4147-A177-3AD203B41FA5}">
                      <a16:colId xmlns:a16="http://schemas.microsoft.com/office/drawing/2014/main" val="20001"/>
                    </a:ext>
                  </a:extLst>
                </a:gridCol>
                <a:gridCol w="327858">
                  <a:extLst>
                    <a:ext uri="{9D8B030D-6E8A-4147-A177-3AD203B41FA5}">
                      <a16:colId xmlns:a16="http://schemas.microsoft.com/office/drawing/2014/main" val="20002"/>
                    </a:ext>
                  </a:extLst>
                </a:gridCol>
                <a:gridCol w="815142">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98265">
                <a:tc>
                  <a:txBody>
                    <a:bodyPr/>
                    <a:lstStyle/>
                    <a:p>
                      <a:pPr algn="ctr" fontAlgn="b"/>
                      <a:endParaRPr lang="en-US" sz="23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3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0231">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0231">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300231">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300231">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71" name="Picture 70"/>
          <p:cNvPicPr>
            <a:picLocks noChangeAspect="1"/>
          </p:cNvPicPr>
          <p:nvPr>
            <p:custDataLst>
              <p:tags r:id="rId13"/>
            </p:custDataLst>
          </p:nvPr>
        </p:nvPicPr>
        <p:blipFill>
          <a:blip r:embed="rId32" cstate="print">
            <a:extLst>
              <a:ext uri="{28A0092B-C50C-407E-A947-70E740481C1C}">
                <a14:useLocalDpi xmlns:a14="http://schemas.microsoft.com/office/drawing/2010/main" val="0"/>
              </a:ext>
            </a:extLst>
          </a:blip>
          <a:stretch>
            <a:fillRect/>
          </a:stretch>
        </p:blipFill>
        <p:spPr>
          <a:xfrm>
            <a:off x="5856729" y="3146869"/>
            <a:ext cx="215063" cy="145214"/>
          </a:xfrm>
          <a:prstGeom prst="rect">
            <a:avLst/>
          </a:prstGeom>
        </p:spPr>
      </p:pic>
      <p:pic>
        <p:nvPicPr>
          <p:cNvPr id="72" name="Picture 71"/>
          <p:cNvPicPr>
            <a:picLocks noChangeAspect="1"/>
          </p:cNvPicPr>
          <p:nvPr>
            <p:custDataLst>
              <p:tags r:id="rId14"/>
            </p:custDataLst>
          </p:nvPr>
        </p:nvPicPr>
        <p:blipFill>
          <a:blip r:embed="rId33" cstate="print">
            <a:extLst>
              <a:ext uri="{28A0092B-C50C-407E-A947-70E740481C1C}">
                <a14:useLocalDpi xmlns:a14="http://schemas.microsoft.com/office/drawing/2010/main" val="0"/>
              </a:ext>
            </a:extLst>
          </a:blip>
          <a:stretch>
            <a:fillRect/>
          </a:stretch>
        </p:blipFill>
        <p:spPr>
          <a:xfrm>
            <a:off x="7854706" y="3063280"/>
            <a:ext cx="597398" cy="246312"/>
          </a:xfrm>
          <a:prstGeom prst="rect">
            <a:avLst/>
          </a:prstGeom>
        </p:spPr>
      </p:pic>
      <p:pic>
        <p:nvPicPr>
          <p:cNvPr id="70" name="Picture 69"/>
          <p:cNvPicPr>
            <a:picLocks noChangeAspect="1"/>
          </p:cNvPicPr>
          <p:nvPr>
            <p:custDataLst>
              <p:tags r:id="rId15"/>
            </p:custDataLst>
          </p:nvPr>
        </p:nvPicPr>
        <p:blipFill>
          <a:blip r:embed="rId34" cstate="print">
            <a:extLst>
              <a:ext uri="{28A0092B-C50C-407E-A947-70E740481C1C}">
                <a14:useLocalDpi xmlns:a14="http://schemas.microsoft.com/office/drawing/2010/main" val="0"/>
              </a:ext>
            </a:extLst>
          </a:blip>
          <a:stretch>
            <a:fillRect/>
          </a:stretch>
        </p:blipFill>
        <p:spPr>
          <a:xfrm>
            <a:off x="6237732" y="3146869"/>
            <a:ext cx="220578" cy="145214"/>
          </a:xfrm>
          <a:prstGeom prst="rect">
            <a:avLst/>
          </a:prstGeom>
        </p:spPr>
      </p:pic>
      <p:pic>
        <p:nvPicPr>
          <p:cNvPr id="74" name="Picture 73"/>
          <p:cNvPicPr>
            <a:picLocks noChangeAspect="1"/>
          </p:cNvPicPr>
          <p:nvPr>
            <p:custDataLst>
              <p:tags r:id="rId16"/>
            </p:custDataLst>
          </p:nvPr>
        </p:nvPicPr>
        <p:blipFill>
          <a:blip r:embed="rId35" cstate="print">
            <a:extLst>
              <a:ext uri="{28A0092B-C50C-407E-A947-70E740481C1C}">
                <a14:useLocalDpi xmlns:a14="http://schemas.microsoft.com/office/drawing/2010/main" val="0"/>
              </a:ext>
            </a:extLst>
          </a:blip>
          <a:stretch>
            <a:fillRect/>
          </a:stretch>
        </p:blipFill>
        <p:spPr>
          <a:xfrm>
            <a:off x="6729546" y="3002825"/>
            <a:ext cx="351086" cy="323514"/>
          </a:xfrm>
          <a:prstGeom prst="rect">
            <a:avLst/>
          </a:prstGeom>
        </p:spPr>
      </p:pic>
      <p:pic>
        <p:nvPicPr>
          <p:cNvPr id="76" name="Picture 75"/>
          <p:cNvPicPr>
            <a:picLocks noChangeAspect="1"/>
          </p:cNvPicPr>
          <p:nvPr>
            <p:custDataLst>
              <p:tags r:id="rId17"/>
            </p:custDataLst>
          </p:nvPr>
        </p:nvPicPr>
        <p:blipFill>
          <a:blip r:embed="rId36" cstate="print">
            <a:extLst>
              <a:ext uri="{28A0092B-C50C-407E-A947-70E740481C1C}">
                <a14:useLocalDpi xmlns:a14="http://schemas.microsoft.com/office/drawing/2010/main" val="0"/>
              </a:ext>
            </a:extLst>
          </a:blip>
          <a:stretch>
            <a:fillRect/>
          </a:stretch>
        </p:blipFill>
        <p:spPr>
          <a:xfrm>
            <a:off x="7268914" y="3004191"/>
            <a:ext cx="351086" cy="323514"/>
          </a:xfrm>
          <a:prstGeom prst="rect">
            <a:avLst/>
          </a:prstGeom>
        </p:spPr>
      </p:pic>
      <p:sp>
        <p:nvSpPr>
          <p:cNvPr id="44" name="TextBox 43"/>
          <p:cNvSpPr txBox="1"/>
          <p:nvPr/>
        </p:nvSpPr>
        <p:spPr>
          <a:xfrm>
            <a:off x="1066800" y="1090940"/>
            <a:ext cx="372218" cy="261610"/>
          </a:xfrm>
          <a:prstGeom prst="rect">
            <a:avLst/>
          </a:prstGeom>
          <a:noFill/>
        </p:spPr>
        <p:txBody>
          <a:bodyPr wrap="none" rtlCol="0">
            <a:spAutoFit/>
          </a:bodyPr>
          <a:lstStyle/>
          <a:p>
            <a:r>
              <a:rPr lang="en-US" sz="1050" dirty="0">
                <a:solidFill>
                  <a:srgbClr val="FF0000"/>
                </a:solidFill>
              </a:rPr>
              <a:t>-30</a:t>
            </a:r>
          </a:p>
        </p:txBody>
      </p:sp>
      <p:sp>
        <p:nvSpPr>
          <p:cNvPr id="60" name="TextBox 59"/>
          <p:cNvSpPr txBox="1"/>
          <p:nvPr/>
        </p:nvSpPr>
        <p:spPr>
          <a:xfrm>
            <a:off x="1101852" y="1404642"/>
            <a:ext cx="322524" cy="253916"/>
          </a:xfrm>
          <a:prstGeom prst="rect">
            <a:avLst/>
          </a:prstGeom>
          <a:noFill/>
        </p:spPr>
        <p:txBody>
          <a:bodyPr wrap="none" rtlCol="0">
            <a:spAutoFit/>
          </a:bodyPr>
          <a:lstStyle/>
          <a:p>
            <a:r>
              <a:rPr lang="en-US" sz="1050" dirty="0">
                <a:solidFill>
                  <a:srgbClr val="FF0000"/>
                </a:solidFill>
              </a:rPr>
              <a:t>20</a:t>
            </a:r>
          </a:p>
        </p:txBody>
      </p:sp>
      <p:sp>
        <p:nvSpPr>
          <p:cNvPr id="61" name="TextBox 60"/>
          <p:cNvSpPr txBox="1"/>
          <p:nvPr/>
        </p:nvSpPr>
        <p:spPr>
          <a:xfrm>
            <a:off x="1109935" y="1654963"/>
            <a:ext cx="322524" cy="253916"/>
          </a:xfrm>
          <a:prstGeom prst="rect">
            <a:avLst/>
          </a:prstGeom>
          <a:noFill/>
        </p:spPr>
        <p:txBody>
          <a:bodyPr wrap="none" rtlCol="0">
            <a:spAutoFit/>
          </a:bodyPr>
          <a:lstStyle/>
          <a:p>
            <a:r>
              <a:rPr lang="en-US" sz="1050" dirty="0">
                <a:solidFill>
                  <a:srgbClr val="FF0000"/>
                </a:solidFill>
              </a:rPr>
              <a:t>20</a:t>
            </a:r>
          </a:p>
        </p:txBody>
      </p:sp>
      <p:sp>
        <p:nvSpPr>
          <p:cNvPr id="59" name="TextBox 58"/>
          <p:cNvSpPr txBox="1"/>
          <p:nvPr/>
        </p:nvSpPr>
        <p:spPr>
          <a:xfrm>
            <a:off x="4038600" y="1099287"/>
            <a:ext cx="322524" cy="253916"/>
          </a:xfrm>
          <a:prstGeom prst="rect">
            <a:avLst/>
          </a:prstGeom>
          <a:noFill/>
        </p:spPr>
        <p:txBody>
          <a:bodyPr wrap="none" rtlCol="0">
            <a:spAutoFit/>
          </a:bodyPr>
          <a:lstStyle/>
          <a:p>
            <a:r>
              <a:rPr lang="en-US" sz="1050" dirty="0">
                <a:solidFill>
                  <a:srgbClr val="00FFCC"/>
                </a:solidFill>
              </a:rPr>
              <a:t>10</a:t>
            </a:r>
          </a:p>
        </p:txBody>
      </p:sp>
      <p:sp>
        <p:nvSpPr>
          <p:cNvPr id="65" name="TextBox 64"/>
          <p:cNvSpPr txBox="1"/>
          <p:nvPr/>
        </p:nvSpPr>
        <p:spPr>
          <a:xfrm>
            <a:off x="4004202" y="1412989"/>
            <a:ext cx="364202" cy="253916"/>
          </a:xfrm>
          <a:prstGeom prst="rect">
            <a:avLst/>
          </a:prstGeom>
          <a:noFill/>
        </p:spPr>
        <p:txBody>
          <a:bodyPr wrap="none" rtlCol="0">
            <a:spAutoFit/>
          </a:bodyPr>
          <a:lstStyle/>
          <a:p>
            <a:r>
              <a:rPr lang="en-US" sz="1050" dirty="0">
                <a:solidFill>
                  <a:srgbClr val="00FFCC"/>
                </a:solidFill>
              </a:rPr>
              <a:t>-20</a:t>
            </a:r>
          </a:p>
        </p:txBody>
      </p:sp>
      <p:sp>
        <p:nvSpPr>
          <p:cNvPr id="67" name="TextBox 66"/>
          <p:cNvSpPr txBox="1"/>
          <p:nvPr/>
        </p:nvSpPr>
        <p:spPr>
          <a:xfrm>
            <a:off x="4012285" y="1663310"/>
            <a:ext cx="364202" cy="253916"/>
          </a:xfrm>
          <a:prstGeom prst="rect">
            <a:avLst/>
          </a:prstGeom>
          <a:noFill/>
        </p:spPr>
        <p:txBody>
          <a:bodyPr wrap="none" rtlCol="0">
            <a:spAutoFit/>
          </a:bodyPr>
          <a:lstStyle/>
          <a:p>
            <a:r>
              <a:rPr lang="en-US" sz="1050" dirty="0">
                <a:solidFill>
                  <a:srgbClr val="00FFCC"/>
                </a:solidFill>
              </a:rPr>
              <a:t>-20</a:t>
            </a:r>
          </a:p>
        </p:txBody>
      </p:sp>
      <p:sp>
        <p:nvSpPr>
          <p:cNvPr id="68" name="TextBox 67"/>
          <p:cNvSpPr txBox="1"/>
          <p:nvPr/>
        </p:nvSpPr>
        <p:spPr>
          <a:xfrm>
            <a:off x="6734930" y="1055422"/>
            <a:ext cx="364202" cy="253916"/>
          </a:xfrm>
          <a:prstGeom prst="rect">
            <a:avLst/>
          </a:prstGeom>
          <a:noFill/>
        </p:spPr>
        <p:txBody>
          <a:bodyPr wrap="none" rtlCol="0">
            <a:spAutoFit/>
          </a:bodyPr>
          <a:lstStyle/>
          <a:p>
            <a:r>
              <a:rPr lang="en-US" sz="1050" dirty="0">
                <a:solidFill>
                  <a:srgbClr val="00FF00"/>
                </a:solidFill>
              </a:rPr>
              <a:t>-10</a:t>
            </a:r>
          </a:p>
        </p:txBody>
      </p:sp>
      <p:sp>
        <p:nvSpPr>
          <p:cNvPr id="69" name="TextBox 68"/>
          <p:cNvSpPr txBox="1"/>
          <p:nvPr/>
        </p:nvSpPr>
        <p:spPr>
          <a:xfrm>
            <a:off x="6769982" y="1392274"/>
            <a:ext cx="322524" cy="253916"/>
          </a:xfrm>
          <a:prstGeom prst="rect">
            <a:avLst/>
          </a:prstGeom>
          <a:noFill/>
        </p:spPr>
        <p:txBody>
          <a:bodyPr wrap="none" rtlCol="0">
            <a:spAutoFit/>
          </a:bodyPr>
          <a:lstStyle/>
          <a:p>
            <a:r>
              <a:rPr lang="en-US" sz="1050" dirty="0">
                <a:solidFill>
                  <a:srgbClr val="00FF00"/>
                </a:solidFill>
              </a:rPr>
              <a:t>20</a:t>
            </a:r>
          </a:p>
        </p:txBody>
      </p:sp>
      <p:sp>
        <p:nvSpPr>
          <p:cNvPr id="73" name="TextBox 72"/>
          <p:cNvSpPr txBox="1"/>
          <p:nvPr/>
        </p:nvSpPr>
        <p:spPr>
          <a:xfrm>
            <a:off x="6778065" y="1642595"/>
            <a:ext cx="322524" cy="253916"/>
          </a:xfrm>
          <a:prstGeom prst="rect">
            <a:avLst/>
          </a:prstGeom>
          <a:noFill/>
        </p:spPr>
        <p:txBody>
          <a:bodyPr wrap="none" rtlCol="0">
            <a:spAutoFit/>
          </a:bodyPr>
          <a:lstStyle/>
          <a:p>
            <a:r>
              <a:rPr lang="en-US" sz="1050" dirty="0">
                <a:solidFill>
                  <a:srgbClr val="00FF00"/>
                </a:solidFill>
              </a:rPr>
              <a:t>20</a:t>
            </a:r>
          </a:p>
        </p:txBody>
      </p:sp>
      <p:pic>
        <p:nvPicPr>
          <p:cNvPr id="75" name="Picture">
            <a:extLst>
              <a:ext uri="{FF2B5EF4-FFF2-40B4-BE49-F238E27FC236}">
                <a16:creationId xmlns:a16="http://schemas.microsoft.com/office/drawing/2014/main" id="{171504FF-749B-4A46-A83A-61797F778594}"/>
              </a:ext>
            </a:extLst>
          </p:cNvPr>
          <p:cNvPicPr/>
          <p:nvPr/>
        </p:nvPicPr>
        <p:blipFill>
          <a:blip r:embed="rId37"/>
          <a:stretch>
            <a:fillRect/>
          </a:stretch>
        </p:blipFill>
        <p:spPr bwMode="auto">
          <a:xfrm>
            <a:off x="608246" y="2831933"/>
            <a:ext cx="4459053" cy="2031113"/>
          </a:xfrm>
          <a:prstGeom prst="rect">
            <a:avLst/>
          </a:prstGeom>
          <a:noFill/>
          <a:ln w="9525">
            <a:noFill/>
            <a:headEnd/>
            <a:tailEnd/>
          </a:ln>
        </p:spPr>
      </p:pic>
    </p:spTree>
    <p:extLst>
      <p:ext uri="{BB962C8B-B14F-4D97-AF65-F5344CB8AC3E}">
        <p14:creationId xmlns:p14="http://schemas.microsoft.com/office/powerpoint/2010/main" val="190565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85750"/>
            <a:ext cx="4876800" cy="461665"/>
          </a:xfrm>
          <a:prstGeom prst="rect">
            <a:avLst/>
          </a:prstGeom>
          <a:noFill/>
        </p:spPr>
        <p:txBody>
          <a:bodyPr wrap="square" rtlCol="0">
            <a:spAutoFit/>
          </a:bodyPr>
          <a:lstStyle/>
          <a:p>
            <a:r>
              <a:rPr lang="en-US" sz="2400" b="1" dirty="0"/>
              <a:t>Multiple output units: One-</a:t>
            </a:r>
            <a:r>
              <a:rPr lang="en-US" sz="2400" b="1" dirty="0" err="1"/>
              <a:t>vs</a:t>
            </a:r>
            <a:r>
              <a:rPr lang="en-US" sz="2400" b="1" dirty="0"/>
              <a:t>-all.</a:t>
            </a:r>
          </a:p>
        </p:txBody>
      </p:sp>
      <p:grpSp>
        <p:nvGrpSpPr>
          <p:cNvPr id="24" name="Group 23"/>
          <p:cNvGrpSpPr/>
          <p:nvPr/>
        </p:nvGrpSpPr>
        <p:grpSpPr>
          <a:xfrm>
            <a:off x="963245" y="762233"/>
            <a:ext cx="7193279" cy="1374613"/>
            <a:chOff x="563880" y="941070"/>
            <a:chExt cx="8046720" cy="1537703"/>
          </a:xfrm>
        </p:grpSpPr>
        <p:pic>
          <p:nvPicPr>
            <p:cNvPr id="2" name="Picture 6" descr="http://t2.gstatic.com/images?q=tbn:ANd9GcTL9hSacq02lg06-d1mjwiBX5E3yNKEBXdBdyL2OuTvLG_4Wq1i"/>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050" b="2050"/>
            <a:stretch/>
          </p:blipFill>
          <p:spPr bwMode="auto">
            <a:xfrm>
              <a:off x="6934200" y="941070"/>
              <a:ext cx="164591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6"/>
            <p:cNvPicPr>
              <a:picLocks noChangeAspect="1" noChangeArrowheads="1"/>
            </p:cNvPicPr>
            <p:nvPr/>
          </p:nvPicPr>
          <p:blipFill rotWithShape="1">
            <a:blip r:embed="rId7" cstate="print"/>
            <a:srcRect t="5752" b="5752"/>
            <a:stretch/>
          </p:blipFill>
          <p:spPr bwMode="auto">
            <a:xfrm>
              <a:off x="4800600" y="941070"/>
              <a:ext cx="1645919" cy="1097280"/>
            </a:xfrm>
            <a:prstGeom prst="rect">
              <a:avLst/>
            </a:prstGeom>
            <a:noFill/>
            <a:ln w="12700" algn="ctr">
              <a:noFill/>
              <a:miter lim="800000"/>
              <a:headEnd/>
              <a:tailEnd/>
            </a:ln>
          </p:spPr>
        </p:pic>
        <p:pic>
          <p:nvPicPr>
            <p:cNvPr id="4" name="Picture 8"/>
            <p:cNvPicPr>
              <a:picLocks noChangeAspect="1" noChangeArrowheads="1"/>
            </p:cNvPicPr>
            <p:nvPr/>
          </p:nvPicPr>
          <p:blipFill rotWithShape="1">
            <a:blip r:embed="rId8" cstate="print"/>
            <a:srcRect l="4106" t="18643" r="4106"/>
            <a:stretch/>
          </p:blipFill>
          <p:spPr bwMode="auto">
            <a:xfrm>
              <a:off x="2667000" y="941070"/>
              <a:ext cx="1645920" cy="1097280"/>
            </a:xfrm>
            <a:prstGeom prst="rect">
              <a:avLst/>
            </a:prstGeom>
            <a:noFill/>
            <a:ln w="12700" algn="ctr">
              <a:noFill/>
              <a:miter lim="800000"/>
              <a:headEnd/>
              <a:tailEnd/>
            </a:ln>
          </p:spPr>
        </p:pic>
        <p:pic>
          <p:nvPicPr>
            <p:cNvPr id="3074" name="Picture 2" descr="http://www.hsinjurylaw.com/upload/crossing-the-street.jpg"/>
            <p:cNvPicPr>
              <a:picLocks noChangeAspect="1" noChangeArrowheads="1"/>
            </p:cNvPicPr>
            <p:nvPr/>
          </p:nvPicPr>
          <p:blipFill rotWithShape="1">
            <a:blip r:embed="rId9">
              <a:extLst>
                <a:ext uri="{28A0092B-C50C-407E-A947-70E740481C1C}">
                  <a14:useLocalDpi xmlns:a14="http://schemas.microsoft.com/office/drawing/2010/main" val="0"/>
                </a:ext>
              </a:extLst>
            </a:blip>
            <a:srcRect l="26595" t="31780" r="23496" b="18221"/>
            <a:stretch/>
          </p:blipFill>
          <p:spPr bwMode="auto">
            <a:xfrm>
              <a:off x="563880" y="941070"/>
              <a:ext cx="1645920" cy="10972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3880" y="2031192"/>
              <a:ext cx="1676400" cy="447581"/>
            </a:xfrm>
            <a:prstGeom prst="rect">
              <a:avLst/>
            </a:prstGeom>
            <a:noFill/>
          </p:spPr>
          <p:txBody>
            <a:bodyPr wrap="square" rtlCol="0">
              <a:spAutoFit/>
            </a:bodyPr>
            <a:lstStyle/>
            <a:p>
              <a:pPr algn="ctr"/>
              <a:r>
                <a:rPr lang="en-US" sz="2000" dirty="0"/>
                <a:t>Pedestrian</a:t>
              </a:r>
            </a:p>
          </p:txBody>
        </p:sp>
        <p:sp>
          <p:nvSpPr>
            <p:cNvPr id="8" name="TextBox 7"/>
            <p:cNvSpPr txBox="1"/>
            <p:nvPr/>
          </p:nvSpPr>
          <p:spPr>
            <a:xfrm>
              <a:off x="2667000" y="2034771"/>
              <a:ext cx="1676400" cy="400110"/>
            </a:xfrm>
            <a:prstGeom prst="rect">
              <a:avLst/>
            </a:prstGeom>
            <a:noFill/>
          </p:spPr>
          <p:txBody>
            <a:bodyPr wrap="square" rtlCol="0">
              <a:spAutoFit/>
            </a:bodyPr>
            <a:lstStyle/>
            <a:p>
              <a:pPr algn="ctr"/>
              <a:r>
                <a:rPr lang="en-US" sz="2000" dirty="0"/>
                <a:t>Car</a:t>
              </a:r>
            </a:p>
          </p:txBody>
        </p:sp>
        <p:sp>
          <p:nvSpPr>
            <p:cNvPr id="9" name="TextBox 8"/>
            <p:cNvSpPr txBox="1"/>
            <p:nvPr/>
          </p:nvSpPr>
          <p:spPr>
            <a:xfrm>
              <a:off x="4800600" y="2038350"/>
              <a:ext cx="1676400" cy="400110"/>
            </a:xfrm>
            <a:prstGeom prst="rect">
              <a:avLst/>
            </a:prstGeom>
            <a:noFill/>
          </p:spPr>
          <p:txBody>
            <a:bodyPr wrap="square" rtlCol="0">
              <a:spAutoFit/>
            </a:bodyPr>
            <a:lstStyle/>
            <a:p>
              <a:pPr algn="ctr"/>
              <a:r>
                <a:rPr lang="en-US" sz="2000" dirty="0"/>
                <a:t>Motorcycle</a:t>
              </a:r>
            </a:p>
          </p:txBody>
        </p:sp>
        <p:sp>
          <p:nvSpPr>
            <p:cNvPr id="10" name="TextBox 9"/>
            <p:cNvSpPr txBox="1"/>
            <p:nvPr/>
          </p:nvSpPr>
          <p:spPr>
            <a:xfrm>
              <a:off x="6934200" y="2038350"/>
              <a:ext cx="1676400" cy="400110"/>
            </a:xfrm>
            <a:prstGeom prst="rect">
              <a:avLst/>
            </a:prstGeom>
            <a:noFill/>
          </p:spPr>
          <p:txBody>
            <a:bodyPr wrap="square" rtlCol="0">
              <a:spAutoFit/>
            </a:bodyPr>
            <a:lstStyle/>
            <a:p>
              <a:pPr algn="ctr"/>
              <a:r>
                <a:rPr lang="en-US" sz="2000" dirty="0"/>
                <a:t>Truck</a:t>
              </a:r>
            </a:p>
          </p:txBody>
        </p:sp>
      </p:grpSp>
      <p:grpSp>
        <p:nvGrpSpPr>
          <p:cNvPr id="3081" name="Group 3080"/>
          <p:cNvGrpSpPr/>
          <p:nvPr/>
        </p:nvGrpSpPr>
        <p:grpSpPr>
          <a:xfrm>
            <a:off x="2035629" y="2159264"/>
            <a:ext cx="4961230" cy="1547403"/>
            <a:chOff x="1905000" y="2190750"/>
            <a:chExt cx="5591556" cy="1744001"/>
          </a:xfrm>
        </p:grpSpPr>
        <p:sp>
          <p:nvSpPr>
            <p:cNvPr id="11" name="Oval 10"/>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9800" y="2861530"/>
              <a:ext cx="1476756" cy="331470"/>
            </a:xfrm>
            <a:prstGeom prst="rect">
              <a:avLst/>
            </a:prstGeom>
          </p:spPr>
        </p:pic>
        <p:cxnSp>
          <p:nvCxnSpPr>
            <p:cNvPr id="41" name="Straight Arrow Connector 40"/>
            <p:cNvCxnSpPr>
              <a:stCxn id="13" idx="6"/>
              <a:endCxn id="27"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6"/>
              <a:endCxn id="27"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6"/>
              <a:endCxn id="27"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6"/>
              <a:endCxn id="52"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6"/>
              <a:endCxn id="52"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52"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13" idx="6"/>
              <a:endCxn id="62"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2" idx="6"/>
              <a:endCxn id="62"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1" idx="6"/>
              <a:endCxn id="62"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a:stCxn id="13" idx="6"/>
              <a:endCxn id="70"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6"/>
              <a:endCxn id="70"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70"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stCxn id="13" idx="6"/>
              <a:endCxn id="80"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2" idx="6"/>
              <a:endCxn id="80"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1" idx="6"/>
              <a:endCxn id="80"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27" idx="6"/>
              <a:endCxn id="87"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2" idx="6"/>
              <a:endCxn id="87"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2" idx="6"/>
              <a:endCxn id="87"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0" idx="6"/>
              <a:endCxn id="87"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0" idx="6"/>
              <a:endCxn id="87"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endCxn id="100"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6"/>
              <a:endCxn id="100"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0"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0"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7" idx="6"/>
              <a:endCxn id="100"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2" idx="6"/>
              <a:endCxn id="107"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7" idx="6"/>
              <a:endCxn id="107"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70" idx="6"/>
              <a:endCxn id="117"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17"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2" idx="6"/>
              <a:endCxn id="117"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2" idx="6"/>
              <a:endCxn id="117"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27" idx="6"/>
              <a:endCxn id="117"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endCxn id="128"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0" idx="6"/>
              <a:endCxn id="128"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2" idx="6"/>
              <a:endCxn id="128"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2" idx="6"/>
              <a:endCxn id="128"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7" idx="6"/>
              <a:endCxn id="128"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7" idx="6"/>
              <a:endCxn id="36"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00" idx="6"/>
              <a:endCxn id="36"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7" idx="6"/>
              <a:endCxn id="36"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7" idx="6"/>
              <a:endCxn id="36"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8" idx="6"/>
              <a:endCxn id="36"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a:endCxn id="155"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5"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55"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55"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87" idx="6"/>
              <a:endCxn id="155"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p:cNvCxnSpPr>
              <a:endCxn id="162"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62"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162"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00" idx="6"/>
              <a:endCxn id="162"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7" idx="6"/>
              <a:endCxn id="162"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a:endCxn id="17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17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07" idx="6"/>
              <a:endCxn id="17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00" idx="6"/>
              <a:endCxn id="17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87" idx="6"/>
              <a:endCxn id="17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453946" y="4051449"/>
            <a:ext cx="7702577" cy="461665"/>
          </a:xfrm>
          <a:prstGeom prst="rect">
            <a:avLst/>
          </a:prstGeom>
          <a:noFill/>
        </p:spPr>
        <p:txBody>
          <a:bodyPr wrap="square" rtlCol="0">
            <a:spAutoFit/>
          </a:bodyPr>
          <a:lstStyle/>
          <a:p>
            <a:r>
              <a:rPr lang="en-US" sz="2400" dirty="0"/>
              <a:t>Want                      ,                         ,                        ,   etc.</a:t>
            </a:r>
          </a:p>
        </p:txBody>
      </p:sp>
      <p:pic>
        <p:nvPicPr>
          <p:cNvPr id="3083" name="Picture 308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309853" y="4015085"/>
            <a:ext cx="1369695" cy="609600"/>
          </a:xfrm>
          <a:prstGeom prst="rect">
            <a:avLst/>
          </a:prstGeom>
        </p:spPr>
      </p:pic>
      <p:pic>
        <p:nvPicPr>
          <p:cNvPr id="3084" name="Picture 3083"/>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049905" y="4013756"/>
            <a:ext cx="1369695" cy="609600"/>
          </a:xfrm>
          <a:prstGeom prst="rect">
            <a:avLst/>
          </a:prstGeom>
        </p:spPr>
      </p:pic>
      <p:pic>
        <p:nvPicPr>
          <p:cNvPr id="3085" name="Picture 3084"/>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802505" y="4019550"/>
            <a:ext cx="1369695" cy="609600"/>
          </a:xfrm>
          <a:prstGeom prst="rect">
            <a:avLst/>
          </a:prstGeom>
        </p:spPr>
      </p:pic>
      <p:sp>
        <p:nvSpPr>
          <p:cNvPr id="191" name="TextBox 190"/>
          <p:cNvSpPr txBox="1"/>
          <p:nvPr/>
        </p:nvSpPr>
        <p:spPr>
          <a:xfrm>
            <a:off x="963246" y="4579173"/>
            <a:ext cx="5894754" cy="400110"/>
          </a:xfrm>
          <a:prstGeom prst="rect">
            <a:avLst/>
          </a:prstGeom>
          <a:noFill/>
        </p:spPr>
        <p:txBody>
          <a:bodyPr wrap="square" rtlCol="0">
            <a:spAutoFit/>
          </a:bodyPr>
          <a:lstStyle/>
          <a:p>
            <a:r>
              <a:rPr lang="en-US" sz="2000" dirty="0"/>
              <a:t>when pedestrian         when car	when motorcycle</a:t>
            </a:r>
          </a:p>
        </p:txBody>
      </p:sp>
    </p:spTree>
    <p:extLst>
      <p:ext uri="{BB962C8B-B14F-4D97-AF65-F5344CB8AC3E}">
        <p14:creationId xmlns:p14="http://schemas.microsoft.com/office/powerpoint/2010/main" val="225778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85750"/>
            <a:ext cx="4876800" cy="461665"/>
          </a:xfrm>
          <a:prstGeom prst="rect">
            <a:avLst/>
          </a:prstGeom>
          <a:noFill/>
        </p:spPr>
        <p:txBody>
          <a:bodyPr wrap="square" rtlCol="0">
            <a:spAutoFit/>
          </a:bodyPr>
          <a:lstStyle/>
          <a:p>
            <a:r>
              <a:rPr lang="en-US" sz="2400" b="1" dirty="0"/>
              <a:t>Multiple output units: One-</a:t>
            </a:r>
            <a:r>
              <a:rPr lang="en-US" sz="2400" b="1" dirty="0" err="1"/>
              <a:t>vs</a:t>
            </a:r>
            <a:r>
              <a:rPr lang="en-US" sz="2400" b="1" dirty="0"/>
              <a:t>-all.</a:t>
            </a:r>
          </a:p>
        </p:txBody>
      </p:sp>
      <p:grpSp>
        <p:nvGrpSpPr>
          <p:cNvPr id="3081" name="Group 3080"/>
          <p:cNvGrpSpPr/>
          <p:nvPr/>
        </p:nvGrpSpPr>
        <p:grpSpPr>
          <a:xfrm>
            <a:off x="2035629" y="685075"/>
            <a:ext cx="4961230" cy="1547403"/>
            <a:chOff x="1905000" y="2190750"/>
            <a:chExt cx="5591556" cy="1744001"/>
          </a:xfrm>
        </p:grpSpPr>
        <p:sp>
          <p:nvSpPr>
            <p:cNvPr id="11" name="Oval 10"/>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6019800" y="2861530"/>
              <a:ext cx="1476756" cy="331470"/>
            </a:xfrm>
            <a:prstGeom prst="rect">
              <a:avLst/>
            </a:prstGeom>
          </p:spPr>
        </p:pic>
        <p:cxnSp>
          <p:nvCxnSpPr>
            <p:cNvPr id="41" name="Straight Arrow Connector 40"/>
            <p:cNvCxnSpPr>
              <a:stCxn id="13" idx="6"/>
              <a:endCxn id="27"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6"/>
              <a:endCxn id="27"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6"/>
              <a:endCxn id="27"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6"/>
              <a:endCxn id="52"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6"/>
              <a:endCxn id="52"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52"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13" idx="6"/>
              <a:endCxn id="62"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2" idx="6"/>
              <a:endCxn id="62"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1" idx="6"/>
              <a:endCxn id="62"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a:stCxn id="13" idx="6"/>
              <a:endCxn id="70"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6"/>
              <a:endCxn id="70"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70"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stCxn id="13" idx="6"/>
              <a:endCxn id="80"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2" idx="6"/>
              <a:endCxn id="80"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1" idx="6"/>
              <a:endCxn id="80"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27" idx="6"/>
              <a:endCxn id="87"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2" idx="6"/>
              <a:endCxn id="87"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2" idx="6"/>
              <a:endCxn id="87"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0" idx="6"/>
              <a:endCxn id="87"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0" idx="6"/>
              <a:endCxn id="87"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endCxn id="100"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6"/>
              <a:endCxn id="100"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0"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0"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7" idx="6"/>
              <a:endCxn id="100"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2" idx="6"/>
              <a:endCxn id="107"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7" idx="6"/>
              <a:endCxn id="107"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70" idx="6"/>
              <a:endCxn id="117"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17"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2" idx="6"/>
              <a:endCxn id="117"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2" idx="6"/>
              <a:endCxn id="117"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27" idx="6"/>
              <a:endCxn id="117"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endCxn id="128"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0" idx="6"/>
              <a:endCxn id="128"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2" idx="6"/>
              <a:endCxn id="128"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2" idx="6"/>
              <a:endCxn id="128"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7" idx="6"/>
              <a:endCxn id="128"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7" idx="6"/>
              <a:endCxn id="36"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00" idx="6"/>
              <a:endCxn id="36"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7" idx="6"/>
              <a:endCxn id="36"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7" idx="6"/>
              <a:endCxn id="36"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8" idx="6"/>
              <a:endCxn id="36"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a:endCxn id="155"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5"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55"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55"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87" idx="6"/>
              <a:endCxn id="155"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p:cNvCxnSpPr>
              <a:endCxn id="162"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62"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162"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00" idx="6"/>
              <a:endCxn id="162"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7" idx="6"/>
              <a:endCxn id="162"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a:endCxn id="17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17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07" idx="6"/>
              <a:endCxn id="17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00" idx="6"/>
              <a:endCxn id="17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87" idx="6"/>
              <a:endCxn id="17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453946" y="2304643"/>
            <a:ext cx="7702577" cy="461665"/>
          </a:xfrm>
          <a:prstGeom prst="rect">
            <a:avLst/>
          </a:prstGeom>
          <a:noFill/>
        </p:spPr>
        <p:txBody>
          <a:bodyPr wrap="square" rtlCol="0">
            <a:spAutoFit/>
          </a:bodyPr>
          <a:lstStyle/>
          <a:p>
            <a:r>
              <a:rPr lang="en-US" sz="2400" dirty="0"/>
              <a:t>Want                      ,                         ,                        ,   etc.</a:t>
            </a:r>
          </a:p>
        </p:txBody>
      </p:sp>
      <p:pic>
        <p:nvPicPr>
          <p:cNvPr id="3083" name="Picture 308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309853" y="2268279"/>
            <a:ext cx="1369695" cy="609600"/>
          </a:xfrm>
          <a:prstGeom prst="rect">
            <a:avLst/>
          </a:prstGeom>
        </p:spPr>
      </p:pic>
      <p:pic>
        <p:nvPicPr>
          <p:cNvPr id="3084" name="Picture 308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049905" y="2266950"/>
            <a:ext cx="1369695" cy="609600"/>
          </a:xfrm>
          <a:prstGeom prst="rect">
            <a:avLst/>
          </a:prstGeom>
        </p:spPr>
      </p:pic>
      <p:pic>
        <p:nvPicPr>
          <p:cNvPr id="3085" name="Picture 308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802505" y="2272744"/>
            <a:ext cx="1369695" cy="609600"/>
          </a:xfrm>
          <a:prstGeom prst="rect">
            <a:avLst/>
          </a:prstGeom>
        </p:spPr>
      </p:pic>
      <p:sp>
        <p:nvSpPr>
          <p:cNvPr id="191" name="TextBox 190"/>
          <p:cNvSpPr txBox="1"/>
          <p:nvPr/>
        </p:nvSpPr>
        <p:spPr>
          <a:xfrm>
            <a:off x="963246" y="2832367"/>
            <a:ext cx="5894754" cy="400110"/>
          </a:xfrm>
          <a:prstGeom prst="rect">
            <a:avLst/>
          </a:prstGeom>
          <a:noFill/>
        </p:spPr>
        <p:txBody>
          <a:bodyPr wrap="square" rtlCol="0">
            <a:spAutoFit/>
          </a:bodyPr>
          <a:lstStyle/>
          <a:p>
            <a:r>
              <a:rPr lang="en-US" sz="2000" dirty="0"/>
              <a:t>when pedestrian         when car	when motorcycle</a:t>
            </a:r>
          </a:p>
        </p:txBody>
      </p:sp>
      <p:sp>
        <p:nvSpPr>
          <p:cNvPr id="96" name="TextBox 95"/>
          <p:cNvSpPr txBox="1"/>
          <p:nvPr/>
        </p:nvSpPr>
        <p:spPr>
          <a:xfrm>
            <a:off x="453946" y="3232477"/>
            <a:ext cx="7702577" cy="461665"/>
          </a:xfrm>
          <a:prstGeom prst="rect">
            <a:avLst/>
          </a:prstGeom>
          <a:noFill/>
        </p:spPr>
        <p:txBody>
          <a:bodyPr wrap="square" rtlCol="0">
            <a:spAutoFit/>
          </a:bodyPr>
          <a:lstStyle/>
          <a:p>
            <a:r>
              <a:rPr lang="en-US" sz="2400" dirty="0"/>
              <a:t>Training set: </a:t>
            </a:r>
          </a:p>
        </p:txBody>
      </p:sp>
      <p:sp>
        <p:nvSpPr>
          <p:cNvPr id="113" name="TextBox 112"/>
          <p:cNvSpPr txBox="1"/>
          <p:nvPr/>
        </p:nvSpPr>
        <p:spPr>
          <a:xfrm>
            <a:off x="453945" y="3943350"/>
            <a:ext cx="7470855" cy="461665"/>
          </a:xfrm>
          <a:prstGeom prst="rect">
            <a:avLst/>
          </a:prstGeom>
          <a:noFill/>
        </p:spPr>
        <p:txBody>
          <a:bodyPr wrap="square" rtlCol="0">
            <a:spAutoFit/>
          </a:bodyPr>
          <a:lstStyle/>
          <a:p>
            <a:r>
              <a:rPr lang="en-US" sz="2400" dirty="0"/>
              <a:t>       one of          ,	 ,             ,	</a:t>
            </a:r>
          </a:p>
        </p:txBody>
      </p:sp>
      <p:grpSp>
        <p:nvGrpSpPr>
          <p:cNvPr id="3" name="Group 2"/>
          <p:cNvGrpSpPr/>
          <p:nvPr/>
        </p:nvGrpSpPr>
        <p:grpSpPr>
          <a:xfrm>
            <a:off x="609600" y="3325821"/>
            <a:ext cx="5766436" cy="1196649"/>
            <a:chOff x="609600" y="3325821"/>
            <a:chExt cx="5766436" cy="1196649"/>
          </a:xfrm>
        </p:grpSpPr>
        <p:pic>
          <p:nvPicPr>
            <p:cNvPr id="16" name="Picture 15"/>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200276" y="3325821"/>
              <a:ext cx="4175760" cy="291465"/>
            </a:xfrm>
            <a:prstGeom prst="rect">
              <a:avLst/>
            </a:prstGeom>
          </p:spPr>
        </p:pic>
        <p:pic>
          <p:nvPicPr>
            <p:cNvPr id="2" name="Picture 1"/>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09600" y="4024122"/>
              <a:ext cx="339090" cy="276225"/>
            </a:xfrm>
            <a:prstGeom prst="rect">
              <a:avLst/>
            </a:prstGeom>
          </p:spPr>
        </p:pic>
        <p:pic>
          <p:nvPicPr>
            <p:cNvPr id="21" name="Picture 20"/>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080790" y="3790950"/>
              <a:ext cx="393192" cy="731520"/>
            </a:xfrm>
            <a:prstGeom prst="rect">
              <a:avLst/>
            </a:prstGeom>
          </p:spPr>
        </p:pic>
        <p:pic>
          <p:nvPicPr>
            <p:cNvPr id="116" name="Picture 1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2921305" y="3790950"/>
              <a:ext cx="393192" cy="731520"/>
            </a:xfrm>
            <a:prstGeom prst="rect">
              <a:avLst/>
            </a:prstGeom>
          </p:spPr>
        </p:pic>
        <p:pic>
          <p:nvPicPr>
            <p:cNvPr id="22" name="Picture 2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3877408" y="3790950"/>
              <a:ext cx="393192" cy="731520"/>
            </a:xfrm>
            <a:prstGeom prst="rect">
              <a:avLst/>
            </a:prstGeom>
          </p:spPr>
        </p:pic>
        <p:pic>
          <p:nvPicPr>
            <p:cNvPr id="23" name="Picture 22"/>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4864608" y="3790950"/>
              <a:ext cx="393192" cy="731520"/>
            </a:xfrm>
            <a:prstGeom prst="rect">
              <a:avLst/>
            </a:prstGeom>
          </p:spPr>
        </p:pic>
      </p:grpSp>
      <p:sp>
        <p:nvSpPr>
          <p:cNvPr id="125" name="TextBox 124"/>
          <p:cNvSpPr txBox="1"/>
          <p:nvPr/>
        </p:nvSpPr>
        <p:spPr>
          <a:xfrm>
            <a:off x="1676400" y="4539942"/>
            <a:ext cx="5894754" cy="400110"/>
          </a:xfrm>
          <a:prstGeom prst="rect">
            <a:avLst/>
          </a:prstGeom>
          <a:noFill/>
        </p:spPr>
        <p:txBody>
          <a:bodyPr wrap="square" rtlCol="0">
            <a:spAutoFit/>
          </a:bodyPr>
          <a:lstStyle/>
          <a:p>
            <a:r>
              <a:rPr lang="en-US" sz="2000" dirty="0"/>
              <a:t>pedestrian    car	motorcycle   truck</a:t>
            </a:r>
          </a:p>
        </p:txBody>
      </p:sp>
    </p:spTree>
    <p:extLst>
      <p:ext uri="{BB962C8B-B14F-4D97-AF65-F5344CB8AC3E}">
        <p14:creationId xmlns:p14="http://schemas.microsoft.com/office/powerpoint/2010/main" val="359794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 (Classification)</a:t>
            </a:r>
          </a:p>
        </p:txBody>
      </p:sp>
      <p:sp>
        <p:nvSpPr>
          <p:cNvPr id="172" name="TextBox 171"/>
          <p:cNvSpPr txBox="1"/>
          <p:nvPr/>
        </p:nvSpPr>
        <p:spPr>
          <a:xfrm>
            <a:off x="336007" y="2276757"/>
            <a:ext cx="3766095" cy="1938992"/>
          </a:xfrm>
          <a:prstGeom prst="rect">
            <a:avLst/>
          </a:prstGeom>
          <a:noFill/>
        </p:spPr>
        <p:txBody>
          <a:bodyPr wrap="square" rtlCol="0">
            <a:spAutoFit/>
          </a:bodyPr>
          <a:lstStyle/>
          <a:p>
            <a:r>
              <a:rPr lang="en-US" sz="2400" u="sng" dirty="0"/>
              <a:t>Binary classification</a:t>
            </a:r>
          </a:p>
          <a:p>
            <a:r>
              <a:rPr lang="en-US" sz="2400" dirty="0"/>
              <a:t> </a:t>
            </a:r>
          </a:p>
          <a:p>
            <a:endParaRPr lang="en-US" sz="2400" dirty="0"/>
          </a:p>
          <a:p>
            <a:r>
              <a:rPr lang="en-US" sz="2400" dirty="0"/>
              <a:t>  1 output unit</a:t>
            </a:r>
          </a:p>
          <a:p>
            <a:endParaRPr lang="en-US" sz="2400" dirty="0"/>
          </a:p>
        </p:txBody>
      </p:sp>
      <p:grpSp>
        <p:nvGrpSpPr>
          <p:cNvPr id="10" name="Group 9"/>
          <p:cNvGrpSpPr/>
          <p:nvPr/>
        </p:nvGrpSpPr>
        <p:grpSpPr>
          <a:xfrm>
            <a:off x="990599" y="718120"/>
            <a:ext cx="3055882" cy="1588057"/>
            <a:chOff x="990599" y="738216"/>
            <a:chExt cx="3381620" cy="1757334"/>
          </a:xfrm>
        </p:grpSpPr>
        <p:grpSp>
          <p:nvGrpSpPr>
            <p:cNvPr id="77" name="Group 76"/>
            <p:cNvGrpSpPr/>
            <p:nvPr/>
          </p:nvGrpSpPr>
          <p:grpSpPr>
            <a:xfrm>
              <a:off x="1239873" y="738216"/>
              <a:ext cx="2862230" cy="1432793"/>
              <a:chOff x="1905000" y="2190750"/>
              <a:chExt cx="3483917" cy="1744001"/>
            </a:xfrm>
          </p:grpSpPr>
          <p:sp>
            <p:nvSpPr>
              <p:cNvPr id="78" name="Oval 77"/>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a:stCxn id="80" idx="6"/>
                <a:endCxn id="81"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6"/>
                <a:endCxn id="81"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8" idx="6"/>
                <a:endCxn id="81"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80" idx="6"/>
                <a:endCxn id="8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9" idx="6"/>
                <a:endCxn id="8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8" idx="6"/>
                <a:endCxn id="8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a:stCxn id="80" idx="6"/>
                <a:endCxn id="9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9" idx="6"/>
                <a:endCxn id="9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8" idx="6"/>
                <a:endCxn id="9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80" idx="6"/>
                <a:endCxn id="9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9" idx="6"/>
                <a:endCxn id="9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8" idx="6"/>
                <a:endCxn id="9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80" idx="6"/>
                <a:endCxn id="9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9" idx="6"/>
                <a:endCxn id="9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8" idx="6"/>
                <a:endCxn id="9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a:stCxn id="81" idx="6"/>
                <a:endCxn id="10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7" idx="6"/>
                <a:endCxn id="10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1" idx="6"/>
                <a:endCxn id="10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6"/>
                <a:endCxn id="10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9" idx="6"/>
                <a:endCxn id="10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a:endCxn id="10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1" idx="6"/>
                <a:endCxn id="10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10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0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1" idx="6"/>
                <a:endCxn id="10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a:endCxn id="11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1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11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87" idx="6"/>
                <a:endCxn id="11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81" idx="6"/>
                <a:endCxn id="11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95" idx="6"/>
                <a:endCxn id="12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12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1" idx="6"/>
                <a:endCxn id="12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6"/>
                <a:endCxn id="12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1" idx="6"/>
                <a:endCxn id="12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endCxn id="12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5" idx="6"/>
                <a:endCxn id="12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91" idx="6"/>
                <a:endCxn id="12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87" idx="6"/>
                <a:endCxn id="12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1" idx="6"/>
                <a:endCxn id="12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03" idx="6"/>
                <a:endCxn id="82"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09" idx="6"/>
                <a:endCxn id="82"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5" idx="6"/>
                <a:endCxn id="82"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21" idx="6"/>
                <a:endCxn id="82"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27" idx="6"/>
                <a:endCxn id="82"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endCxn id="142"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42"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42"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endCxn id="142"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03" idx="6"/>
                <a:endCxn id="142"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Arrow Connector 178"/>
              <p:cNvCxnSpPr>
                <a:endCxn id="178"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endCxn id="178"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178"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9" idx="6"/>
                <a:endCxn id="178"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03" idx="6"/>
                <a:endCxn id="178"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p:cNvCxnSpPr>
                <a:endCxn id="184"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endCxn id="184"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15" idx="6"/>
                <a:endCxn id="184"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09" idx="6"/>
                <a:endCxn id="184"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03" idx="6"/>
                <a:endCxn id="184"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0" name="TextBox 189"/>
            <p:cNvSpPr txBox="1"/>
            <p:nvPr/>
          </p:nvSpPr>
          <p:spPr>
            <a:xfrm>
              <a:off x="990599" y="2156996"/>
              <a:ext cx="775578" cy="338554"/>
            </a:xfrm>
            <a:prstGeom prst="rect">
              <a:avLst/>
            </a:prstGeom>
            <a:noFill/>
          </p:spPr>
          <p:txBody>
            <a:bodyPr wrap="square" rtlCol="0">
              <a:spAutoFit/>
            </a:bodyPr>
            <a:lstStyle/>
            <a:p>
              <a:r>
                <a:rPr lang="en-US" sz="1400" dirty="0"/>
                <a:t>Layer 1</a:t>
              </a:r>
            </a:p>
          </p:txBody>
        </p:sp>
        <p:sp>
          <p:nvSpPr>
            <p:cNvPr id="191" name="TextBox 190"/>
            <p:cNvSpPr txBox="1"/>
            <p:nvPr/>
          </p:nvSpPr>
          <p:spPr>
            <a:xfrm>
              <a:off x="1787019" y="2156996"/>
              <a:ext cx="775578" cy="338554"/>
            </a:xfrm>
            <a:prstGeom prst="rect">
              <a:avLst/>
            </a:prstGeom>
            <a:noFill/>
          </p:spPr>
          <p:txBody>
            <a:bodyPr wrap="square" rtlCol="0">
              <a:spAutoFit/>
            </a:bodyPr>
            <a:lstStyle/>
            <a:p>
              <a:r>
                <a:rPr lang="en-US" sz="1400" dirty="0"/>
                <a:t>Layer 2</a:t>
              </a:r>
            </a:p>
          </p:txBody>
        </p:sp>
        <p:sp>
          <p:nvSpPr>
            <p:cNvPr id="192" name="TextBox 191"/>
            <p:cNvSpPr txBox="1"/>
            <p:nvPr/>
          </p:nvSpPr>
          <p:spPr>
            <a:xfrm>
              <a:off x="2715597" y="2156996"/>
              <a:ext cx="775578" cy="338554"/>
            </a:xfrm>
            <a:prstGeom prst="rect">
              <a:avLst/>
            </a:prstGeom>
            <a:noFill/>
          </p:spPr>
          <p:txBody>
            <a:bodyPr wrap="square" rtlCol="0">
              <a:spAutoFit/>
            </a:bodyPr>
            <a:lstStyle/>
            <a:p>
              <a:r>
                <a:rPr lang="en-US" sz="1400" dirty="0"/>
                <a:t>Layer 3</a:t>
              </a:r>
            </a:p>
          </p:txBody>
        </p:sp>
        <p:sp>
          <p:nvSpPr>
            <p:cNvPr id="193" name="TextBox 192"/>
            <p:cNvSpPr txBox="1"/>
            <p:nvPr/>
          </p:nvSpPr>
          <p:spPr>
            <a:xfrm>
              <a:off x="3596641" y="2156996"/>
              <a:ext cx="775578" cy="338554"/>
            </a:xfrm>
            <a:prstGeom prst="rect">
              <a:avLst/>
            </a:prstGeom>
            <a:noFill/>
          </p:spPr>
          <p:txBody>
            <a:bodyPr wrap="square" rtlCol="0">
              <a:spAutoFit/>
            </a:bodyPr>
            <a:lstStyle/>
            <a:p>
              <a:r>
                <a:rPr lang="en-US" sz="1400" dirty="0"/>
                <a:t>Layer 4</a:t>
              </a:r>
            </a:p>
          </p:txBody>
        </p:sp>
      </p:grpSp>
      <p:pic>
        <p:nvPicPr>
          <p:cNvPr id="5" name="Picture 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563592" y="2779949"/>
            <a:ext cx="1093470" cy="220980"/>
          </a:xfrm>
          <a:prstGeom prst="rect">
            <a:avLst/>
          </a:prstGeom>
        </p:spPr>
      </p:pic>
      <p:cxnSp>
        <p:nvCxnSpPr>
          <p:cNvPr id="6" name="Straight Connector 5"/>
          <p:cNvCxnSpPr/>
          <p:nvPr/>
        </p:nvCxnSpPr>
        <p:spPr>
          <a:xfrm>
            <a:off x="4572000" y="2190750"/>
            <a:ext cx="0" cy="281940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p:cNvSpPr txBox="1"/>
          <p:nvPr/>
        </p:nvSpPr>
        <p:spPr>
          <a:xfrm>
            <a:off x="4528845" y="2215202"/>
            <a:ext cx="4724400" cy="2062103"/>
          </a:xfrm>
          <a:prstGeom prst="rect">
            <a:avLst/>
          </a:prstGeom>
          <a:noFill/>
        </p:spPr>
        <p:txBody>
          <a:bodyPr wrap="square" rtlCol="0">
            <a:spAutoFit/>
          </a:bodyPr>
          <a:lstStyle/>
          <a:p>
            <a:pPr algn="ctr"/>
            <a:r>
              <a:rPr lang="en-US" sz="2400" u="sng" dirty="0"/>
              <a:t>Multi-class classification </a:t>
            </a:r>
            <a:r>
              <a:rPr lang="en-US" sz="2400" dirty="0"/>
              <a:t>(K classes)</a:t>
            </a:r>
            <a:endParaRPr lang="en-US" sz="2400" u="sng" dirty="0"/>
          </a:p>
          <a:p>
            <a:endParaRPr lang="en-US" sz="2400" dirty="0"/>
          </a:p>
          <a:p>
            <a:pPr marL="342900" indent="-342900">
              <a:buFont typeface="Arial" pitchFamily="34" charset="0"/>
              <a:buChar char="•"/>
            </a:pPr>
            <a:endParaRPr lang="en-US" sz="3200" dirty="0"/>
          </a:p>
          <a:p>
            <a:r>
              <a:rPr lang="en-US" sz="2400" dirty="0"/>
              <a:t>  K output units</a:t>
            </a:r>
          </a:p>
          <a:p>
            <a:endParaRPr lang="en-US" sz="2400" dirty="0"/>
          </a:p>
        </p:txBody>
      </p:sp>
      <p:pic>
        <p:nvPicPr>
          <p:cNvPr id="7" name="Picture 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4800600" y="2661285"/>
            <a:ext cx="950976" cy="317754"/>
          </a:xfrm>
          <a:prstGeom prst="rect">
            <a:avLst/>
          </a:prstGeom>
        </p:spPr>
      </p:pic>
      <p:pic>
        <p:nvPicPr>
          <p:cNvPr id="14" name="Picture 13"/>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389766" y="592484"/>
            <a:ext cx="4444365" cy="291465"/>
          </a:xfrm>
          <a:prstGeom prst="rect">
            <a:avLst/>
          </a:prstGeom>
        </p:spPr>
      </p:pic>
      <p:pic>
        <p:nvPicPr>
          <p:cNvPr id="15" name="Picture 1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389766" y="1026795"/>
            <a:ext cx="417195" cy="173355"/>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307844" y="1504950"/>
            <a:ext cx="438150" cy="152400"/>
          </a:xfrm>
          <a:prstGeom prst="rect">
            <a:avLst/>
          </a:prstGeom>
        </p:spPr>
      </p:pic>
      <p:sp>
        <p:nvSpPr>
          <p:cNvPr id="20" name="Rectangle 19"/>
          <p:cNvSpPr/>
          <p:nvPr/>
        </p:nvSpPr>
        <p:spPr>
          <a:xfrm>
            <a:off x="4913880" y="928806"/>
            <a:ext cx="2892843" cy="369332"/>
          </a:xfrm>
          <a:prstGeom prst="rect">
            <a:avLst/>
          </a:prstGeom>
        </p:spPr>
        <p:txBody>
          <a:bodyPr wrap="none">
            <a:spAutoFit/>
          </a:bodyPr>
          <a:lstStyle/>
          <a:p>
            <a:r>
              <a:rPr lang="en-US" dirty="0"/>
              <a:t>total no. of layers in network</a:t>
            </a:r>
          </a:p>
        </p:txBody>
      </p:sp>
      <p:sp>
        <p:nvSpPr>
          <p:cNvPr id="201" name="Rectangle 200"/>
          <p:cNvSpPr/>
          <p:nvPr/>
        </p:nvSpPr>
        <p:spPr>
          <a:xfrm>
            <a:off x="4913880" y="1379130"/>
            <a:ext cx="3881415" cy="646331"/>
          </a:xfrm>
          <a:prstGeom prst="rect">
            <a:avLst/>
          </a:prstGeom>
        </p:spPr>
        <p:txBody>
          <a:bodyPr wrap="square">
            <a:spAutoFit/>
          </a:bodyPr>
          <a:lstStyle/>
          <a:p>
            <a:r>
              <a:rPr lang="en-US" dirty="0"/>
              <a:t>no. of units (not counting bias unit) in layer </a:t>
            </a:r>
          </a:p>
        </p:txBody>
      </p:sp>
      <p:grpSp>
        <p:nvGrpSpPr>
          <p:cNvPr id="21" name="Group 20"/>
          <p:cNvGrpSpPr/>
          <p:nvPr/>
        </p:nvGrpSpPr>
        <p:grpSpPr>
          <a:xfrm>
            <a:off x="5938686" y="2693361"/>
            <a:ext cx="2864778" cy="760074"/>
            <a:chOff x="1405530" y="3808422"/>
            <a:chExt cx="4232139" cy="1131625"/>
          </a:xfrm>
        </p:grpSpPr>
        <p:pic>
          <p:nvPicPr>
            <p:cNvPr id="202" name="Picture 20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839033" y="3808422"/>
              <a:ext cx="393192" cy="731520"/>
            </a:xfrm>
            <a:prstGeom prst="rect">
              <a:avLst/>
            </a:prstGeom>
          </p:spPr>
        </p:pic>
        <p:pic>
          <p:nvPicPr>
            <p:cNvPr id="203" name="Picture 202"/>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2679548" y="3808422"/>
              <a:ext cx="393192" cy="731520"/>
            </a:xfrm>
            <a:prstGeom prst="rect">
              <a:avLst/>
            </a:prstGeom>
          </p:spPr>
        </p:pic>
        <p:pic>
          <p:nvPicPr>
            <p:cNvPr id="204" name="Picture 203"/>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3635651" y="3808422"/>
              <a:ext cx="393192" cy="731520"/>
            </a:xfrm>
            <a:prstGeom prst="rect">
              <a:avLst/>
            </a:prstGeom>
          </p:spPr>
        </p:pic>
        <p:pic>
          <p:nvPicPr>
            <p:cNvPr id="205" name="Picture 204"/>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4622851" y="3808422"/>
              <a:ext cx="393192" cy="731520"/>
            </a:xfrm>
            <a:prstGeom prst="rect">
              <a:avLst/>
            </a:prstGeom>
          </p:spPr>
        </p:pic>
        <p:sp>
          <p:nvSpPr>
            <p:cNvPr id="206" name="TextBox 205"/>
            <p:cNvSpPr txBox="1"/>
            <p:nvPr/>
          </p:nvSpPr>
          <p:spPr>
            <a:xfrm>
              <a:off x="1405530" y="4473245"/>
              <a:ext cx="4232139" cy="466802"/>
            </a:xfrm>
            <a:prstGeom prst="rect">
              <a:avLst/>
            </a:prstGeom>
            <a:noFill/>
          </p:spPr>
          <p:txBody>
            <a:bodyPr wrap="square" rtlCol="0">
              <a:spAutoFit/>
            </a:bodyPr>
            <a:lstStyle/>
            <a:p>
              <a:r>
                <a:rPr lang="en-US" sz="1400" dirty="0"/>
                <a:t>pedestrian  car  motorcycle   truck</a:t>
              </a:r>
            </a:p>
          </p:txBody>
        </p:sp>
      </p:grpSp>
      <p:sp>
        <p:nvSpPr>
          <p:cNvPr id="207" name="TextBox 206"/>
          <p:cNvSpPr txBox="1"/>
          <p:nvPr/>
        </p:nvSpPr>
        <p:spPr>
          <a:xfrm>
            <a:off x="5786286" y="2694378"/>
            <a:ext cx="2864778" cy="313535"/>
          </a:xfrm>
          <a:prstGeom prst="rect">
            <a:avLst/>
          </a:prstGeom>
          <a:noFill/>
        </p:spPr>
        <p:txBody>
          <a:bodyPr wrap="square" rtlCol="0">
            <a:spAutoFit/>
          </a:bodyPr>
          <a:lstStyle/>
          <a:p>
            <a:r>
              <a:rPr lang="en-US" sz="1400" dirty="0"/>
              <a:t>E.g.           ,             ,                 ,</a:t>
            </a:r>
          </a:p>
        </p:txBody>
      </p:sp>
      <p:pic>
        <p:nvPicPr>
          <p:cNvPr id="9" name="Picture 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5550725" y="1745753"/>
            <a:ext cx="57150" cy="179070"/>
          </a:xfrm>
          <a:prstGeom prst="rect">
            <a:avLst/>
          </a:prstGeom>
        </p:spPr>
      </p:pic>
    </p:spTree>
    <p:extLst>
      <p:ext uri="{BB962C8B-B14F-4D97-AF65-F5344CB8AC3E}">
        <p14:creationId xmlns:p14="http://schemas.microsoft.com/office/powerpoint/2010/main" val="252365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Cost function</a:t>
            </a:r>
          </a:p>
        </p:txBody>
      </p:sp>
      <p:sp>
        <p:nvSpPr>
          <p:cNvPr id="136" name="TextBox 135"/>
          <p:cNvSpPr txBox="1"/>
          <p:nvPr/>
        </p:nvSpPr>
        <p:spPr>
          <a:xfrm>
            <a:off x="914400" y="870297"/>
            <a:ext cx="3657600" cy="1938992"/>
          </a:xfrm>
          <a:prstGeom prst="rect">
            <a:avLst/>
          </a:prstGeom>
          <a:noFill/>
        </p:spPr>
        <p:txBody>
          <a:bodyPr wrap="square" rtlCol="0">
            <a:spAutoFit/>
          </a:bodyPr>
          <a:lstStyle/>
          <a:p>
            <a:r>
              <a:rPr lang="en-US" sz="2400" dirty="0"/>
              <a:t>Logistic regression:</a:t>
            </a:r>
          </a:p>
          <a:p>
            <a:endParaRPr lang="en-US" sz="2400" dirty="0"/>
          </a:p>
          <a:p>
            <a:endParaRPr lang="en-US" sz="2400" dirty="0"/>
          </a:p>
          <a:p>
            <a:endParaRPr lang="en-US" sz="2400" dirty="0"/>
          </a:p>
          <a:p>
            <a:r>
              <a:rPr lang="en-US" sz="2400" dirty="0"/>
              <a:t>Neural network:</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066800" y="1379488"/>
            <a:ext cx="7392924" cy="701231"/>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39802" y="3242455"/>
            <a:ext cx="7154609" cy="684086"/>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661227" y="4061461"/>
            <a:ext cx="2330006" cy="696087"/>
          </a:xfrm>
          <a:prstGeom prst="rect">
            <a:avLst/>
          </a:prstGeom>
        </p:spPr>
      </p:pic>
      <p:pic>
        <p:nvPicPr>
          <p:cNvPr id="2" name="Picture 1"/>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869654" y="2798494"/>
            <a:ext cx="1570482" cy="333756"/>
          </a:xfrm>
          <a:prstGeom prst="rect">
            <a:avLst/>
          </a:prstGeom>
        </p:spPr>
      </p:pic>
      <p:pic>
        <p:nvPicPr>
          <p:cNvPr id="7" name="Picture 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763262" y="2798494"/>
            <a:ext cx="2834640" cy="336042"/>
          </a:xfrm>
          <a:prstGeom prst="rect">
            <a:avLst/>
          </a:prstGeom>
        </p:spPr>
      </p:pic>
    </p:spTree>
    <p:extLst>
      <p:ext uri="{BB962C8B-B14F-4D97-AF65-F5344CB8AC3E}">
        <p14:creationId xmlns:p14="http://schemas.microsoft.com/office/powerpoint/2010/main" val="360058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Gradient computation</a:t>
            </a:r>
          </a:p>
        </p:txBody>
      </p:sp>
      <p:pic>
        <p:nvPicPr>
          <p:cNvPr id="77" name="Picture 7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38200" y="882334"/>
            <a:ext cx="6741414" cy="684086"/>
          </a:xfrm>
          <a:prstGeom prst="rect">
            <a:avLst/>
          </a:prstGeom>
        </p:spPr>
      </p:pic>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59625" y="1701340"/>
            <a:ext cx="2330006" cy="696087"/>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38200" y="2756027"/>
            <a:ext cx="1188720" cy="432054"/>
          </a:xfrm>
          <a:prstGeom prst="rect">
            <a:avLst/>
          </a:prstGeom>
        </p:spPr>
      </p:pic>
      <p:sp>
        <p:nvSpPr>
          <p:cNvPr id="81" name="TextBox 80"/>
          <p:cNvSpPr txBox="1"/>
          <p:nvPr/>
        </p:nvSpPr>
        <p:spPr>
          <a:xfrm>
            <a:off x="838200" y="3409950"/>
            <a:ext cx="6400800" cy="1200329"/>
          </a:xfrm>
          <a:prstGeom prst="rect">
            <a:avLst/>
          </a:prstGeom>
          <a:noFill/>
        </p:spPr>
        <p:txBody>
          <a:bodyPr wrap="square" rtlCol="0">
            <a:spAutoFit/>
          </a:bodyPr>
          <a:lstStyle/>
          <a:p>
            <a:r>
              <a:rPr lang="en-US" sz="2400" dirty="0"/>
              <a:t>Need code to compute:</a:t>
            </a:r>
          </a:p>
          <a:p>
            <a:pPr marL="342900" indent="-342900">
              <a:buFontTx/>
              <a:buChar char="-"/>
            </a:pPr>
            <a:r>
              <a:rPr lang="en-US" sz="2400" dirty="0"/>
              <a:t> </a:t>
            </a:r>
          </a:p>
          <a:p>
            <a:pPr marL="342900" indent="-342900">
              <a:buFontTx/>
              <a:buChar char="-"/>
            </a:pPr>
            <a:r>
              <a:rPr lang="en-US" sz="2400" dirty="0"/>
              <a:t> </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34364" y="3909149"/>
            <a:ext cx="621792" cy="306324"/>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121664" y="4251884"/>
            <a:ext cx="1259586" cy="539496"/>
          </a:xfrm>
          <a:prstGeom prst="rect">
            <a:avLst/>
          </a:prstGeom>
        </p:spPr>
      </p:pic>
    </p:spTree>
    <p:extLst>
      <p:ext uri="{BB962C8B-B14F-4D97-AF65-F5344CB8AC3E}">
        <p14:creationId xmlns:p14="http://schemas.microsoft.com/office/powerpoint/2010/main" val="218606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Gradient computation</a:t>
            </a:r>
          </a:p>
        </p:txBody>
      </p:sp>
      <p:pic>
        <p:nvPicPr>
          <p:cNvPr id="8" name="Picture 7"/>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184819" y="1809750"/>
            <a:ext cx="1040130" cy="276606"/>
          </a:xfrm>
          <a:prstGeom prst="rect">
            <a:avLst/>
          </a:prstGeom>
        </p:spPr>
      </p:pic>
      <p:sp>
        <p:nvSpPr>
          <p:cNvPr id="81" name="TextBox 80"/>
          <p:cNvSpPr txBox="1"/>
          <p:nvPr/>
        </p:nvSpPr>
        <p:spPr>
          <a:xfrm>
            <a:off x="714948" y="842005"/>
            <a:ext cx="6400800" cy="461665"/>
          </a:xfrm>
          <a:prstGeom prst="rect">
            <a:avLst/>
          </a:prstGeom>
          <a:noFill/>
        </p:spPr>
        <p:txBody>
          <a:bodyPr wrap="square" rtlCol="0">
            <a:spAutoFit/>
          </a:bodyPr>
          <a:lstStyle/>
          <a:p>
            <a:r>
              <a:rPr lang="en-US" sz="2400" dirty="0"/>
              <a:t>Given one training example (   ,    ):</a:t>
            </a:r>
          </a:p>
        </p:txBody>
      </p:sp>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598" y="1034737"/>
            <a:ext cx="153162" cy="137160"/>
          </a:xfrm>
          <a:prstGeom prst="rect">
            <a:avLst/>
          </a:prstGeom>
        </p:spPr>
      </p:pic>
      <p:pic>
        <p:nvPicPr>
          <p:cNvPr id="5" name="Picture 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16780" y="1042357"/>
            <a:ext cx="144018" cy="196596"/>
          </a:xfrm>
          <a:prstGeom prst="rect">
            <a:avLst/>
          </a:prstGeom>
        </p:spPr>
      </p:pic>
      <p:sp>
        <p:nvSpPr>
          <p:cNvPr id="12" name="TextBox 11"/>
          <p:cNvSpPr txBox="1"/>
          <p:nvPr/>
        </p:nvSpPr>
        <p:spPr>
          <a:xfrm>
            <a:off x="716622" y="1276350"/>
            <a:ext cx="6400800" cy="461665"/>
          </a:xfrm>
          <a:prstGeom prst="rect">
            <a:avLst/>
          </a:prstGeom>
          <a:noFill/>
        </p:spPr>
        <p:txBody>
          <a:bodyPr wrap="square" rtlCol="0">
            <a:spAutoFit/>
          </a:bodyPr>
          <a:lstStyle/>
          <a:p>
            <a:r>
              <a:rPr lang="en-US" sz="2400" dirty="0"/>
              <a:t>Forward propagation:</a:t>
            </a:r>
          </a:p>
        </p:txBody>
      </p:sp>
      <p:pic>
        <p:nvPicPr>
          <p:cNvPr id="3" name="Picture 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175632" y="2205699"/>
            <a:ext cx="1885950" cy="274320"/>
          </a:xfrm>
          <a:prstGeom prst="rect">
            <a:avLst/>
          </a:prstGeom>
        </p:spPr>
      </p:pic>
      <p:pic>
        <p:nvPicPr>
          <p:cNvPr id="11" name="Picture 10"/>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184819" y="2613938"/>
            <a:ext cx="1723644" cy="349758"/>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175632" y="3020161"/>
            <a:ext cx="1885950" cy="274320"/>
          </a:xfrm>
          <a:prstGeom prst="rect">
            <a:avLst/>
          </a:prstGeom>
        </p:spPr>
      </p:pic>
      <p:pic>
        <p:nvPicPr>
          <p:cNvPr id="20" name="Picture 1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184819" y="3405275"/>
            <a:ext cx="1723644" cy="349758"/>
          </a:xfrm>
          <a:prstGeom prst="rect">
            <a:avLst/>
          </a:prstGeom>
        </p:spPr>
      </p:pic>
      <p:pic>
        <p:nvPicPr>
          <p:cNvPr id="7" name="Picture 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175632" y="3821772"/>
            <a:ext cx="1885950" cy="274320"/>
          </a:xfrm>
          <a:prstGeom prst="rect">
            <a:avLst/>
          </a:prstGeom>
        </p:spPr>
      </p:pic>
      <p:pic>
        <p:nvPicPr>
          <p:cNvPr id="10" name="Picture 9"/>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1175632" y="4203192"/>
            <a:ext cx="2916936" cy="349758"/>
          </a:xfrm>
          <a:prstGeom prst="rect">
            <a:avLst/>
          </a:prstGeom>
        </p:spPr>
      </p:pic>
      <p:pic>
        <p:nvPicPr>
          <p:cNvPr id="23" name="Picture 22"/>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3200400" y="2556788"/>
            <a:ext cx="1255014" cy="406908"/>
          </a:xfrm>
          <a:prstGeom prst="rect">
            <a:avLst/>
          </a:prstGeom>
        </p:spPr>
      </p:pic>
      <p:pic>
        <p:nvPicPr>
          <p:cNvPr id="24" name="Picture 23"/>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3172557" y="3301514"/>
            <a:ext cx="1255014" cy="406908"/>
          </a:xfrm>
          <a:prstGeom prst="rect">
            <a:avLst/>
          </a:prstGeom>
        </p:spPr>
      </p:pic>
      <p:grpSp>
        <p:nvGrpSpPr>
          <p:cNvPr id="33" name="Group 32"/>
          <p:cNvGrpSpPr/>
          <p:nvPr/>
        </p:nvGrpSpPr>
        <p:grpSpPr>
          <a:xfrm>
            <a:off x="5253859" y="1759891"/>
            <a:ext cx="3055882" cy="1588057"/>
            <a:chOff x="990599" y="738216"/>
            <a:chExt cx="3381620" cy="1757334"/>
          </a:xfrm>
        </p:grpSpPr>
        <p:grpSp>
          <p:nvGrpSpPr>
            <p:cNvPr id="34" name="Group 33"/>
            <p:cNvGrpSpPr/>
            <p:nvPr/>
          </p:nvGrpSpPr>
          <p:grpSpPr>
            <a:xfrm>
              <a:off x="1239873" y="738216"/>
              <a:ext cx="2862230" cy="1432793"/>
              <a:chOff x="1905000" y="2190750"/>
              <a:chExt cx="3483917" cy="1744001"/>
            </a:xfrm>
          </p:grpSpPr>
          <p:sp>
            <p:nvSpPr>
              <p:cNvPr id="39" name="Oval 38"/>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1" idx="6"/>
                <a:endCxn id="42"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6"/>
                <a:endCxn id="42"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1" idx="6"/>
                <a:endCxn id="4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6"/>
                <a:endCxn id="4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1" idx="6"/>
                <a:endCxn id="5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6"/>
                <a:endCxn id="5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6"/>
                <a:endCxn id="5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9" idx="6"/>
                <a:endCxn id="5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endCxn id="101"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1"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1"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1"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endCxn id="113"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13"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990599" y="2156996"/>
              <a:ext cx="775578" cy="338554"/>
            </a:xfrm>
            <a:prstGeom prst="rect">
              <a:avLst/>
            </a:prstGeom>
            <a:noFill/>
          </p:spPr>
          <p:txBody>
            <a:bodyPr wrap="square" rtlCol="0">
              <a:spAutoFit/>
            </a:bodyPr>
            <a:lstStyle/>
            <a:p>
              <a:r>
                <a:rPr lang="en-US" sz="1400" dirty="0"/>
                <a:t>Layer 1</a:t>
              </a:r>
            </a:p>
          </p:txBody>
        </p:sp>
        <p:sp>
          <p:nvSpPr>
            <p:cNvPr id="36" name="TextBox 35"/>
            <p:cNvSpPr txBox="1"/>
            <p:nvPr/>
          </p:nvSpPr>
          <p:spPr>
            <a:xfrm>
              <a:off x="1787019" y="2156996"/>
              <a:ext cx="775578" cy="338554"/>
            </a:xfrm>
            <a:prstGeom prst="rect">
              <a:avLst/>
            </a:prstGeom>
            <a:noFill/>
          </p:spPr>
          <p:txBody>
            <a:bodyPr wrap="square" rtlCol="0">
              <a:spAutoFit/>
            </a:bodyPr>
            <a:lstStyle/>
            <a:p>
              <a:r>
                <a:rPr lang="en-US" sz="1400" dirty="0"/>
                <a:t>Layer 2</a:t>
              </a:r>
            </a:p>
          </p:txBody>
        </p:sp>
        <p:sp>
          <p:nvSpPr>
            <p:cNvPr id="37" name="TextBox 36"/>
            <p:cNvSpPr txBox="1"/>
            <p:nvPr/>
          </p:nvSpPr>
          <p:spPr>
            <a:xfrm>
              <a:off x="2715597" y="2156996"/>
              <a:ext cx="775578" cy="338554"/>
            </a:xfrm>
            <a:prstGeom prst="rect">
              <a:avLst/>
            </a:prstGeom>
            <a:noFill/>
          </p:spPr>
          <p:txBody>
            <a:bodyPr wrap="square" rtlCol="0">
              <a:spAutoFit/>
            </a:bodyPr>
            <a:lstStyle/>
            <a:p>
              <a:r>
                <a:rPr lang="en-US" sz="1400" dirty="0"/>
                <a:t>Layer 3</a:t>
              </a:r>
            </a:p>
          </p:txBody>
        </p:sp>
        <p:sp>
          <p:nvSpPr>
            <p:cNvPr id="38" name="TextBox 37"/>
            <p:cNvSpPr txBox="1"/>
            <p:nvPr/>
          </p:nvSpPr>
          <p:spPr>
            <a:xfrm>
              <a:off x="3596641" y="2156996"/>
              <a:ext cx="775578" cy="338554"/>
            </a:xfrm>
            <a:prstGeom prst="rect">
              <a:avLst/>
            </a:prstGeom>
            <a:noFill/>
          </p:spPr>
          <p:txBody>
            <a:bodyPr wrap="square" rtlCol="0">
              <a:spAutoFit/>
            </a:bodyPr>
            <a:lstStyle/>
            <a:p>
              <a:r>
                <a:rPr lang="en-US" sz="1400" dirty="0"/>
                <a:t>Layer 4</a:t>
              </a:r>
            </a:p>
          </p:txBody>
        </p:sp>
      </p:grpSp>
      <mc:AlternateContent xmlns:mc="http://schemas.openxmlformats.org/markup-compatibility/2006" xmlns:p14="http://schemas.microsoft.com/office/powerpoint/2010/main">
        <mc:Choice Requires="p14">
          <p:contentPart p14:bwMode="auto" r:id="rId24">
            <p14:nvContentPartPr>
              <p14:cNvPr id="13" name="Ink 12"/>
              <p14:cNvContentPartPr/>
              <p14:nvPr/>
            </p14:nvContentPartPr>
            <p14:xfrm>
              <a:off x="799920" y="987120"/>
              <a:ext cx="7532640" cy="3663000"/>
            </p14:xfrm>
          </p:contentPart>
        </mc:Choice>
        <mc:Fallback xmlns="">
          <p:pic>
            <p:nvPicPr>
              <p:cNvPr id="13" name="Ink 12"/>
              <p:cNvPicPr/>
              <p:nvPr/>
            </p:nvPicPr>
            <p:blipFill>
              <a:blip r:embed="rId25"/>
              <a:stretch>
                <a:fillRect/>
              </a:stretch>
            </p:blipFill>
            <p:spPr>
              <a:xfrm>
                <a:off x="790200" y="977760"/>
                <a:ext cx="7554240" cy="3681720"/>
              </a:xfrm>
              <a:prstGeom prst="rect">
                <a:avLst/>
              </a:prstGeom>
            </p:spPr>
          </p:pic>
        </mc:Fallback>
      </mc:AlternateContent>
    </p:spTree>
    <p:extLst>
      <p:ext uri="{BB962C8B-B14F-4D97-AF65-F5344CB8AC3E}">
        <p14:creationId xmlns:p14="http://schemas.microsoft.com/office/powerpoint/2010/main" val="74516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7315200" cy="461665"/>
          </a:xfrm>
          <a:prstGeom prst="rect">
            <a:avLst/>
          </a:prstGeom>
          <a:noFill/>
        </p:spPr>
        <p:txBody>
          <a:bodyPr wrap="square" rtlCol="0">
            <a:spAutoFit/>
          </a:bodyPr>
          <a:lstStyle/>
          <a:p>
            <a:r>
              <a:rPr lang="en-US" sz="2400" b="1" dirty="0"/>
              <a:t>Gradient computation: Backpropagation algorithm</a:t>
            </a:r>
          </a:p>
        </p:txBody>
      </p:sp>
      <p:sp>
        <p:nvSpPr>
          <p:cNvPr id="81" name="TextBox 80"/>
          <p:cNvSpPr txBox="1"/>
          <p:nvPr/>
        </p:nvSpPr>
        <p:spPr>
          <a:xfrm>
            <a:off x="381000" y="842005"/>
            <a:ext cx="6400800" cy="461665"/>
          </a:xfrm>
          <a:prstGeom prst="rect">
            <a:avLst/>
          </a:prstGeom>
          <a:noFill/>
        </p:spPr>
        <p:txBody>
          <a:bodyPr wrap="square" rtlCol="0">
            <a:spAutoFit/>
          </a:bodyPr>
          <a:lstStyle/>
          <a:p>
            <a:r>
              <a:rPr lang="en-US" sz="2400" dirty="0"/>
              <a:t>Intuition:              “error” of node    in layer   .</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769672" y="956994"/>
            <a:ext cx="68580" cy="214884"/>
          </a:xfrm>
          <a:prstGeom prst="rect">
            <a:avLst/>
          </a:prstGeom>
        </p:spPr>
      </p:pic>
      <p:grpSp>
        <p:nvGrpSpPr>
          <p:cNvPr id="33" name="Group 32"/>
          <p:cNvGrpSpPr/>
          <p:nvPr/>
        </p:nvGrpSpPr>
        <p:grpSpPr>
          <a:xfrm>
            <a:off x="5473984" y="1408178"/>
            <a:ext cx="3055882" cy="1588057"/>
            <a:chOff x="990599" y="738216"/>
            <a:chExt cx="3381620" cy="1757334"/>
          </a:xfrm>
        </p:grpSpPr>
        <p:grpSp>
          <p:nvGrpSpPr>
            <p:cNvPr id="34" name="Group 33"/>
            <p:cNvGrpSpPr/>
            <p:nvPr/>
          </p:nvGrpSpPr>
          <p:grpSpPr>
            <a:xfrm>
              <a:off x="1239873" y="738216"/>
              <a:ext cx="2862230" cy="1432793"/>
              <a:chOff x="1905000" y="2190750"/>
              <a:chExt cx="3483917" cy="1744001"/>
            </a:xfrm>
          </p:grpSpPr>
          <p:sp>
            <p:nvSpPr>
              <p:cNvPr id="39" name="Oval 38"/>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1" idx="6"/>
                <a:endCxn id="42"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6"/>
                <a:endCxn id="42"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1" idx="6"/>
                <a:endCxn id="4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6"/>
                <a:endCxn id="4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1" idx="6"/>
                <a:endCxn id="5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6"/>
                <a:endCxn id="5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6"/>
                <a:endCxn id="5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9" idx="6"/>
                <a:endCxn id="5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endCxn id="101"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1"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1"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1"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endCxn id="113"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13"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990599" y="2156996"/>
              <a:ext cx="775578" cy="338554"/>
            </a:xfrm>
            <a:prstGeom prst="rect">
              <a:avLst/>
            </a:prstGeom>
            <a:noFill/>
          </p:spPr>
          <p:txBody>
            <a:bodyPr wrap="square" rtlCol="0">
              <a:spAutoFit/>
            </a:bodyPr>
            <a:lstStyle/>
            <a:p>
              <a:r>
                <a:rPr lang="en-US" sz="1400" dirty="0"/>
                <a:t>Layer 1</a:t>
              </a:r>
            </a:p>
          </p:txBody>
        </p:sp>
        <p:sp>
          <p:nvSpPr>
            <p:cNvPr id="36" name="TextBox 35"/>
            <p:cNvSpPr txBox="1"/>
            <p:nvPr/>
          </p:nvSpPr>
          <p:spPr>
            <a:xfrm>
              <a:off x="1787019" y="2156996"/>
              <a:ext cx="775578" cy="338554"/>
            </a:xfrm>
            <a:prstGeom prst="rect">
              <a:avLst/>
            </a:prstGeom>
            <a:noFill/>
          </p:spPr>
          <p:txBody>
            <a:bodyPr wrap="square" rtlCol="0">
              <a:spAutoFit/>
            </a:bodyPr>
            <a:lstStyle/>
            <a:p>
              <a:r>
                <a:rPr lang="en-US" sz="1400" dirty="0"/>
                <a:t>Layer 2</a:t>
              </a:r>
            </a:p>
          </p:txBody>
        </p:sp>
        <p:sp>
          <p:nvSpPr>
            <p:cNvPr id="37" name="TextBox 36"/>
            <p:cNvSpPr txBox="1"/>
            <p:nvPr/>
          </p:nvSpPr>
          <p:spPr>
            <a:xfrm>
              <a:off x="2715597" y="2156996"/>
              <a:ext cx="775578" cy="338554"/>
            </a:xfrm>
            <a:prstGeom prst="rect">
              <a:avLst/>
            </a:prstGeom>
            <a:noFill/>
          </p:spPr>
          <p:txBody>
            <a:bodyPr wrap="square" rtlCol="0">
              <a:spAutoFit/>
            </a:bodyPr>
            <a:lstStyle/>
            <a:p>
              <a:r>
                <a:rPr lang="en-US" sz="1400" dirty="0"/>
                <a:t>Layer 3</a:t>
              </a:r>
            </a:p>
          </p:txBody>
        </p:sp>
        <p:sp>
          <p:nvSpPr>
            <p:cNvPr id="38" name="TextBox 37"/>
            <p:cNvSpPr txBox="1"/>
            <p:nvPr/>
          </p:nvSpPr>
          <p:spPr>
            <a:xfrm>
              <a:off x="3596641" y="2156996"/>
              <a:ext cx="775578" cy="338554"/>
            </a:xfrm>
            <a:prstGeom prst="rect">
              <a:avLst/>
            </a:prstGeom>
            <a:noFill/>
          </p:spPr>
          <p:txBody>
            <a:bodyPr wrap="square" rtlCol="0">
              <a:spAutoFit/>
            </a:bodyPr>
            <a:lstStyle/>
            <a:p>
              <a:r>
                <a:rPr lang="en-US" sz="1400" dirty="0"/>
                <a:t>Layer 4</a:t>
              </a:r>
            </a:p>
          </p:txBody>
        </p:sp>
      </p:grp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536502" y="978095"/>
            <a:ext cx="125730" cy="262890"/>
          </a:xfrm>
          <a:prstGeom prst="rect">
            <a:avLst/>
          </a:prstGeom>
        </p:spPr>
      </p:pic>
      <p:pic>
        <p:nvPicPr>
          <p:cNvPr id="9" name="Picture 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50376" y="878019"/>
            <a:ext cx="722376" cy="450342"/>
          </a:xfrm>
          <a:prstGeom prst="rect">
            <a:avLst/>
          </a:prstGeom>
        </p:spPr>
      </p:pic>
      <p:sp>
        <p:nvSpPr>
          <p:cNvPr id="120" name="TextBox 119"/>
          <p:cNvSpPr txBox="1"/>
          <p:nvPr/>
        </p:nvSpPr>
        <p:spPr>
          <a:xfrm>
            <a:off x="388706" y="1704673"/>
            <a:ext cx="4458946" cy="461665"/>
          </a:xfrm>
          <a:prstGeom prst="rect">
            <a:avLst/>
          </a:prstGeom>
          <a:noFill/>
        </p:spPr>
        <p:txBody>
          <a:bodyPr wrap="square" rtlCol="0">
            <a:spAutoFit/>
          </a:bodyPr>
          <a:lstStyle/>
          <a:p>
            <a:r>
              <a:rPr lang="en-US" sz="2400" dirty="0"/>
              <a:t>For each output unit (layer L = 4)</a:t>
            </a:r>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04252" y="2177034"/>
            <a:ext cx="1965960" cy="450342"/>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93014" y="3091434"/>
            <a:ext cx="3627882" cy="347472"/>
          </a:xfrm>
          <a:prstGeom prst="rect">
            <a:avLst/>
          </a:prstGeom>
        </p:spPr>
      </p:pic>
      <p:pic>
        <p:nvPicPr>
          <p:cNvPr id="8" name="Picture 7"/>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4252" y="3593592"/>
            <a:ext cx="3627882" cy="347472"/>
          </a:xfrm>
          <a:prstGeom prst="rect">
            <a:avLst/>
          </a:prstGeom>
        </p:spPr>
      </p:pic>
    </p:spTree>
    <p:extLst>
      <p:ext uri="{BB962C8B-B14F-4D97-AF65-F5344CB8AC3E}">
        <p14:creationId xmlns:p14="http://schemas.microsoft.com/office/powerpoint/2010/main" val="314710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7315200" cy="461665"/>
          </a:xfrm>
          <a:prstGeom prst="rect">
            <a:avLst/>
          </a:prstGeom>
          <a:noFill/>
        </p:spPr>
        <p:txBody>
          <a:bodyPr wrap="square" rtlCol="0">
            <a:spAutoFit/>
          </a:bodyPr>
          <a:lstStyle/>
          <a:p>
            <a:r>
              <a:rPr lang="en-US" sz="2400" b="1" dirty="0"/>
              <a:t>Backpropagation algorithm</a:t>
            </a:r>
          </a:p>
        </p:txBody>
      </p:sp>
      <p:sp>
        <p:nvSpPr>
          <p:cNvPr id="81" name="TextBox 80"/>
          <p:cNvSpPr txBox="1"/>
          <p:nvPr/>
        </p:nvSpPr>
        <p:spPr>
          <a:xfrm>
            <a:off x="381000" y="651057"/>
            <a:ext cx="6400800" cy="400110"/>
          </a:xfrm>
          <a:prstGeom prst="rect">
            <a:avLst/>
          </a:prstGeom>
          <a:noFill/>
        </p:spPr>
        <p:txBody>
          <a:bodyPr wrap="square" rtlCol="0">
            <a:spAutoFit/>
          </a:bodyPr>
          <a:lstStyle/>
          <a:p>
            <a:r>
              <a:rPr lang="en-US" sz="2000" dirty="0"/>
              <a:t>Training set</a:t>
            </a:r>
          </a:p>
        </p:txBody>
      </p:sp>
      <p:pic>
        <p:nvPicPr>
          <p:cNvPr id="31" name="Picture 30"/>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1752600" y="697572"/>
            <a:ext cx="3200400" cy="291465"/>
          </a:xfrm>
          <a:prstGeom prst="rect">
            <a:avLst/>
          </a:prstGeom>
        </p:spPr>
      </p:pic>
      <p:sp>
        <p:nvSpPr>
          <p:cNvPr id="120" name="TextBox 119"/>
          <p:cNvSpPr txBox="1"/>
          <p:nvPr/>
        </p:nvSpPr>
        <p:spPr>
          <a:xfrm>
            <a:off x="388706" y="1044306"/>
            <a:ext cx="4458946" cy="400110"/>
          </a:xfrm>
          <a:prstGeom prst="rect">
            <a:avLst/>
          </a:prstGeom>
          <a:noFill/>
        </p:spPr>
        <p:txBody>
          <a:bodyPr wrap="square" rtlCol="0">
            <a:spAutoFit/>
          </a:bodyPr>
          <a:lstStyle/>
          <a:p>
            <a:r>
              <a:rPr lang="en-US" sz="2000" dirty="0"/>
              <a:t>Set                    (for all          ).</a:t>
            </a:r>
          </a:p>
        </p:txBody>
      </p:sp>
      <p:grpSp>
        <p:nvGrpSpPr>
          <p:cNvPr id="3" name="Group 2"/>
          <p:cNvGrpSpPr/>
          <p:nvPr/>
        </p:nvGrpSpPr>
        <p:grpSpPr>
          <a:xfrm>
            <a:off x="936104" y="1064854"/>
            <a:ext cx="2264296" cy="375285"/>
            <a:chOff x="936104" y="1064854"/>
            <a:chExt cx="2264296" cy="375285"/>
          </a:xfrm>
        </p:grpSpPr>
        <p:pic>
          <p:nvPicPr>
            <p:cNvPr id="30" name="Picture 29"/>
            <p:cNvPicPr>
              <a:picLocks noChangeAspect="1"/>
            </p:cNvPicPr>
            <p:nvPr>
              <p:custDataLst>
                <p:tags r:id="rId14"/>
              </p:custDataLst>
            </p:nvPr>
          </p:nvPicPr>
          <p:blipFill>
            <a:blip r:embed="rId18" cstate="print">
              <a:extLst>
                <a:ext uri="{28A0092B-C50C-407E-A947-70E740481C1C}">
                  <a14:useLocalDpi xmlns:a14="http://schemas.microsoft.com/office/drawing/2010/main" val="0"/>
                </a:ext>
              </a:extLst>
            </a:blip>
            <a:stretch>
              <a:fillRect/>
            </a:stretch>
          </p:blipFill>
          <p:spPr>
            <a:xfrm>
              <a:off x="936104" y="1064854"/>
              <a:ext cx="902970" cy="375285"/>
            </a:xfrm>
            <a:prstGeom prst="rect">
              <a:avLst/>
            </a:prstGeom>
          </p:spPr>
        </p:pic>
        <p:pic>
          <p:nvPicPr>
            <p:cNvPr id="32" name="Picture 31"/>
            <p:cNvPicPr>
              <a:picLocks noChangeAspect="1"/>
            </p:cNvPicPr>
            <p:nvPr>
              <p:custDataLst>
                <p:tags r:id="rId15"/>
              </p:custDataLst>
            </p:nvPr>
          </p:nvPicPr>
          <p:blipFill>
            <a:blip r:embed="rId19" cstate="print">
              <a:extLst>
                <a:ext uri="{28A0092B-C50C-407E-A947-70E740481C1C}">
                  <a14:useLocalDpi xmlns:a14="http://schemas.microsoft.com/office/drawing/2010/main" val="0"/>
                </a:ext>
              </a:extLst>
            </a:blip>
            <a:stretch>
              <a:fillRect/>
            </a:stretch>
          </p:blipFill>
          <p:spPr>
            <a:xfrm>
              <a:off x="2716530" y="1147689"/>
              <a:ext cx="483870" cy="228600"/>
            </a:xfrm>
            <a:prstGeom prst="rect">
              <a:avLst/>
            </a:prstGeom>
          </p:spPr>
        </p:pic>
      </p:grpSp>
      <p:grpSp>
        <p:nvGrpSpPr>
          <p:cNvPr id="9" name="Group 8"/>
          <p:cNvGrpSpPr/>
          <p:nvPr/>
        </p:nvGrpSpPr>
        <p:grpSpPr>
          <a:xfrm>
            <a:off x="381000" y="1428750"/>
            <a:ext cx="8763000" cy="2362821"/>
            <a:chOff x="381000" y="1428750"/>
            <a:chExt cx="8763000" cy="2362821"/>
          </a:xfrm>
        </p:grpSpPr>
        <p:sp>
          <p:nvSpPr>
            <p:cNvPr id="122" name="TextBox 121"/>
            <p:cNvSpPr txBox="1"/>
            <p:nvPr/>
          </p:nvSpPr>
          <p:spPr>
            <a:xfrm>
              <a:off x="381000" y="1428750"/>
              <a:ext cx="8763000" cy="2092881"/>
            </a:xfrm>
            <a:prstGeom prst="rect">
              <a:avLst/>
            </a:prstGeom>
            <a:noFill/>
          </p:spPr>
          <p:txBody>
            <a:bodyPr wrap="square" rtlCol="0">
              <a:spAutoFit/>
            </a:bodyPr>
            <a:lstStyle/>
            <a:p>
              <a:pPr>
                <a:spcBef>
                  <a:spcPts val="500"/>
                </a:spcBef>
              </a:pPr>
              <a:r>
                <a:rPr lang="en-US" sz="2200" dirty="0"/>
                <a:t>For</a:t>
              </a:r>
            </a:p>
            <a:p>
              <a:pPr lvl="1">
                <a:spcBef>
                  <a:spcPts val="500"/>
                </a:spcBef>
              </a:pPr>
              <a:r>
                <a:rPr lang="en-US" sz="2200" dirty="0"/>
                <a:t>Set</a:t>
              </a:r>
            </a:p>
            <a:p>
              <a:pPr lvl="1">
                <a:spcBef>
                  <a:spcPts val="500"/>
                </a:spcBef>
              </a:pPr>
              <a:r>
                <a:rPr lang="en-US" sz="2200" dirty="0"/>
                <a:t>Perform forward propagation to compute         for      </a:t>
              </a:r>
            </a:p>
            <a:p>
              <a:pPr lvl="1">
                <a:spcBef>
                  <a:spcPts val="500"/>
                </a:spcBef>
              </a:pPr>
              <a:r>
                <a:rPr lang="en-US" sz="2200" dirty="0"/>
                <a:t>Using       , compute</a:t>
              </a:r>
            </a:p>
            <a:p>
              <a:pPr lvl="1">
                <a:spcBef>
                  <a:spcPts val="500"/>
                </a:spcBef>
              </a:pPr>
              <a:r>
                <a:rPr lang="en-US" sz="2200" dirty="0"/>
                <a:t>Compute </a:t>
              </a:r>
            </a:p>
          </p:txBody>
        </p:sp>
        <p:pic>
          <p:nvPicPr>
            <p:cNvPr id="29" name="Picture 2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981352" y="1569249"/>
              <a:ext cx="1154430" cy="171450"/>
            </a:xfrm>
            <a:prstGeom prst="rect">
              <a:avLst/>
            </a:prstGeom>
          </p:spPr>
        </p:pic>
        <p:pic>
          <p:nvPicPr>
            <p:cNvPr id="6" name="Picture 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1383573" y="1885790"/>
              <a:ext cx="1089660" cy="230505"/>
            </a:xfrm>
            <a:prstGeom prst="rect">
              <a:avLst/>
            </a:prstGeom>
          </p:spPr>
        </p:pic>
        <p:pic>
          <p:nvPicPr>
            <p:cNvPr id="26" name="Picture 25"/>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5718481" y="2297277"/>
              <a:ext cx="327660" cy="230505"/>
            </a:xfrm>
            <a:prstGeom prst="rect">
              <a:avLst/>
            </a:prstGeom>
          </p:spPr>
        </p:pic>
        <p:pic>
          <p:nvPicPr>
            <p:cNvPr id="25" name="Picture 24"/>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6680480" y="2337721"/>
              <a:ext cx="1501140" cy="226695"/>
            </a:xfrm>
            <a:prstGeom prst="rect">
              <a:avLst/>
            </a:prstGeom>
          </p:spPr>
        </p:pic>
        <p:pic>
          <p:nvPicPr>
            <p:cNvPr id="27" name="Picture 26"/>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1641296" y="2707379"/>
              <a:ext cx="339090" cy="280035"/>
            </a:xfrm>
            <a:prstGeom prst="rect">
              <a:avLst/>
            </a:prstGeom>
          </p:spPr>
        </p:pic>
        <p:pic>
          <p:nvPicPr>
            <p:cNvPr id="8" name="Picture 7"/>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3281909" y="2707820"/>
              <a:ext cx="1857375" cy="280035"/>
            </a:xfrm>
            <a:prstGeom prst="rect">
              <a:avLst/>
            </a:prstGeom>
          </p:spPr>
        </p:pic>
        <p:pic>
          <p:nvPicPr>
            <p:cNvPr id="23" name="Picture 22"/>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2045261" y="3082529"/>
              <a:ext cx="2409825" cy="278130"/>
            </a:xfrm>
            <a:prstGeom prst="rect">
              <a:avLst/>
            </a:prstGeom>
          </p:spPr>
        </p:pic>
        <p:pic>
          <p:nvPicPr>
            <p:cNvPr id="22" name="Picture 21"/>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926554" y="3416286"/>
              <a:ext cx="2577465" cy="375285"/>
            </a:xfrm>
            <a:prstGeom prst="rect">
              <a:avLst/>
            </a:prstGeom>
          </p:spPr>
        </p:pic>
      </p:grpSp>
      <p:pic>
        <p:nvPicPr>
          <p:cNvPr id="11" name="Picture 10"/>
          <p:cNvPicPr>
            <a:picLocks noChangeAspect="1"/>
          </p:cNvPicPr>
          <p:nvPr>
            <p:custDataLst>
              <p:tags r:id="rId2"/>
            </p:custDataLst>
          </p:nvPr>
        </p:nvPicPr>
        <p:blipFill>
          <a:blip r:embed="rId28" cstate="print">
            <a:extLst>
              <a:ext uri="{28A0092B-C50C-407E-A947-70E740481C1C}">
                <a14:useLocalDpi xmlns:a14="http://schemas.microsoft.com/office/drawing/2010/main" val="0"/>
              </a:ext>
            </a:extLst>
          </a:blip>
          <a:stretch>
            <a:fillRect/>
          </a:stretch>
        </p:blipFill>
        <p:spPr>
          <a:xfrm>
            <a:off x="457200" y="4019550"/>
            <a:ext cx="3333750" cy="375285"/>
          </a:xfrm>
          <a:prstGeom prst="rect">
            <a:avLst/>
          </a:prstGeom>
        </p:spPr>
      </p:pic>
      <p:pic>
        <p:nvPicPr>
          <p:cNvPr id="78" name="Picture 77"/>
          <p:cNvPicPr>
            <a:picLocks noChangeAspect="1"/>
          </p:cNvPicPr>
          <p:nvPr>
            <p:custDataLst>
              <p:tags r:id="rId3"/>
            </p:custDataLst>
          </p:nvPr>
        </p:nvPicPr>
        <p:blipFill>
          <a:blip r:embed="rId29" cstate="print">
            <a:extLst>
              <a:ext uri="{28A0092B-C50C-407E-A947-70E740481C1C}">
                <a14:useLocalDpi xmlns:a14="http://schemas.microsoft.com/office/drawing/2010/main" val="0"/>
              </a:ext>
            </a:extLst>
          </a:blip>
          <a:stretch>
            <a:fillRect/>
          </a:stretch>
        </p:blipFill>
        <p:spPr>
          <a:xfrm>
            <a:off x="472137" y="4476751"/>
            <a:ext cx="1520190" cy="375285"/>
          </a:xfrm>
          <a:prstGeom prst="rect">
            <a:avLst/>
          </a:prstGeom>
        </p:spPr>
      </p:pic>
      <p:pic>
        <p:nvPicPr>
          <p:cNvPr id="134" name="Picture 133"/>
          <p:cNvPicPr>
            <a:picLocks noChangeAspect="1"/>
          </p:cNvPicPr>
          <p:nvPr>
            <p:custDataLst>
              <p:tags r:id="rId4"/>
            </p:custDataLst>
          </p:nvPr>
        </p:nvPicPr>
        <p:blipFill>
          <a:blip r:embed="rId30" cstate="print">
            <a:extLst>
              <a:ext uri="{28A0092B-C50C-407E-A947-70E740481C1C}">
                <a14:useLocalDpi xmlns:a14="http://schemas.microsoft.com/office/drawing/2010/main" val="0"/>
              </a:ext>
            </a:extLst>
          </a:blip>
          <a:stretch>
            <a:fillRect/>
          </a:stretch>
        </p:blipFill>
        <p:spPr>
          <a:xfrm>
            <a:off x="3084195" y="4551045"/>
            <a:ext cx="798195" cy="230505"/>
          </a:xfrm>
          <a:prstGeom prst="rect">
            <a:avLst/>
          </a:prstGeom>
        </p:spPr>
      </p:pic>
      <p:cxnSp>
        <p:nvCxnSpPr>
          <p:cNvPr id="136" name="Straight Connector 135"/>
          <p:cNvCxnSpPr/>
          <p:nvPr/>
        </p:nvCxnSpPr>
        <p:spPr>
          <a:xfrm>
            <a:off x="5029200" y="3791571"/>
            <a:ext cx="0" cy="1142379"/>
          </a:xfrm>
          <a:prstGeom prst="line">
            <a:avLst/>
          </a:prstGeom>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custDataLst>
              <p:tags r:id="rId5"/>
            </p:custDataLst>
          </p:nvPr>
        </p:nvPicPr>
        <p:blipFill>
          <a:blip r:embed="rId31" cstate="print">
            <a:extLst>
              <a:ext uri="{28A0092B-C50C-407E-A947-70E740481C1C}">
                <a14:useLocalDpi xmlns:a14="http://schemas.microsoft.com/office/drawing/2010/main" val="0"/>
              </a:ext>
            </a:extLst>
          </a:blip>
          <a:stretch>
            <a:fillRect/>
          </a:stretch>
        </p:blipFill>
        <p:spPr>
          <a:xfrm>
            <a:off x="5685946" y="4061827"/>
            <a:ext cx="2196846" cy="589788"/>
          </a:xfrm>
          <a:prstGeom prst="rect">
            <a:avLst/>
          </a:prstGeom>
        </p:spPr>
      </p:pic>
    </p:spTree>
    <p:extLst>
      <p:ext uri="{BB962C8B-B14F-4D97-AF65-F5344CB8AC3E}">
        <p14:creationId xmlns:p14="http://schemas.microsoft.com/office/powerpoint/2010/main" val="3569909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2DCB754-1B34-4656-BCBE-6CC4D81AEFC2}"/>
              </a:ext>
            </a:extLst>
          </p:cNvPr>
          <p:cNvPicPr>
            <a:picLocks noChangeAspect="1"/>
          </p:cNvPicPr>
          <p:nvPr/>
        </p:nvPicPr>
        <p:blipFill>
          <a:blip r:embed="rId2"/>
          <a:stretch>
            <a:fillRect/>
          </a:stretch>
        </p:blipFill>
        <p:spPr>
          <a:xfrm>
            <a:off x="152400" y="133350"/>
            <a:ext cx="4521064" cy="2667000"/>
          </a:xfrm>
          <a:prstGeom prst="rect">
            <a:avLst/>
          </a:prstGeom>
        </p:spPr>
      </p:pic>
      <p:pic>
        <p:nvPicPr>
          <p:cNvPr id="1026" name="Picture 2">
            <a:extLst>
              <a:ext uri="{FF2B5EF4-FFF2-40B4-BE49-F238E27FC236}">
                <a16:creationId xmlns:a16="http://schemas.microsoft.com/office/drawing/2014/main" id="{0C4F3330-44A1-403B-B13D-443BBBA47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791" y="275653"/>
            <a:ext cx="4229100" cy="238239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D3914605-10CB-4742-AAA3-082B1C15FFFA}"/>
              </a:ext>
            </a:extLst>
          </p:cNvPr>
          <p:cNvPicPr>
            <a:picLocks noChangeAspect="1"/>
          </p:cNvPicPr>
          <p:nvPr/>
        </p:nvPicPr>
        <p:blipFill>
          <a:blip r:embed="rId4"/>
          <a:stretch>
            <a:fillRect/>
          </a:stretch>
        </p:blipFill>
        <p:spPr>
          <a:xfrm>
            <a:off x="2133600" y="3181350"/>
            <a:ext cx="4133850" cy="1133475"/>
          </a:xfrm>
          <a:prstGeom prst="rect">
            <a:avLst/>
          </a:prstGeom>
        </p:spPr>
      </p:pic>
    </p:spTree>
    <p:extLst>
      <p:ext uri="{BB962C8B-B14F-4D97-AF65-F5344CB8AC3E}">
        <p14:creationId xmlns:p14="http://schemas.microsoft.com/office/powerpoint/2010/main" val="122913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D1089906-4233-4EF0-BEBE-0900F1E631A5}"/>
                  </a:ext>
                </a:extLst>
              </p:cNvPr>
              <p:cNvSpPr txBox="1"/>
              <p:nvPr/>
            </p:nvSpPr>
            <p:spPr>
              <a:xfrm>
                <a:off x="457200" y="971550"/>
                <a:ext cx="8229600"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之前我们已经看到过，使用非线性的多项式项，能够帮助我们建立更好的分类模型。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假设我们有非常多的特征，例如大于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个变量，我们希望用这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个特征来构建一个非线性的多项式模型，结果将是数量非常惊人的特征组合，即便我们只采用两两特征的组合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99</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，我们也会有接近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个组合而成的特征。这对于一般的逻辑回归来说需要计算的特征太多了。</a:t>
                </a:r>
              </a:p>
            </p:txBody>
          </p:sp>
        </mc:Choice>
        <mc:Fallback xmlns="">
          <p:sp>
            <p:nvSpPr>
              <p:cNvPr id="80" name="文本框 79">
                <a:extLst>
                  <a:ext uri="{FF2B5EF4-FFF2-40B4-BE49-F238E27FC236}">
                    <a16:creationId xmlns:a16="http://schemas.microsoft.com/office/drawing/2014/main" id="{D1089906-4233-4EF0-BEBE-0900F1E631A5}"/>
                  </a:ext>
                </a:extLst>
              </p:cNvPr>
              <p:cNvSpPr txBox="1">
                <a:spLocks noRot="1" noChangeAspect="1" noMove="1" noResize="1" noEditPoints="1" noAdjustHandles="1" noChangeArrowheads="1" noChangeShapeType="1" noTextEdit="1"/>
              </p:cNvSpPr>
              <p:nvPr/>
            </p:nvSpPr>
            <p:spPr>
              <a:xfrm>
                <a:off x="457200" y="971550"/>
                <a:ext cx="8229600" cy="2953373"/>
              </a:xfrm>
              <a:prstGeom prst="rect">
                <a:avLst/>
              </a:prstGeom>
              <a:blipFill>
                <a:blip r:embed="rId2"/>
                <a:stretch>
                  <a:fillRect l="-593" r="-593" b="-1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1034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5750"/>
            <a:ext cx="7315200" cy="400110"/>
          </a:xfrm>
          <a:prstGeom prst="rect">
            <a:avLst/>
          </a:prstGeom>
          <a:noFill/>
        </p:spPr>
        <p:txBody>
          <a:bodyPr wrap="square" rtlCol="0">
            <a:spAutoFit/>
          </a:bodyPr>
          <a:lstStyle/>
          <a:p>
            <a:r>
              <a:rPr lang="en-US" sz="2000" b="1" dirty="0">
                <a:solidFill>
                  <a:prstClr val="black"/>
                </a:solidFill>
                <a:latin typeface="Calibri"/>
              </a:rPr>
              <a:t>Training a neural network</a:t>
            </a:r>
          </a:p>
        </p:txBody>
      </p:sp>
      <p:sp>
        <p:nvSpPr>
          <p:cNvPr id="10" name="TextBox 9"/>
          <p:cNvSpPr txBox="1"/>
          <p:nvPr/>
        </p:nvSpPr>
        <p:spPr>
          <a:xfrm>
            <a:off x="304800" y="662285"/>
            <a:ext cx="8583378" cy="400110"/>
          </a:xfrm>
          <a:prstGeom prst="rect">
            <a:avLst/>
          </a:prstGeom>
          <a:noFill/>
        </p:spPr>
        <p:txBody>
          <a:bodyPr wrap="square" rtlCol="0">
            <a:spAutoFit/>
          </a:bodyPr>
          <a:lstStyle/>
          <a:p>
            <a:r>
              <a:rPr lang="en-US" sz="2000" dirty="0">
                <a:solidFill>
                  <a:prstClr val="black"/>
                </a:solidFill>
                <a:latin typeface="Calibri"/>
              </a:rPr>
              <a:t>Pick a network architecture (connectivity pattern between neurons)</a:t>
            </a:r>
          </a:p>
        </p:txBody>
      </p:sp>
      <p:grpSp>
        <p:nvGrpSpPr>
          <p:cNvPr id="329" name="Group 328"/>
          <p:cNvGrpSpPr/>
          <p:nvPr/>
        </p:nvGrpSpPr>
        <p:grpSpPr>
          <a:xfrm>
            <a:off x="553633" y="1065322"/>
            <a:ext cx="1477790" cy="1043313"/>
            <a:chOff x="530062" y="1212293"/>
            <a:chExt cx="1790346" cy="1263977"/>
          </a:xfrm>
        </p:grpSpPr>
        <p:sp>
          <p:nvSpPr>
            <p:cNvPr id="17" name="Oval 16"/>
            <p:cNvSpPr/>
            <p:nvPr/>
          </p:nvSpPr>
          <p:spPr>
            <a:xfrm>
              <a:off x="530062" y="1824830"/>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30062" y="1576146"/>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530062" y="1327463"/>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0" name="Oval 19"/>
            <p:cNvSpPr/>
            <p:nvPr/>
          </p:nvSpPr>
          <p:spPr>
            <a:xfrm>
              <a:off x="1268604" y="121229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2" name="Straight Arrow Connector 21"/>
            <p:cNvCxnSpPr>
              <a:cxnSpLocks/>
              <a:stCxn id="19" idx="6"/>
              <a:endCxn id="20" idx="2"/>
            </p:cNvCxnSpPr>
            <p:nvPr/>
          </p:nvCxnSpPr>
          <p:spPr>
            <a:xfrm flipV="1">
              <a:off x="742737" y="1319054"/>
              <a:ext cx="525867" cy="1151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8" idx="6"/>
              <a:endCxn id="20" idx="2"/>
            </p:cNvCxnSpPr>
            <p:nvPr/>
          </p:nvCxnSpPr>
          <p:spPr>
            <a:xfrm flipV="1">
              <a:off x="742737" y="1319054"/>
              <a:ext cx="525867" cy="36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6"/>
              <a:endCxn id="20" idx="2"/>
            </p:cNvCxnSpPr>
            <p:nvPr/>
          </p:nvCxnSpPr>
          <p:spPr>
            <a:xfrm flipV="1">
              <a:off x="742737" y="1319054"/>
              <a:ext cx="525867" cy="61253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268603" y="148944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 name="Straight Arrow Connector 25"/>
            <p:cNvCxnSpPr>
              <a:cxnSpLocks/>
              <a:stCxn id="19" idx="6"/>
              <a:endCxn id="25" idx="2"/>
            </p:cNvCxnSpPr>
            <p:nvPr/>
          </p:nvCxnSpPr>
          <p:spPr>
            <a:xfrm>
              <a:off x="742737" y="1434223"/>
              <a:ext cx="525866" cy="1619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8" idx="6"/>
              <a:endCxn id="25" idx="2"/>
            </p:cNvCxnSpPr>
            <p:nvPr/>
          </p:nvCxnSpPr>
          <p:spPr>
            <a:xfrm flipV="1">
              <a:off x="742737" y="1596201"/>
              <a:ext cx="525866" cy="867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7" idx="6"/>
              <a:endCxn id="25" idx="2"/>
            </p:cNvCxnSpPr>
            <p:nvPr/>
          </p:nvCxnSpPr>
          <p:spPr>
            <a:xfrm flipV="1">
              <a:off x="742737" y="1596201"/>
              <a:ext cx="525866" cy="3353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268602" y="175576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0" name="Straight Arrow Connector 29"/>
            <p:cNvCxnSpPr>
              <a:cxnSpLocks/>
              <a:stCxn id="19" idx="6"/>
              <a:endCxn id="29" idx="2"/>
            </p:cNvCxnSpPr>
            <p:nvPr/>
          </p:nvCxnSpPr>
          <p:spPr>
            <a:xfrm>
              <a:off x="742737" y="1434223"/>
              <a:ext cx="525865" cy="428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18" idx="6"/>
              <a:endCxn id="29" idx="2"/>
            </p:cNvCxnSpPr>
            <p:nvPr/>
          </p:nvCxnSpPr>
          <p:spPr>
            <a:xfrm>
              <a:off x="742737" y="1682906"/>
              <a:ext cx="525865" cy="1796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17" idx="6"/>
              <a:endCxn id="29" idx="2"/>
            </p:cNvCxnSpPr>
            <p:nvPr/>
          </p:nvCxnSpPr>
          <p:spPr>
            <a:xfrm flipV="1">
              <a:off x="742737" y="1862523"/>
              <a:ext cx="525865" cy="690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268602" y="201630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 name="Straight Arrow Connector 36"/>
            <p:cNvCxnSpPr>
              <a:cxnSpLocks/>
              <a:stCxn id="19" idx="6"/>
              <a:endCxn id="36" idx="2"/>
            </p:cNvCxnSpPr>
            <p:nvPr/>
          </p:nvCxnSpPr>
          <p:spPr>
            <a:xfrm>
              <a:off x="742737" y="1434223"/>
              <a:ext cx="525865" cy="6888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18" idx="6"/>
              <a:endCxn id="36" idx="2"/>
            </p:cNvCxnSpPr>
            <p:nvPr/>
          </p:nvCxnSpPr>
          <p:spPr>
            <a:xfrm>
              <a:off x="742737" y="1682906"/>
              <a:ext cx="525865" cy="4401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7" idx="6"/>
              <a:endCxn id="36" idx="2"/>
            </p:cNvCxnSpPr>
            <p:nvPr/>
          </p:nvCxnSpPr>
          <p:spPr>
            <a:xfrm>
              <a:off x="742737" y="1931590"/>
              <a:ext cx="525865" cy="191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06362" y="121229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7" name="Straight Arrow Connector 46"/>
            <p:cNvCxnSpPr>
              <a:cxnSpLocks/>
              <a:stCxn id="20" idx="6"/>
              <a:endCxn id="46" idx="2"/>
            </p:cNvCxnSpPr>
            <p:nvPr/>
          </p:nvCxnSpPr>
          <p:spPr>
            <a:xfrm flipV="1">
              <a:off x="1481279" y="1319053"/>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25" idx="6"/>
              <a:endCxn id="46" idx="2"/>
            </p:cNvCxnSpPr>
            <p:nvPr/>
          </p:nvCxnSpPr>
          <p:spPr>
            <a:xfrm flipV="1">
              <a:off x="1481278" y="1319053"/>
              <a:ext cx="625083"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29" idx="6"/>
              <a:endCxn id="46" idx="2"/>
            </p:cNvCxnSpPr>
            <p:nvPr/>
          </p:nvCxnSpPr>
          <p:spPr>
            <a:xfrm flipV="1">
              <a:off x="1481278" y="1319053"/>
              <a:ext cx="625084"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6" idx="6"/>
              <a:endCxn id="46" idx="2"/>
            </p:cNvCxnSpPr>
            <p:nvPr/>
          </p:nvCxnSpPr>
          <p:spPr>
            <a:xfrm flipV="1">
              <a:off x="1481277" y="1319053"/>
              <a:ext cx="625085"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106361" y="1492762"/>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53" name="Straight Arrow Connector 52"/>
            <p:cNvCxnSpPr>
              <a:cxnSpLocks/>
              <a:endCxn id="52" idx="2"/>
            </p:cNvCxnSpPr>
            <p:nvPr/>
          </p:nvCxnSpPr>
          <p:spPr>
            <a:xfrm flipV="1">
              <a:off x="1481278" y="1599523"/>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29" idx="6"/>
              <a:endCxn id="52" idx="2"/>
            </p:cNvCxnSpPr>
            <p:nvPr/>
          </p:nvCxnSpPr>
          <p:spPr>
            <a:xfrm flipV="1">
              <a:off x="1481278" y="1599523"/>
              <a:ext cx="625083"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endCxn id="52" idx="2"/>
            </p:cNvCxnSpPr>
            <p:nvPr/>
          </p:nvCxnSpPr>
          <p:spPr>
            <a:xfrm flipV="1">
              <a:off x="1481277" y="1599523"/>
              <a:ext cx="625084"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20" idx="6"/>
              <a:endCxn id="52" idx="2"/>
            </p:cNvCxnSpPr>
            <p:nvPr/>
          </p:nvCxnSpPr>
          <p:spPr>
            <a:xfrm>
              <a:off x="1481279" y="1319054"/>
              <a:ext cx="625082" cy="2804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2107733" y="175049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59" name="Straight Arrow Connector 58"/>
            <p:cNvCxnSpPr/>
            <p:nvPr/>
          </p:nvCxnSpPr>
          <p:spPr>
            <a:xfrm flipV="1">
              <a:off x="1482650" y="1857259"/>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endCxn id="58" idx="2"/>
            </p:cNvCxnSpPr>
            <p:nvPr/>
          </p:nvCxnSpPr>
          <p:spPr>
            <a:xfrm flipV="1">
              <a:off x="1482650" y="1857259"/>
              <a:ext cx="625083"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25" idx="6"/>
              <a:endCxn id="58" idx="2"/>
            </p:cNvCxnSpPr>
            <p:nvPr/>
          </p:nvCxnSpPr>
          <p:spPr>
            <a:xfrm>
              <a:off x="1481278" y="1596202"/>
              <a:ext cx="626455" cy="2610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a:stCxn id="20" idx="6"/>
              <a:endCxn id="58" idx="2"/>
            </p:cNvCxnSpPr>
            <p:nvPr/>
          </p:nvCxnSpPr>
          <p:spPr>
            <a:xfrm>
              <a:off x="1481279" y="1319054"/>
              <a:ext cx="626454"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106360" y="20090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65" name="Straight Arrow Connector 64"/>
            <p:cNvCxnSpPr>
              <a:cxnSpLocks/>
              <a:stCxn id="36" idx="6"/>
              <a:endCxn id="64" idx="2"/>
            </p:cNvCxnSpPr>
            <p:nvPr/>
          </p:nvCxnSpPr>
          <p:spPr>
            <a:xfrm flipV="1">
              <a:off x="1481277" y="2115780"/>
              <a:ext cx="625083"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a:stCxn id="29" idx="6"/>
              <a:endCxn id="64" idx="2"/>
            </p:cNvCxnSpPr>
            <p:nvPr/>
          </p:nvCxnSpPr>
          <p:spPr>
            <a:xfrm>
              <a:off x="1481278" y="1862524"/>
              <a:ext cx="625083"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5" idx="6"/>
              <a:endCxn id="64" idx="2"/>
            </p:cNvCxnSpPr>
            <p:nvPr/>
          </p:nvCxnSpPr>
          <p:spPr>
            <a:xfrm>
              <a:off x="1481278" y="1596202"/>
              <a:ext cx="625082"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a:stCxn id="20" idx="6"/>
              <a:endCxn id="64" idx="2"/>
            </p:cNvCxnSpPr>
            <p:nvPr/>
          </p:nvCxnSpPr>
          <p:spPr>
            <a:xfrm>
              <a:off x="1481279" y="1319054"/>
              <a:ext cx="625081"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269690" y="22627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00" name="Straight Arrow Connector 99"/>
            <p:cNvCxnSpPr>
              <a:cxnSpLocks/>
              <a:stCxn id="19" idx="6"/>
              <a:endCxn id="99" idx="2"/>
            </p:cNvCxnSpPr>
            <p:nvPr/>
          </p:nvCxnSpPr>
          <p:spPr>
            <a:xfrm>
              <a:off x="742737" y="1434223"/>
              <a:ext cx="526953" cy="9352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a:stCxn id="18" idx="6"/>
              <a:endCxn id="99" idx="2"/>
            </p:cNvCxnSpPr>
            <p:nvPr/>
          </p:nvCxnSpPr>
          <p:spPr>
            <a:xfrm>
              <a:off x="742737" y="1682906"/>
              <a:ext cx="526953" cy="68660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cxnSpLocks/>
              <a:stCxn id="17" idx="6"/>
              <a:endCxn id="99" idx="2"/>
            </p:cNvCxnSpPr>
            <p:nvPr/>
          </p:nvCxnSpPr>
          <p:spPr>
            <a:xfrm>
              <a:off x="742737" y="1931590"/>
              <a:ext cx="526953" cy="4379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cxnSpLocks/>
              <a:stCxn id="99" idx="6"/>
              <a:endCxn id="46" idx="2"/>
            </p:cNvCxnSpPr>
            <p:nvPr/>
          </p:nvCxnSpPr>
          <p:spPr>
            <a:xfrm flipV="1">
              <a:off x="1482365" y="1319053"/>
              <a:ext cx="623997" cy="10504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cxnSpLocks/>
              <a:stCxn id="99" idx="6"/>
              <a:endCxn id="52" idx="2"/>
            </p:cNvCxnSpPr>
            <p:nvPr/>
          </p:nvCxnSpPr>
          <p:spPr>
            <a:xfrm flipV="1">
              <a:off x="1482365" y="1599522"/>
              <a:ext cx="623996" cy="7699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cxnSpLocks/>
              <a:stCxn id="99" idx="6"/>
              <a:endCxn id="58" idx="2"/>
            </p:cNvCxnSpPr>
            <p:nvPr/>
          </p:nvCxnSpPr>
          <p:spPr>
            <a:xfrm flipV="1">
              <a:off x="1482365" y="1857259"/>
              <a:ext cx="625368" cy="5122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a:stCxn id="99" idx="6"/>
              <a:endCxn id="64" idx="2"/>
            </p:cNvCxnSpPr>
            <p:nvPr/>
          </p:nvCxnSpPr>
          <p:spPr>
            <a:xfrm flipV="1">
              <a:off x="1482365" y="2115779"/>
              <a:ext cx="623995" cy="2537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3046947" y="1047750"/>
            <a:ext cx="2134972" cy="1068738"/>
            <a:chOff x="1905000" y="2190750"/>
            <a:chExt cx="3483917" cy="1744001"/>
          </a:xfrm>
        </p:grpSpPr>
        <p:sp>
          <p:nvSpPr>
            <p:cNvPr id="169" name="Oval 168"/>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0" name="Oval 169"/>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1" name="Oval 170"/>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2" name="Oval 171"/>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3" name="Oval 172"/>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74" name="Straight Arrow Connector 173"/>
            <p:cNvCxnSpPr>
              <a:cxnSpLocks/>
              <a:stCxn id="171" idx="6"/>
              <a:endCxn id="172"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cxnSpLocks/>
              <a:stCxn id="170" idx="6"/>
              <a:endCxn id="172"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cxnSpLocks/>
              <a:stCxn id="169" idx="6"/>
              <a:endCxn id="172"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78" name="Straight Arrow Connector 177"/>
            <p:cNvCxnSpPr>
              <a:cxnSpLocks/>
              <a:stCxn id="171" idx="6"/>
              <a:endCxn id="17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cxnSpLocks/>
              <a:stCxn id="170" idx="6"/>
              <a:endCxn id="17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cxnSpLocks/>
              <a:stCxn id="169" idx="6"/>
              <a:endCxn id="17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82" name="Straight Arrow Connector 181"/>
            <p:cNvCxnSpPr>
              <a:cxnSpLocks/>
              <a:stCxn id="171" idx="6"/>
              <a:endCxn id="18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cxnSpLocks/>
              <a:stCxn id="170" idx="6"/>
              <a:endCxn id="18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cxnSpLocks/>
              <a:stCxn id="169" idx="6"/>
              <a:endCxn id="18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86" name="Straight Arrow Connector 185"/>
            <p:cNvCxnSpPr>
              <a:cxnSpLocks/>
              <a:stCxn id="171" idx="6"/>
              <a:endCxn id="18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cxnSpLocks/>
              <a:stCxn id="170" idx="6"/>
              <a:endCxn id="18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cxnSpLocks/>
              <a:stCxn id="169" idx="6"/>
              <a:endCxn id="18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0" name="Straight Arrow Connector 189"/>
            <p:cNvCxnSpPr>
              <a:cxnSpLocks/>
              <a:stCxn id="171" idx="6"/>
              <a:endCxn id="18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cxnSpLocks/>
              <a:stCxn id="170" idx="6"/>
              <a:endCxn id="18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cxnSpLocks/>
              <a:stCxn id="169" idx="6"/>
              <a:endCxn id="18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4" name="Straight Arrow Connector 193"/>
            <p:cNvCxnSpPr>
              <a:cxnSpLocks/>
              <a:stCxn id="172" idx="6"/>
              <a:endCxn id="19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cxnSpLocks/>
              <a:stCxn id="177" idx="6"/>
              <a:endCxn id="19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cxnSpLocks/>
              <a:stCxn id="181" idx="6"/>
              <a:endCxn id="19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cxnSpLocks/>
              <a:stCxn id="185" idx="6"/>
              <a:endCxn id="19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cxnSpLocks/>
              <a:stCxn id="189" idx="6"/>
              <a:endCxn id="19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00" name="Straight Arrow Connector 199"/>
            <p:cNvCxnSpPr>
              <a:cxnSpLocks/>
              <a:endCxn id="19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cxnSpLocks/>
              <a:stCxn id="181" idx="6"/>
              <a:endCxn id="19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cxnSpLocks/>
              <a:endCxn id="19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a:endCxn id="19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cxnSpLocks/>
              <a:stCxn id="172" idx="6"/>
              <a:endCxn id="19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06" name="Straight Arrow Connector 205"/>
            <p:cNvCxnSpPr>
              <a:cxnSpLocks/>
              <a:endCxn id="20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cxnSpLocks/>
              <a:endCxn id="20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cxnSpLocks/>
              <a:endCxn id="20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cxnSpLocks/>
              <a:stCxn id="177" idx="6"/>
              <a:endCxn id="20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cxnSpLocks/>
              <a:stCxn id="172" idx="6"/>
              <a:endCxn id="20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12" name="Straight Arrow Connector 211"/>
            <p:cNvCxnSpPr>
              <a:cxnSpLocks/>
              <a:stCxn id="185" idx="6"/>
              <a:endCxn id="21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cxnSpLocks/>
              <a:endCxn id="21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cxnSpLocks/>
              <a:stCxn id="181" idx="6"/>
              <a:endCxn id="21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cxnSpLocks/>
              <a:stCxn id="177" idx="6"/>
              <a:endCxn id="21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cxnSpLocks/>
              <a:stCxn id="172" idx="6"/>
              <a:endCxn id="21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18" name="Straight Arrow Connector 217"/>
            <p:cNvCxnSpPr>
              <a:cxnSpLocks/>
              <a:endCxn id="21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cxnSpLocks/>
              <a:stCxn id="185" idx="6"/>
              <a:endCxn id="21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cxnSpLocks/>
              <a:stCxn id="181" idx="6"/>
              <a:endCxn id="21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cxnSpLocks/>
              <a:stCxn id="177" idx="6"/>
              <a:endCxn id="21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cxnSpLocks/>
              <a:stCxn id="172" idx="6"/>
              <a:endCxn id="21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cxnSpLocks/>
              <a:stCxn id="193" idx="6"/>
              <a:endCxn id="173"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cxnSpLocks/>
              <a:stCxn id="199" idx="6"/>
              <a:endCxn id="173"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cxnSpLocks/>
              <a:stCxn id="205" idx="6"/>
              <a:endCxn id="173"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cxnSpLocks/>
              <a:stCxn id="211" idx="6"/>
              <a:endCxn id="173"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cxnSpLocks/>
              <a:stCxn id="217" idx="6"/>
              <a:endCxn id="173"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29" name="Straight Arrow Connector 228"/>
            <p:cNvCxnSpPr>
              <a:cxnSpLocks/>
              <a:endCxn id="228"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cxnSpLocks/>
              <a:endCxn id="228"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cxnSpLocks/>
              <a:endCxn id="228"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cxnSpLocks/>
              <a:endCxn id="228"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cxnSpLocks/>
              <a:stCxn id="193" idx="6"/>
              <a:endCxn id="228"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35" name="Straight Arrow Connector 234"/>
            <p:cNvCxnSpPr>
              <a:cxnSpLocks/>
              <a:endCxn id="234"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cxnSpLocks/>
              <a:endCxn id="234"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cxnSpLocks/>
              <a:endCxn id="234"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cxnSpLocks/>
              <a:stCxn id="199" idx="6"/>
              <a:endCxn id="234"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cxnSpLocks/>
              <a:stCxn id="193" idx="6"/>
              <a:endCxn id="234"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0" name="Oval 23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41" name="Straight Arrow Connector 240"/>
            <p:cNvCxnSpPr>
              <a:cxnSpLocks/>
              <a:endCxn id="24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cxnSpLocks/>
              <a:endCxn id="24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cxnSpLocks/>
              <a:stCxn id="205" idx="6"/>
              <a:endCxn id="24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cxnSpLocks/>
              <a:stCxn id="199" idx="6"/>
              <a:endCxn id="24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cxnSpLocks/>
              <a:stCxn id="193" idx="6"/>
              <a:endCxn id="24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8" name="Group 437"/>
          <p:cNvGrpSpPr/>
          <p:nvPr/>
        </p:nvGrpSpPr>
        <p:grpSpPr>
          <a:xfrm>
            <a:off x="5995285" y="1053178"/>
            <a:ext cx="2384321" cy="1068738"/>
            <a:chOff x="5779980" y="1200150"/>
            <a:chExt cx="2888610" cy="1294778"/>
          </a:xfrm>
        </p:grpSpPr>
        <p:sp>
          <p:nvSpPr>
            <p:cNvPr id="252" name="Oval 251"/>
            <p:cNvSpPr/>
            <p:nvPr/>
          </p:nvSpPr>
          <p:spPr>
            <a:xfrm>
              <a:off x="5779980" y="1937183"/>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3" name="Oval 252"/>
            <p:cNvSpPr/>
            <p:nvPr/>
          </p:nvSpPr>
          <p:spPr>
            <a:xfrm>
              <a:off x="5779980" y="1688499"/>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4" name="Oval 253"/>
            <p:cNvSpPr/>
            <p:nvPr/>
          </p:nvSpPr>
          <p:spPr>
            <a:xfrm>
              <a:off x="5779980" y="1439816"/>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5" name="Oval 254"/>
            <p:cNvSpPr/>
            <p:nvPr/>
          </p:nvSpPr>
          <p:spPr>
            <a:xfrm>
              <a:off x="6518522" y="120015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57" name="Straight Arrow Connector 256"/>
            <p:cNvCxnSpPr>
              <a:cxnSpLocks/>
              <a:stCxn id="254" idx="6"/>
              <a:endCxn id="255" idx="2"/>
            </p:cNvCxnSpPr>
            <p:nvPr/>
          </p:nvCxnSpPr>
          <p:spPr>
            <a:xfrm flipV="1">
              <a:off x="5992655" y="1306911"/>
              <a:ext cx="525867" cy="23966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cxnSpLocks/>
              <a:stCxn id="253" idx="6"/>
              <a:endCxn id="255" idx="2"/>
            </p:cNvCxnSpPr>
            <p:nvPr/>
          </p:nvCxnSpPr>
          <p:spPr>
            <a:xfrm flipV="1">
              <a:off x="5992655" y="1306911"/>
              <a:ext cx="525867" cy="4883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cxnSpLocks/>
              <a:stCxn id="252" idx="6"/>
              <a:endCxn id="255" idx="2"/>
            </p:cNvCxnSpPr>
            <p:nvPr/>
          </p:nvCxnSpPr>
          <p:spPr>
            <a:xfrm flipV="1">
              <a:off x="5992655" y="1306911"/>
              <a:ext cx="525867" cy="7370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6518521" y="147729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1" name="Straight Arrow Connector 260"/>
            <p:cNvCxnSpPr>
              <a:cxnSpLocks/>
              <a:stCxn id="254" idx="6"/>
              <a:endCxn id="260" idx="2"/>
            </p:cNvCxnSpPr>
            <p:nvPr/>
          </p:nvCxnSpPr>
          <p:spPr>
            <a:xfrm>
              <a:off x="5992655" y="1546576"/>
              <a:ext cx="525866" cy="374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cxnSpLocks/>
              <a:stCxn id="253" idx="6"/>
              <a:endCxn id="260" idx="2"/>
            </p:cNvCxnSpPr>
            <p:nvPr/>
          </p:nvCxnSpPr>
          <p:spPr>
            <a:xfrm flipV="1">
              <a:off x="5992655" y="1584059"/>
              <a:ext cx="525866" cy="2112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cxnSpLocks/>
              <a:stCxn id="252" idx="6"/>
              <a:endCxn id="260" idx="2"/>
            </p:cNvCxnSpPr>
            <p:nvPr/>
          </p:nvCxnSpPr>
          <p:spPr>
            <a:xfrm flipV="1">
              <a:off x="5992655" y="1584059"/>
              <a:ext cx="525866" cy="45988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4" name="Oval 263"/>
            <p:cNvSpPr/>
            <p:nvPr/>
          </p:nvSpPr>
          <p:spPr>
            <a:xfrm>
              <a:off x="6518520" y="174362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5" name="Straight Arrow Connector 264"/>
            <p:cNvCxnSpPr>
              <a:cxnSpLocks/>
              <a:stCxn id="254" idx="6"/>
              <a:endCxn id="264" idx="2"/>
            </p:cNvCxnSpPr>
            <p:nvPr/>
          </p:nvCxnSpPr>
          <p:spPr>
            <a:xfrm>
              <a:off x="5992655" y="1546576"/>
              <a:ext cx="525865" cy="30380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cxnSpLocks/>
              <a:stCxn id="253" idx="6"/>
              <a:endCxn id="264" idx="2"/>
            </p:cNvCxnSpPr>
            <p:nvPr/>
          </p:nvCxnSpPr>
          <p:spPr>
            <a:xfrm>
              <a:off x="5992655" y="1795260"/>
              <a:ext cx="525865" cy="551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cxnSpLocks/>
              <a:stCxn id="252" idx="6"/>
              <a:endCxn id="264" idx="2"/>
            </p:cNvCxnSpPr>
            <p:nvPr/>
          </p:nvCxnSpPr>
          <p:spPr>
            <a:xfrm flipV="1">
              <a:off x="5992655" y="1850381"/>
              <a:ext cx="525865" cy="1935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8" name="Oval 267"/>
            <p:cNvSpPr/>
            <p:nvPr/>
          </p:nvSpPr>
          <p:spPr>
            <a:xfrm>
              <a:off x="6518520" y="200416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9" name="Straight Arrow Connector 268"/>
            <p:cNvCxnSpPr>
              <a:cxnSpLocks/>
              <a:stCxn id="254" idx="6"/>
              <a:endCxn id="268" idx="2"/>
            </p:cNvCxnSpPr>
            <p:nvPr/>
          </p:nvCxnSpPr>
          <p:spPr>
            <a:xfrm>
              <a:off x="5992655" y="1546576"/>
              <a:ext cx="525864" cy="5643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a:cxnSpLocks/>
              <a:stCxn id="253" idx="6"/>
              <a:endCxn id="268" idx="2"/>
            </p:cNvCxnSpPr>
            <p:nvPr/>
          </p:nvCxnSpPr>
          <p:spPr>
            <a:xfrm>
              <a:off x="5992655" y="1795260"/>
              <a:ext cx="525864" cy="3156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cxnSpLocks/>
              <a:stCxn id="252" idx="6"/>
              <a:endCxn id="268" idx="2"/>
            </p:cNvCxnSpPr>
            <p:nvPr/>
          </p:nvCxnSpPr>
          <p:spPr>
            <a:xfrm>
              <a:off x="5992655" y="2043943"/>
              <a:ext cx="525864" cy="669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2" name="Oval 271"/>
            <p:cNvSpPr/>
            <p:nvPr/>
          </p:nvSpPr>
          <p:spPr>
            <a:xfrm>
              <a:off x="6518522" y="227502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73" name="Straight Arrow Connector 272"/>
            <p:cNvCxnSpPr>
              <a:cxnSpLocks/>
              <a:stCxn id="254" idx="6"/>
              <a:endCxn id="272" idx="2"/>
            </p:cNvCxnSpPr>
            <p:nvPr/>
          </p:nvCxnSpPr>
          <p:spPr>
            <a:xfrm>
              <a:off x="5992655" y="1546576"/>
              <a:ext cx="525867" cy="83520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cxnSpLocks/>
              <a:stCxn id="253" idx="6"/>
              <a:endCxn id="272" idx="2"/>
            </p:cNvCxnSpPr>
            <p:nvPr/>
          </p:nvCxnSpPr>
          <p:spPr>
            <a:xfrm>
              <a:off x="5992655" y="1795260"/>
              <a:ext cx="525867" cy="5865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cxnSpLocks/>
              <a:stCxn id="252" idx="6"/>
              <a:endCxn id="272" idx="2"/>
            </p:cNvCxnSpPr>
            <p:nvPr/>
          </p:nvCxnSpPr>
          <p:spPr>
            <a:xfrm>
              <a:off x="5992655" y="2043943"/>
              <a:ext cx="525867" cy="3378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7086602" y="12001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77" name="Straight Arrow Connector 276"/>
            <p:cNvCxnSpPr>
              <a:cxnSpLocks/>
              <a:stCxn id="255" idx="6"/>
              <a:endCxn id="276" idx="2"/>
            </p:cNvCxnSpPr>
            <p:nvPr/>
          </p:nvCxnSpPr>
          <p:spPr>
            <a:xfrm flipV="1">
              <a:off x="6731197" y="1306910"/>
              <a:ext cx="35540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cxnSpLocks/>
              <a:stCxn id="260" idx="6"/>
              <a:endCxn id="276" idx="2"/>
            </p:cNvCxnSpPr>
            <p:nvPr/>
          </p:nvCxnSpPr>
          <p:spPr>
            <a:xfrm flipV="1">
              <a:off x="6731196" y="1306910"/>
              <a:ext cx="355406"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cxnSpLocks/>
              <a:stCxn id="264" idx="6"/>
              <a:endCxn id="276" idx="2"/>
            </p:cNvCxnSpPr>
            <p:nvPr/>
          </p:nvCxnSpPr>
          <p:spPr>
            <a:xfrm flipV="1">
              <a:off x="6731195" y="1306910"/>
              <a:ext cx="355407"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cxnSpLocks/>
              <a:stCxn id="268" idx="6"/>
              <a:endCxn id="276" idx="2"/>
            </p:cNvCxnSpPr>
            <p:nvPr/>
          </p:nvCxnSpPr>
          <p:spPr>
            <a:xfrm flipV="1">
              <a:off x="6731195" y="1306910"/>
              <a:ext cx="355407"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cxnSpLocks/>
              <a:stCxn id="272" idx="6"/>
              <a:endCxn id="276" idx="2"/>
            </p:cNvCxnSpPr>
            <p:nvPr/>
          </p:nvCxnSpPr>
          <p:spPr>
            <a:xfrm flipV="1">
              <a:off x="6731197" y="1306910"/>
              <a:ext cx="355405" cy="10748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2" name="Oval 281"/>
            <p:cNvSpPr/>
            <p:nvPr/>
          </p:nvSpPr>
          <p:spPr>
            <a:xfrm>
              <a:off x="7086601" y="14806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83" name="Straight Arrow Connector 282"/>
            <p:cNvCxnSpPr>
              <a:cxnSpLocks/>
              <a:stCxn id="260" idx="6"/>
              <a:endCxn id="282" idx="2"/>
            </p:cNvCxnSpPr>
            <p:nvPr/>
          </p:nvCxnSpPr>
          <p:spPr>
            <a:xfrm>
              <a:off x="6731196" y="1584058"/>
              <a:ext cx="355405" cy="33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cxnSpLocks/>
              <a:stCxn id="264" idx="6"/>
              <a:endCxn id="282" idx="2"/>
            </p:cNvCxnSpPr>
            <p:nvPr/>
          </p:nvCxnSpPr>
          <p:spPr>
            <a:xfrm flipV="1">
              <a:off x="6731195" y="1587379"/>
              <a:ext cx="355406"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a:cxnSpLocks/>
              <a:stCxn id="268" idx="6"/>
              <a:endCxn id="282" idx="2"/>
            </p:cNvCxnSpPr>
            <p:nvPr/>
          </p:nvCxnSpPr>
          <p:spPr>
            <a:xfrm flipV="1">
              <a:off x="6731195" y="1587379"/>
              <a:ext cx="355406" cy="52354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cxnSpLocks/>
              <a:stCxn id="272" idx="6"/>
              <a:endCxn id="288" idx="2"/>
            </p:cNvCxnSpPr>
            <p:nvPr/>
          </p:nvCxnSpPr>
          <p:spPr>
            <a:xfrm flipV="1">
              <a:off x="673119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cxnSpLocks/>
              <a:stCxn id="255" idx="6"/>
              <a:endCxn id="282" idx="2"/>
            </p:cNvCxnSpPr>
            <p:nvPr/>
          </p:nvCxnSpPr>
          <p:spPr>
            <a:xfrm>
              <a:off x="6731197" y="1306911"/>
              <a:ext cx="355404" cy="2804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a:off x="7087973" y="173835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89" name="Straight Arrow Connector 288"/>
            <p:cNvCxnSpPr>
              <a:cxnSpLocks/>
              <a:stCxn id="264" idx="6"/>
              <a:endCxn id="288" idx="2"/>
            </p:cNvCxnSpPr>
            <p:nvPr/>
          </p:nvCxnSpPr>
          <p:spPr>
            <a:xfrm flipV="1">
              <a:off x="6731195" y="1845116"/>
              <a:ext cx="356778" cy="52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cxnSpLocks/>
              <a:stCxn id="268" idx="6"/>
              <a:endCxn id="288" idx="2"/>
            </p:cNvCxnSpPr>
            <p:nvPr/>
          </p:nvCxnSpPr>
          <p:spPr>
            <a:xfrm flipV="1">
              <a:off x="6731195" y="1845116"/>
              <a:ext cx="356778" cy="2658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cxnSpLocks/>
              <a:stCxn id="272" idx="6"/>
              <a:endCxn id="288" idx="2"/>
            </p:cNvCxnSpPr>
            <p:nvPr/>
          </p:nvCxnSpPr>
          <p:spPr>
            <a:xfrm flipV="1">
              <a:off x="673119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cxnSpLocks/>
              <a:stCxn id="260" idx="6"/>
              <a:endCxn id="288" idx="2"/>
            </p:cNvCxnSpPr>
            <p:nvPr/>
          </p:nvCxnSpPr>
          <p:spPr>
            <a:xfrm>
              <a:off x="6731196" y="1584058"/>
              <a:ext cx="356777" cy="261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cxnSpLocks/>
              <a:stCxn id="255" idx="6"/>
              <a:endCxn id="288" idx="2"/>
            </p:cNvCxnSpPr>
            <p:nvPr/>
          </p:nvCxnSpPr>
          <p:spPr>
            <a:xfrm>
              <a:off x="6731197" y="1306911"/>
              <a:ext cx="356776"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4" name="Oval 293"/>
            <p:cNvSpPr/>
            <p:nvPr/>
          </p:nvSpPr>
          <p:spPr>
            <a:xfrm>
              <a:off x="7086600" y="199687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95" name="Straight Arrow Connector 294"/>
            <p:cNvCxnSpPr>
              <a:cxnSpLocks/>
              <a:stCxn id="268" idx="6"/>
              <a:endCxn id="294" idx="2"/>
            </p:cNvCxnSpPr>
            <p:nvPr/>
          </p:nvCxnSpPr>
          <p:spPr>
            <a:xfrm flipV="1">
              <a:off x="6731195" y="2103636"/>
              <a:ext cx="355405"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cxnSpLocks/>
              <a:stCxn id="272" idx="6"/>
              <a:endCxn id="294" idx="2"/>
            </p:cNvCxnSpPr>
            <p:nvPr/>
          </p:nvCxnSpPr>
          <p:spPr>
            <a:xfrm flipV="1">
              <a:off x="6731197" y="2103636"/>
              <a:ext cx="355403" cy="2781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cxnSpLocks/>
              <a:stCxn id="264" idx="6"/>
              <a:endCxn id="294" idx="2"/>
            </p:cNvCxnSpPr>
            <p:nvPr/>
          </p:nvCxnSpPr>
          <p:spPr>
            <a:xfrm>
              <a:off x="6731195" y="1850380"/>
              <a:ext cx="355405"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cxnSpLocks/>
              <a:stCxn id="260" idx="6"/>
              <a:endCxn id="294" idx="2"/>
            </p:cNvCxnSpPr>
            <p:nvPr/>
          </p:nvCxnSpPr>
          <p:spPr>
            <a:xfrm>
              <a:off x="6731196" y="1584058"/>
              <a:ext cx="355404"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cxnSpLocks/>
              <a:stCxn id="255" idx="6"/>
              <a:endCxn id="294" idx="2"/>
            </p:cNvCxnSpPr>
            <p:nvPr/>
          </p:nvCxnSpPr>
          <p:spPr>
            <a:xfrm>
              <a:off x="6731197" y="1306911"/>
              <a:ext cx="355403"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7086600" y="228140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01" name="Straight Arrow Connector 300"/>
            <p:cNvCxnSpPr>
              <a:cxnSpLocks/>
              <a:stCxn id="272" idx="6"/>
              <a:endCxn id="300" idx="2"/>
            </p:cNvCxnSpPr>
            <p:nvPr/>
          </p:nvCxnSpPr>
          <p:spPr>
            <a:xfrm>
              <a:off x="6731197" y="2381783"/>
              <a:ext cx="355403" cy="6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a:cxnSpLocks/>
              <a:stCxn id="268" idx="6"/>
              <a:endCxn id="300" idx="2"/>
            </p:cNvCxnSpPr>
            <p:nvPr/>
          </p:nvCxnSpPr>
          <p:spPr>
            <a:xfrm>
              <a:off x="6731195" y="2110921"/>
              <a:ext cx="355405" cy="27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a:cxnSpLocks/>
              <a:stCxn id="264" idx="6"/>
              <a:endCxn id="300" idx="2"/>
            </p:cNvCxnSpPr>
            <p:nvPr/>
          </p:nvCxnSpPr>
          <p:spPr>
            <a:xfrm>
              <a:off x="6731195" y="1850380"/>
              <a:ext cx="355405" cy="5377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cxnSpLocks/>
              <a:stCxn id="260" idx="6"/>
              <a:endCxn id="300" idx="2"/>
            </p:cNvCxnSpPr>
            <p:nvPr/>
          </p:nvCxnSpPr>
          <p:spPr>
            <a:xfrm>
              <a:off x="6731196" y="1584058"/>
              <a:ext cx="355404" cy="80411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cxnSpLocks/>
              <a:stCxn id="255" idx="6"/>
              <a:endCxn id="300" idx="2"/>
            </p:cNvCxnSpPr>
            <p:nvPr/>
          </p:nvCxnSpPr>
          <p:spPr>
            <a:xfrm>
              <a:off x="6731197" y="1306911"/>
              <a:ext cx="355403" cy="10812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0" name="Oval 329"/>
            <p:cNvSpPr/>
            <p:nvPr/>
          </p:nvSpPr>
          <p:spPr>
            <a:xfrm>
              <a:off x="8455915" y="1333055"/>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31" name="Straight Arrow Connector 330"/>
            <p:cNvCxnSpPr>
              <a:cxnSpLocks/>
              <a:endCxn id="330" idx="2"/>
            </p:cNvCxnSpPr>
            <p:nvPr/>
          </p:nvCxnSpPr>
          <p:spPr>
            <a:xfrm>
              <a:off x="7871042" y="1306910"/>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cxnSpLocks/>
              <a:endCxn id="330" idx="2"/>
            </p:cNvCxnSpPr>
            <p:nvPr/>
          </p:nvCxnSpPr>
          <p:spPr>
            <a:xfrm flipV="1">
              <a:off x="7871041" y="1439816"/>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cxnSpLocks/>
              <a:endCxn id="330" idx="2"/>
            </p:cNvCxnSpPr>
            <p:nvPr/>
          </p:nvCxnSpPr>
          <p:spPr>
            <a:xfrm flipV="1">
              <a:off x="7872413" y="1439816"/>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a:cxnSpLocks/>
              <a:endCxn id="330" idx="2"/>
            </p:cNvCxnSpPr>
            <p:nvPr/>
          </p:nvCxnSpPr>
          <p:spPr>
            <a:xfrm flipV="1">
              <a:off x="7871041" y="1439816"/>
              <a:ext cx="584874" cy="6638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cxnSpLocks/>
              <a:endCxn id="330" idx="2"/>
            </p:cNvCxnSpPr>
            <p:nvPr/>
          </p:nvCxnSpPr>
          <p:spPr>
            <a:xfrm flipV="1">
              <a:off x="7871040" y="1439816"/>
              <a:ext cx="584875" cy="9483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6" name="Oval 335"/>
            <p:cNvSpPr/>
            <p:nvPr/>
          </p:nvSpPr>
          <p:spPr>
            <a:xfrm>
              <a:off x="8455914" y="16121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37" name="Straight Arrow Connector 336"/>
            <p:cNvCxnSpPr>
              <a:cxnSpLocks/>
              <a:endCxn id="336" idx="2"/>
            </p:cNvCxnSpPr>
            <p:nvPr/>
          </p:nvCxnSpPr>
          <p:spPr>
            <a:xfrm>
              <a:off x="7871041" y="1585974"/>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cxnSpLocks/>
              <a:endCxn id="336" idx="2"/>
            </p:cNvCxnSpPr>
            <p:nvPr/>
          </p:nvCxnSpPr>
          <p:spPr>
            <a:xfrm flipV="1">
              <a:off x="7871041" y="1718880"/>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9" name="Straight Arrow Connector 338"/>
            <p:cNvCxnSpPr>
              <a:cxnSpLocks/>
              <a:endCxn id="336" idx="2"/>
            </p:cNvCxnSpPr>
            <p:nvPr/>
          </p:nvCxnSpPr>
          <p:spPr>
            <a:xfrm flipV="1">
              <a:off x="7872413" y="1718880"/>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a:cxnSpLocks/>
              <a:endCxn id="336" idx="2"/>
            </p:cNvCxnSpPr>
            <p:nvPr/>
          </p:nvCxnSpPr>
          <p:spPr>
            <a:xfrm flipV="1">
              <a:off x="7871040" y="1718880"/>
              <a:ext cx="584874" cy="6638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cxnSpLocks/>
              <a:endCxn id="336" idx="2"/>
            </p:cNvCxnSpPr>
            <p:nvPr/>
          </p:nvCxnSpPr>
          <p:spPr>
            <a:xfrm>
              <a:off x="7871042" y="1306910"/>
              <a:ext cx="584872" cy="4119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2" name="Oval 341"/>
            <p:cNvSpPr/>
            <p:nvPr/>
          </p:nvSpPr>
          <p:spPr>
            <a:xfrm>
              <a:off x="8455913" y="186644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43" name="Straight Arrow Connector 342"/>
            <p:cNvCxnSpPr>
              <a:cxnSpLocks/>
              <a:endCxn id="342" idx="2"/>
            </p:cNvCxnSpPr>
            <p:nvPr/>
          </p:nvCxnSpPr>
          <p:spPr>
            <a:xfrm>
              <a:off x="7871041" y="1840299"/>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cxnSpLocks/>
              <a:endCxn id="342" idx="2"/>
            </p:cNvCxnSpPr>
            <p:nvPr/>
          </p:nvCxnSpPr>
          <p:spPr>
            <a:xfrm flipV="1">
              <a:off x="7871040" y="1973204"/>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cxnSpLocks/>
              <a:endCxn id="342" idx="2"/>
            </p:cNvCxnSpPr>
            <p:nvPr/>
          </p:nvCxnSpPr>
          <p:spPr>
            <a:xfrm flipV="1">
              <a:off x="7872412" y="1973204"/>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6" name="Straight Arrow Connector 345"/>
            <p:cNvCxnSpPr>
              <a:cxnSpLocks/>
              <a:endCxn id="342" idx="2"/>
            </p:cNvCxnSpPr>
            <p:nvPr/>
          </p:nvCxnSpPr>
          <p:spPr>
            <a:xfrm>
              <a:off x="7871041" y="1587380"/>
              <a:ext cx="584872" cy="3858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cxnSpLocks/>
              <a:endCxn id="342" idx="2"/>
            </p:cNvCxnSpPr>
            <p:nvPr/>
          </p:nvCxnSpPr>
          <p:spPr>
            <a:xfrm>
              <a:off x="7871042" y="1306910"/>
              <a:ext cx="584871" cy="66629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 name="Oval 347"/>
            <p:cNvSpPr/>
            <p:nvPr/>
          </p:nvSpPr>
          <p:spPr>
            <a:xfrm>
              <a:off x="8455915" y="21354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49" name="Straight Arrow Connector 348"/>
            <p:cNvCxnSpPr>
              <a:cxnSpLocks/>
              <a:endCxn id="348" idx="2"/>
            </p:cNvCxnSpPr>
            <p:nvPr/>
          </p:nvCxnSpPr>
          <p:spPr>
            <a:xfrm>
              <a:off x="7871042" y="2109305"/>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0" name="Straight Arrow Connector 349"/>
            <p:cNvCxnSpPr>
              <a:cxnSpLocks/>
              <a:endCxn id="348" idx="2"/>
            </p:cNvCxnSpPr>
            <p:nvPr/>
          </p:nvCxnSpPr>
          <p:spPr>
            <a:xfrm flipV="1">
              <a:off x="7871041" y="2242210"/>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cxnSpLocks/>
              <a:endCxn id="348" idx="2"/>
            </p:cNvCxnSpPr>
            <p:nvPr/>
          </p:nvCxnSpPr>
          <p:spPr>
            <a:xfrm>
              <a:off x="7872413" y="1845116"/>
              <a:ext cx="583501" cy="39709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a:cxnSpLocks/>
              <a:endCxn id="348" idx="2"/>
            </p:cNvCxnSpPr>
            <p:nvPr/>
          </p:nvCxnSpPr>
          <p:spPr>
            <a:xfrm>
              <a:off x="7871041" y="1587380"/>
              <a:ext cx="584873" cy="6548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3" name="Straight Arrow Connector 352"/>
            <p:cNvCxnSpPr>
              <a:cxnSpLocks/>
              <a:endCxn id="348" idx="2"/>
            </p:cNvCxnSpPr>
            <p:nvPr/>
          </p:nvCxnSpPr>
          <p:spPr>
            <a:xfrm>
              <a:off x="7871042" y="1306910"/>
              <a:ext cx="584873" cy="93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0" name="Oval 399"/>
            <p:cNvSpPr/>
            <p:nvPr/>
          </p:nvSpPr>
          <p:spPr>
            <a:xfrm>
              <a:off x="7086602" y="120015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1" name="Oval 400"/>
            <p:cNvSpPr/>
            <p:nvPr/>
          </p:nvSpPr>
          <p:spPr>
            <a:xfrm>
              <a:off x="7086601" y="147729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2" name="Oval 401"/>
            <p:cNvSpPr/>
            <p:nvPr/>
          </p:nvSpPr>
          <p:spPr>
            <a:xfrm>
              <a:off x="7086600" y="174362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3" name="Oval 402"/>
            <p:cNvSpPr/>
            <p:nvPr/>
          </p:nvSpPr>
          <p:spPr>
            <a:xfrm>
              <a:off x="7086600" y="200416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4" name="Oval 403"/>
            <p:cNvSpPr/>
            <p:nvPr/>
          </p:nvSpPr>
          <p:spPr>
            <a:xfrm>
              <a:off x="7086602" y="227502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5" name="Oval 404"/>
            <p:cNvSpPr/>
            <p:nvPr/>
          </p:nvSpPr>
          <p:spPr>
            <a:xfrm>
              <a:off x="7654682" y="12001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06" name="Straight Arrow Connector 405"/>
            <p:cNvCxnSpPr>
              <a:cxnSpLocks/>
              <a:stCxn id="400" idx="6"/>
              <a:endCxn id="405" idx="2"/>
            </p:cNvCxnSpPr>
            <p:nvPr/>
          </p:nvCxnSpPr>
          <p:spPr>
            <a:xfrm flipV="1">
              <a:off x="7299277" y="1306910"/>
              <a:ext cx="35540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a:cxnSpLocks/>
              <a:stCxn id="401" idx="6"/>
              <a:endCxn id="405" idx="2"/>
            </p:cNvCxnSpPr>
            <p:nvPr/>
          </p:nvCxnSpPr>
          <p:spPr>
            <a:xfrm flipV="1">
              <a:off x="7299276" y="1306910"/>
              <a:ext cx="355406"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8" name="Straight Arrow Connector 407"/>
            <p:cNvCxnSpPr>
              <a:cxnSpLocks/>
              <a:stCxn id="402" idx="6"/>
              <a:endCxn id="405" idx="2"/>
            </p:cNvCxnSpPr>
            <p:nvPr/>
          </p:nvCxnSpPr>
          <p:spPr>
            <a:xfrm flipV="1">
              <a:off x="7299275" y="1306910"/>
              <a:ext cx="355407"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9" name="Straight Arrow Connector 408"/>
            <p:cNvCxnSpPr>
              <a:cxnSpLocks/>
              <a:stCxn id="403" idx="6"/>
              <a:endCxn id="405" idx="2"/>
            </p:cNvCxnSpPr>
            <p:nvPr/>
          </p:nvCxnSpPr>
          <p:spPr>
            <a:xfrm flipV="1">
              <a:off x="7299275" y="1306910"/>
              <a:ext cx="355407"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0" name="Straight Arrow Connector 409"/>
            <p:cNvCxnSpPr>
              <a:cxnSpLocks/>
              <a:stCxn id="404" idx="6"/>
              <a:endCxn id="405" idx="2"/>
            </p:cNvCxnSpPr>
            <p:nvPr/>
          </p:nvCxnSpPr>
          <p:spPr>
            <a:xfrm flipV="1">
              <a:off x="7299277" y="1306910"/>
              <a:ext cx="355405" cy="10748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1" name="Oval 410"/>
            <p:cNvSpPr/>
            <p:nvPr/>
          </p:nvSpPr>
          <p:spPr>
            <a:xfrm>
              <a:off x="7654681" y="14806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12" name="Straight Arrow Connector 411"/>
            <p:cNvCxnSpPr>
              <a:cxnSpLocks/>
              <a:stCxn id="401" idx="6"/>
              <a:endCxn id="411" idx="2"/>
            </p:cNvCxnSpPr>
            <p:nvPr/>
          </p:nvCxnSpPr>
          <p:spPr>
            <a:xfrm>
              <a:off x="7299276" y="1584058"/>
              <a:ext cx="355405" cy="33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3" name="Straight Arrow Connector 412"/>
            <p:cNvCxnSpPr>
              <a:cxnSpLocks/>
              <a:stCxn id="402" idx="6"/>
              <a:endCxn id="411" idx="2"/>
            </p:cNvCxnSpPr>
            <p:nvPr/>
          </p:nvCxnSpPr>
          <p:spPr>
            <a:xfrm flipV="1">
              <a:off x="7299275" y="1587379"/>
              <a:ext cx="355406"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4" name="Straight Arrow Connector 413"/>
            <p:cNvCxnSpPr>
              <a:cxnSpLocks/>
              <a:stCxn id="403" idx="6"/>
              <a:endCxn id="411" idx="2"/>
            </p:cNvCxnSpPr>
            <p:nvPr/>
          </p:nvCxnSpPr>
          <p:spPr>
            <a:xfrm flipV="1">
              <a:off x="7299275" y="1587379"/>
              <a:ext cx="355406" cy="52354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a:cxnSpLocks/>
              <a:stCxn id="404" idx="6"/>
              <a:endCxn id="417" idx="2"/>
            </p:cNvCxnSpPr>
            <p:nvPr/>
          </p:nvCxnSpPr>
          <p:spPr>
            <a:xfrm flipV="1">
              <a:off x="729927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6" name="Straight Arrow Connector 415"/>
            <p:cNvCxnSpPr>
              <a:cxnSpLocks/>
              <a:stCxn id="400" idx="6"/>
              <a:endCxn id="411" idx="2"/>
            </p:cNvCxnSpPr>
            <p:nvPr/>
          </p:nvCxnSpPr>
          <p:spPr>
            <a:xfrm>
              <a:off x="7299277" y="1306911"/>
              <a:ext cx="355404" cy="2804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Oval 416"/>
            <p:cNvSpPr/>
            <p:nvPr/>
          </p:nvSpPr>
          <p:spPr>
            <a:xfrm>
              <a:off x="7656053" y="173835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18" name="Straight Arrow Connector 417"/>
            <p:cNvCxnSpPr>
              <a:cxnSpLocks/>
              <a:stCxn id="402" idx="6"/>
              <a:endCxn id="417" idx="2"/>
            </p:cNvCxnSpPr>
            <p:nvPr/>
          </p:nvCxnSpPr>
          <p:spPr>
            <a:xfrm flipV="1">
              <a:off x="7299275" y="1845116"/>
              <a:ext cx="356778" cy="52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9" name="Straight Arrow Connector 418"/>
            <p:cNvCxnSpPr>
              <a:cxnSpLocks/>
              <a:stCxn id="403" idx="6"/>
              <a:endCxn id="417" idx="2"/>
            </p:cNvCxnSpPr>
            <p:nvPr/>
          </p:nvCxnSpPr>
          <p:spPr>
            <a:xfrm flipV="1">
              <a:off x="7299275" y="1845116"/>
              <a:ext cx="356778" cy="2658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0" name="Straight Arrow Connector 419"/>
            <p:cNvCxnSpPr>
              <a:cxnSpLocks/>
              <a:stCxn id="404" idx="6"/>
              <a:endCxn id="417" idx="2"/>
            </p:cNvCxnSpPr>
            <p:nvPr/>
          </p:nvCxnSpPr>
          <p:spPr>
            <a:xfrm flipV="1">
              <a:off x="729927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1" name="Straight Arrow Connector 420"/>
            <p:cNvCxnSpPr>
              <a:cxnSpLocks/>
              <a:stCxn id="401" idx="6"/>
              <a:endCxn id="417" idx="2"/>
            </p:cNvCxnSpPr>
            <p:nvPr/>
          </p:nvCxnSpPr>
          <p:spPr>
            <a:xfrm>
              <a:off x="7299276" y="1584058"/>
              <a:ext cx="356777" cy="261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2" name="Straight Arrow Connector 421"/>
            <p:cNvCxnSpPr>
              <a:cxnSpLocks/>
              <a:stCxn id="400" idx="6"/>
              <a:endCxn id="417" idx="2"/>
            </p:cNvCxnSpPr>
            <p:nvPr/>
          </p:nvCxnSpPr>
          <p:spPr>
            <a:xfrm>
              <a:off x="7299277" y="1306911"/>
              <a:ext cx="356776"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3" name="Oval 422"/>
            <p:cNvSpPr/>
            <p:nvPr/>
          </p:nvSpPr>
          <p:spPr>
            <a:xfrm>
              <a:off x="7654680" y="199687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24" name="Straight Arrow Connector 423"/>
            <p:cNvCxnSpPr>
              <a:cxnSpLocks/>
              <a:stCxn id="403" idx="6"/>
              <a:endCxn id="423" idx="2"/>
            </p:cNvCxnSpPr>
            <p:nvPr/>
          </p:nvCxnSpPr>
          <p:spPr>
            <a:xfrm flipV="1">
              <a:off x="7299275" y="2103636"/>
              <a:ext cx="355405"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5" name="Straight Arrow Connector 424"/>
            <p:cNvCxnSpPr>
              <a:cxnSpLocks/>
              <a:stCxn id="404" idx="6"/>
              <a:endCxn id="423" idx="2"/>
            </p:cNvCxnSpPr>
            <p:nvPr/>
          </p:nvCxnSpPr>
          <p:spPr>
            <a:xfrm flipV="1">
              <a:off x="7299277" y="2103636"/>
              <a:ext cx="355403" cy="2781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6" name="Straight Arrow Connector 425"/>
            <p:cNvCxnSpPr>
              <a:cxnSpLocks/>
              <a:stCxn id="402" idx="6"/>
              <a:endCxn id="423" idx="2"/>
            </p:cNvCxnSpPr>
            <p:nvPr/>
          </p:nvCxnSpPr>
          <p:spPr>
            <a:xfrm>
              <a:off x="7299275" y="1850380"/>
              <a:ext cx="355405"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7" name="Straight Arrow Connector 426"/>
            <p:cNvCxnSpPr>
              <a:cxnSpLocks/>
              <a:stCxn id="401" idx="6"/>
              <a:endCxn id="423" idx="2"/>
            </p:cNvCxnSpPr>
            <p:nvPr/>
          </p:nvCxnSpPr>
          <p:spPr>
            <a:xfrm>
              <a:off x="7299276" y="1584058"/>
              <a:ext cx="355404"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8" name="Straight Arrow Connector 427"/>
            <p:cNvCxnSpPr>
              <a:cxnSpLocks/>
              <a:stCxn id="400" idx="6"/>
              <a:endCxn id="423" idx="2"/>
            </p:cNvCxnSpPr>
            <p:nvPr/>
          </p:nvCxnSpPr>
          <p:spPr>
            <a:xfrm>
              <a:off x="7299277" y="1306911"/>
              <a:ext cx="355403"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9" name="Oval 428"/>
            <p:cNvSpPr/>
            <p:nvPr/>
          </p:nvSpPr>
          <p:spPr>
            <a:xfrm>
              <a:off x="7654680" y="228140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30" name="Straight Arrow Connector 429"/>
            <p:cNvCxnSpPr>
              <a:cxnSpLocks/>
              <a:stCxn id="404" idx="6"/>
              <a:endCxn id="429" idx="2"/>
            </p:cNvCxnSpPr>
            <p:nvPr/>
          </p:nvCxnSpPr>
          <p:spPr>
            <a:xfrm>
              <a:off x="7299277" y="2381783"/>
              <a:ext cx="355403" cy="6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1" name="Straight Arrow Connector 430"/>
            <p:cNvCxnSpPr>
              <a:cxnSpLocks/>
              <a:stCxn id="403" idx="6"/>
              <a:endCxn id="429" idx="2"/>
            </p:cNvCxnSpPr>
            <p:nvPr/>
          </p:nvCxnSpPr>
          <p:spPr>
            <a:xfrm>
              <a:off x="7299275" y="2110921"/>
              <a:ext cx="355405" cy="27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2" name="Straight Arrow Connector 431"/>
            <p:cNvCxnSpPr>
              <a:cxnSpLocks/>
              <a:stCxn id="402" idx="6"/>
              <a:endCxn id="429" idx="2"/>
            </p:cNvCxnSpPr>
            <p:nvPr/>
          </p:nvCxnSpPr>
          <p:spPr>
            <a:xfrm>
              <a:off x="7299275" y="1850380"/>
              <a:ext cx="355405" cy="5377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3" name="Straight Arrow Connector 432"/>
            <p:cNvCxnSpPr>
              <a:cxnSpLocks/>
              <a:stCxn id="401" idx="6"/>
              <a:endCxn id="429" idx="2"/>
            </p:cNvCxnSpPr>
            <p:nvPr/>
          </p:nvCxnSpPr>
          <p:spPr>
            <a:xfrm>
              <a:off x="7299276" y="1584058"/>
              <a:ext cx="355404" cy="80411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4" name="Straight Arrow Connector 433"/>
            <p:cNvCxnSpPr>
              <a:cxnSpLocks/>
              <a:stCxn id="400" idx="6"/>
              <a:endCxn id="429" idx="2"/>
            </p:cNvCxnSpPr>
            <p:nvPr/>
          </p:nvCxnSpPr>
          <p:spPr>
            <a:xfrm>
              <a:off x="7299277" y="1306911"/>
              <a:ext cx="355403" cy="10812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6" name="TextBox 435"/>
          <p:cNvSpPr txBox="1"/>
          <p:nvPr/>
        </p:nvSpPr>
        <p:spPr>
          <a:xfrm>
            <a:off x="304800" y="2315111"/>
            <a:ext cx="8583378" cy="1323439"/>
          </a:xfrm>
          <a:prstGeom prst="rect">
            <a:avLst/>
          </a:prstGeom>
          <a:noFill/>
        </p:spPr>
        <p:txBody>
          <a:bodyPr wrap="square" rtlCol="0">
            <a:spAutoFit/>
          </a:bodyPr>
          <a:lstStyle/>
          <a:p>
            <a:r>
              <a:rPr lang="en-US" sz="2000" dirty="0">
                <a:solidFill>
                  <a:prstClr val="black"/>
                </a:solidFill>
                <a:latin typeface="Calibri"/>
              </a:rPr>
              <a:t>No. of input units: Dimension of features</a:t>
            </a:r>
          </a:p>
          <a:p>
            <a:r>
              <a:rPr lang="en-US" sz="2000" dirty="0">
                <a:solidFill>
                  <a:prstClr val="black"/>
                </a:solidFill>
                <a:latin typeface="Calibri"/>
              </a:rPr>
              <a:t>No. output units: Number of classes</a:t>
            </a:r>
          </a:p>
          <a:p>
            <a:r>
              <a:rPr lang="en-US" sz="2000" dirty="0">
                <a:solidFill>
                  <a:prstClr val="black"/>
                </a:solidFill>
                <a:latin typeface="Calibri"/>
              </a:rPr>
              <a:t>Reasonable default: 1 hidden layer, or if &gt;1 hidden layer, have same no. of hidden units in every layer (usually the more the better)</a:t>
            </a:r>
          </a:p>
        </p:txBody>
      </p:sp>
      <p:pic>
        <p:nvPicPr>
          <p:cNvPr id="437" name="Picture 43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648200" y="2367771"/>
            <a:ext cx="350520" cy="230505"/>
          </a:xfrm>
          <a:prstGeom prst="rect">
            <a:avLst/>
          </a:prstGeom>
        </p:spPr>
      </p:pic>
    </p:spTree>
    <p:extLst>
      <p:ext uri="{BB962C8B-B14F-4D97-AF65-F5344CB8AC3E}">
        <p14:creationId xmlns:p14="http://schemas.microsoft.com/office/powerpoint/2010/main" val="75273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5750"/>
            <a:ext cx="7315200" cy="461665"/>
          </a:xfrm>
          <a:prstGeom prst="rect">
            <a:avLst/>
          </a:prstGeom>
          <a:noFill/>
        </p:spPr>
        <p:txBody>
          <a:bodyPr wrap="square" rtlCol="0">
            <a:spAutoFit/>
          </a:bodyPr>
          <a:lstStyle/>
          <a:p>
            <a:r>
              <a:rPr lang="en-US" sz="2400" b="1" dirty="0">
                <a:solidFill>
                  <a:prstClr val="black"/>
                </a:solidFill>
                <a:latin typeface="Calibri"/>
              </a:rPr>
              <a:t>Training a neural network</a:t>
            </a:r>
          </a:p>
        </p:txBody>
      </p:sp>
      <p:sp>
        <p:nvSpPr>
          <p:cNvPr id="10" name="TextBox 9"/>
          <p:cNvSpPr txBox="1"/>
          <p:nvPr/>
        </p:nvSpPr>
        <p:spPr>
          <a:xfrm>
            <a:off x="304800" y="662285"/>
            <a:ext cx="8583378" cy="1569660"/>
          </a:xfrm>
          <a:prstGeom prst="rect">
            <a:avLst/>
          </a:prstGeom>
          <a:noFill/>
        </p:spPr>
        <p:txBody>
          <a:bodyPr wrap="square" rtlCol="0">
            <a:spAutoFit/>
          </a:bodyPr>
          <a:lstStyle/>
          <a:p>
            <a:pPr marL="457200" indent="-457200">
              <a:buFontTx/>
              <a:buAutoNum type="arabicPeriod"/>
            </a:pPr>
            <a:r>
              <a:rPr lang="en-US" sz="2400">
                <a:solidFill>
                  <a:prstClr val="black"/>
                </a:solidFill>
                <a:latin typeface="Calibri"/>
              </a:rPr>
              <a:t>Randomly initialize weights</a:t>
            </a:r>
            <a:endParaRPr lang="en-US" sz="2400" dirty="0">
              <a:solidFill>
                <a:prstClr val="black"/>
              </a:solidFill>
              <a:latin typeface="Calibri"/>
            </a:endParaRPr>
          </a:p>
          <a:p>
            <a:pPr marL="457200" indent="-457200">
              <a:buFontTx/>
              <a:buAutoNum type="arabicPeriod"/>
            </a:pPr>
            <a:r>
              <a:rPr lang="en-US" sz="2400" dirty="0">
                <a:solidFill>
                  <a:prstClr val="black"/>
                </a:solidFill>
                <a:latin typeface="Calibri"/>
              </a:rPr>
              <a:t>Implement forward propagation to get               for any  </a:t>
            </a:r>
          </a:p>
          <a:p>
            <a:pPr marL="457200" indent="-457200">
              <a:buFontTx/>
              <a:buAutoNum type="arabicPeriod"/>
            </a:pPr>
            <a:r>
              <a:rPr lang="en-US" sz="2400" dirty="0">
                <a:solidFill>
                  <a:prstClr val="black"/>
                </a:solidFill>
                <a:latin typeface="Calibri"/>
              </a:rPr>
              <a:t>Implement code to compute cost function</a:t>
            </a:r>
          </a:p>
          <a:p>
            <a:pPr marL="457200" indent="-457200">
              <a:buFontTx/>
              <a:buAutoNum type="arabicPeriod"/>
            </a:pPr>
            <a:r>
              <a:rPr lang="en-US" sz="2400" dirty="0">
                <a:solidFill>
                  <a:prstClr val="black"/>
                </a:solidFill>
                <a:latin typeface="Calibri"/>
              </a:rPr>
              <a:t>Implement </a:t>
            </a:r>
            <a:r>
              <a:rPr lang="en-US" sz="2400" dirty="0" err="1">
                <a:solidFill>
                  <a:prstClr val="black"/>
                </a:solidFill>
                <a:latin typeface="Calibri"/>
              </a:rPr>
              <a:t>backprop</a:t>
            </a:r>
            <a:r>
              <a:rPr lang="en-US" sz="2400" dirty="0">
                <a:solidFill>
                  <a:prstClr val="black"/>
                </a:solidFill>
                <a:latin typeface="Calibri"/>
              </a:rPr>
              <a:t> to compute partial derivatives</a:t>
            </a:r>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540630" y="1126995"/>
            <a:ext cx="350520" cy="230505"/>
          </a:xfrm>
          <a:prstGeom prst="rect">
            <a:avLst/>
          </a:prstGeom>
        </p:spPr>
      </p:pic>
      <p:pic>
        <p:nvPicPr>
          <p:cNvPr id="16" name="Picture 1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715000" y="1137285"/>
            <a:ext cx="861060" cy="291465"/>
          </a:xfrm>
          <a:prstGeom prst="rect">
            <a:avLst/>
          </a:prstGeom>
        </p:spPr>
      </p:pic>
      <p:pic>
        <p:nvPicPr>
          <p:cNvPr id="11" name="Picture 10"/>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118860" y="1521775"/>
            <a:ext cx="518160" cy="255270"/>
          </a:xfrm>
          <a:prstGeom prst="rect">
            <a:avLst/>
          </a:prstGeom>
        </p:spPr>
      </p:pic>
      <p:pic>
        <p:nvPicPr>
          <p:cNvPr id="12" name="Picture 1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337350" y="1777045"/>
            <a:ext cx="1049655" cy="453390"/>
          </a:xfrm>
          <a:prstGeom prst="rect">
            <a:avLst/>
          </a:prstGeom>
        </p:spPr>
      </p:pic>
      <p:sp>
        <p:nvSpPr>
          <p:cNvPr id="306" name="TextBox 305"/>
          <p:cNvSpPr txBox="1"/>
          <p:nvPr/>
        </p:nvSpPr>
        <p:spPr>
          <a:xfrm>
            <a:off x="396410" y="2266950"/>
            <a:ext cx="8747590" cy="1508105"/>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for </a:t>
            </a:r>
            <a:r>
              <a:rPr lang="en-US" sz="2000" b="1" dirty="0" err="1">
                <a:solidFill>
                  <a:srgbClr val="002060"/>
                </a:solidFill>
                <a:latin typeface="Courier New" pitchFamily="49" charset="0"/>
                <a:cs typeface="Courier New" pitchFamily="49" charset="0"/>
              </a:rPr>
              <a:t>i</a:t>
            </a:r>
            <a:r>
              <a:rPr lang="en-US" sz="2000" b="1" dirty="0">
                <a:solidFill>
                  <a:srgbClr val="002060"/>
                </a:solidFill>
                <a:latin typeface="Courier New" pitchFamily="49" charset="0"/>
                <a:cs typeface="Courier New" pitchFamily="49" charset="0"/>
              </a:rPr>
              <a:t> = 1:m</a:t>
            </a:r>
          </a:p>
          <a:p>
            <a:pPr lvl="1"/>
            <a:r>
              <a:rPr lang="en-US" sz="2400" dirty="0">
                <a:solidFill>
                  <a:prstClr val="black"/>
                </a:solidFill>
                <a:latin typeface="Calibri"/>
                <a:cs typeface="Courier New" pitchFamily="49" charset="0"/>
                <a:sym typeface="Wingdings" pitchFamily="2" charset="2"/>
              </a:rPr>
              <a:t>Perform forward propagation and backpropagation using example</a:t>
            </a:r>
          </a:p>
          <a:p>
            <a:pPr lvl="1"/>
            <a:r>
              <a:rPr lang="en-US" sz="2400" dirty="0">
                <a:solidFill>
                  <a:prstClr val="black"/>
                </a:solidFill>
                <a:latin typeface="Calibri"/>
                <a:cs typeface="Courier New" pitchFamily="49" charset="0"/>
                <a:sym typeface="Wingdings" pitchFamily="2" charset="2"/>
              </a:rPr>
              <a:t>(Get activations        and delta terms       for	           ).</a:t>
            </a:r>
          </a:p>
        </p:txBody>
      </p:sp>
      <p:pic>
        <p:nvPicPr>
          <p:cNvPr id="7" name="Picture 6"/>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025140" y="3414084"/>
            <a:ext cx="327660" cy="230505"/>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486400" y="3402209"/>
            <a:ext cx="316230" cy="230505"/>
          </a:xfrm>
          <a:prstGeom prst="rect">
            <a:avLst/>
          </a:prstGeom>
        </p:spPr>
      </p:pic>
      <p:pic>
        <p:nvPicPr>
          <p:cNvPr id="9" name="Picture 8"/>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358890" y="3446794"/>
            <a:ext cx="1261110" cy="226695"/>
          </a:xfrm>
          <a:prstGeom prst="rect">
            <a:avLst/>
          </a:prstGeom>
        </p:spPr>
      </p:pic>
      <p:grpSp>
        <p:nvGrpSpPr>
          <p:cNvPr id="308" name="Group 307"/>
          <p:cNvGrpSpPr/>
          <p:nvPr/>
        </p:nvGrpSpPr>
        <p:grpSpPr>
          <a:xfrm>
            <a:off x="5449297" y="3844714"/>
            <a:ext cx="1990676" cy="1004128"/>
            <a:chOff x="1905000" y="2190750"/>
            <a:chExt cx="3483917" cy="1744001"/>
          </a:xfrm>
        </p:grpSpPr>
        <p:sp>
          <p:nvSpPr>
            <p:cNvPr id="313" name="Oval 312"/>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4" name="Oval 313"/>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5" name="Oval 314"/>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6" name="Oval 315"/>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7" name="Oval 316"/>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18" name="Straight Arrow Connector 317"/>
            <p:cNvCxnSpPr>
              <a:stCxn id="315" idx="6"/>
              <a:endCxn id="316"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314" idx="6"/>
              <a:endCxn id="316"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313" idx="6"/>
              <a:endCxn id="316"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1" name="Oval 320"/>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22" name="Straight Arrow Connector 321"/>
            <p:cNvCxnSpPr>
              <a:stCxn id="315" idx="6"/>
              <a:endCxn id="321"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314" idx="6"/>
              <a:endCxn id="321"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a:stCxn id="313" idx="6"/>
              <a:endCxn id="321"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5" name="Oval 324"/>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26" name="Straight Arrow Connector 325"/>
            <p:cNvCxnSpPr>
              <a:stCxn id="315" idx="6"/>
              <a:endCxn id="325"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314" idx="6"/>
              <a:endCxn id="325"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13" idx="6"/>
              <a:endCxn id="325"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5" name="Oval 35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56" name="Straight Arrow Connector 355"/>
            <p:cNvCxnSpPr>
              <a:stCxn id="315" idx="6"/>
              <a:endCxn id="35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a:stCxn id="314" idx="6"/>
              <a:endCxn id="35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a:stCxn id="313" idx="6"/>
              <a:endCxn id="35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9" name="Oval 35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60" name="Straight Arrow Connector 359"/>
            <p:cNvCxnSpPr>
              <a:stCxn id="315" idx="6"/>
              <a:endCxn id="35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314" idx="6"/>
              <a:endCxn id="35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a:stCxn id="313" idx="6"/>
              <a:endCxn id="35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3" name="Oval 36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64" name="Straight Arrow Connector 363"/>
            <p:cNvCxnSpPr>
              <a:stCxn id="316" idx="6"/>
              <a:endCxn id="36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321" idx="6"/>
              <a:endCxn id="36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stCxn id="325" idx="6"/>
              <a:endCxn id="36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55" idx="6"/>
              <a:endCxn id="36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59" idx="6"/>
              <a:endCxn id="36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9" name="Oval 36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0" name="Straight Arrow Connector 369"/>
            <p:cNvCxnSpPr>
              <a:endCxn id="36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a:stCxn id="325" idx="6"/>
              <a:endCxn id="36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endCxn id="36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endCxn id="36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a:stCxn id="316" idx="6"/>
              <a:endCxn id="36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5" name="Oval 37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6" name="Straight Arrow Connector 375"/>
            <p:cNvCxnSpPr>
              <a:endCxn id="37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a:endCxn id="37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endCxn id="37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a:stCxn id="321" idx="6"/>
              <a:endCxn id="37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a:stCxn id="316" idx="6"/>
              <a:endCxn id="37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1" name="Oval 38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2" name="Straight Arrow Connector 381"/>
            <p:cNvCxnSpPr>
              <a:stCxn id="355" idx="6"/>
              <a:endCxn id="38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a:endCxn id="38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stCxn id="325" idx="6"/>
              <a:endCxn id="38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5" name="Straight Arrow Connector 384"/>
            <p:cNvCxnSpPr>
              <a:stCxn id="321" idx="6"/>
              <a:endCxn id="38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6" name="Straight Arrow Connector 385"/>
            <p:cNvCxnSpPr>
              <a:stCxn id="316" idx="6"/>
              <a:endCxn id="38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7" name="Oval 38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8" name="Straight Arrow Connector 387"/>
            <p:cNvCxnSpPr>
              <a:endCxn id="38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355" idx="6"/>
              <a:endCxn id="38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325" idx="6"/>
              <a:endCxn id="38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a:stCxn id="321" idx="6"/>
              <a:endCxn id="38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2" name="Straight Arrow Connector 391"/>
            <p:cNvCxnSpPr>
              <a:stCxn id="316" idx="6"/>
              <a:endCxn id="38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363" idx="6"/>
              <a:endCxn id="317"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69" idx="6"/>
              <a:endCxn id="317"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a:stCxn id="375" idx="6"/>
              <a:endCxn id="317"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381" idx="6"/>
              <a:endCxn id="317"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a:stCxn id="387" idx="6"/>
              <a:endCxn id="317"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8" name="Oval 397"/>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99" name="Straight Arrow Connector 398"/>
            <p:cNvCxnSpPr>
              <a:endCxn id="398"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a:endCxn id="398"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0" name="Straight Arrow Connector 439"/>
            <p:cNvCxnSpPr>
              <a:endCxn id="398"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1" name="Straight Arrow Connector 440"/>
            <p:cNvCxnSpPr>
              <a:endCxn id="398"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stCxn id="363" idx="6"/>
              <a:endCxn id="398"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3" name="Oval 442"/>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44" name="Straight Arrow Connector 443"/>
            <p:cNvCxnSpPr>
              <a:endCxn id="443"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5" name="Straight Arrow Connector 444"/>
            <p:cNvCxnSpPr>
              <a:endCxn id="443"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6" name="Straight Arrow Connector 445"/>
            <p:cNvCxnSpPr>
              <a:endCxn id="443"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369" idx="6"/>
              <a:endCxn id="443"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stCxn id="363" idx="6"/>
              <a:endCxn id="443"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9" name="Oval 448"/>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50" name="Straight Arrow Connector 449"/>
            <p:cNvCxnSpPr>
              <a:endCxn id="449"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1" name="Straight Arrow Connector 450"/>
            <p:cNvCxnSpPr>
              <a:endCxn id="449"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2" name="Straight Arrow Connector 451"/>
            <p:cNvCxnSpPr>
              <a:stCxn id="375" idx="6"/>
              <a:endCxn id="449"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a:stCxn id="369" idx="6"/>
              <a:endCxn id="449"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a:stCxn id="363" idx="6"/>
              <a:endCxn id="449"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33600" y="3030410"/>
            <a:ext cx="1022985" cy="291465"/>
          </a:xfrm>
          <a:prstGeom prst="rect">
            <a:avLst/>
          </a:prstGeom>
        </p:spPr>
      </p:pic>
    </p:spTree>
    <p:extLst>
      <p:ext uri="{BB962C8B-B14F-4D97-AF65-F5344CB8AC3E}">
        <p14:creationId xmlns:p14="http://schemas.microsoft.com/office/powerpoint/2010/main" val="57461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5750"/>
            <a:ext cx="7315200" cy="461665"/>
          </a:xfrm>
          <a:prstGeom prst="rect">
            <a:avLst/>
          </a:prstGeom>
          <a:noFill/>
        </p:spPr>
        <p:txBody>
          <a:bodyPr wrap="square" rtlCol="0">
            <a:spAutoFit/>
          </a:bodyPr>
          <a:lstStyle/>
          <a:p>
            <a:r>
              <a:rPr lang="en-US" sz="2400" b="1" dirty="0">
                <a:solidFill>
                  <a:prstClr val="black"/>
                </a:solidFill>
                <a:latin typeface="Calibri"/>
              </a:rPr>
              <a:t>Training a neural network</a:t>
            </a:r>
          </a:p>
        </p:txBody>
      </p:sp>
      <p:sp>
        <p:nvSpPr>
          <p:cNvPr id="10" name="TextBox 9"/>
          <p:cNvSpPr txBox="1"/>
          <p:nvPr/>
        </p:nvSpPr>
        <p:spPr>
          <a:xfrm>
            <a:off x="304800" y="662285"/>
            <a:ext cx="8583378" cy="2677656"/>
          </a:xfrm>
          <a:prstGeom prst="rect">
            <a:avLst/>
          </a:prstGeom>
          <a:noFill/>
        </p:spPr>
        <p:txBody>
          <a:bodyPr wrap="square" rtlCol="0">
            <a:spAutoFit/>
          </a:bodyPr>
          <a:lstStyle/>
          <a:p>
            <a:pPr marL="457200" indent="-457200">
              <a:buFont typeface="+mj-lt"/>
              <a:buAutoNum type="arabicPeriod" startAt="5"/>
            </a:pPr>
            <a:r>
              <a:rPr lang="en-US" sz="2400" dirty="0">
                <a:solidFill>
                  <a:prstClr val="black"/>
                </a:solidFill>
                <a:latin typeface="Calibri"/>
              </a:rPr>
              <a:t>Use gradient checking to compare                   computed using backpropagation vs. using  numerical estimate of gradient          of          .</a:t>
            </a:r>
            <a:br>
              <a:rPr lang="en-US" sz="2400" dirty="0">
                <a:solidFill>
                  <a:prstClr val="black"/>
                </a:solidFill>
                <a:latin typeface="Calibri"/>
              </a:rPr>
            </a:br>
            <a:r>
              <a:rPr lang="en-US" sz="2400" dirty="0">
                <a:solidFill>
                  <a:prstClr val="black"/>
                </a:solidFill>
                <a:latin typeface="Calibri"/>
              </a:rPr>
              <a:t>Then disable gradient checking code.</a:t>
            </a:r>
          </a:p>
          <a:p>
            <a:pPr marL="457200" indent="-457200">
              <a:buFontTx/>
              <a:buAutoNum type="arabicPeriod" startAt="5"/>
            </a:pPr>
            <a:r>
              <a:rPr lang="en-US" sz="2400" dirty="0">
                <a:solidFill>
                  <a:prstClr val="black"/>
                </a:solidFill>
                <a:latin typeface="Calibri"/>
              </a:rPr>
              <a:t>Use gradient descent or advanced optimization method with backpropagation to try to  minimize          as a function of parameters</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34440" y="1521775"/>
            <a:ext cx="518160" cy="255270"/>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81600" y="686778"/>
            <a:ext cx="1049655" cy="453390"/>
          </a:xfrm>
          <a:prstGeom prst="rect">
            <a:avLst/>
          </a:prstGeom>
        </p:spPr>
      </p:pic>
      <p:pic>
        <p:nvPicPr>
          <p:cNvPr id="16" name="Picture 1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5345875" y="2612325"/>
            <a:ext cx="518160" cy="255270"/>
          </a:xfrm>
          <a:prstGeom prst="rect">
            <a:avLst/>
          </a:prstGeom>
        </p:spPr>
      </p:pic>
      <p:pic>
        <p:nvPicPr>
          <p:cNvPr id="13" name="Picture 12"/>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2358905" y="3005200"/>
            <a:ext cx="169545" cy="184785"/>
          </a:xfrm>
          <a:prstGeom prst="rect">
            <a:avLst/>
          </a:prstGeom>
        </p:spPr>
      </p:pic>
    </p:spTree>
    <p:extLst>
      <p:ext uri="{BB962C8B-B14F-4D97-AF65-F5344CB8AC3E}">
        <p14:creationId xmlns:p14="http://schemas.microsoft.com/office/powerpoint/2010/main" val="54673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23950"/>
            <a:ext cx="2857500" cy="1409700"/>
          </a:xfrm>
          <a:prstGeom prst="rect">
            <a:avLst/>
          </a:prstGeom>
        </p:spPr>
      </p:pic>
      <p:sp>
        <p:nvSpPr>
          <p:cNvPr id="14" name="Rectangle 13"/>
          <p:cNvSpPr/>
          <p:nvPr/>
        </p:nvSpPr>
        <p:spPr>
          <a:xfrm>
            <a:off x="3213960" y="2634391"/>
            <a:ext cx="4533900" cy="2025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533400" y="895521"/>
            <a:ext cx="1540871" cy="400110"/>
          </a:xfrm>
          <a:prstGeom prst="rect">
            <a:avLst/>
          </a:prstGeom>
          <a:noFill/>
        </p:spPr>
        <p:txBody>
          <a:bodyPr wrap="none" rtlCol="0">
            <a:spAutoFit/>
          </a:bodyPr>
          <a:lstStyle/>
          <a:p>
            <a:r>
              <a:rPr lang="en-US" sz="2000" dirty="0"/>
              <a:t>You see this: </a:t>
            </a:r>
          </a:p>
        </p:txBody>
      </p:sp>
      <p:pic>
        <p:nvPicPr>
          <p:cNvPr id="6" name="Picture 14" descr="StanleyTinyS_Numbers"/>
          <p:cNvPicPr>
            <a:picLocks noChangeAspect="1" noChangeArrowheads="1"/>
          </p:cNvPicPr>
          <p:nvPr/>
        </p:nvPicPr>
        <p:blipFill>
          <a:blip r:embed="rId3" cstate="print"/>
          <a:srcRect/>
          <a:stretch>
            <a:fillRect/>
          </a:stretch>
        </p:blipFill>
        <p:spPr bwMode="auto">
          <a:xfrm>
            <a:off x="3397316" y="3014521"/>
            <a:ext cx="4165534" cy="1521695"/>
          </a:xfrm>
          <a:prstGeom prst="rect">
            <a:avLst/>
          </a:prstGeom>
          <a:noFill/>
          <a:ln w="9525">
            <a:noFill/>
            <a:miter lim="800000"/>
            <a:headEnd/>
            <a:tailEnd/>
          </a:ln>
        </p:spPr>
      </p:pic>
      <p:sp>
        <p:nvSpPr>
          <p:cNvPr id="7" name="Rectangle 16"/>
          <p:cNvSpPr>
            <a:spLocks noChangeArrowheads="1"/>
          </p:cNvSpPr>
          <p:nvPr/>
        </p:nvSpPr>
        <p:spPr bwMode="auto">
          <a:xfrm>
            <a:off x="2422525" y="1700221"/>
            <a:ext cx="109537" cy="112713"/>
          </a:xfrm>
          <a:prstGeom prst="rect">
            <a:avLst/>
          </a:prstGeom>
          <a:noFill/>
          <a:ln w="28575">
            <a:solidFill>
              <a:srgbClr val="FF0000"/>
            </a:solidFill>
            <a:miter lim="800000"/>
            <a:headEnd/>
            <a:tailEnd/>
          </a:ln>
        </p:spPr>
        <p:txBody>
          <a:bodyPr wrap="none" anchor="ctr"/>
          <a:lstStyle/>
          <a:p>
            <a:pPr algn="ctr"/>
            <a:endParaRPr lang="en-US"/>
          </a:p>
        </p:txBody>
      </p:sp>
      <p:grpSp>
        <p:nvGrpSpPr>
          <p:cNvPr id="8" name="Group 21"/>
          <p:cNvGrpSpPr>
            <a:grpSpLocks/>
          </p:cNvGrpSpPr>
          <p:nvPr/>
        </p:nvGrpSpPr>
        <p:grpSpPr bwMode="auto">
          <a:xfrm>
            <a:off x="2413860" y="1688241"/>
            <a:ext cx="5324475" cy="2609850"/>
            <a:chOff x="2286" y="1392"/>
            <a:chExt cx="3354" cy="1644"/>
          </a:xfrm>
        </p:grpSpPr>
        <p:sp>
          <p:nvSpPr>
            <p:cNvPr id="9" name="Text Box 7"/>
            <p:cNvSpPr txBox="1">
              <a:spLocks noChangeArrowheads="1"/>
            </p:cNvSpPr>
            <p:nvPr/>
          </p:nvSpPr>
          <p:spPr bwMode="auto">
            <a:xfrm>
              <a:off x="2784" y="1982"/>
              <a:ext cx="1601" cy="233"/>
            </a:xfrm>
            <a:prstGeom prst="rect">
              <a:avLst/>
            </a:prstGeom>
            <a:noFill/>
            <a:ln w="12700">
              <a:noFill/>
              <a:miter lim="800000"/>
              <a:headEnd/>
              <a:tailEnd/>
            </a:ln>
          </p:spPr>
          <p:txBody>
            <a:bodyPr wrap="none">
              <a:spAutoFit/>
            </a:bodyPr>
            <a:lstStyle/>
            <a:p>
              <a:r>
                <a:rPr lang="en-US" dirty="0"/>
                <a:t>But the camera sees this:</a:t>
              </a:r>
            </a:p>
          </p:txBody>
        </p:sp>
        <p:sp>
          <p:nvSpPr>
            <p:cNvPr id="10" name="Line 17"/>
            <p:cNvSpPr>
              <a:spLocks noChangeShapeType="1"/>
            </p:cNvSpPr>
            <p:nvPr/>
          </p:nvSpPr>
          <p:spPr bwMode="auto">
            <a:xfrm>
              <a:off x="2364" y="1398"/>
              <a:ext cx="3276" cy="576"/>
            </a:xfrm>
            <a:prstGeom prst="line">
              <a:avLst/>
            </a:prstGeom>
            <a:noFill/>
            <a:ln w="12700">
              <a:solidFill>
                <a:srgbClr val="FF0000"/>
              </a:solidFill>
              <a:prstDash val="dash"/>
              <a:round/>
              <a:headEnd/>
              <a:tailEnd/>
            </a:ln>
          </p:spPr>
          <p:txBody>
            <a:bodyPr/>
            <a:lstStyle/>
            <a:p>
              <a:endParaRPr lang="en-US"/>
            </a:p>
          </p:txBody>
        </p:sp>
        <p:sp>
          <p:nvSpPr>
            <p:cNvPr id="11" name="Line 18"/>
            <p:cNvSpPr>
              <a:spLocks noChangeShapeType="1"/>
            </p:cNvSpPr>
            <p:nvPr/>
          </p:nvSpPr>
          <p:spPr bwMode="auto">
            <a:xfrm>
              <a:off x="2292" y="1392"/>
              <a:ext cx="498" cy="596"/>
            </a:xfrm>
            <a:prstGeom prst="line">
              <a:avLst/>
            </a:prstGeom>
            <a:noFill/>
            <a:ln w="12700">
              <a:solidFill>
                <a:srgbClr val="FF0000"/>
              </a:solidFill>
              <a:prstDash val="dash"/>
              <a:round/>
              <a:headEnd/>
              <a:tailEnd/>
            </a:ln>
          </p:spPr>
          <p:txBody>
            <a:bodyPr/>
            <a:lstStyle/>
            <a:p>
              <a:endParaRPr lang="en-US"/>
            </a:p>
          </p:txBody>
        </p:sp>
        <p:sp>
          <p:nvSpPr>
            <p:cNvPr id="12" name="Line 19"/>
            <p:cNvSpPr>
              <a:spLocks noChangeShapeType="1"/>
            </p:cNvSpPr>
            <p:nvPr/>
          </p:nvSpPr>
          <p:spPr bwMode="auto">
            <a:xfrm>
              <a:off x="2286" y="1470"/>
              <a:ext cx="498" cy="1566"/>
            </a:xfrm>
            <a:prstGeom prst="line">
              <a:avLst/>
            </a:prstGeom>
            <a:noFill/>
            <a:ln w="12700">
              <a:solidFill>
                <a:srgbClr val="FF0000"/>
              </a:solidFill>
              <a:prstDash val="dash"/>
              <a:round/>
              <a:headEnd/>
              <a:tailEnd/>
            </a:ln>
          </p:spPr>
          <p:txBody>
            <a:bodyPr/>
            <a:lstStyle/>
            <a:p>
              <a:endParaRPr lang="en-US"/>
            </a:p>
          </p:txBody>
        </p:sp>
      </p:grpSp>
      <p:sp>
        <p:nvSpPr>
          <p:cNvPr id="13" name="TextBox 12"/>
          <p:cNvSpPr txBox="1"/>
          <p:nvPr/>
        </p:nvSpPr>
        <p:spPr>
          <a:xfrm>
            <a:off x="381000" y="285750"/>
            <a:ext cx="6400800" cy="461665"/>
          </a:xfrm>
          <a:prstGeom prst="rect">
            <a:avLst/>
          </a:prstGeom>
          <a:noFill/>
        </p:spPr>
        <p:txBody>
          <a:bodyPr wrap="square" rtlCol="0">
            <a:spAutoFit/>
          </a:bodyPr>
          <a:lstStyle/>
          <a:p>
            <a:r>
              <a:rPr lang="en-US" sz="2400" b="1" dirty="0"/>
              <a:t>What is this?</a:t>
            </a:r>
          </a:p>
        </p:txBody>
      </p:sp>
    </p:spTree>
    <p:extLst>
      <p:ext uri="{BB962C8B-B14F-4D97-AF65-F5344CB8AC3E}">
        <p14:creationId xmlns:p14="http://schemas.microsoft.com/office/powerpoint/2010/main" val="114349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p:cNvSpPr txBox="1"/>
          <p:nvPr/>
        </p:nvSpPr>
        <p:spPr>
          <a:xfrm>
            <a:off x="301038" y="831849"/>
            <a:ext cx="4151248" cy="2389327"/>
          </a:xfrm>
          <a:prstGeom prst="rect">
            <a:avLst/>
          </a:prstGeom>
          <a:solidFill>
            <a:schemeClr val="accent5">
              <a:lumMod val="20000"/>
              <a:lumOff val="80000"/>
            </a:schemeClr>
          </a:solidFill>
          <a:ln w="3175"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mj-lt"/>
              <a:ea typeface="+mn-ea"/>
              <a:cs typeface="Arial"/>
            </a:endParaRPr>
          </a:p>
        </p:txBody>
      </p:sp>
      <p:sp>
        <p:nvSpPr>
          <p:cNvPr id="129" name="TextBox 128"/>
          <p:cNvSpPr txBox="1"/>
          <p:nvPr/>
        </p:nvSpPr>
        <p:spPr>
          <a:xfrm>
            <a:off x="4700194" y="831850"/>
            <a:ext cx="4151248" cy="2389327"/>
          </a:xfrm>
          <a:prstGeom prst="rect">
            <a:avLst/>
          </a:prstGeom>
          <a:solidFill>
            <a:schemeClr val="accent5">
              <a:lumMod val="20000"/>
              <a:lumOff val="80000"/>
            </a:schemeClr>
          </a:solidFill>
          <a:ln w="3175"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mj-lt"/>
              <a:ea typeface="+mn-ea"/>
              <a:cs typeface="Arial"/>
            </a:endParaRPr>
          </a:p>
        </p:txBody>
      </p:sp>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latin typeface="+mj-lt"/>
              </a:rPr>
              <a:t>Computer Vision: Car detection</a:t>
            </a:r>
          </a:p>
        </p:txBody>
      </p:sp>
      <p:sp>
        <p:nvSpPr>
          <p:cNvPr id="79" name="Text Box 19"/>
          <p:cNvSpPr txBox="1">
            <a:spLocks noChangeArrowheads="1"/>
          </p:cNvSpPr>
          <p:nvPr/>
        </p:nvSpPr>
        <p:spPr bwMode="auto">
          <a:xfrm>
            <a:off x="4724400" y="3409950"/>
            <a:ext cx="1932260" cy="1569660"/>
          </a:xfrm>
          <a:prstGeom prst="rect">
            <a:avLst/>
          </a:prstGeom>
          <a:noFill/>
          <a:ln w="12700" algn="ctr">
            <a:noFill/>
            <a:miter lim="800000"/>
            <a:headEnd/>
            <a:tailEnd/>
          </a:ln>
        </p:spPr>
        <p:txBody>
          <a:bodyPr wrap="none">
            <a:spAutoFit/>
          </a:bodyPr>
          <a:lstStyle/>
          <a:p>
            <a:pPr algn="l">
              <a:spcBef>
                <a:spcPct val="0"/>
              </a:spcBef>
            </a:pPr>
            <a:r>
              <a:rPr lang="en-US" sz="2400" dirty="0">
                <a:latin typeface="+mj-lt"/>
              </a:rPr>
              <a:t>Testing:</a:t>
            </a:r>
          </a:p>
          <a:p>
            <a:pPr algn="l">
              <a:spcBef>
                <a:spcPct val="0"/>
              </a:spcBef>
            </a:pPr>
            <a:endParaRPr lang="en-US" sz="2400" dirty="0">
              <a:latin typeface="+mj-lt"/>
            </a:endParaRPr>
          </a:p>
          <a:p>
            <a:pPr algn="l">
              <a:spcBef>
                <a:spcPct val="0"/>
              </a:spcBef>
            </a:pPr>
            <a:endParaRPr lang="en-US" sz="2400" dirty="0">
              <a:latin typeface="+mj-lt"/>
            </a:endParaRPr>
          </a:p>
          <a:p>
            <a:pPr algn="l">
              <a:spcBef>
                <a:spcPct val="0"/>
              </a:spcBef>
            </a:pPr>
            <a:r>
              <a:rPr lang="en-US" sz="2400" dirty="0">
                <a:latin typeface="+mj-lt"/>
              </a:rPr>
              <a:t>What is this?  </a:t>
            </a:r>
          </a:p>
        </p:txBody>
      </p:sp>
      <p:sp>
        <p:nvSpPr>
          <p:cNvPr id="86" name="Text Box 20"/>
          <p:cNvSpPr txBox="1">
            <a:spLocks noChangeArrowheads="1"/>
          </p:cNvSpPr>
          <p:nvPr/>
        </p:nvSpPr>
        <p:spPr bwMode="auto">
          <a:xfrm>
            <a:off x="6141793" y="2766236"/>
            <a:ext cx="1318034" cy="400111"/>
          </a:xfrm>
          <a:prstGeom prst="rect">
            <a:avLst/>
          </a:prstGeom>
          <a:noFill/>
          <a:ln w="12700" algn="ctr">
            <a:noFill/>
            <a:miter lim="800000"/>
            <a:headEnd/>
            <a:tailEnd/>
          </a:ln>
        </p:spPr>
        <p:txBody>
          <a:bodyPr wrap="square">
            <a:spAutoFit/>
          </a:bodyPr>
          <a:lstStyle/>
          <a:p>
            <a:pPr algn="ctr">
              <a:spcBef>
                <a:spcPct val="0"/>
              </a:spcBef>
            </a:pPr>
            <a:r>
              <a:rPr lang="en-US" sz="2000" dirty="0">
                <a:latin typeface="+mj-lt"/>
              </a:rPr>
              <a:t>Not a car</a:t>
            </a:r>
          </a:p>
        </p:txBody>
      </p:sp>
      <p:sp>
        <p:nvSpPr>
          <p:cNvPr id="118" name="Text Box 20"/>
          <p:cNvSpPr txBox="1">
            <a:spLocks noChangeArrowheads="1"/>
          </p:cNvSpPr>
          <p:nvPr/>
        </p:nvSpPr>
        <p:spPr bwMode="auto">
          <a:xfrm>
            <a:off x="1730673" y="2769411"/>
            <a:ext cx="1318034" cy="400111"/>
          </a:xfrm>
          <a:prstGeom prst="rect">
            <a:avLst/>
          </a:prstGeom>
          <a:noFill/>
          <a:ln w="12700" algn="ctr">
            <a:noFill/>
            <a:miter lim="800000"/>
            <a:headEnd/>
            <a:tailEnd/>
          </a:ln>
        </p:spPr>
        <p:txBody>
          <a:bodyPr wrap="square">
            <a:spAutoFit/>
          </a:bodyPr>
          <a:lstStyle/>
          <a:p>
            <a:pPr algn="ctr">
              <a:spcBef>
                <a:spcPct val="0"/>
              </a:spcBef>
            </a:pPr>
            <a:r>
              <a:rPr lang="en-US" sz="2000" dirty="0">
                <a:latin typeface="+mj-lt"/>
              </a:rPr>
              <a:t>Cars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281" y="1962150"/>
            <a:ext cx="1069848" cy="71617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7088" y="3562350"/>
            <a:ext cx="1463075" cy="68217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52" y="1934836"/>
            <a:ext cx="1069848" cy="713114"/>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10" y="1047750"/>
            <a:ext cx="1061990" cy="707993"/>
          </a:xfrm>
          <a:prstGeom prst="rect">
            <a:avLst/>
          </a:prstGeom>
        </p:spPr>
      </p:pic>
      <p:pic>
        <p:nvPicPr>
          <p:cNvPr id="23" name="Picture 22"/>
          <p:cNvPicPr>
            <a:picLocks noChangeAspect="1"/>
          </p:cNvPicPr>
          <p:nvPr/>
        </p:nvPicPr>
        <p:blipFill rotWithShape="1">
          <a:blip r:embed="rId6" cstate="print">
            <a:extLst>
              <a:ext uri="{28A0092B-C50C-407E-A947-70E740481C1C}">
                <a14:useLocalDpi xmlns:a14="http://schemas.microsoft.com/office/drawing/2010/main" val="0"/>
              </a:ext>
            </a:extLst>
          </a:blip>
          <a:srcRect b="13445"/>
          <a:stretch/>
        </p:blipFill>
        <p:spPr>
          <a:xfrm>
            <a:off x="3121152" y="1047750"/>
            <a:ext cx="1069848" cy="694502"/>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4490" y="1047750"/>
            <a:ext cx="1069848" cy="708351"/>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21152" y="1940047"/>
            <a:ext cx="1069848" cy="716179"/>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48429" y="1071286"/>
            <a:ext cx="1067845" cy="715604"/>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t="6645" b="2567"/>
          <a:stretch/>
        </p:blipFill>
        <p:spPr>
          <a:xfrm>
            <a:off x="4947401" y="1056894"/>
            <a:ext cx="1067845" cy="725388"/>
          </a:xfrm>
          <a:prstGeom prst="rect">
            <a:avLst/>
          </a:prstGeom>
        </p:spPr>
      </p:pic>
      <p:pic>
        <p:nvPicPr>
          <p:cNvPr id="28" name="Picture 27"/>
          <p:cNvPicPr>
            <a:picLocks noChangeAspect="1"/>
          </p:cNvPicPr>
          <p:nvPr/>
        </p:nvPicPr>
        <p:blipFill rotWithShape="1">
          <a:blip r:embed="rId11" cstate="print">
            <a:extLst>
              <a:ext uri="{28A0092B-C50C-407E-A947-70E740481C1C}">
                <a14:useLocalDpi xmlns:a14="http://schemas.microsoft.com/office/drawing/2010/main" val="0"/>
              </a:ext>
            </a:extLst>
          </a:blip>
          <a:srcRect b="10268"/>
          <a:stretch/>
        </p:blipFill>
        <p:spPr>
          <a:xfrm>
            <a:off x="7548428" y="1966722"/>
            <a:ext cx="1067845" cy="718650"/>
          </a:xfrm>
          <a:prstGeom prst="rect">
            <a:avLst/>
          </a:prstGeom>
        </p:spPr>
      </p:pic>
      <p:pic>
        <p:nvPicPr>
          <p:cNvPr id="29" name="Picture 28"/>
          <p:cNvPicPr>
            <a:picLocks noChangeAspect="1"/>
          </p:cNvPicPr>
          <p:nvPr/>
        </p:nvPicPr>
        <p:blipFill rotWithShape="1">
          <a:blip r:embed="rId12" cstate="print">
            <a:extLst>
              <a:ext uri="{28A0092B-C50C-407E-A947-70E740481C1C}">
                <a14:useLocalDpi xmlns:a14="http://schemas.microsoft.com/office/drawing/2010/main" val="0"/>
              </a:ext>
            </a:extLst>
          </a:blip>
          <a:srcRect l="3788" r="3764"/>
          <a:stretch/>
        </p:blipFill>
        <p:spPr>
          <a:xfrm>
            <a:off x="4953000" y="1971294"/>
            <a:ext cx="1067845" cy="706743"/>
          </a:xfrm>
          <a:prstGeom prst="rect">
            <a:avLst/>
          </a:prstGeom>
        </p:spPr>
      </p:pic>
      <p:pic>
        <p:nvPicPr>
          <p:cNvPr id="30" name="Picture 29"/>
          <p:cNvPicPr>
            <a:picLocks noChangeAspect="1"/>
          </p:cNvPicPr>
          <p:nvPr/>
        </p:nvPicPr>
        <p:blipFill rotWithShape="1">
          <a:blip r:embed="rId13" cstate="print">
            <a:extLst>
              <a:ext uri="{28A0092B-C50C-407E-A947-70E740481C1C}">
                <a14:useLocalDpi xmlns:a14="http://schemas.microsoft.com/office/drawing/2010/main" val="0"/>
              </a:ext>
            </a:extLst>
          </a:blip>
          <a:srcRect b="8630"/>
          <a:stretch/>
        </p:blipFill>
        <p:spPr>
          <a:xfrm>
            <a:off x="6256660" y="1056929"/>
            <a:ext cx="1058540" cy="725389"/>
          </a:xfrm>
          <a:prstGeom prst="rect">
            <a:avLst/>
          </a:prstGeom>
        </p:spPr>
      </p:pic>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249734" y="1971294"/>
            <a:ext cx="1065466" cy="713246"/>
          </a:xfrm>
          <a:prstGeom prst="rect">
            <a:avLst/>
          </a:prstGeom>
        </p:spPr>
      </p:pic>
    </p:spTree>
    <p:extLst>
      <p:ext uri="{BB962C8B-B14F-4D97-AF65-F5344CB8AC3E}">
        <p14:creationId xmlns:p14="http://schemas.microsoft.com/office/powerpoint/2010/main" val="123527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523220"/>
          </a:xfrm>
          <a:prstGeom prst="rect">
            <a:avLst/>
          </a:prstGeom>
          <a:noFill/>
        </p:spPr>
        <p:txBody>
          <a:bodyPr wrap="square" rtlCol="0">
            <a:spAutoFit/>
          </a:bodyPr>
          <a:lstStyle/>
          <a:p>
            <a:r>
              <a:rPr lang="en-US" sz="2800" b="1" dirty="0"/>
              <a:t>Neural Networks</a:t>
            </a:r>
          </a:p>
        </p:txBody>
      </p:sp>
      <p:sp>
        <p:nvSpPr>
          <p:cNvPr id="19" name="TextBox 18"/>
          <p:cNvSpPr txBox="1"/>
          <p:nvPr/>
        </p:nvSpPr>
        <p:spPr>
          <a:xfrm>
            <a:off x="381000" y="916725"/>
            <a:ext cx="8305800" cy="2246769"/>
          </a:xfrm>
          <a:prstGeom prst="rect">
            <a:avLst/>
          </a:prstGeom>
          <a:noFill/>
        </p:spPr>
        <p:txBody>
          <a:bodyPr wrap="square" rtlCol="0">
            <a:spAutoFit/>
          </a:bodyPr>
          <a:lstStyle/>
          <a:p>
            <a:r>
              <a:rPr lang="en-US" sz="2800" dirty="0"/>
              <a:t>Origins: Algorithms that try to mimic the brain.</a:t>
            </a:r>
          </a:p>
          <a:p>
            <a:r>
              <a:rPr lang="en-US" sz="2800" dirty="0"/>
              <a:t>Was very widely used in 80s and early 90s; popularity diminished in late 90s.</a:t>
            </a:r>
          </a:p>
          <a:p>
            <a:r>
              <a:rPr lang="en-US" sz="2800" dirty="0"/>
              <a:t>Recent resurgence: State-of-the-art technique for many applications</a:t>
            </a:r>
          </a:p>
        </p:txBody>
      </p:sp>
      <p:pic>
        <p:nvPicPr>
          <p:cNvPr id="5" name="Picture">
            <a:extLst>
              <a:ext uri="{FF2B5EF4-FFF2-40B4-BE49-F238E27FC236}">
                <a16:creationId xmlns:a16="http://schemas.microsoft.com/office/drawing/2014/main" id="{06B4ADD2-E1F7-44A0-94FC-B430E0DCCCF1}"/>
              </a:ext>
            </a:extLst>
          </p:cNvPr>
          <p:cNvPicPr/>
          <p:nvPr/>
        </p:nvPicPr>
        <p:blipFill>
          <a:blip r:embed="rId2"/>
          <a:stretch>
            <a:fillRect/>
          </a:stretch>
        </p:blipFill>
        <p:spPr bwMode="auto">
          <a:xfrm>
            <a:off x="2971800" y="3333750"/>
            <a:ext cx="2438400" cy="1127760"/>
          </a:xfrm>
          <a:prstGeom prst="rect">
            <a:avLst/>
          </a:prstGeom>
          <a:noFill/>
          <a:ln w="9525">
            <a:noFill/>
            <a:headEnd/>
            <a:tailEnd/>
          </a:ln>
        </p:spPr>
      </p:pic>
    </p:spTree>
    <p:extLst>
      <p:ext uri="{BB962C8B-B14F-4D97-AF65-F5344CB8AC3E}">
        <p14:creationId xmlns:p14="http://schemas.microsoft.com/office/powerpoint/2010/main" val="31035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A020DD1-3054-45D0-8B93-FAD6292634BF}"/>
              </a:ext>
            </a:extLst>
          </p:cNvPr>
          <p:cNvSpPr txBox="1"/>
          <p:nvPr/>
        </p:nvSpPr>
        <p:spPr>
          <a:xfrm>
            <a:off x="228600" y="36048"/>
            <a:ext cx="8458200" cy="5030864"/>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神经系统科学家做了下面这个有趣的实验，把耳朵到听觉皮层的神经切断。在这种情况下，将其重新接到一个动物的大脑上，这样从眼睛到视神经的信号最终将传到听觉皮层。如果这样做了。那么结果表明听觉皮层将会学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代表了我们所知道的</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实际</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含义。所以，如果你对动物这样做，那么动物就可以完成视觉辨别任务，它们可以看图像，并根据图像做出适当的决定。它们正是通过脑组织中的这个部分完成的。</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下面再举另一个例子，</a:t>
            </a:r>
            <a:r>
              <a:rPr lang="zh-CN" altLang="en-US" kern="100" dirty="0">
                <a:latin typeface="Calibri" panose="020F0502020204030204" pitchFamily="34" charset="0"/>
                <a:ea typeface="宋体" panose="02010600030101010101" pitchFamily="2" charset="-122"/>
                <a:cs typeface="Times New Roman" panose="02020603050405020304" pitchFamily="18" charset="0"/>
              </a:rPr>
              <a:t>某个</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红色的脑组织是你的躯体感觉皮层，这是你用来处理触觉的，如果你做一个和刚才类似的重接实验，那么躯体感觉皮层也能学会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。这个实验和其它一些类似的实验，被称为</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神经重接实验</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这个意义上说，如果人体有同一块脑组织可以处理光、声或触觉信号，那么也许存在一种学习算法，可以同时处理视觉、听觉和触觉，而不是需要运行上千个不同的程序，或者上千个不同的算法来做这些大脑所完成的成千上万的美好事情。</a:t>
            </a:r>
          </a:p>
        </p:txBody>
      </p:sp>
    </p:spTree>
    <p:extLst>
      <p:ext uri="{BB962C8B-B14F-4D97-AF65-F5344CB8AC3E}">
        <p14:creationId xmlns:p14="http://schemas.microsoft.com/office/powerpoint/2010/main" val="155573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14157" y="2449830"/>
            <a:ext cx="2236446" cy="334353"/>
          </a:xfrm>
          <a:prstGeom prst="rect">
            <a:avLst/>
          </a:prstGeom>
          <a:noFill/>
        </p:spPr>
        <p:txBody>
          <a:bodyPr wrap="none" rtlCol="0">
            <a:spAutoFit/>
          </a:bodyPr>
          <a:lstStyle/>
          <a:p>
            <a:pPr algn="l">
              <a:spcBef>
                <a:spcPct val="0"/>
              </a:spcBef>
            </a:pPr>
            <a:r>
              <a:rPr lang="en-US" dirty="0">
                <a:latin typeface="+mj-lt"/>
              </a:rPr>
              <a:t>Seeing with your tongue</a:t>
            </a:r>
          </a:p>
        </p:txBody>
      </p:sp>
      <p:grpSp>
        <p:nvGrpSpPr>
          <p:cNvPr id="20" name="Group 19"/>
          <p:cNvGrpSpPr/>
          <p:nvPr/>
        </p:nvGrpSpPr>
        <p:grpSpPr>
          <a:xfrm>
            <a:off x="863926" y="742950"/>
            <a:ext cx="3708074" cy="1691059"/>
            <a:chOff x="482988" y="888916"/>
            <a:chExt cx="3708074" cy="1691059"/>
          </a:xfrm>
        </p:grpSpPr>
        <p:pic>
          <p:nvPicPr>
            <p:cNvPr id="5" name="Picture 3"/>
            <p:cNvPicPr>
              <a:picLocks noChangeAspect="1" noChangeArrowheads="1"/>
            </p:cNvPicPr>
            <p:nvPr/>
          </p:nvPicPr>
          <p:blipFill rotWithShape="1">
            <a:blip r:embed="rId2" cstate="print"/>
            <a:srcRect b="2914"/>
            <a:stretch/>
          </p:blipFill>
          <p:spPr bwMode="auto">
            <a:xfrm>
              <a:off x="482988" y="903721"/>
              <a:ext cx="1233917" cy="1668029"/>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l="8283" r="2048"/>
            <a:stretch>
              <a:fillRect/>
            </a:stretch>
          </p:blipFill>
          <p:spPr bwMode="auto">
            <a:xfrm>
              <a:off x="1796822" y="888916"/>
              <a:ext cx="2394240" cy="1691059"/>
            </a:xfrm>
            <a:prstGeom prst="rect">
              <a:avLst/>
            </a:prstGeom>
            <a:noFill/>
            <a:ln w="9525">
              <a:noFill/>
              <a:miter lim="800000"/>
              <a:headEnd/>
              <a:tailEnd/>
            </a:ln>
          </p:spPr>
        </p:pic>
      </p:grpSp>
      <p:sp>
        <p:nvSpPr>
          <p:cNvPr id="8" name="TextBox 7"/>
          <p:cNvSpPr txBox="1"/>
          <p:nvPr/>
        </p:nvSpPr>
        <p:spPr>
          <a:xfrm>
            <a:off x="5147170" y="2416432"/>
            <a:ext cx="2958927" cy="369332"/>
          </a:xfrm>
          <a:prstGeom prst="rect">
            <a:avLst/>
          </a:prstGeom>
          <a:noFill/>
        </p:spPr>
        <p:txBody>
          <a:bodyPr wrap="square" rtlCol="0">
            <a:spAutoFit/>
          </a:bodyPr>
          <a:lstStyle/>
          <a:p>
            <a:pPr algn="l">
              <a:spcBef>
                <a:spcPct val="0"/>
              </a:spcBef>
            </a:pPr>
            <a:r>
              <a:rPr lang="en-US" dirty="0">
                <a:latin typeface="+mj-lt"/>
              </a:rPr>
              <a:t>Human echolocation </a:t>
            </a:r>
          </a:p>
        </p:txBody>
      </p:sp>
      <p:pic>
        <p:nvPicPr>
          <p:cNvPr id="9" name="Picture 5"/>
          <p:cNvPicPr>
            <a:picLocks noChangeAspect="1" noChangeArrowheads="1"/>
          </p:cNvPicPr>
          <p:nvPr/>
        </p:nvPicPr>
        <p:blipFill rotWithShape="1">
          <a:blip r:embed="rId4" cstate="print"/>
          <a:srcRect t="7222" b="10814"/>
          <a:stretch/>
        </p:blipFill>
        <p:spPr bwMode="auto">
          <a:xfrm>
            <a:off x="5111728" y="742950"/>
            <a:ext cx="3041672" cy="1682834"/>
          </a:xfrm>
          <a:prstGeom prst="rect">
            <a:avLst/>
          </a:prstGeom>
          <a:noFill/>
          <a:ln w="9525">
            <a:noFill/>
            <a:miter lim="800000"/>
            <a:headEnd/>
            <a:tailEnd/>
          </a:ln>
        </p:spPr>
      </p:pic>
      <p:sp>
        <p:nvSpPr>
          <p:cNvPr id="10" name="Arc 9"/>
          <p:cNvSpPr/>
          <p:nvPr/>
        </p:nvSpPr>
        <p:spPr bwMode="auto">
          <a:xfrm rot="12896089">
            <a:off x="6761561" y="1408266"/>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prstTxWarp prst="textNoShape">
              <a:avLst/>
            </a:prstTxWarp>
            <a:spAutoFit/>
          </a:bodyPr>
          <a:lstStyle/>
          <a:p>
            <a:pPr algn="l" eaLnBrk="0" hangingPunct="0">
              <a:spcBef>
                <a:spcPct val="0"/>
              </a:spcBef>
            </a:pPr>
            <a:endParaRPr lang="en-US">
              <a:latin typeface="+mj-lt"/>
            </a:endParaRPr>
          </a:p>
        </p:txBody>
      </p:sp>
      <p:sp>
        <p:nvSpPr>
          <p:cNvPr id="11" name="Arc 10"/>
          <p:cNvSpPr/>
          <p:nvPr/>
        </p:nvSpPr>
        <p:spPr bwMode="auto">
          <a:xfrm rot="12896089">
            <a:off x="6485630" y="1478854"/>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prstTxWarp prst="textNoShape">
              <a:avLst/>
            </a:prstTxWarp>
            <a:spAutoFit/>
          </a:bodyPr>
          <a:lstStyle/>
          <a:p>
            <a:pPr algn="l" eaLnBrk="0" hangingPunct="0">
              <a:spcBef>
                <a:spcPct val="0"/>
              </a:spcBef>
            </a:pPr>
            <a:endParaRPr lang="en-US">
              <a:latin typeface="+mj-lt"/>
            </a:endParaRPr>
          </a:p>
        </p:txBody>
      </p:sp>
      <p:sp>
        <p:nvSpPr>
          <p:cNvPr id="12" name="Arc 11"/>
          <p:cNvSpPr/>
          <p:nvPr/>
        </p:nvSpPr>
        <p:spPr bwMode="auto">
          <a:xfrm rot="12896089">
            <a:off x="6642846" y="1453184"/>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prstTxWarp prst="textNoShape">
              <a:avLst/>
            </a:prstTxWarp>
            <a:spAutoFit/>
          </a:bodyPr>
          <a:lstStyle/>
          <a:p>
            <a:pPr algn="l" eaLnBrk="0" hangingPunct="0">
              <a:spcBef>
                <a:spcPct val="0"/>
              </a:spcBef>
            </a:pPr>
            <a:endParaRPr lang="en-US">
              <a:latin typeface="+mj-lt"/>
            </a:endParaRPr>
          </a:p>
        </p:txBody>
      </p:sp>
      <p:grpSp>
        <p:nvGrpSpPr>
          <p:cNvPr id="13" name="Group 23"/>
          <p:cNvGrpSpPr/>
          <p:nvPr/>
        </p:nvGrpSpPr>
        <p:grpSpPr>
          <a:xfrm>
            <a:off x="914400" y="2869810"/>
            <a:ext cx="3418070" cy="1683140"/>
            <a:chOff x="1153955" y="1931204"/>
            <a:chExt cx="5069460" cy="2496325"/>
          </a:xfrm>
        </p:grpSpPr>
        <p:pic>
          <p:nvPicPr>
            <p:cNvPr id="14" name="Picture 2" descr="C:\Users\ang\Desktop\d704fa5c809ebf8d6f97ef57f6f04ae3f6aec692.pdf - Adobe Acrobat Pro.jpg"/>
            <p:cNvPicPr>
              <a:picLocks noChangeAspect="1" noChangeArrowheads="1"/>
            </p:cNvPicPr>
            <p:nvPr/>
          </p:nvPicPr>
          <p:blipFill>
            <a:blip r:embed="rId5" cstate="print"/>
            <a:srcRect r="46584"/>
            <a:stretch>
              <a:fillRect/>
            </a:stretch>
          </p:blipFill>
          <p:spPr bwMode="auto">
            <a:xfrm>
              <a:off x="1153955" y="1931205"/>
              <a:ext cx="2649945" cy="2491095"/>
            </a:xfrm>
            <a:prstGeom prst="rect">
              <a:avLst/>
            </a:prstGeom>
            <a:noFill/>
          </p:spPr>
        </p:pic>
        <p:pic>
          <p:nvPicPr>
            <p:cNvPr id="15" name="Picture 3" descr="C:\Users\ang\Desktop\photo2.jpg"/>
            <p:cNvPicPr>
              <a:picLocks noChangeAspect="1" noChangeArrowheads="1"/>
            </p:cNvPicPr>
            <p:nvPr/>
          </p:nvPicPr>
          <p:blipFill>
            <a:blip r:embed="rId6" cstate="print"/>
            <a:srcRect l="17308" r="14615"/>
            <a:stretch>
              <a:fillRect/>
            </a:stretch>
          </p:blipFill>
          <p:spPr bwMode="auto">
            <a:xfrm>
              <a:off x="3957520" y="1931204"/>
              <a:ext cx="2265895" cy="2496325"/>
            </a:xfrm>
            <a:prstGeom prst="rect">
              <a:avLst/>
            </a:prstGeom>
            <a:noFill/>
          </p:spPr>
        </p:pic>
      </p:grpSp>
      <p:pic>
        <p:nvPicPr>
          <p:cNvPr id="16" name="Picture 5" descr="C:\Users\ang\Desktop\frog.jpg"/>
          <p:cNvPicPr>
            <a:picLocks noChangeAspect="1" noChangeArrowheads="1"/>
          </p:cNvPicPr>
          <p:nvPr/>
        </p:nvPicPr>
        <p:blipFill>
          <a:blip r:embed="rId7" cstate="print"/>
          <a:srcRect/>
          <a:stretch>
            <a:fillRect/>
          </a:stretch>
        </p:blipFill>
        <p:spPr bwMode="auto">
          <a:xfrm>
            <a:off x="5084731" y="2869809"/>
            <a:ext cx="3034924" cy="1679615"/>
          </a:xfrm>
          <a:prstGeom prst="rect">
            <a:avLst/>
          </a:prstGeom>
          <a:noFill/>
        </p:spPr>
      </p:pic>
      <p:sp>
        <p:nvSpPr>
          <p:cNvPr id="17" name="TextBox 16"/>
          <p:cNvSpPr txBox="1"/>
          <p:nvPr/>
        </p:nvSpPr>
        <p:spPr>
          <a:xfrm>
            <a:off x="1284019" y="4549424"/>
            <a:ext cx="2767874" cy="369332"/>
          </a:xfrm>
          <a:prstGeom prst="rect">
            <a:avLst/>
          </a:prstGeom>
          <a:noFill/>
        </p:spPr>
        <p:txBody>
          <a:bodyPr wrap="none" rtlCol="0">
            <a:spAutoFit/>
          </a:bodyPr>
          <a:lstStyle/>
          <a:p>
            <a:pPr algn="l">
              <a:spcBef>
                <a:spcPct val="0"/>
              </a:spcBef>
            </a:pPr>
            <a:r>
              <a:rPr lang="en-US" dirty="0" err="1">
                <a:latin typeface="+mj-lt"/>
              </a:rPr>
              <a:t>Haptic</a:t>
            </a:r>
            <a:r>
              <a:rPr lang="en-US" dirty="0">
                <a:latin typeface="+mj-lt"/>
              </a:rPr>
              <a:t> belt: Direction sense</a:t>
            </a:r>
          </a:p>
        </p:txBody>
      </p:sp>
      <p:sp>
        <p:nvSpPr>
          <p:cNvPr id="18" name="TextBox 17"/>
          <p:cNvSpPr txBox="1"/>
          <p:nvPr/>
        </p:nvSpPr>
        <p:spPr>
          <a:xfrm>
            <a:off x="5581978" y="4549424"/>
            <a:ext cx="2040430" cy="369332"/>
          </a:xfrm>
          <a:prstGeom prst="rect">
            <a:avLst/>
          </a:prstGeom>
          <a:noFill/>
        </p:spPr>
        <p:txBody>
          <a:bodyPr wrap="none" rtlCol="0">
            <a:spAutoFit/>
          </a:bodyPr>
          <a:lstStyle/>
          <a:p>
            <a:pPr algn="l">
              <a:spcBef>
                <a:spcPct val="0"/>
              </a:spcBef>
            </a:pPr>
            <a:r>
              <a:rPr lang="en-US" dirty="0">
                <a:latin typeface="+mj-lt"/>
              </a:rPr>
              <a:t>Implanting a 3</a:t>
            </a:r>
            <a:r>
              <a:rPr lang="en-US" baseline="30000" dirty="0">
                <a:latin typeface="+mj-lt"/>
              </a:rPr>
              <a:t>rd</a:t>
            </a:r>
            <a:r>
              <a:rPr lang="en-US" dirty="0">
                <a:latin typeface="+mj-lt"/>
              </a:rPr>
              <a:t> eye</a:t>
            </a:r>
          </a:p>
        </p:txBody>
      </p:sp>
      <p:sp>
        <p:nvSpPr>
          <p:cNvPr id="19" name="TextBox 18"/>
          <p:cNvSpPr txBox="1"/>
          <p:nvPr/>
        </p:nvSpPr>
        <p:spPr>
          <a:xfrm>
            <a:off x="381000" y="285750"/>
            <a:ext cx="6400800" cy="461665"/>
          </a:xfrm>
          <a:prstGeom prst="rect">
            <a:avLst/>
          </a:prstGeom>
          <a:noFill/>
        </p:spPr>
        <p:txBody>
          <a:bodyPr wrap="square" rtlCol="0">
            <a:spAutoFit/>
          </a:bodyPr>
          <a:lstStyle/>
          <a:p>
            <a:r>
              <a:rPr lang="en-US" sz="2400" b="1" dirty="0"/>
              <a:t>Sensor representations in the brain</a:t>
            </a:r>
          </a:p>
        </p:txBody>
      </p:sp>
      <p:sp>
        <p:nvSpPr>
          <p:cNvPr id="21" name="TextBox 20"/>
          <p:cNvSpPr txBox="1"/>
          <p:nvPr/>
        </p:nvSpPr>
        <p:spPr>
          <a:xfrm>
            <a:off x="0" y="4866501"/>
            <a:ext cx="5481629" cy="276999"/>
          </a:xfrm>
          <a:prstGeom prst="rect">
            <a:avLst/>
          </a:prstGeom>
          <a:noFill/>
        </p:spPr>
        <p:txBody>
          <a:bodyPr wrap="none" rtlCol="0">
            <a:spAutoFit/>
          </a:bodyPr>
          <a:lstStyle/>
          <a:p>
            <a:pPr algn="l">
              <a:spcBef>
                <a:spcPct val="0"/>
              </a:spcBef>
            </a:pPr>
            <a:r>
              <a:rPr lang="en-US" sz="1200" dirty="0">
                <a:solidFill>
                  <a:schemeClr val="bg1">
                    <a:lumMod val="50000"/>
                  </a:schemeClr>
                </a:solidFill>
                <a:latin typeface="+mj-lt"/>
              </a:rPr>
              <a:t>[BrainPort; Welsh &amp; Blasch, 1997; Nagel et al., 2005; Constantine-Paton &amp; Law, 2009]</a:t>
            </a:r>
          </a:p>
        </p:txBody>
      </p:sp>
    </p:spTree>
    <p:extLst>
      <p:ext uri="{BB962C8B-B14F-4D97-AF65-F5344CB8AC3E}">
        <p14:creationId xmlns:p14="http://schemas.microsoft.com/office/powerpoint/2010/main" val="302358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ng\Desktop\Neuron.jpg"/>
          <p:cNvPicPr>
            <a:picLocks noChangeAspect="1" noChangeArrowheads="1"/>
          </p:cNvPicPr>
          <p:nvPr/>
        </p:nvPicPr>
        <p:blipFill>
          <a:blip r:embed="rId2" cstate="print"/>
          <a:srcRect t="22274"/>
          <a:stretch>
            <a:fillRect/>
          </a:stretch>
        </p:blipFill>
        <p:spPr bwMode="auto">
          <a:xfrm>
            <a:off x="1447800" y="974812"/>
            <a:ext cx="6019800" cy="3193875"/>
          </a:xfrm>
          <a:prstGeom prst="rect">
            <a:avLst/>
          </a:prstGeom>
          <a:noFill/>
        </p:spPr>
      </p:pic>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Neuron in the brain</a:t>
            </a:r>
          </a:p>
        </p:txBody>
      </p:sp>
    </p:spTree>
    <p:extLst>
      <p:ext uri="{BB962C8B-B14F-4D97-AF65-F5344CB8AC3E}">
        <p14:creationId xmlns:p14="http://schemas.microsoft.com/office/powerpoint/2010/main" val="844207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0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j)} =&#10;$&#10;&#10;\end{document}"/>
  <p:tag name="IGUANATEXSIZE" val="2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0\\1\\0&#10;\end{smallmatrix} \right]&#10;$&#10;&#10;\end{document}"/>
  <p:tag name="IGUANATEXSIZE" val="2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4&#10;$&#10;&#10;\end{document}"/>
  <p:tag name="IGUANATEXSIZE" val="24"/>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1\\0\\0\\0&#10;\end{smallmatrix} \right]&#10;$&#10;&#10;\end{document}"/>
  <p:tag name="IGUANATEXSIZE" val="2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1\\0\\0&#10;\end{smallmatrix} \right]&#10;$&#10;&#10;\end{document}"/>
  <p:tag name="IGUANATEXSIZE" val="2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0\\1\\0&#10;\end{smallmatrix} \right]&#10;$&#10;&#10;\end{document}"/>
  <p:tag name="IGUANATEXSIZE" val="2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x^{(1)}, y^{(1)}), (x^{(2)}, y^{(2)}), \dots, (x^{(m)}, y^{(m)}) &#10;$&#10;&#10;\end{document}"/>
  <p:tag name="IGUANATEXSIZE" val="2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i)}&#10;$&#10;&#10;\end{document}"/>
  <p:tag name="IGUANATEXSIZE" val="2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1\\0\\0\\0&#10;\end{smallmatrix} \right]&#10;$&#10;&#10;\end{document}"/>
  <p:tag name="IGUANATEXSIZE" val="24"/>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1\\0\\0&#10;\end{smallmatrix} \right]&#10;$&#10;&#10;\end{document}"/>
  <p:tag name="IGUANATEXSIZE" val="24"/>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1\\0&#10;\end{smallmatrix} \right]&#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i&#10;$&#10;&#10;\end{document}"/>
  <p:tag name="IGUANATEXSIZE" val="2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0\\1&#10;\end{smallmatrix} \right]&#10;$&#10;&#10;\end{document}"/>
  <p:tag name="IGUANATEXSIZE" val="24"/>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4&#10;$&#10;&#10;\end{document}"/>
  <p:tag name="IGUANATEXSIZE" val="24"/>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 $ or $1$&#10;&#10;\end{document}"/>
  <p:tag name="IGUANATEXSIZE" val="20"/>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 \in \mathbb{R}^K&#10;$&#10;&#10;\end{document}"/>
  <p:tag name="IGUANATEXSIZE" val="24"/>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 (x^{(1)}, y^{(1)}), (x^{(2)}, y^{(2)}), \dots, (x^{(m)}, y^{(m)}) \}&#10;$&#10;&#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 =&#10;$&#10;&#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s_l =&#10;$&#10;&#10;\end{document}"/>
  <p:tag name="IGUANATEXSIZE" val="20"/>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10;$&#10;&#10;\end{document}"/>
  <p:tag name="IGUANATEXSIZE" val="20"/>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1\\0\\0\\0&#10;\end{smallmatrix} \right]&#10;$&#10;&#10;\end{document}"/>
  <p:tag name="IGUANATEXSIZE" val="24"/>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1\\0\\0&#10;\end{smallmatrix} \right]&#10;$&#10;&#10;\end{document}"/>
  <p:tag name="IGUANATEXSIZE" val="2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1\\0&#10;\end{smallmatrix} \right]&#10;$&#10;&#10;\end{document}"/>
  <p:tag name="IGUANATEXSIZE" val="24"/>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0\\1&#10;\end{smallmatrix} \right]&#10;$&#10;&#10;\end{document}"/>
  <p:tag name="IGUANATEXSIZE" val="24"/>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y^{(i)} \log h_\theta (x^{(i)}) + (1 - y^{(i)}) \log(1-h_\theta(x^{(i)})) \right] + \frac{\lambda}{2m} \sum^n_{j=1} \theta_j^2&#10;$&#10;&#10;\end{document}"/>
  <p:tag name="IGUANATEXSIZE" val="18"/>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sum^K_{k=1} y^{(i)}_k \log (h_\Theta (x^{(i)}))_k + (1 - y^{(i)}_k) \log(1-(h_\Theta(x^{(i)}))_k) \right] &#10;$&#10;&#10;\end{document}"/>
  <p:tag name="IGUANATEXSIZE" val="18"/>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 \frac{\lambda}{2m} \sum^{L-1}_{l=1} \sum^{s_l}_{i=1} \sum^{s_{l+1}}_{j=1} (\Theta_{ji}^{(l)})^2&#10;$&#10;&#10;\end{document}"/>
  <p:tag name="IGUANATEXSIZE" val="18"/>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K&#10;$&#10;&#10;\end{document}"/>
  <p:tag name="IGUANATEXSIZE" val="24"/>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_i = i^{th}$ output&#10;&#10;\end{document}"/>
  <p:tag name="IGUANATEXSIZE" val="24"/>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sum^K_{k=1} y^{(i)}_k \log h_\theta (x^{(i)})_k + (1 - y^{(i)}_k) \log(1-h_\theta(x^{(i)})_k) \right] &#10;$&#10;&#10;\end{document}"/>
  <p:tag name="IGUANATEXSIZE" val="18"/>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 \frac{\lambda}{2m} \sum^{L-1}_{l=1} \sum^{s_l}_{i=1} \sum^{s_{l+1}}_{j=1} (\Theta_j^{(l)})^2&#10;$&#10;&#10;\end{document}"/>
  <p:tag name="IGUANATEXSIZE" val="18"/>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min_\Theta J(\Theta)$&#10;&#10;\end{document}"/>
  <p:tag name="IGUANATEXSIZE" val="24"/>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10;&#10;\end{document}"/>
  <p:tag name="IGUANATEXSIZE" val="24"/>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frac{\partial}{\partial \Theta_{ij}^{(l)}} J(\Theta)&#10;$&#10;&#10;\end{document}"/>
  <p:tag name="IGUANATEXSIZE" val="24"/>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1)} = x&#10;$&#10;&#10;\end{document}"/>
  <p:tag name="IGUANATEXSIZE" val="24"/>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x&#10;$&#10;&#10;\end{document}"/>
  <p:tag name="IGUANATEXSIZE" val="24"/>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10;$&#10;&#10;\end{document}"/>
  <p:tag name="IGUANATEXSIZE" val="24"/>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2)} = \Theta^{(1)} a^{(1)}&#10;$&#10;&#10;\end{document}"/>
  <p:tag name="IGUANATEXSIZE" val="24"/>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2)} = g(z^{(2)})&#10;$&#10;&#10;\end{document}"/>
  <p:tag name="IGUANATEXSIZE" val="24"/>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3)} = \Theta^{(2)} a^{(2)}&#10;$&#10;&#10;\end{document}"/>
  <p:tag name="IGUANATEXSIZE" val="24"/>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3)} = g(z^{(3)})&#10;$&#10;&#10;\end{document}"/>
  <p:tag name="IGUANATEXSIZE" val="24"/>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4)} = \Theta^{(3)} a^{(3)}&#10;$&#10;&#10;\end{document}"/>
  <p:tag name="IGUANATEXSIZE" val="24"/>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10;$&#10;&#10;\end{document}"/>
  <p:tag name="IGUANATEXSIZE" val="20"/>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4)} = h_\Theta(x) = g(z^{(4)})&#10;$&#10;&#10;\end{document}"/>
  <p:tag name="IGUANATEXSIZE" val="24"/>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add $&#10;a_0^{(2)}&#10;$)&#10;&#10;\end{document}"/>
  <p:tag name="IGUANATEXSIZE" val="24"/>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add $&#10;a_0^{(3)}&#10;$)&#10;&#10;\end{document}"/>
  <p:tag name="IGUANATEXSIZE" val="24"/>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10;$&#10;&#10;\end{document}"/>
  <p:tag name="IGUANATEXSIZE" val="24"/>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j&#10;$&#10;&#10;\end{document}"/>
  <p:tag name="IGUANATEXSIZE" val="24"/>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_j^{(l)} =&#10;$&#10;&#10;\end{document}"/>
  <p:tag name="IGUANATEXSIZE" val="24"/>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_j^{(4)} = a_j^{(4)} - y_j &#10;$&#10;&#10;\end{document}"/>
  <p:tag name="IGUANATEXSIZE" val="24"/>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3)} = (\Theta^{(3)})^T \delta^{(4)} .* g'(z^{(3)})&#10;$&#10;&#10;\end{document}"/>
  <p:tag name="IGUANATEXSIZE" val="24"/>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2)} = (\Theta&#10;^{(2)})^T \delta^{(3)} .* g'(z^{(2)})&#10;$&#10;&#10;\end{document}"/>
  <p:tag name="IGUANATEXSIZE" val="24"/>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 (x^{(1)}, y^{(1)}), \dots, (x^{(m)}, y^{(m)}) \}&#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 = g(\Theta_{10}^{(1)} x_0 + \Theta_{11}^{(1)} x_1 + \Theta_{12}^{(1)} x_2 + \Theta_{13}^{(1)} x_3)&#10;$&#10;&#10;\end{document}"/>
  <p:tag name="IGUANATEXSIZE" val="20"/>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_{ij}^{(l)} := \frac{1}{m}\bigtriangleup_{ij}^{(l)} + \lambda \Theta_{ij}^{(l)}&#10;$ if $j \neq 0$&#10;&#10;\end{document}"/>
  <p:tag name="IGUANATEXSIZE" val="20"/>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_{ij}^{(l)} := \frac{1}{m}\bigtriangleup_{ij}^{(l)}&#10;$ &#10;&#10;\end{document}"/>
  <p:tag name="IGUANATEXSIZE" val="20"/>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if $j = 0$&#10;&#10;\end{document}"/>
  <p:tag name="IGUANATEXSIZE" val="20"/>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frac{\partial}{\partial \Theta_{ij}^{(l)}}J(\Theta) = D_{ij}^{(l)}&#10;$&#10;&#10;\end{document}"/>
  <p:tag name="IGUANATEXSIZE" val="24"/>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i = 1$ to $m&#10;$&#10;&#10;\end{document}"/>
  <p:tag name="IGUANATEXSIZE" val="20"/>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1)} = x^{(i)}&#10;$&#10;&#10;\end{document}"/>
  <p:tag name="IGUANATEXSIZE" val="20"/>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l)}&#10;$&#10;&#10;\end{document}"/>
  <p:tag name="IGUANATEXSIZE" val="20"/>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 = 2,3,\dots,L&#10;$&#10;&#10;\end{document}"/>
  <p:tag name="IGUANATEXSIZE" val="20"/>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i)}&#10;$&#10;&#10;\end{document}"/>
  <p:tag name="IGUANATEXSIZE" val="20"/>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L)} = a^{(L)}-y^{(i)}&#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 = g(\Theta_{20}^{(1)} x_0 + \Theta_{21}^{(1)} x_1 + \Theta_{22}^{(1)} x_2 + \Theta_{23}^{(1)} x_3)&#10;$&#10;&#10;\end{document}"/>
  <p:tag name="IGUANATEXSIZE" val="20"/>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delta^{(L-1)}, \delta^{(L-2)}, \dots, \delta^{(2)}&#10;$&#10;&#10;\end{document}"/>
  <p:tag name="IGUANATEXSIZE" val="20"/>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bigtriangleup_{ij}^{(l)} := \bigtriangleup_{ij}^{(l)} + a_j^{(l)}\delta_i^{(l+1)}&#10;$&#10;&#10;\end{document}"/>
  <p:tag name="IGUANATEXSIZE" val="20"/>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bigtriangleup_{ij}^{(l)} = 0&#10;$&#10;&#10;\end{document}"/>
  <p:tag name="IGUANATEXSIZE" val="20"/>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i,j&#10;$&#10;&#10;\end{document}"/>
  <p:tag name="IGUANATEXSIZE" val="20"/>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10;$&#10;&#10;\end{document}"/>
  <p:tag name="IGUANATEXSIZE" val="20"/>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10;$&#10;&#10;\end{document}"/>
  <p:tag name="IGUANATEXSIZE" val="20"/>
</p:tagLst>
</file>

<file path=ppt/tags/tag1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i)})&#10;$&#10;&#10;\end{document}"/>
  <p:tag name="IGUANATEXSIZE" val="20"/>
</p:tagLst>
</file>

<file path=ppt/tags/tag1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0"/>
</p:tagLst>
</file>

<file path=ppt/tags/tag1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artial}{\partial \Theta_{jk}^{(l)}} J(\Theta)&#10;$&#10;&#10;\end{document}"/>
  <p:tag name="IGUANATEXSIZE" val="20"/>
</p:tagLst>
</file>

<file path=ppt/tags/tag1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 = g(\Theta_{30}^{(1)} x_0 + \Theta_{31}^{(1)} x_1 + \Theta_{32}^{(1)} x_2 + \Theta_{33}^{(1)} x_3)&#10;$&#10;&#10;\end{document}"/>
  <p:tag name="IGUANATEXSIZE" val="20"/>
</p:tagLst>
</file>

<file path=ppt/tags/tag1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elta^{(l)}&#10;$&#10;&#10;\end{document}"/>
  <p:tag name="IGUANATEXSIZE" val="20"/>
</p:tagLst>
</file>

<file path=ppt/tags/tag1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 = 2, \dots, L&#10;$&#10;&#10;\end{document}"/>
  <p:tag name="IGUANATEXSIZE" val="20"/>
</p:tagLst>
</file>

<file path=ppt/tags/tag1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 y^{(i)})$&#10;&#10;\end{document}"/>
  <p:tag name="IGUANATEXSIZE" val="20"/>
</p:tagLst>
</file>

<file path=ppt/tags/tag1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0"/>
</p:tagLst>
</file>

<file path=ppt/tags/tag1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artial}{\partial \Theta_{jk}^{(l)}} J(\Theta)&#10;$&#10;&#10;\end{document}"/>
  <p:tag name="IGUANATEXSIZE" val="20"/>
</p:tagLst>
</file>

<file path=ppt/tags/tag1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0"/>
</p:tagLst>
</file>

<file path=ppt/tags/tag1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Theta&#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a_1^{(3)} = g(\Theta_{10}^{(2)} a_0^{(2)} + \Theta_{11}^{(2)} a_1^{(2)} + \Theta_{12}^{(2)} a_2^{(2)}+ \Theta_{13}^{(2)} a_3^{(2)})&#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2$&#10;&#10;$+ \theta_3 x_1 x_2 + \theta_4 x_1^2 x_2 $&#10;&#10;$+ \theta_5 x_1^3 x_2 + \theta_6 x_1 x_2^2 + \dots)&#10;$&#10;&#10;\end{document}"/>
  <p:tag name="IGUANATEXSIZE" val="24"/>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j)}&#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 \times (s_j + 1)&#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Theta_{10}^{(2)} a_0^{(2)} + \Theta_{11}^{(2)} a_1^{(2)}&#10;+ \Theta_{12}^{(2)} a_2^{(2)}+ \Theta_{13}^{(2)} a_3^{(2)})&#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 = \begin{bmatrix}&#10;x_0\\x_1\\x_2\\x_3&#10;\end{bmatrix}&#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2)} = \begin{bmatrix}&#10;z^{(2)}_1\\z^{(2)}_2\\z^{(2)}_3&#10;\end{bmatrix}&#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2)} = \Theta^{(1)} x&#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2)} = g(z^{(2)})&#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3)} = \Theta^{(2)} a^{(2)}&#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a^{(3)} = g(z^{(3)})&#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0^{(2)} =1&#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 = g(\Theta_{10}^{(1)} x_0 + \Theta_{11}^{(1)} x_1 + \Theta_{12}^{(1)} x_2 + \Theta_{13}^{(1)} x_3)&#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 = g(\Theta_{20}^{(1)} x_0 + \Theta_{21}^{(1)} x_1 + \Theta_{22}^{(1)} x_2 + \Theta_{23}^{(1)} x_3)&#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 = g(\Theta_{30}^{(1)} x_0 + \Theta_{31}^{(1)} x_1 + \Theta_{32}^{(1)} x_2 + \Theta_{33}^{(1)} x_3)&#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10;$&#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x_2 \in \{ 0, 1\}&#10;$&#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y = x_1 $ AND $ x_2$&#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g(z)&#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10;\end{document}"/>
  <p:tag name="IGUANATEXSIZE" val="24"/>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4"/>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AND $ x_2$&#10;&#10;\end{document}"/>
  <p:tag name="IGUANATEXSIZE" val="28"/>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OR $ x_2$&#10;&#10;\end{document}"/>
  <p:tag name="IGUANATEXSIZE" val="28"/>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00}&#10;$&#10;&#10;\end{document}"/>
  <p:tag name="IGUANATEXSIZE" val="24"/>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10-20x_1)&#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y = x_1 $ XOR $ x_2$&#10;&#10;\end{document}"/>
  <p:tag name="IGUANATEXSIZE" val="2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 XNOR $ x_2$&#10;&#10;\end{document}"/>
  <p:tag name="IGUANATEXSIZE" val="2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NOT ($x_1 $ XOR $ x_2$)&#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XNOR $ x_2$&#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ots&#10;$&#10;&#10;\end{document}"/>
  <p:tag name="IGUANATEXSIZE" val="24"/>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AND $ x_2$&#10;&#10;\end{document}"/>
  <p:tag name="IGUANATEXSIZE" val="16"/>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NOT $x_1$) AND (NOT $x_2$)&#10;&#10;\end{document}"/>
  <p:tag name="IGUANATEXSIZE" val="16"/>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OR $ x_2$&#10;&#10;\end{document}"/>
  <p:tag name="IGUANATEXSIZE" val="16"/>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4"/>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i^{(j)} =&#10;$&#10;&#10;\end{document}"/>
  <p:tag name="IGUANATEXSIZE" val="2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4"/>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10;$&#10;&#10;\end{document}"/>
  <p:tag name="IGUANATEXSIZE" val="24"/>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_1^{(2)}&#10;$&#10;&#10;\end{document}"/>
  <p:tag name="IGUANATEXSIZE" val="24"/>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_2^{(2)}&#10;$&#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1\\0\\0\\0&#10;\end{smallmatrix} \right]&#10;$&#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1\\0\\0&#10;\end{smallmatrix} \right]&#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3826</TotalTime>
  <Words>1359</Words>
  <Application>Microsoft Office PowerPoint</Application>
  <PresentationFormat>全屏显示(16:9)</PresentationFormat>
  <Paragraphs>190</Paragraphs>
  <Slides>32</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32</vt:i4>
      </vt:variant>
    </vt:vector>
  </HeadingPairs>
  <TitlesOfParts>
    <vt:vector size="39" baseType="lpstr">
      <vt:lpstr>Arial</vt:lpstr>
      <vt:lpstr>Calibri</vt:lpstr>
      <vt:lpstr>Cambria Math</vt:lpstr>
      <vt:lpstr>Courier New</vt:lpstr>
      <vt:lpstr>1_Lecture</vt:lpstr>
      <vt:lpstr>2_Office Theme</vt:lpstr>
      <vt:lpstr>3_Office Theme</vt:lpstr>
      <vt:lpstr>非线性假设 Non-linear hypotheses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425</cp:revision>
  <dcterms:created xsi:type="dcterms:W3CDTF">2010-07-08T21:59:02Z</dcterms:created>
  <dcterms:modified xsi:type="dcterms:W3CDTF">2021-11-08T06:45:35Z</dcterms:modified>
</cp:coreProperties>
</file>