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3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4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2" r:id="rId2"/>
  </p:sldMasterIdLst>
  <p:notesMasterIdLst>
    <p:notesMasterId r:id="rId38"/>
  </p:notesMasterIdLst>
  <p:sldIdLst>
    <p:sldId id="623" r:id="rId3"/>
    <p:sldId id="479" r:id="rId4"/>
    <p:sldId id="565" r:id="rId5"/>
    <p:sldId id="566" r:id="rId6"/>
    <p:sldId id="567" r:id="rId7"/>
    <p:sldId id="568" r:id="rId8"/>
    <p:sldId id="570" r:id="rId9"/>
    <p:sldId id="573" r:id="rId10"/>
    <p:sldId id="574" r:id="rId11"/>
    <p:sldId id="575" r:id="rId12"/>
    <p:sldId id="577" r:id="rId13"/>
    <p:sldId id="579" r:id="rId14"/>
    <p:sldId id="580" r:id="rId15"/>
    <p:sldId id="581" r:id="rId16"/>
    <p:sldId id="582" r:id="rId17"/>
    <p:sldId id="583" r:id="rId18"/>
    <p:sldId id="584" r:id="rId19"/>
    <p:sldId id="589" r:id="rId20"/>
    <p:sldId id="590" r:id="rId21"/>
    <p:sldId id="592" r:id="rId22"/>
    <p:sldId id="593" r:id="rId23"/>
    <p:sldId id="594" r:id="rId24"/>
    <p:sldId id="595" r:id="rId25"/>
    <p:sldId id="596" r:id="rId26"/>
    <p:sldId id="597" r:id="rId27"/>
    <p:sldId id="598" r:id="rId28"/>
    <p:sldId id="599" r:id="rId29"/>
    <p:sldId id="600" r:id="rId30"/>
    <p:sldId id="601" r:id="rId31"/>
    <p:sldId id="602" r:id="rId32"/>
    <p:sldId id="603" r:id="rId33"/>
    <p:sldId id="604" r:id="rId34"/>
    <p:sldId id="605" r:id="rId35"/>
    <p:sldId id="606" r:id="rId36"/>
    <p:sldId id="607" r:id="rId37"/>
  </p:sldIdLst>
  <p:sldSz cx="9144000" cy="5143500" type="screen16x9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0"/>
  </p:normalViewPr>
  <p:slideViewPr>
    <p:cSldViewPr>
      <p:cViewPr varScale="1">
        <p:scale>
          <a:sx n="105" d="100"/>
          <a:sy n="105" d="100"/>
        </p:scale>
        <p:origin x="6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82A-4083-BD56-8450C7847E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958784"/>
        <c:axId val="39960576"/>
      </c:scatterChart>
      <c:valAx>
        <c:axId val="39958784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crossAx val="39960576"/>
        <c:crosses val="autoZero"/>
        <c:crossBetween val="midCat"/>
      </c:valAx>
      <c:valAx>
        <c:axId val="39960576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39958784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8"/>
            <c:spPr>
              <a:noFill/>
              <a:ln w="12700">
                <a:solidFill>
                  <a:srgbClr val="C00000"/>
                </a:solidFill>
              </a:ln>
            </c:spPr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E7D-4F67-9166-E531F2162D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975936"/>
        <c:axId val="40642432"/>
      </c:scatterChart>
      <c:valAx>
        <c:axId val="39975936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crossAx val="40642432"/>
        <c:crosses val="autoZero"/>
        <c:crossBetween val="midCat"/>
      </c:valAx>
      <c:valAx>
        <c:axId val="40642432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39975936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D2B-49C3-8514-FD751D31B952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D2B-49C3-8514-FD751D31B952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D2B-49C3-8514-FD751D31B952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D2B-49C3-8514-FD751D31B952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D2B-49C3-8514-FD751D31B952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D2B-49C3-8514-FD751D31B952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5D2B-49C3-8514-FD751D31B952}"/>
            </c:ext>
          </c:extLst>
        </c:ser>
        <c:ser>
          <c:idx val="0"/>
          <c:order val="0"/>
          <c:spPr>
            <a:ln w="0">
              <a:noFill/>
            </a:ln>
          </c:spPr>
          <c:marker>
            <c:symbol val="x"/>
            <c:size val="13"/>
            <c:spPr>
              <a:ln w="19050">
                <a:solidFill>
                  <a:schemeClr val="accent2"/>
                </a:solidFill>
              </a:ln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5D2B-49C3-8514-FD751D31B9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038400"/>
        <c:axId val="40040320"/>
      </c:scatterChart>
      <c:valAx>
        <c:axId val="40038400"/>
        <c:scaling>
          <c:orientation val="minMax"/>
          <c:max val="3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40040320"/>
        <c:crosses val="autoZero"/>
        <c:crossBetween val="midCat"/>
        <c:majorUnit val="1"/>
      </c:valAx>
      <c:valAx>
        <c:axId val="40040320"/>
        <c:scaling>
          <c:orientation val="minMax"/>
          <c:max val="3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40038400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FF-4380-A0A0-5F8DE9782D52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FF-4380-A0A0-5F8DE9782D52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FF-4380-A0A0-5F8DE9782D52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4FF-4380-A0A0-5F8DE9782D52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4FF-4380-A0A0-5F8DE9782D52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14FF-4380-A0A0-5F8DE9782D52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14FF-4380-A0A0-5F8DE9782D52}"/>
            </c:ext>
          </c:extLst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14FF-4380-A0A0-5F8DE9782D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267136"/>
        <c:axId val="40273024"/>
      </c:scatterChart>
      <c:valAx>
        <c:axId val="40267136"/>
        <c:scaling>
          <c:orientation val="minMax"/>
          <c:max val="2.5"/>
          <c:min val="-0.5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40273024"/>
        <c:crosses val="autoZero"/>
        <c:crossBetween val="midCat"/>
        <c:majorUnit val="0.5"/>
      </c:valAx>
      <c:valAx>
        <c:axId val="40273024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40267136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3CA-4F70-B18C-C6F975A8CEB7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3CA-4F70-B18C-C6F975A8CEB7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3CA-4F70-B18C-C6F975A8CEB7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3CA-4F70-B18C-C6F975A8CEB7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3CA-4F70-B18C-C6F975A8CEB7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3CA-4F70-B18C-C6F975A8CEB7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83CA-4F70-B18C-C6F975A8CEB7}"/>
            </c:ext>
          </c:extLst>
        </c:ser>
        <c:ser>
          <c:idx val="0"/>
          <c:order val="0"/>
          <c:spPr>
            <a:ln w="0">
              <a:noFill/>
            </a:ln>
          </c:spPr>
          <c:marker>
            <c:symbol val="x"/>
            <c:size val="13"/>
            <c:spPr>
              <a:ln w="19050">
                <a:solidFill>
                  <a:schemeClr val="accent2"/>
                </a:solidFill>
              </a:ln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83CA-4F70-B18C-C6F975A8CE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352384"/>
        <c:axId val="45277952"/>
      </c:scatterChart>
      <c:valAx>
        <c:axId val="40352384"/>
        <c:scaling>
          <c:orientation val="minMax"/>
          <c:max val="3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45277952"/>
        <c:crosses val="autoZero"/>
        <c:crossBetween val="midCat"/>
        <c:majorUnit val="1"/>
      </c:valAx>
      <c:valAx>
        <c:axId val="45277952"/>
        <c:scaling>
          <c:orientation val="minMax"/>
          <c:max val="3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40352384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E36-4649-8186-21E8741CBA89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E36-4649-8186-21E8741CBA89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E36-4649-8186-21E8741CBA89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E36-4649-8186-21E8741CBA89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E36-4649-8186-21E8741CBA89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E36-4649-8186-21E8741CBA89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DE36-4649-8186-21E8741CBA89}"/>
            </c:ext>
          </c:extLst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DE36-4649-8186-21E8741CBA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613632"/>
        <c:axId val="66615168"/>
      </c:scatterChart>
      <c:valAx>
        <c:axId val="66613632"/>
        <c:scaling>
          <c:orientation val="minMax"/>
          <c:max val="2.5"/>
          <c:min val="-0.5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66615168"/>
        <c:crosses val="autoZero"/>
        <c:crossBetween val="midCat"/>
        <c:majorUnit val="0.5"/>
      </c:valAx>
      <c:valAx>
        <c:axId val="66615168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66613632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zh-C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D2A-4434-BBAD-60568205B8CC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D2A-4434-BBAD-60568205B8CC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D2A-4434-BBAD-60568205B8CC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D2A-4434-BBAD-60568205B8CC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D2A-4434-BBAD-60568205B8CC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D2A-4434-BBAD-60568205B8CC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AD2A-4434-BBAD-60568205B8CC}"/>
            </c:ext>
          </c:extLst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AD2A-4434-BBAD-60568205B8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632320"/>
        <c:axId val="67850624"/>
      </c:scatterChart>
      <c:valAx>
        <c:axId val="66632320"/>
        <c:scaling>
          <c:orientation val="minMax"/>
          <c:max val="2.5"/>
          <c:min val="-0.5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67850624"/>
        <c:crosses val="autoZero"/>
        <c:crossBetween val="midCat"/>
        <c:majorUnit val="0.5"/>
      </c:valAx>
      <c:valAx>
        <c:axId val="67850624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66632320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zh-CN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DD3-4B22-A821-AE619EEE2DC4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DD3-4B22-A821-AE619EEE2DC4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DD3-4B22-A821-AE619EEE2DC4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DD3-4B22-A821-AE619EEE2DC4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DD3-4B22-A821-AE619EEE2DC4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DD3-4B22-A821-AE619EEE2DC4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5DD3-4B22-A821-AE619EEE2DC4}"/>
            </c:ext>
          </c:extLst>
        </c:ser>
        <c:ser>
          <c:idx val="0"/>
          <c:order val="0"/>
          <c:spPr>
            <a:ln w="0">
              <a:noFill/>
            </a:ln>
          </c:spPr>
          <c:marker>
            <c:symbol val="x"/>
            <c:size val="13"/>
            <c:spPr>
              <a:ln w="19050">
                <a:solidFill>
                  <a:schemeClr val="accent2"/>
                </a:solidFill>
              </a:ln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5DD3-4B22-A821-AE619EEE2D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26688"/>
        <c:axId val="6228608"/>
      </c:scatterChart>
      <c:valAx>
        <c:axId val="6226688"/>
        <c:scaling>
          <c:orientation val="minMax"/>
          <c:max val="3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6228608"/>
        <c:crosses val="autoZero"/>
        <c:crossBetween val="midCat"/>
        <c:majorUnit val="1"/>
      </c:valAx>
      <c:valAx>
        <c:axId val="6228608"/>
        <c:scaling>
          <c:orientation val="minMax"/>
          <c:max val="3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6226688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zh-CN"/>
    </a:p>
  </c:txPr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47:36.668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17945 1291 4420,'-20'0'352,"20"0"1410,0-20 480,-20 20-865,20-19-288,20-1-32,0 0 256,-20 20-160,19-20-224,1 20-320,0 0-161,0 0-127,0 20-129,-1 20-96,1-21 0,0 41-32,0-20-96,1-1-192,-3 2-96,-18-22-385,20 1-640,21 0-1570,-41-20-1762</inkml:trace>
  <inkml:trace contextRef="#ctx0" brushRef="#br0" timeOffset="174">18342 1232 13484,'0'20'-256,"19"-1"736,-19 1 738,0 0-770,0 0-288,0 20-64,20-20-64,-20-1-192,20 1-544,0 20-1955,0-20-5124</inkml:trace>
  <inkml:trace contextRef="#ctx0" brushRef="#br0" timeOffset="441.02">18897 1410 12523,'20'-19'96,"-20"19"-96,-20 0 1154,-19 19-97,-1 1-545,0 20-32,21 0-95,-21 20 63,20-1-63,0 1-97,20-1-160,0-19-32,40 0-96,0 19-192,19-38-385,0 18-704,22-19-2114,-23-20-6310</inkml:trace>
  <inkml:trace contextRef="#ctx0" brushRef="#br0" timeOffset="722.04">19255 1847 14381,'0'21'96,"0"-21"-128,-20 19 801,20 2-449,0 18-224,0 1-160,20-20-192,19 0 96,1 0 96,-1-20 32,1 0 32,1-20 128,-3 0 64,-17 0 353,-1 0-33,-20 0-128,0 1-95,0-1-257,-20-1-96,-1 2-225,3-2-351,-2 2-545,0 0-1057,-1 19-1314,1 0-832</inkml:trace>
  <inkml:trace contextRef="#ctx0" brushRef="#br0" timeOffset="967.05">19533 1947 1953,'40'60'2275,"-21"-20"-1859,-19-40 865,0 19-448,20 1-225,-20-20 225,0-20 1057,0 1-1858,20-1-96,-20-20 128,20 20-32,-20 0-32,20 1 96,-20-1 192,0 20 449,0-21 128,0 21 32,19 0 160,-19 0-481,20 21-383,0-1-290,-20 19-895,20 1-2244,0 0-4163</inkml:trace>
  <inkml:trace contextRef="#ctx0" brushRef="#br0" timeOffset="1234.07">19889 1887 12908,'0'21'32,"20"-1"288,-20-1 641,21 21-609,-21-20-160,20 20-192,0-21-192,-1 1 417,21-20 319,-20 0 33,0-20-97,-1 1-128,-19-1-127,20-20-97,-20 20-64,0-19-256,0 19-449,0 20-961,0-21-1889,0 2-3043</inkml:trace>
  <inkml:trace contextRef="#ctx0" brushRef="#br0" timeOffset="1782.1">20148 1967 9352,'20'20'577,"-20"0"1729,19 0 0,1-20-1121,0 0-448,21-20 32,-21 20-289,19-20 33,-19 0-161,0 0-160,0 1-128,-20-1-64,0 20-256,0-21-288,-20 21-1,20-19 129,-20 19 127,-21 0 193,23 0 64,-2 19 0,-1 2 64,21 18 32,0 1 0,21 0-32,17-1 32,-17 1-192,19-20 64,-1-20-32,1 0 0,0 0 0,-21 0 0,1-20-288,0 0-641,0 0 0,-20 1-32,0 19-449,0 0 770,0 0 255,0 0 833,0 19 33,0 1-65,0 0-96,0 0-160,0 0-192,20-20 64,-20 0 96,0 0 321,0 0 671,19 0-671,-19-20-193,0 0-96,20 0 0,-20 0-64,0 1 0,0 19-64,20-20 32,-20 20-32,0-20-64,0 20-64,0 0-257,20 0-1088,-20 20-417,0-20-1666</inkml:trace>
  <inkml:trace contextRef="#ctx0" brushRef="#br0" timeOffset="2086.11">20565 2027 9256,'0'0'801,"-20"0"1601,20 0 577,0-20-1313,0 20-545,0 0-320,0 0-417,0 0 32,20 0-95,0 20-1,-1 19-32,1-19 32,20 0-191,-19 20-33,17-20-96,3-1-160,-3 21 416,3-20-256,-1 0-353,-21 1-159,1-21-321,0 0-448,-20 0-897,0 0-1986</inkml:trace>
  <inkml:trace contextRef="#ctx0" brushRef="#br0" timeOffset="2280.13">20902 1947 16976,'-19'20'-161,"-1"20"65,0-20 993,-39 19-96,19 21-641,-19-20-96,18 19 160,-18-19-352,19 0 192,20-21-1313,20 2-2947</inkml:trace>
  <inkml:trace contextRef="#ctx0" brushRef="#br0" timeOffset="3007.17">21776 1669 8520,'20'-60'1313,"-20"40"-1377,0-19 1441,0-1-480,0 0-641,-20 0-128,0 1 0,0 0 33,0-2 351,-19 21-128,19 20-31,-21 0 319,23 40 1,-23 0-193,21 19-287,0 21-33,20-1-160,0 1-224,20-1-65,21 1 193,-21-21 96,-2 1 0,3-20-32,-1-20-96,-20 0 96,-41-40-448,23 20-257,-23-20 256,1 0 161,22 0 256,-3 20 416,21-19 257,-20 19 224,20-20-289,20 20-416,-20-21-224,39 21 64,1-19 32,1 19 0,18-21-32,0 2-224,1 19-385,-1-19-672,1 19-961,-21 0-1922</inkml:trace>
  <inkml:trace contextRef="#ctx0" brushRef="#br0" timeOffset="3246.18">22074 1887 1665,'20'21'769,"0"-21"544,-20 0 257,19 20-834,-19-1-255,0 1 31,-19 0-127,19 0 159,0-20-448,0 0 64,0 0-288,19-20-961,-19 20-576,0-20-481,0 0-1056</inkml:trace>
  <inkml:trace contextRef="#ctx0" brushRef="#br0" timeOffset="3576.2">22133 1928 768,'0'-20'2146,"20"20"-416,-20 0-353,0 0-704,0 20-449,0-20-96,0 19-128,0-19 32,0 20-160,0-20-96,0 0 128,0 0 96,0 0 32,0 0 32,0 0 320,0-20 225,0 20-65,0-19 129,-20 19 64,20-20 192,0 20 96,0-21 352,0 21-320,0 0-641,0 0-448,0 0 128,0 0 64,0 21-31,0-1-33,0 19-64,20-19 0,0 20-32,0-20-32,0-1 32,-1 1-32,1-20-257,0 0-287,0 0-449,-20 0-897,20-20-897,-1 1-1120</inkml:trace>
  <inkml:trace contextRef="#ctx0" brushRef="#br0" timeOffset="3894.22">22351 1868 928,'0'0'1025,"20"0"-448,-20 19-65,21 2 417,-1-1-64,-20 19 64,18-19 32,2 20-128,-20-20-609,21-1-224,-21-19 32,0 20-224,0-20 128,0-20 64,0 1-193,0-1 193,0 0 33,0 0-1,0 0 320,0 0 961,0 20 545,0 0-193,0-19-768,20 19-640,-20 0 255,20 0-256,-1 19-96,1 1-128,20 0-96,-20 0-128,-1 0-609,1 0-1601,-20-1-1441</inkml:trace>
  <inkml:trace contextRef="#ctx0" brushRef="#br0" timeOffset="4111.22">22809 1947 12395,'0'-19'609,"0"19"-545,0 0 1601,-21 0-704,1 19-576,0 1-161,2 0-96,18 20-32,0-20-64,18 19-288,2-19-353,21 0-320,-21 0-320,39-20-1217,-39 0-2339</inkml:trace>
  <inkml:trace contextRef="#ctx0" brushRef="#br0" timeOffset="4283.24">22947 1928 13292,'-19'0'-32,"19"-20"1121,19 20 865,1 0-1281,0 0-193,39 0-64,-19 0-31,19 0-417,1 0-257,-21 0-607,-19 0-1026,1-21-3235,-21 21-4132</inkml:trace>
  <inkml:trace contextRef="#ctx0" brushRef="#br0" timeOffset="4471.25">23086 1669 10602,'20'39'768,"0"-19"2307,-20 0-1121,19 0-833,-19 21-640,0 18-289,20-19-160,-20 39-64,0-19-449,0-21-608,20 1-512,-20-20-994,0-20-1953</inkml:trace>
  <inkml:trace contextRef="#ctx0" brushRef="#br0" timeOffset="4631.26">23384 1947 12427,'20'40'577,"-20"-20"-65,0-20 641,0 40-992,0-21-1026,20 1-1441,-20 0-1378,19-20-2145</inkml:trace>
  <inkml:trace contextRef="#ctx0" brushRef="#br0" timeOffset="4767.26">23523 1868 16207,'-20'-40'-128,"20"21"256,-20-2 320,20 21-1056,0 0-3845,20-20-2785</inkml:trace>
  <inkml:trace contextRef="#ctx0" brushRef="#br0" timeOffset="5026.28">23602 1987 9480,'-20'60'2307,"20"-41"-2211,0-19 448,20 20 225,-20-20-865,21 20-353,-1-20 385,18 0 128,-17 0 97,19 0 255,-21 0 545,1-20 64,-20-19-609,20 19-63,-20 0-129,-20-20-160,0 20-128,1 1-160,-21-1-609,19 20-2402,1-21-4581</inkml:trace>
  <inkml:trace contextRef="#ctx0" brushRef="#br0" timeOffset="5322.3">23940 2126 8936,'0'40'4292,"0"-21"-3940,0 1 1602,0-20-256,0 0-994,0 0-736,19 0 0,-19-20-192,20-19 64,-20 19-160,20-20 192,-20 1 64,20 19 32,1-20 128,-3 20 384,2 20 33,0 0-97,-20 0-32,21 20-127,-21 0-161,20 0-32,-2 19-160,-18 1-769,21-20-769,-21 20-1697,0-21-4773</inkml:trace>
  <inkml:trace contextRef="#ctx0" brushRef="#br0" timeOffset="5541.31">24317 1331 15406,'20'0'-576,"-20"0"1184,0 0-127,0 21-449,-20-2-609,20 1-832,-20 19-1922,20 1-2115</inkml:trace>
  <inkml:trace contextRef="#ctx0" brushRef="#br0" timeOffset="5697.32">24495 1391 15502,'21'0'-512,"-21"19"1729,0-19-96,0 20-705,-21 20-256,21-20-128,0 19-800,-20 21-1763,2-20-5380</inkml:trace>
  <inkml:trace contextRef="#ctx0" brushRef="#br0" timeOffset="6447.36">18838 2444 3363,'-40'0'1665,"40"0"33,-20 0 928,20 0-768,0 20-929,0-20 32,20 0 32,0 19-32,39-19-32,1 20-225,40-20-191,19 0-193,39 0 0,2 0 129,18-20-225,21 20-128,-1 0-128,0 20 128,-19 0-192,-20-20 96,-41 20-544,-37-20-834,-42 20-447,-19 0-2307,-20-20-6086</inkml:trace>
  <inkml:trace contextRef="#ctx0" brushRef="#br0" timeOffset="8676.49">19413 1847 1249,'0'0'1441,"0"0"225,0 0 320,0 0-65,0-19-415,0 19-33,0 0-416,0 0-224,0 0-353,-20 0-416,20 0 1,0 0-130,-20 0-63,1 0-32,-1 0 64,0 0-961,-20 19-2146,21 2-5445</inkml:trace>
  <inkml:trace contextRef="#ctx0" brushRef="#br0" timeOffset="13261.75">19810 5981 8423,'0'0'-320,"0"20"192,0 19 576,20 21 289,-20 0-160,21 19-449,-1 1 64,-20-1-128,18-19 32,-18-20 289,20-1 223,1-39 289,-21 0 192,0-20-769,0-39-320,0-1-128,0 0 32,-21-18 96,21 18 0,-20 0 0,20 0-64,0 1-352,20 19-97,-20 0 225,21 20 160,19 1 96,-21 19 224,1 19 192,0-19-63,0 20 31,0 0-128,-20 20 64,-20-20-95,20-1-33,-20 21-32,20-20-32,0 0-448,-20 20-385,20-21-320,20 2 192,0 18 641,-20-18 64,20 18 128,19 0 32,-39 2 0,20-22 32,-20 21 0,0-20 288,-20 0 449,0-20 64,-19 20-449,-1-20-224,1 0-352,19 0-769,-21 0-705,21 0-864,20 0-2531</inkml:trace>
  <inkml:trace contextRef="#ctx0" brushRef="#br0" timeOffset="13535.77">20406 6379 6245,'40'19'545,"-40"1"-961,-20 0 576,0 0 64,1 20 320,-1-21 65,0 21 64,20-20 608,20 0-192,-20-20 0,20 0-224,19 0-193,-19-20-31,20 20 0,-21-40 31,-19 20 65,20 1-129,-20-1-319,-20 0-161,1 0-256,-1 0 96,-20 0-385,20 20-896,20 0-1185,-19 0-2115</inkml:trace>
  <inkml:trace contextRef="#ctx0" brushRef="#br0" timeOffset="14154.8">20863 6418 7655,'0'-20'1954,"0"20"-353,-20 0-416,20 20 32,-20 20-288,20-20-608,-21 19-193,21-19-32,0 20-32,21-20 0,19 1-64,-20-2 32,19-19 64,1 0-96,-1-19-96,-19-2-64,0 1 32,0-20 64,-20 20 32,0 1 64,0 19-64,0 0-97,0 0-63,0 0 96,0 19 64,0 1 0,0-20 32,21 20 0,17-20 64,-18 20-64,1-20 224,-1 0 257,0 0 31,-1-20-127,1 0-129,-20 20-128,0-39-160,-20 19-320,20 0-545,-19 0-1121,19 0-1954,-20-19-5187</inkml:trace>
  <inkml:trace contextRef="#ctx0" brushRef="#br0" timeOffset="14349.82">21339 5961 13452,'20'20'449,"-20"-20"-321,20 40 384,-20-21 577,0 21-512,20 20-1,-20 0-223,0 19-129,0-20-64,0 21-160,19 0-192,-19-21-737,20 2-608,0-2-1378,0-40-352,-20 2-2467</inkml:trace>
  <inkml:trace contextRef="#ctx0" brushRef="#br0" timeOffset="14487.82">21616 6517 10153,'41'-19'641,"-1"19"1056,-21-20 449,21 20-1217,0 0-833,-1 0-800,-19 0-1731,0 0-3362</inkml:trace>
  <inkml:trace contextRef="#ctx0" brushRef="#br0" timeOffset="14962.84">22570 6379 6502,'-40'-20'2082,"21"20"-1089,-21 0 704,-1 0-512,3 0-736,-3 0-257,21 20-96,1 19-64,-1-19 0,20 20 192,0-1-96,39 1-64,-19 0 1,41-19-33,-23 17 128,3-17 0,-21 19 32,-1-21-32,-19-19 64,0 20 1,0-20 127,-39 0-192,-2 0-128,3 0-32,-23 0-224,22-20-513,-1 1-1121,0-2-1473,21 2-1858</inkml:trace>
  <inkml:trace contextRef="#ctx0" brushRef="#br0" timeOffset="15302.87">22649 5921 13068,'40'0'-128,"-20"40"0,-20 0 256,0 19 224,0 21 32,0 19-95,-20 0-161,0-19 0,0 0-64,20-1 64,-20-19-96,20-20 64,0-21 32,20 2 97,-20-21 607,0 0-319,20-21-385,-20 2-96,20-21-64,-20 0 0,20 0-192,1 20-129,-3 0 193,2 1 32,-20 19 32,20 0 160,1 39 32,-21-19 64,20 0-96,-2 21-96,3-3-192,-1-17-1409,0 19-2467,19-21-2851</inkml:trace>
  <inkml:trace contextRef="#ctx0" brushRef="#br0" timeOffset="15965.91">23126 6637 10473,'0'-19'961,"-20"-2"-480,0 21 608,0 0-481,0 21-351,1-2-65,19 0 0,-20 21 0,20 0 0,20-20-64,-20 20-63,19-20 31,21 0-64,0-1-64,-1-19-64,-19 0-65,21-19 33,-23-1 128,2 0 0,-20 0 0,0-20 32,0 21-64,0-2 32,-20 2-64,20-2-64,-18 21 32,-3 0-32,21 0 32,0 21 0,0-21 32,0 19 64,0 2-32,21-2 64,-3-19-32,2 0 32,21 20 0,-41-20 0,20 0 32,-20 0-32,0 0 64,18 0-128,-18 0 128,0 20-32,0 0-32,0 0 32,0 0-32,0 19-32,21 1 64,-21 19-96,0-19 96,0 0-64,0-20 32,0 20 96,0-40 321,0 19 512,0-19-641,0-19-128,0-2-128,0-18 64,0-1-128,0 0 0,0-19-96,0-1-384,0 1-289,20 19 449,0 1 352,0-1 0,-1 19 128,1 21 256,0 0-63,0 21 63,-20 19-160,0-21-63,-20 21-65,20-20-64,-20 20 32,0-21-128,1 1-449,19 0-448,-20 0-1185,0-20-2658</inkml:trace>
  <inkml:trace contextRef="#ctx0" brushRef="#br0" timeOffset="16607.94">23483 6796 9224,'60'0'2659,"-41"0"-2083,1-20 1538,21 20-704,-21 0-706,-2-20-159,23 20 31,-1 0-287,-21-20-161,1 20-128,0-19-289,-20 19-639,0 0-97,-20-21 64,-19 21 288,19 0 385,-21 21 192,3-21 0,18 19 96,-1-19 96,21 20 160,0 0 0,0 0-32,21 0-31,-1 0-97,18-20 0,3 19 0,-2-19-64,1 0 160,-20 0-64,0 0-96,-1 0-64,-19 0-160,20 0 0,-20 0 96,-20 0 32,20 0 64,0 0-32,-19 20 64,19-20 0,0 20 32,0-20 96,19 20 32,-19-20 0,20 0 33,0 0 31,0 0 32,19-20 96,-19 0-63,0 0-97,0-19-96,1-1-128,-3-19-64,2-2-224,-20 2-353,0-21 97,0 21 383,0-20 129,-20 38 32,2 2 96,-3 0 65,1 39 63,0 0 160,0 39 161,1 0-33,-1 21 65,20 20-257,20-1 0,-1 1-95,21-21-65,19 21-64,2-20 0,-23-21-64,23 21 0,-22-40-256,-19 19-417,0-19-544,-20 0-1345,-20-20-4837</inkml:trace>
  <inkml:trace contextRef="#ctx0" brushRef="#br0" timeOffset="28181.6">5299 5107 1825,'-60'19'-160,"21"2"192,19-21 192,-21 0 161,3 19 159,-23-19-191,22 0-1,-21 0 449,1 0-289,0 0 225,19 0 224,-19 0-193,19 0-447,-19 0-193,18-19-192,-19 19-64,21 19 0,-21-19 96,21 0 0,-1 20 96,1-20-96,19 21-65,0-21 97,-1 19 32,21-19-32,-20 20-32,20 0-64,0-1 160,0 2 0,0 18-96,0 0 129,0 22-97,0-2 352,0 1-128,20 39-64,-20-20-64,21 21-32,-21-21-32,20 21 65,-20-21-130,20 0 130,-20 21-33,0 0 0,18-1-32,-18 0-32,0 1-32,0 19-128,21-20-65,-21 20 33,0 0 32,20-19-96,-20-1 192,20 0-225,-20-20 193,20 2 96,-20-22 32,0-19 32,0 19 161,19-19-129,-19 0 160,0-1 32,-19 1-96,19 0-95,0-20 127,0 20-128,0-20 32,0-20 32,0 19 0,19-19 0,-19 20 97,20-20-65,-20 0-96,20 0-32,0 20 64,0-20 96,-1 0 33,21 0 127,1 0-288,-3 0-32,3 20-64,-1-20 64,19 0 32,0 0-96,1 0 96,19 0-64,-20 0 0,22-20-32,-2 20-32,0-20-256,-20 20 64,21 0-193,-21-20-479,-18 20-33,18 0 256,-39 0 513,20 0 128,-21 0 96,-19 0 320,20 0 481,-20 0 320,0 0-224,0 0-64,0 0-352,0 0-481,-20 0-96,20 0 0,0 0-33,0-19-127,0-1-128,0-1 224,0 2-32,0-1-257,0-20-31,0-19 128,20 19 352,-20-20-64,0 1 0,0-21-64,0-20 32,0 1-32,0-20-32,0 0-353,0-20 97,0 0 192,0 0 192,-20 1-64,20-22 288,-19 1 256,-1 20-127,20-20-1,-20 0 33,20 20 63,0 0-288,0 0-96,0 40-64,0-1 0,0 40 32,0 20-64,0 1-96,0 19-256,0 20-2114,0 0-4037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59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58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15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41B15-6F5C-47EB-9972-9BA42C6AE2E6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16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23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41B15-6F5C-47EB-9972-9BA42C6AE2E6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24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149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vertLeftWhite2</a:t>
            </a:r>
          </a:p>
        </p:txBody>
      </p:sp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3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image" Target="../media/image15.png"/><Relationship Id="rId18" Type="http://schemas.openxmlformats.org/officeDocument/2006/relationships/image" Target="../media/image13.png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image" Target="../media/image17.png"/><Relationship Id="rId17" Type="http://schemas.openxmlformats.org/officeDocument/2006/relationships/chart" Target="../charts/chart8.xml"/><Relationship Id="rId2" Type="http://schemas.openxmlformats.org/officeDocument/2006/relationships/tags" Target="../tags/tag30.xml"/><Relationship Id="rId16" Type="http://schemas.openxmlformats.org/officeDocument/2006/relationships/image" Target="../media/image16.png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chart" Target="../charts/chart7.xml"/><Relationship Id="rId5" Type="http://schemas.openxmlformats.org/officeDocument/2006/relationships/tags" Target="../tags/tag33.xml"/><Relationship Id="rId15" Type="http://schemas.openxmlformats.org/officeDocument/2006/relationships/image" Target="../media/image19.png"/><Relationship Id="rId10" Type="http://schemas.openxmlformats.org/officeDocument/2006/relationships/notesSlide" Target="../notesSlides/notesSlide3.xml"/><Relationship Id="rId4" Type="http://schemas.openxmlformats.org/officeDocument/2006/relationships/tags" Target="../tags/tag32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39.xml"/><Relationship Id="rId7" Type="http://schemas.openxmlformats.org/officeDocument/2006/relationships/image" Target="../media/image6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0.xml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43.xml"/><Relationship Id="rId7" Type="http://schemas.openxmlformats.org/officeDocument/2006/relationships/image" Target="../media/image22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9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48.xml"/><Relationship Id="rId7" Type="http://schemas.openxmlformats.org/officeDocument/2006/relationships/image" Target="../media/image26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25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9.xml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52.xml"/><Relationship Id="rId7" Type="http://schemas.openxmlformats.org/officeDocument/2006/relationships/image" Target="../media/image29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15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image" Target="../media/image17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15.png"/><Relationship Id="rId5" Type="http://schemas.openxmlformats.org/officeDocument/2006/relationships/image" Target="../media/image30.png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7" Type="http://schemas.openxmlformats.org/officeDocument/2006/relationships/image" Target="../media/image32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4.png"/><Relationship Id="rId5" Type="http://schemas.openxmlformats.org/officeDocument/2006/relationships/image" Target="../media/image31.png"/><Relationship Id="rId4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Relationship Id="rId6" Type="http://schemas.openxmlformats.org/officeDocument/2006/relationships/image" Target="../media/image4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7" Type="http://schemas.openxmlformats.org/officeDocument/2006/relationships/image" Target="../media/image15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3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66.xml"/><Relationship Id="rId7" Type="http://schemas.openxmlformats.org/officeDocument/2006/relationships/image" Target="../media/image39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38.png"/><Relationship Id="rId11" Type="http://schemas.openxmlformats.org/officeDocument/2006/relationships/image" Target="../media/image41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2.png"/><Relationship Id="rId4" Type="http://schemas.openxmlformats.org/officeDocument/2006/relationships/tags" Target="../tags/tag67.xml"/><Relationship Id="rId9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70.xml"/><Relationship Id="rId7" Type="http://schemas.openxmlformats.org/officeDocument/2006/relationships/image" Target="../media/image43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42.png"/><Relationship Id="rId11" Type="http://schemas.openxmlformats.org/officeDocument/2006/relationships/image" Target="../media/image41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2.png"/><Relationship Id="rId4" Type="http://schemas.openxmlformats.org/officeDocument/2006/relationships/tags" Target="../tags/tag71.xml"/><Relationship Id="rId9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74.xml"/><Relationship Id="rId7" Type="http://schemas.openxmlformats.org/officeDocument/2006/relationships/image" Target="../media/image45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image" Target="../media/image44.png"/><Relationship Id="rId11" Type="http://schemas.openxmlformats.org/officeDocument/2006/relationships/image" Target="../media/image41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2.png"/><Relationship Id="rId4" Type="http://schemas.openxmlformats.org/officeDocument/2006/relationships/tags" Target="../tags/tag75.xml"/><Relationship Id="rId9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78.xml"/><Relationship Id="rId7" Type="http://schemas.openxmlformats.org/officeDocument/2006/relationships/image" Target="../media/image47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46.png"/><Relationship Id="rId11" Type="http://schemas.openxmlformats.org/officeDocument/2006/relationships/image" Target="../media/image41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2.png"/><Relationship Id="rId4" Type="http://schemas.openxmlformats.org/officeDocument/2006/relationships/tags" Target="../tags/tag79.xml"/><Relationship Id="rId9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82.xml"/><Relationship Id="rId7" Type="http://schemas.openxmlformats.org/officeDocument/2006/relationships/image" Target="../media/image49.png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image" Target="../media/image48.png"/><Relationship Id="rId11" Type="http://schemas.openxmlformats.org/officeDocument/2006/relationships/image" Target="../media/image41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2.png"/><Relationship Id="rId4" Type="http://schemas.openxmlformats.org/officeDocument/2006/relationships/tags" Target="../tags/tag83.xml"/><Relationship Id="rId9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86.xml"/><Relationship Id="rId7" Type="http://schemas.openxmlformats.org/officeDocument/2006/relationships/image" Target="../media/image51.png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image" Target="../media/image50.png"/><Relationship Id="rId11" Type="http://schemas.openxmlformats.org/officeDocument/2006/relationships/image" Target="../media/image41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2.png"/><Relationship Id="rId4" Type="http://schemas.openxmlformats.org/officeDocument/2006/relationships/tags" Target="../tags/tag87.xml"/><Relationship Id="rId9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90.xml"/><Relationship Id="rId7" Type="http://schemas.openxmlformats.org/officeDocument/2006/relationships/image" Target="../media/image53.png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image" Target="../media/image52.png"/><Relationship Id="rId11" Type="http://schemas.openxmlformats.org/officeDocument/2006/relationships/image" Target="../media/image41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2.png"/><Relationship Id="rId4" Type="http://schemas.openxmlformats.org/officeDocument/2006/relationships/tags" Target="../tags/tag91.xml"/><Relationship Id="rId9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94.xml"/><Relationship Id="rId7" Type="http://schemas.openxmlformats.org/officeDocument/2006/relationships/image" Target="../media/image55.png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image" Target="../media/image54.png"/><Relationship Id="rId11" Type="http://schemas.openxmlformats.org/officeDocument/2006/relationships/image" Target="../media/image41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2.png"/><Relationship Id="rId4" Type="http://schemas.openxmlformats.org/officeDocument/2006/relationships/tags" Target="../tags/tag95.xml"/><Relationship Id="rId9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98.xml"/><Relationship Id="rId7" Type="http://schemas.openxmlformats.org/officeDocument/2006/relationships/image" Target="../media/image57.png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image" Target="../media/image56.png"/><Relationship Id="rId11" Type="http://schemas.openxmlformats.org/officeDocument/2006/relationships/image" Target="../media/image41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2.png"/><Relationship Id="rId4" Type="http://schemas.openxmlformats.org/officeDocument/2006/relationships/tags" Target="../tags/tag99.xml"/><Relationship Id="rId9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image" Target="../media/image9.png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image" Target="../media/image8.png"/><Relationship Id="rId2" Type="http://schemas.openxmlformats.org/officeDocument/2006/relationships/tags" Target="../tags/tag6.xml"/><Relationship Id="rId16" Type="http://schemas.openxmlformats.org/officeDocument/2006/relationships/image" Target="../media/image11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7.png"/><Relationship Id="rId5" Type="http://schemas.openxmlformats.org/officeDocument/2006/relationships/tags" Target="../tags/tag9.xml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tags" Target="../tags/tag8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image" Target="../media/image14.png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" Type="http://schemas.openxmlformats.org/officeDocument/2006/relationships/tags" Target="../tags/tag14.xml"/><Relationship Id="rId16" Type="http://schemas.openxmlformats.org/officeDocument/2006/relationships/chart" Target="../charts/chart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12.png"/><Relationship Id="rId5" Type="http://schemas.openxmlformats.org/officeDocument/2006/relationships/tags" Target="../tags/tag17.xml"/><Relationship Id="rId15" Type="http://schemas.openxmlformats.org/officeDocument/2006/relationships/image" Target="../media/image16.png"/><Relationship Id="rId10" Type="http://schemas.openxmlformats.org/officeDocument/2006/relationships/chart" Target="../charts/chart3.xml"/><Relationship Id="rId4" Type="http://schemas.openxmlformats.org/officeDocument/2006/relationships/tags" Target="../tags/tag16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15.png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18.png"/><Relationship Id="rId17" Type="http://schemas.openxmlformats.org/officeDocument/2006/relationships/image" Target="../media/image17.png"/><Relationship Id="rId2" Type="http://schemas.openxmlformats.org/officeDocument/2006/relationships/tags" Target="../tags/tag22.xml"/><Relationship Id="rId16" Type="http://schemas.openxmlformats.org/officeDocument/2006/relationships/chart" Target="../charts/chart6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image" Target="../media/image12.png"/><Relationship Id="rId5" Type="http://schemas.openxmlformats.org/officeDocument/2006/relationships/tags" Target="../tags/tag25.xml"/><Relationship Id="rId15" Type="http://schemas.openxmlformats.org/officeDocument/2006/relationships/image" Target="../media/image13.png"/><Relationship Id="rId10" Type="http://schemas.openxmlformats.org/officeDocument/2006/relationships/chart" Target="../charts/chart5.xml"/><Relationship Id="rId4" Type="http://schemas.openxmlformats.org/officeDocument/2006/relationships/tags" Target="../tags/tag24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/>
          </p:cNvCxnSpPr>
          <p:nvPr/>
        </p:nvCxnSpPr>
        <p:spPr>
          <a:xfrm>
            <a:off x="1938865" y="2683928"/>
            <a:ext cx="49191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905000" y="2724150"/>
            <a:ext cx="4495800" cy="1625589"/>
          </a:xfrm>
        </p:spPr>
        <p:txBody>
          <a:bodyPr anchor="t" anchorCtr="0">
            <a:no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模型表示</a:t>
            </a:r>
            <a:b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Presentation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05000" y="742952"/>
            <a:ext cx="4953000" cy="18859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单变量线性回归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one variable</a:t>
            </a:r>
          </a:p>
        </p:txBody>
      </p:sp>
    </p:spTree>
    <p:extLst>
      <p:ext uri="{BB962C8B-B14F-4D97-AF65-F5344CB8AC3E}">
        <p14:creationId xmlns:p14="http://schemas.microsoft.com/office/powerpoint/2010/main" val="2079115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4956048" y="1104900"/>
            <a:ext cx="3883152" cy="2914650"/>
            <a:chOff x="4956048" y="1104900"/>
            <a:chExt cx="3883152" cy="2914650"/>
          </a:xfrm>
        </p:grpSpPr>
        <p:graphicFrame>
          <p:nvGraphicFramePr>
            <p:cNvPr id="69" name="Chart 6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47985067"/>
                </p:ext>
              </p:extLst>
            </p:nvPr>
          </p:nvGraphicFramePr>
          <p:xfrm>
            <a:off x="5334000" y="1104900"/>
            <a:ext cx="3505200" cy="26860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pic>
          <p:nvPicPr>
            <p:cNvPr id="70" name="Picture 69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048" y="2132859"/>
              <a:ext cx="530352" cy="245059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276" y="3811067"/>
              <a:ext cx="184709" cy="208483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78" y="209550"/>
            <a:ext cx="678942" cy="3063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8600" y="2102675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3546010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833252" y="3276119"/>
            <a:ext cx="3002478" cy="1334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40" y="2331277"/>
            <a:ext cx="649224" cy="20848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52728" y="578675"/>
            <a:ext cx="346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, this is a function of x)</a:t>
            </a: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95" y="666750"/>
            <a:ext cx="184709" cy="208483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46482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5145934" y="209550"/>
            <a:ext cx="3080843" cy="738457"/>
            <a:chOff x="5145934" y="209550"/>
            <a:chExt cx="3080843" cy="738457"/>
          </a:xfrm>
        </p:grpSpPr>
        <p:pic>
          <p:nvPicPr>
            <p:cNvPr id="38" name="Picture 3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0784" y="209550"/>
              <a:ext cx="662940" cy="306324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5145934" y="578675"/>
              <a:ext cx="3080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(function of the parameter      )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6291" y="666750"/>
              <a:ext cx="184709" cy="208483"/>
            </a:xfrm>
            <a:prstGeom prst="rect">
              <a:avLst/>
            </a:prstGeom>
          </p:spPr>
        </p:pic>
      </p:grpSp>
      <p:graphicFrame>
        <p:nvGraphicFramePr>
          <p:cNvPr id="59" name="Chart 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1574275"/>
              </p:ext>
            </p:extLst>
          </p:nvPr>
        </p:nvGraphicFramePr>
        <p:xfrm>
          <a:off x="533400" y="1169225"/>
          <a:ext cx="3169920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pic>
        <p:nvPicPr>
          <p:cNvPr id="60" name="Picture 5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59891"/>
            <a:ext cx="543154" cy="245059"/>
          </a:xfrm>
          <a:prstGeom prst="rect">
            <a:avLst/>
          </a:prstGeom>
        </p:spPr>
      </p:pic>
      <p:sp>
        <p:nvSpPr>
          <p:cNvPr id="24" name="椭圆 23">
            <a:extLst>
              <a:ext uri="{FF2B5EF4-FFF2-40B4-BE49-F238E27FC236}">
                <a16:creationId xmlns:a16="http://schemas.microsoft.com/office/drawing/2014/main" id="{9B44FD15-6CF9-485C-AA08-4B271C16C449}"/>
              </a:ext>
            </a:extLst>
          </p:cNvPr>
          <p:cNvSpPr/>
          <p:nvPr/>
        </p:nvSpPr>
        <p:spPr>
          <a:xfrm>
            <a:off x="6521879" y="2662875"/>
            <a:ext cx="238774" cy="260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5530A231-5304-4E63-BD3E-970125535E5E}"/>
              </a:ext>
            </a:extLst>
          </p:cNvPr>
          <p:cNvSpPr/>
          <p:nvPr/>
        </p:nvSpPr>
        <p:spPr>
          <a:xfrm>
            <a:off x="6085827" y="2187333"/>
            <a:ext cx="238774" cy="260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15F0C68-E427-4C7F-8F9D-3A21D9769D45}"/>
              </a:ext>
            </a:extLst>
          </p:cNvPr>
          <p:cNvSpPr/>
          <p:nvPr/>
        </p:nvSpPr>
        <p:spPr>
          <a:xfrm>
            <a:off x="6938282" y="3056740"/>
            <a:ext cx="238774" cy="260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884A73A-9E58-4777-A2EB-396E458A5A2A}"/>
              </a:ext>
            </a:extLst>
          </p:cNvPr>
          <p:cNvSpPr/>
          <p:nvPr/>
        </p:nvSpPr>
        <p:spPr>
          <a:xfrm>
            <a:off x="7413795" y="2662875"/>
            <a:ext cx="238774" cy="260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2EA908E-B174-4146-96FB-6BC39C152E14}"/>
              </a:ext>
            </a:extLst>
          </p:cNvPr>
          <p:cNvSpPr/>
          <p:nvPr/>
        </p:nvSpPr>
        <p:spPr>
          <a:xfrm>
            <a:off x="7669871" y="2169403"/>
            <a:ext cx="238774" cy="260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ECCF039-89EC-4037-9CD7-B9A7320E1EE2}"/>
              </a:ext>
            </a:extLst>
          </p:cNvPr>
          <p:cNvSpPr/>
          <p:nvPr/>
        </p:nvSpPr>
        <p:spPr>
          <a:xfrm>
            <a:off x="7988003" y="1581150"/>
            <a:ext cx="238774" cy="260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29F4257E-2557-4BCA-AE9F-2A8A9406F155}"/>
              </a:ext>
            </a:extLst>
          </p:cNvPr>
          <p:cNvSpPr/>
          <p:nvPr/>
        </p:nvSpPr>
        <p:spPr>
          <a:xfrm>
            <a:off x="5691075" y="1581150"/>
            <a:ext cx="238774" cy="260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649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468" y="895350"/>
            <a:ext cx="2580532" cy="3590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2258" y="786885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Hypothesis: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30" y="1877915"/>
            <a:ext cx="755670" cy="3215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2258" y="1719890"/>
            <a:ext cx="2189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Parameters: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30" y="2571750"/>
            <a:ext cx="5360670" cy="75334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2258" y="2615685"/>
            <a:ext cx="2578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Cost Function: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30" y="3701415"/>
            <a:ext cx="2765679" cy="54673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2258" y="3587175"/>
            <a:ext cx="1063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Goal:</a:t>
            </a:r>
          </a:p>
        </p:txBody>
      </p:sp>
    </p:spTree>
    <p:extLst>
      <p:ext uri="{BB962C8B-B14F-4D97-AF65-F5344CB8AC3E}">
        <p14:creationId xmlns:p14="http://schemas.microsoft.com/office/powerpoint/2010/main" val="357850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ublic\Documents\ml-class\lectures-slides\assets\2.bow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7150"/>
            <a:ext cx="6310772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955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/>
          </p:cNvCxnSpPr>
          <p:nvPr/>
        </p:nvCxnSpPr>
        <p:spPr>
          <a:xfrm>
            <a:off x="1921933" y="2590800"/>
            <a:ext cx="50715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2209800" y="2724150"/>
            <a:ext cx="4495800" cy="1625589"/>
          </a:xfrm>
        </p:spPr>
        <p:txBody>
          <a:bodyPr anchor="t" anchorCtr="0">
            <a:no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梯度下降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descent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88068" y="9906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单变量线性回归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one variable</a:t>
            </a:r>
          </a:p>
        </p:txBody>
      </p:sp>
    </p:spTree>
    <p:extLst>
      <p:ext uri="{BB962C8B-B14F-4D97-AF65-F5344CB8AC3E}">
        <p14:creationId xmlns:p14="http://schemas.microsoft.com/office/powerpoint/2010/main" val="1527389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39843" y="438150"/>
            <a:ext cx="3089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Have some function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598" y="525780"/>
            <a:ext cx="1305492" cy="371414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839843" y="1057930"/>
            <a:ext cx="1050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Want 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0" y="1146810"/>
            <a:ext cx="2076037" cy="5682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5800" y="1787468"/>
            <a:ext cx="7620000" cy="2962513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Outline: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Start with some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Keep changing              to reduce                     until we hopefully end up at a minimum</a:t>
            </a:r>
          </a:p>
        </p:txBody>
      </p:sp>
      <p:pic>
        <p:nvPicPr>
          <p:cNvPr id="48" name="Picture 4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090" y="2819400"/>
            <a:ext cx="796862" cy="339090"/>
          </a:xfrm>
          <a:prstGeom prst="rect">
            <a:avLst/>
          </a:prstGeom>
          <a:ln>
            <a:noFill/>
          </a:ln>
        </p:spPr>
      </p:pic>
      <p:pic>
        <p:nvPicPr>
          <p:cNvPr id="49" name="Picture 4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860" y="3450560"/>
            <a:ext cx="1330930" cy="378651"/>
          </a:xfrm>
          <a:prstGeom prst="rect">
            <a:avLst/>
          </a:prstGeom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455670"/>
            <a:ext cx="796862" cy="33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10778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3790950" y="202406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3829050" y="2241946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3" name="AutoShape 9"/>
          <p:cNvSpPr>
            <a:spLocks noChangeArrowheads="1"/>
          </p:cNvSpPr>
          <p:nvPr/>
        </p:nvSpPr>
        <p:spPr bwMode="auto">
          <a:xfrm>
            <a:off x="3810000" y="24634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4" name="AutoShape 10"/>
          <p:cNvSpPr>
            <a:spLocks noChangeArrowheads="1"/>
          </p:cNvSpPr>
          <p:nvPr/>
        </p:nvSpPr>
        <p:spPr bwMode="auto">
          <a:xfrm>
            <a:off x="3581400" y="26920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5" name="AutoShape 11"/>
          <p:cNvSpPr>
            <a:spLocks noChangeArrowheads="1"/>
          </p:cNvSpPr>
          <p:nvPr/>
        </p:nvSpPr>
        <p:spPr bwMode="auto">
          <a:xfrm>
            <a:off x="3657600" y="29206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6" name="AutoShape 12"/>
          <p:cNvSpPr>
            <a:spLocks noChangeArrowheads="1"/>
          </p:cNvSpPr>
          <p:nvPr/>
        </p:nvSpPr>
        <p:spPr bwMode="auto">
          <a:xfrm>
            <a:off x="3962400" y="297775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7" name="AutoShape 13"/>
          <p:cNvSpPr>
            <a:spLocks noChangeArrowheads="1"/>
          </p:cNvSpPr>
          <p:nvPr/>
        </p:nvSpPr>
        <p:spPr bwMode="auto">
          <a:xfrm>
            <a:off x="4114800" y="31492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8" name="AutoShape 14"/>
          <p:cNvSpPr>
            <a:spLocks noChangeArrowheads="1"/>
          </p:cNvSpPr>
          <p:nvPr/>
        </p:nvSpPr>
        <p:spPr bwMode="auto">
          <a:xfrm>
            <a:off x="4038600" y="33778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77199" name="AutoShape 15"/>
          <p:cNvCxnSpPr>
            <a:cxnSpLocks noChangeShapeType="1"/>
          </p:cNvCxnSpPr>
          <p:nvPr/>
        </p:nvCxnSpPr>
        <p:spPr bwMode="auto">
          <a:xfrm>
            <a:off x="3692525" y="27777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0" name="AutoShape 16"/>
          <p:cNvCxnSpPr>
            <a:cxnSpLocks noChangeShapeType="1"/>
          </p:cNvCxnSpPr>
          <p:nvPr/>
        </p:nvCxnSpPr>
        <p:spPr bwMode="auto">
          <a:xfrm flipH="1">
            <a:off x="3692525" y="2549127"/>
            <a:ext cx="2286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1" name="AutoShape 17"/>
          <p:cNvCxnSpPr>
            <a:cxnSpLocks noChangeShapeType="1"/>
          </p:cNvCxnSpPr>
          <p:nvPr/>
        </p:nvCxnSpPr>
        <p:spPr bwMode="auto">
          <a:xfrm>
            <a:off x="3775075" y="3006327"/>
            <a:ext cx="304800" cy="57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2" name="AutoShape 18"/>
          <p:cNvCxnSpPr>
            <a:cxnSpLocks noChangeShapeType="1"/>
          </p:cNvCxnSpPr>
          <p:nvPr/>
        </p:nvCxnSpPr>
        <p:spPr bwMode="auto">
          <a:xfrm>
            <a:off x="4068763" y="3063477"/>
            <a:ext cx="1524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3" name="AutoShape 19"/>
          <p:cNvCxnSpPr>
            <a:cxnSpLocks noChangeShapeType="1"/>
          </p:cNvCxnSpPr>
          <p:nvPr/>
        </p:nvCxnSpPr>
        <p:spPr bwMode="auto">
          <a:xfrm flipH="1">
            <a:off x="4144963" y="32349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7204" name="Line 20"/>
          <p:cNvSpPr>
            <a:spLocks noChangeShapeType="1"/>
          </p:cNvSpPr>
          <p:nvPr/>
        </p:nvSpPr>
        <p:spPr bwMode="auto">
          <a:xfrm>
            <a:off x="3905251" y="2109787"/>
            <a:ext cx="42863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H="1">
            <a:off x="3924301" y="2334815"/>
            <a:ext cx="23813" cy="2107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196" name="Text Box 22"/>
          <p:cNvSpPr txBox="1">
            <a:spLocks noChangeArrowheads="1"/>
          </p:cNvSpPr>
          <p:nvPr/>
        </p:nvSpPr>
        <p:spPr bwMode="auto">
          <a:xfrm>
            <a:off x="6772276" y="3714749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0197" name="Text Box 23"/>
          <p:cNvSpPr txBox="1">
            <a:spLocks noChangeArrowheads="1"/>
          </p:cNvSpPr>
          <p:nvPr/>
        </p:nvSpPr>
        <p:spPr bwMode="auto">
          <a:xfrm>
            <a:off x="2751138" y="3999309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96285" y="2379820"/>
            <a:ext cx="851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J(</a:t>
            </a:r>
            <a:r>
              <a:rPr lang="en-US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r>
              <a:rPr lang="en-US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,</a:t>
            </a:r>
            <a:r>
              <a:rPr lang="en-US" baseline="-250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)</a:t>
            </a:r>
            <a:endParaRPr lang="en-US" baseline="-25000" dirty="0">
              <a:solidFill>
                <a:prstClr val="black"/>
              </a:solidFill>
              <a:latin typeface="Symbol" pitchFamily="18" charset="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54360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33350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751138" y="3615928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6772276" y="3331368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479239" name="AutoShape 7"/>
          <p:cNvSpPr>
            <a:spLocks noChangeArrowheads="1"/>
          </p:cNvSpPr>
          <p:nvPr/>
        </p:nvSpPr>
        <p:spPr bwMode="auto">
          <a:xfrm>
            <a:off x="3986213" y="154781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0" name="AutoShape 8"/>
          <p:cNvSpPr>
            <a:spLocks noChangeArrowheads="1"/>
          </p:cNvSpPr>
          <p:nvPr/>
        </p:nvSpPr>
        <p:spPr bwMode="auto">
          <a:xfrm>
            <a:off x="4243388" y="1779984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1" name="AutoShape 9"/>
          <p:cNvSpPr>
            <a:spLocks noChangeArrowheads="1"/>
          </p:cNvSpPr>
          <p:nvPr/>
        </p:nvSpPr>
        <p:spPr bwMode="auto">
          <a:xfrm>
            <a:off x="4529138" y="187285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2" name="AutoShape 10"/>
          <p:cNvSpPr>
            <a:spLocks noChangeArrowheads="1"/>
          </p:cNvSpPr>
          <p:nvPr/>
        </p:nvSpPr>
        <p:spPr bwMode="auto">
          <a:xfrm>
            <a:off x="4876800" y="2080021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3" name="AutoShape 11"/>
          <p:cNvSpPr>
            <a:spLocks noChangeArrowheads="1"/>
          </p:cNvSpPr>
          <p:nvPr/>
        </p:nvSpPr>
        <p:spPr bwMode="auto">
          <a:xfrm>
            <a:off x="5257800" y="2251471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4" name="AutoShape 12"/>
          <p:cNvSpPr>
            <a:spLocks noChangeArrowheads="1"/>
          </p:cNvSpPr>
          <p:nvPr/>
        </p:nvSpPr>
        <p:spPr bwMode="auto">
          <a:xfrm>
            <a:off x="5638800" y="2365771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5" name="AutoShape 13"/>
          <p:cNvSpPr>
            <a:spLocks noChangeArrowheads="1"/>
          </p:cNvSpPr>
          <p:nvPr/>
        </p:nvSpPr>
        <p:spPr bwMode="auto">
          <a:xfrm>
            <a:off x="6019800" y="2480071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79246" name="AutoShape 14"/>
          <p:cNvCxnSpPr>
            <a:cxnSpLocks noChangeShapeType="1"/>
          </p:cNvCxnSpPr>
          <p:nvPr/>
        </p:nvCxnSpPr>
        <p:spPr bwMode="auto">
          <a:xfrm>
            <a:off x="4976813" y="2165746"/>
            <a:ext cx="3810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9247" name="AutoShape 15"/>
          <p:cNvCxnSpPr>
            <a:cxnSpLocks noChangeShapeType="1"/>
          </p:cNvCxnSpPr>
          <p:nvPr/>
        </p:nvCxnSpPr>
        <p:spPr bwMode="auto">
          <a:xfrm>
            <a:off x="5368925" y="2337196"/>
            <a:ext cx="3810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9248" name="AutoShape 16"/>
          <p:cNvCxnSpPr>
            <a:cxnSpLocks noChangeShapeType="1"/>
          </p:cNvCxnSpPr>
          <p:nvPr/>
        </p:nvCxnSpPr>
        <p:spPr bwMode="auto">
          <a:xfrm>
            <a:off x="5749925" y="2451496"/>
            <a:ext cx="3810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9249" name="Line 17"/>
          <p:cNvSpPr>
            <a:spLocks noChangeShapeType="1"/>
          </p:cNvSpPr>
          <p:nvPr/>
        </p:nvSpPr>
        <p:spPr bwMode="auto">
          <a:xfrm>
            <a:off x="4100513" y="1637108"/>
            <a:ext cx="247650" cy="225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0" name="Line 18"/>
          <p:cNvSpPr>
            <a:spLocks noChangeShapeType="1"/>
          </p:cNvSpPr>
          <p:nvPr/>
        </p:nvSpPr>
        <p:spPr bwMode="auto">
          <a:xfrm>
            <a:off x="4348163" y="1865708"/>
            <a:ext cx="290512" cy="100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1" name="AutoShape 19"/>
          <p:cNvSpPr>
            <a:spLocks noChangeArrowheads="1"/>
          </p:cNvSpPr>
          <p:nvPr/>
        </p:nvSpPr>
        <p:spPr bwMode="auto">
          <a:xfrm>
            <a:off x="3790950" y="1640681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2" name="Line 20"/>
          <p:cNvSpPr>
            <a:spLocks noChangeShapeType="1"/>
          </p:cNvSpPr>
          <p:nvPr/>
        </p:nvSpPr>
        <p:spPr bwMode="auto">
          <a:xfrm>
            <a:off x="4643439" y="1969294"/>
            <a:ext cx="333375" cy="1964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96285" y="2005964"/>
            <a:ext cx="851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J(</a:t>
            </a:r>
            <a:r>
              <a:rPr lang="en-US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r>
              <a:rPr lang="en-US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,</a:t>
            </a:r>
            <a:r>
              <a:rPr lang="en-US" baseline="-250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)</a:t>
            </a:r>
            <a:endParaRPr lang="en-US" baseline="-25000" dirty="0">
              <a:solidFill>
                <a:prstClr val="black"/>
              </a:solidFill>
              <a:latin typeface="Symbol" pitchFamily="18" charset="2"/>
              <a:sym typeface="Symbol" pitchFamily="18" charset="2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C1CF67C-DADC-442B-A5F0-5C5DA7437DD1}"/>
              </a:ext>
            </a:extLst>
          </p:cNvPr>
          <p:cNvSpPr txBox="1">
            <a:spLocks/>
          </p:cNvSpPr>
          <p:nvPr/>
        </p:nvSpPr>
        <p:spPr>
          <a:xfrm>
            <a:off x="2390775" y="4162423"/>
            <a:ext cx="4495800" cy="9655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这意味着什么？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161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85750"/>
            <a:ext cx="4263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Gradient descent algorithm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3" y="1147899"/>
            <a:ext cx="3230117" cy="12714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50" y="1642819"/>
            <a:ext cx="2731770" cy="306324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609600" y="2800350"/>
            <a:ext cx="7696200" cy="0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3465" y="2876550"/>
            <a:ext cx="3905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Correct: Simultaneous update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11" y="3436772"/>
            <a:ext cx="2964485" cy="1192378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4457700" y="2876550"/>
            <a:ext cx="0" cy="1905000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704465" y="2876550"/>
            <a:ext cx="1391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Incorrect: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110" y="3436772"/>
            <a:ext cx="2964485" cy="113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30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1656257" y="844066"/>
            <a:ext cx="0" cy="2475138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427657" y="3090603"/>
            <a:ext cx="3886200" cy="0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73" y="3250133"/>
            <a:ext cx="184709" cy="208483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1427657" y="1052985"/>
            <a:ext cx="3681350" cy="1778433"/>
          </a:xfrm>
          <a:custGeom>
            <a:avLst/>
            <a:gdLst>
              <a:gd name="connsiteX0" fmla="*/ 0 w 3681350"/>
              <a:gd name="connsiteY0" fmla="*/ 757675 h 1784229"/>
              <a:gd name="connsiteX1" fmla="*/ 356259 w 3681350"/>
              <a:gd name="connsiteY1" fmla="*/ 401415 h 1784229"/>
              <a:gd name="connsiteX2" fmla="*/ 688768 w 3681350"/>
              <a:gd name="connsiteY2" fmla="*/ 698298 h 1784229"/>
              <a:gd name="connsiteX3" fmla="*/ 890649 w 3681350"/>
              <a:gd name="connsiteY3" fmla="*/ 1339565 h 1784229"/>
              <a:gd name="connsiteX4" fmla="*/ 1045028 w 3681350"/>
              <a:gd name="connsiteY4" fmla="*/ 1707700 h 1784229"/>
              <a:gd name="connsiteX5" fmla="*/ 1187532 w 3681350"/>
              <a:gd name="connsiteY5" fmla="*/ 1778952 h 1784229"/>
              <a:gd name="connsiteX6" fmla="*/ 1246909 w 3681350"/>
              <a:gd name="connsiteY6" fmla="*/ 1778952 h 1784229"/>
              <a:gd name="connsiteX7" fmla="*/ 1377537 w 3681350"/>
              <a:gd name="connsiteY7" fmla="*/ 1778952 h 1784229"/>
              <a:gd name="connsiteX8" fmla="*/ 1579418 w 3681350"/>
              <a:gd name="connsiteY8" fmla="*/ 1707700 h 1784229"/>
              <a:gd name="connsiteX9" fmla="*/ 1733797 w 3681350"/>
              <a:gd name="connsiteY9" fmla="*/ 1327690 h 1784229"/>
              <a:gd name="connsiteX10" fmla="*/ 1805049 w 3681350"/>
              <a:gd name="connsiteY10" fmla="*/ 971430 h 1784229"/>
              <a:gd name="connsiteX11" fmla="*/ 1911927 w 3681350"/>
              <a:gd name="connsiteY11" fmla="*/ 555794 h 1784229"/>
              <a:gd name="connsiteX12" fmla="*/ 1983179 w 3681350"/>
              <a:gd name="connsiteY12" fmla="*/ 401415 h 1784229"/>
              <a:gd name="connsiteX13" fmla="*/ 2066306 w 3681350"/>
              <a:gd name="connsiteY13" fmla="*/ 187659 h 1784229"/>
              <a:gd name="connsiteX14" fmla="*/ 2149433 w 3681350"/>
              <a:gd name="connsiteY14" fmla="*/ 92656 h 1784229"/>
              <a:gd name="connsiteX15" fmla="*/ 2244436 w 3681350"/>
              <a:gd name="connsiteY15" fmla="*/ 21404 h 1784229"/>
              <a:gd name="connsiteX16" fmla="*/ 2375065 w 3681350"/>
              <a:gd name="connsiteY16" fmla="*/ 21404 h 1784229"/>
              <a:gd name="connsiteX17" fmla="*/ 2576945 w 3681350"/>
              <a:gd name="connsiteY17" fmla="*/ 270786 h 1784229"/>
              <a:gd name="connsiteX18" fmla="*/ 2719449 w 3681350"/>
              <a:gd name="connsiteY18" fmla="*/ 1066433 h 1784229"/>
              <a:gd name="connsiteX19" fmla="*/ 2909454 w 3681350"/>
              <a:gd name="connsiteY19" fmla="*/ 1517695 h 1784229"/>
              <a:gd name="connsiteX20" fmla="*/ 3384467 w 3681350"/>
              <a:gd name="connsiteY20" fmla="*/ 1315815 h 1784229"/>
              <a:gd name="connsiteX21" fmla="*/ 3681350 w 3681350"/>
              <a:gd name="connsiteY21" fmla="*/ 508293 h 1784229"/>
              <a:gd name="connsiteX0" fmla="*/ 0 w 3681350"/>
              <a:gd name="connsiteY0" fmla="*/ 757675 h 1784229"/>
              <a:gd name="connsiteX1" fmla="*/ 356259 w 3681350"/>
              <a:gd name="connsiteY1" fmla="*/ 401415 h 1784229"/>
              <a:gd name="connsiteX2" fmla="*/ 688768 w 3681350"/>
              <a:gd name="connsiteY2" fmla="*/ 698298 h 1784229"/>
              <a:gd name="connsiteX3" fmla="*/ 890649 w 3681350"/>
              <a:gd name="connsiteY3" fmla="*/ 1339565 h 1784229"/>
              <a:gd name="connsiteX4" fmla="*/ 1187532 w 3681350"/>
              <a:gd name="connsiteY4" fmla="*/ 1778952 h 1784229"/>
              <a:gd name="connsiteX5" fmla="*/ 1246909 w 3681350"/>
              <a:gd name="connsiteY5" fmla="*/ 1778952 h 1784229"/>
              <a:gd name="connsiteX6" fmla="*/ 1377537 w 3681350"/>
              <a:gd name="connsiteY6" fmla="*/ 1778952 h 1784229"/>
              <a:gd name="connsiteX7" fmla="*/ 1579418 w 3681350"/>
              <a:gd name="connsiteY7" fmla="*/ 1707700 h 1784229"/>
              <a:gd name="connsiteX8" fmla="*/ 1733797 w 3681350"/>
              <a:gd name="connsiteY8" fmla="*/ 1327690 h 1784229"/>
              <a:gd name="connsiteX9" fmla="*/ 1805049 w 3681350"/>
              <a:gd name="connsiteY9" fmla="*/ 971430 h 1784229"/>
              <a:gd name="connsiteX10" fmla="*/ 1911927 w 3681350"/>
              <a:gd name="connsiteY10" fmla="*/ 555794 h 1784229"/>
              <a:gd name="connsiteX11" fmla="*/ 1983179 w 3681350"/>
              <a:gd name="connsiteY11" fmla="*/ 401415 h 1784229"/>
              <a:gd name="connsiteX12" fmla="*/ 2066306 w 3681350"/>
              <a:gd name="connsiteY12" fmla="*/ 187659 h 1784229"/>
              <a:gd name="connsiteX13" fmla="*/ 2149433 w 3681350"/>
              <a:gd name="connsiteY13" fmla="*/ 92656 h 1784229"/>
              <a:gd name="connsiteX14" fmla="*/ 2244436 w 3681350"/>
              <a:gd name="connsiteY14" fmla="*/ 21404 h 1784229"/>
              <a:gd name="connsiteX15" fmla="*/ 2375065 w 3681350"/>
              <a:gd name="connsiteY15" fmla="*/ 21404 h 1784229"/>
              <a:gd name="connsiteX16" fmla="*/ 2576945 w 3681350"/>
              <a:gd name="connsiteY16" fmla="*/ 270786 h 1784229"/>
              <a:gd name="connsiteX17" fmla="*/ 2719449 w 3681350"/>
              <a:gd name="connsiteY17" fmla="*/ 1066433 h 1784229"/>
              <a:gd name="connsiteX18" fmla="*/ 2909454 w 3681350"/>
              <a:gd name="connsiteY18" fmla="*/ 1517695 h 1784229"/>
              <a:gd name="connsiteX19" fmla="*/ 3384467 w 3681350"/>
              <a:gd name="connsiteY19" fmla="*/ 1315815 h 1784229"/>
              <a:gd name="connsiteX20" fmla="*/ 3681350 w 3681350"/>
              <a:gd name="connsiteY20" fmla="*/ 508293 h 1784229"/>
              <a:gd name="connsiteX0" fmla="*/ 0 w 3681350"/>
              <a:gd name="connsiteY0" fmla="*/ 757675 h 1814302"/>
              <a:gd name="connsiteX1" fmla="*/ 356259 w 3681350"/>
              <a:gd name="connsiteY1" fmla="*/ 401415 h 1814302"/>
              <a:gd name="connsiteX2" fmla="*/ 688768 w 3681350"/>
              <a:gd name="connsiteY2" fmla="*/ 698298 h 1814302"/>
              <a:gd name="connsiteX3" fmla="*/ 890649 w 3681350"/>
              <a:gd name="connsiteY3" fmla="*/ 1339565 h 1814302"/>
              <a:gd name="connsiteX4" fmla="*/ 1187532 w 3681350"/>
              <a:gd name="connsiteY4" fmla="*/ 1778952 h 1814302"/>
              <a:gd name="connsiteX5" fmla="*/ 1377537 w 3681350"/>
              <a:gd name="connsiteY5" fmla="*/ 1778952 h 1814302"/>
              <a:gd name="connsiteX6" fmla="*/ 1579418 w 3681350"/>
              <a:gd name="connsiteY6" fmla="*/ 1707700 h 1814302"/>
              <a:gd name="connsiteX7" fmla="*/ 1733797 w 3681350"/>
              <a:gd name="connsiteY7" fmla="*/ 1327690 h 1814302"/>
              <a:gd name="connsiteX8" fmla="*/ 1805049 w 3681350"/>
              <a:gd name="connsiteY8" fmla="*/ 971430 h 1814302"/>
              <a:gd name="connsiteX9" fmla="*/ 1911927 w 3681350"/>
              <a:gd name="connsiteY9" fmla="*/ 555794 h 1814302"/>
              <a:gd name="connsiteX10" fmla="*/ 1983179 w 3681350"/>
              <a:gd name="connsiteY10" fmla="*/ 401415 h 1814302"/>
              <a:gd name="connsiteX11" fmla="*/ 2066306 w 3681350"/>
              <a:gd name="connsiteY11" fmla="*/ 187659 h 1814302"/>
              <a:gd name="connsiteX12" fmla="*/ 2149433 w 3681350"/>
              <a:gd name="connsiteY12" fmla="*/ 92656 h 1814302"/>
              <a:gd name="connsiteX13" fmla="*/ 2244436 w 3681350"/>
              <a:gd name="connsiteY13" fmla="*/ 21404 h 1814302"/>
              <a:gd name="connsiteX14" fmla="*/ 2375065 w 3681350"/>
              <a:gd name="connsiteY14" fmla="*/ 21404 h 1814302"/>
              <a:gd name="connsiteX15" fmla="*/ 2576945 w 3681350"/>
              <a:gd name="connsiteY15" fmla="*/ 270786 h 1814302"/>
              <a:gd name="connsiteX16" fmla="*/ 2719449 w 3681350"/>
              <a:gd name="connsiteY16" fmla="*/ 1066433 h 1814302"/>
              <a:gd name="connsiteX17" fmla="*/ 2909454 w 3681350"/>
              <a:gd name="connsiteY17" fmla="*/ 1517695 h 1814302"/>
              <a:gd name="connsiteX18" fmla="*/ 3384467 w 3681350"/>
              <a:gd name="connsiteY18" fmla="*/ 1315815 h 1814302"/>
              <a:gd name="connsiteX19" fmla="*/ 3681350 w 3681350"/>
              <a:gd name="connsiteY19" fmla="*/ 508293 h 1814302"/>
              <a:gd name="connsiteX0" fmla="*/ 0 w 3681350"/>
              <a:gd name="connsiteY0" fmla="*/ 757675 h 1804839"/>
              <a:gd name="connsiteX1" fmla="*/ 356259 w 3681350"/>
              <a:gd name="connsiteY1" fmla="*/ 401415 h 1804839"/>
              <a:gd name="connsiteX2" fmla="*/ 688768 w 3681350"/>
              <a:gd name="connsiteY2" fmla="*/ 698298 h 1804839"/>
              <a:gd name="connsiteX3" fmla="*/ 890649 w 3681350"/>
              <a:gd name="connsiteY3" fmla="*/ 1339565 h 1804839"/>
              <a:gd name="connsiteX4" fmla="*/ 1187532 w 3681350"/>
              <a:gd name="connsiteY4" fmla="*/ 1778952 h 1804839"/>
              <a:gd name="connsiteX5" fmla="*/ 1579418 w 3681350"/>
              <a:gd name="connsiteY5" fmla="*/ 1707700 h 1804839"/>
              <a:gd name="connsiteX6" fmla="*/ 1733797 w 3681350"/>
              <a:gd name="connsiteY6" fmla="*/ 1327690 h 1804839"/>
              <a:gd name="connsiteX7" fmla="*/ 1805049 w 3681350"/>
              <a:gd name="connsiteY7" fmla="*/ 971430 h 1804839"/>
              <a:gd name="connsiteX8" fmla="*/ 1911927 w 3681350"/>
              <a:gd name="connsiteY8" fmla="*/ 555794 h 1804839"/>
              <a:gd name="connsiteX9" fmla="*/ 1983179 w 3681350"/>
              <a:gd name="connsiteY9" fmla="*/ 401415 h 1804839"/>
              <a:gd name="connsiteX10" fmla="*/ 2066306 w 3681350"/>
              <a:gd name="connsiteY10" fmla="*/ 187659 h 1804839"/>
              <a:gd name="connsiteX11" fmla="*/ 2149433 w 3681350"/>
              <a:gd name="connsiteY11" fmla="*/ 92656 h 1804839"/>
              <a:gd name="connsiteX12" fmla="*/ 2244436 w 3681350"/>
              <a:gd name="connsiteY12" fmla="*/ 21404 h 1804839"/>
              <a:gd name="connsiteX13" fmla="*/ 2375065 w 3681350"/>
              <a:gd name="connsiteY13" fmla="*/ 21404 h 1804839"/>
              <a:gd name="connsiteX14" fmla="*/ 2576945 w 3681350"/>
              <a:gd name="connsiteY14" fmla="*/ 270786 h 1804839"/>
              <a:gd name="connsiteX15" fmla="*/ 2719449 w 3681350"/>
              <a:gd name="connsiteY15" fmla="*/ 1066433 h 1804839"/>
              <a:gd name="connsiteX16" fmla="*/ 2909454 w 3681350"/>
              <a:gd name="connsiteY16" fmla="*/ 1517695 h 1804839"/>
              <a:gd name="connsiteX17" fmla="*/ 3384467 w 3681350"/>
              <a:gd name="connsiteY17" fmla="*/ 1315815 h 1804839"/>
              <a:gd name="connsiteX18" fmla="*/ 3681350 w 3681350"/>
              <a:gd name="connsiteY18" fmla="*/ 508293 h 1804839"/>
              <a:gd name="connsiteX0" fmla="*/ 0 w 3681350"/>
              <a:gd name="connsiteY0" fmla="*/ 757675 h 1778952"/>
              <a:gd name="connsiteX1" fmla="*/ 356259 w 3681350"/>
              <a:gd name="connsiteY1" fmla="*/ 401415 h 1778952"/>
              <a:gd name="connsiteX2" fmla="*/ 688768 w 3681350"/>
              <a:gd name="connsiteY2" fmla="*/ 698298 h 1778952"/>
              <a:gd name="connsiteX3" fmla="*/ 890649 w 3681350"/>
              <a:gd name="connsiteY3" fmla="*/ 1339565 h 1778952"/>
              <a:gd name="connsiteX4" fmla="*/ 1187532 w 3681350"/>
              <a:gd name="connsiteY4" fmla="*/ 1778952 h 1778952"/>
              <a:gd name="connsiteX5" fmla="*/ 1733797 w 3681350"/>
              <a:gd name="connsiteY5" fmla="*/ 1327690 h 1778952"/>
              <a:gd name="connsiteX6" fmla="*/ 1805049 w 3681350"/>
              <a:gd name="connsiteY6" fmla="*/ 971430 h 1778952"/>
              <a:gd name="connsiteX7" fmla="*/ 1911927 w 3681350"/>
              <a:gd name="connsiteY7" fmla="*/ 555794 h 1778952"/>
              <a:gd name="connsiteX8" fmla="*/ 1983179 w 3681350"/>
              <a:gd name="connsiteY8" fmla="*/ 401415 h 1778952"/>
              <a:gd name="connsiteX9" fmla="*/ 2066306 w 3681350"/>
              <a:gd name="connsiteY9" fmla="*/ 187659 h 1778952"/>
              <a:gd name="connsiteX10" fmla="*/ 2149433 w 3681350"/>
              <a:gd name="connsiteY10" fmla="*/ 92656 h 1778952"/>
              <a:gd name="connsiteX11" fmla="*/ 2244436 w 3681350"/>
              <a:gd name="connsiteY11" fmla="*/ 21404 h 1778952"/>
              <a:gd name="connsiteX12" fmla="*/ 2375065 w 3681350"/>
              <a:gd name="connsiteY12" fmla="*/ 21404 h 1778952"/>
              <a:gd name="connsiteX13" fmla="*/ 2576945 w 3681350"/>
              <a:gd name="connsiteY13" fmla="*/ 270786 h 1778952"/>
              <a:gd name="connsiteX14" fmla="*/ 2719449 w 3681350"/>
              <a:gd name="connsiteY14" fmla="*/ 1066433 h 1778952"/>
              <a:gd name="connsiteX15" fmla="*/ 2909454 w 3681350"/>
              <a:gd name="connsiteY15" fmla="*/ 1517695 h 1778952"/>
              <a:gd name="connsiteX16" fmla="*/ 3384467 w 3681350"/>
              <a:gd name="connsiteY16" fmla="*/ 1315815 h 1778952"/>
              <a:gd name="connsiteX17" fmla="*/ 3681350 w 3681350"/>
              <a:gd name="connsiteY17" fmla="*/ 508293 h 177895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5611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5611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5611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5611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33612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7897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7897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2066306 w 3681350"/>
              <a:gd name="connsiteY8" fmla="*/ 187659 h 1790382"/>
              <a:gd name="connsiteX9" fmla="*/ 2149433 w 3681350"/>
              <a:gd name="connsiteY9" fmla="*/ 92656 h 1790382"/>
              <a:gd name="connsiteX10" fmla="*/ 2244436 w 3681350"/>
              <a:gd name="connsiteY10" fmla="*/ 21404 h 1790382"/>
              <a:gd name="connsiteX11" fmla="*/ 2375065 w 3681350"/>
              <a:gd name="connsiteY11" fmla="*/ 21404 h 1790382"/>
              <a:gd name="connsiteX12" fmla="*/ 2576945 w 3681350"/>
              <a:gd name="connsiteY12" fmla="*/ 270786 h 1790382"/>
              <a:gd name="connsiteX13" fmla="*/ 2719449 w 3681350"/>
              <a:gd name="connsiteY13" fmla="*/ 1066433 h 1790382"/>
              <a:gd name="connsiteX14" fmla="*/ 2909454 w 3681350"/>
              <a:gd name="connsiteY14" fmla="*/ 1517695 h 1790382"/>
              <a:gd name="connsiteX15" fmla="*/ 3384467 w 3681350"/>
              <a:gd name="connsiteY15" fmla="*/ 1315815 h 1790382"/>
              <a:gd name="connsiteX16" fmla="*/ 3681350 w 3681350"/>
              <a:gd name="connsiteY16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2066306 w 3681350"/>
              <a:gd name="connsiteY7" fmla="*/ 187659 h 1790382"/>
              <a:gd name="connsiteX8" fmla="*/ 2149433 w 3681350"/>
              <a:gd name="connsiteY8" fmla="*/ 92656 h 1790382"/>
              <a:gd name="connsiteX9" fmla="*/ 2244436 w 3681350"/>
              <a:gd name="connsiteY9" fmla="*/ 21404 h 1790382"/>
              <a:gd name="connsiteX10" fmla="*/ 2375065 w 3681350"/>
              <a:gd name="connsiteY10" fmla="*/ 21404 h 1790382"/>
              <a:gd name="connsiteX11" fmla="*/ 2576945 w 3681350"/>
              <a:gd name="connsiteY11" fmla="*/ 270786 h 1790382"/>
              <a:gd name="connsiteX12" fmla="*/ 2719449 w 3681350"/>
              <a:gd name="connsiteY12" fmla="*/ 1066433 h 1790382"/>
              <a:gd name="connsiteX13" fmla="*/ 2909454 w 3681350"/>
              <a:gd name="connsiteY13" fmla="*/ 1517695 h 1790382"/>
              <a:gd name="connsiteX14" fmla="*/ 3384467 w 3681350"/>
              <a:gd name="connsiteY14" fmla="*/ 1315815 h 1790382"/>
              <a:gd name="connsiteX15" fmla="*/ 3681350 w 3681350"/>
              <a:gd name="connsiteY15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73629 w 3681350"/>
              <a:gd name="connsiteY6" fmla="*/ 834270 h 1790382"/>
              <a:gd name="connsiteX7" fmla="*/ 2066306 w 3681350"/>
              <a:gd name="connsiteY7" fmla="*/ 187659 h 1790382"/>
              <a:gd name="connsiteX8" fmla="*/ 2149433 w 3681350"/>
              <a:gd name="connsiteY8" fmla="*/ 92656 h 1790382"/>
              <a:gd name="connsiteX9" fmla="*/ 2244436 w 3681350"/>
              <a:gd name="connsiteY9" fmla="*/ 21404 h 1790382"/>
              <a:gd name="connsiteX10" fmla="*/ 2375065 w 3681350"/>
              <a:gd name="connsiteY10" fmla="*/ 21404 h 1790382"/>
              <a:gd name="connsiteX11" fmla="*/ 2576945 w 3681350"/>
              <a:gd name="connsiteY11" fmla="*/ 270786 h 1790382"/>
              <a:gd name="connsiteX12" fmla="*/ 2719449 w 3681350"/>
              <a:gd name="connsiteY12" fmla="*/ 1066433 h 1790382"/>
              <a:gd name="connsiteX13" fmla="*/ 2909454 w 3681350"/>
              <a:gd name="connsiteY13" fmla="*/ 1517695 h 1790382"/>
              <a:gd name="connsiteX14" fmla="*/ 3384467 w 3681350"/>
              <a:gd name="connsiteY14" fmla="*/ 1315815 h 1790382"/>
              <a:gd name="connsiteX15" fmla="*/ 3681350 w 3681350"/>
              <a:gd name="connsiteY15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2066306 w 3681350"/>
              <a:gd name="connsiteY6" fmla="*/ 187659 h 1790382"/>
              <a:gd name="connsiteX7" fmla="*/ 2149433 w 3681350"/>
              <a:gd name="connsiteY7" fmla="*/ 92656 h 1790382"/>
              <a:gd name="connsiteX8" fmla="*/ 2244436 w 3681350"/>
              <a:gd name="connsiteY8" fmla="*/ 21404 h 1790382"/>
              <a:gd name="connsiteX9" fmla="*/ 2375065 w 3681350"/>
              <a:gd name="connsiteY9" fmla="*/ 21404 h 1790382"/>
              <a:gd name="connsiteX10" fmla="*/ 2576945 w 3681350"/>
              <a:gd name="connsiteY10" fmla="*/ 270786 h 1790382"/>
              <a:gd name="connsiteX11" fmla="*/ 2719449 w 3681350"/>
              <a:gd name="connsiteY11" fmla="*/ 1066433 h 1790382"/>
              <a:gd name="connsiteX12" fmla="*/ 2909454 w 3681350"/>
              <a:gd name="connsiteY12" fmla="*/ 1517695 h 1790382"/>
              <a:gd name="connsiteX13" fmla="*/ 3384467 w 3681350"/>
              <a:gd name="connsiteY13" fmla="*/ 1315815 h 1790382"/>
              <a:gd name="connsiteX14" fmla="*/ 3681350 w 3681350"/>
              <a:gd name="connsiteY14" fmla="*/ 508293 h 1790382"/>
              <a:gd name="connsiteX0" fmla="*/ 0 w 3681350"/>
              <a:gd name="connsiteY0" fmla="*/ 762503 h 1795210"/>
              <a:gd name="connsiteX1" fmla="*/ 356259 w 3681350"/>
              <a:gd name="connsiteY1" fmla="*/ 406243 h 1795210"/>
              <a:gd name="connsiteX2" fmla="*/ 688768 w 3681350"/>
              <a:gd name="connsiteY2" fmla="*/ 703126 h 1795210"/>
              <a:gd name="connsiteX3" fmla="*/ 890649 w 3681350"/>
              <a:gd name="connsiteY3" fmla="*/ 1344393 h 1795210"/>
              <a:gd name="connsiteX4" fmla="*/ 1278972 w 3681350"/>
              <a:gd name="connsiteY4" fmla="*/ 1795210 h 1795210"/>
              <a:gd name="connsiteX5" fmla="*/ 1733797 w 3681350"/>
              <a:gd name="connsiteY5" fmla="*/ 1332518 h 1795210"/>
              <a:gd name="connsiteX6" fmla="*/ 2066306 w 3681350"/>
              <a:gd name="connsiteY6" fmla="*/ 192487 h 1795210"/>
              <a:gd name="connsiteX7" fmla="*/ 2244436 w 3681350"/>
              <a:gd name="connsiteY7" fmla="*/ 26232 h 1795210"/>
              <a:gd name="connsiteX8" fmla="*/ 2375065 w 3681350"/>
              <a:gd name="connsiteY8" fmla="*/ 26232 h 1795210"/>
              <a:gd name="connsiteX9" fmla="*/ 2576945 w 3681350"/>
              <a:gd name="connsiteY9" fmla="*/ 275614 h 1795210"/>
              <a:gd name="connsiteX10" fmla="*/ 2719449 w 3681350"/>
              <a:gd name="connsiteY10" fmla="*/ 1071261 h 1795210"/>
              <a:gd name="connsiteX11" fmla="*/ 2909454 w 3681350"/>
              <a:gd name="connsiteY11" fmla="*/ 1522523 h 1795210"/>
              <a:gd name="connsiteX12" fmla="*/ 3384467 w 3681350"/>
              <a:gd name="connsiteY12" fmla="*/ 1320643 h 1795210"/>
              <a:gd name="connsiteX13" fmla="*/ 3681350 w 3681350"/>
              <a:gd name="connsiteY13" fmla="*/ 513121 h 1795210"/>
              <a:gd name="connsiteX0" fmla="*/ 0 w 3681350"/>
              <a:gd name="connsiteY0" fmla="*/ 842948 h 1875655"/>
              <a:gd name="connsiteX1" fmla="*/ 356259 w 3681350"/>
              <a:gd name="connsiteY1" fmla="*/ 486688 h 1875655"/>
              <a:gd name="connsiteX2" fmla="*/ 688768 w 3681350"/>
              <a:gd name="connsiteY2" fmla="*/ 783571 h 1875655"/>
              <a:gd name="connsiteX3" fmla="*/ 890649 w 3681350"/>
              <a:gd name="connsiteY3" fmla="*/ 1424838 h 1875655"/>
              <a:gd name="connsiteX4" fmla="*/ 1278972 w 3681350"/>
              <a:gd name="connsiteY4" fmla="*/ 1875655 h 1875655"/>
              <a:gd name="connsiteX5" fmla="*/ 1733797 w 3681350"/>
              <a:gd name="connsiteY5" fmla="*/ 1412963 h 1875655"/>
              <a:gd name="connsiteX6" fmla="*/ 2244436 w 3681350"/>
              <a:gd name="connsiteY6" fmla="*/ 106677 h 1875655"/>
              <a:gd name="connsiteX7" fmla="*/ 2375065 w 3681350"/>
              <a:gd name="connsiteY7" fmla="*/ 106677 h 1875655"/>
              <a:gd name="connsiteX8" fmla="*/ 2576945 w 3681350"/>
              <a:gd name="connsiteY8" fmla="*/ 356059 h 1875655"/>
              <a:gd name="connsiteX9" fmla="*/ 2719449 w 3681350"/>
              <a:gd name="connsiteY9" fmla="*/ 1151706 h 1875655"/>
              <a:gd name="connsiteX10" fmla="*/ 2909454 w 3681350"/>
              <a:gd name="connsiteY10" fmla="*/ 1602968 h 1875655"/>
              <a:gd name="connsiteX11" fmla="*/ 3384467 w 3681350"/>
              <a:gd name="connsiteY11" fmla="*/ 1401088 h 1875655"/>
              <a:gd name="connsiteX12" fmla="*/ 3681350 w 3681350"/>
              <a:gd name="connsiteY12" fmla="*/ 593566 h 1875655"/>
              <a:gd name="connsiteX0" fmla="*/ 0 w 3681350"/>
              <a:gd name="connsiteY0" fmla="*/ 796203 h 1828910"/>
              <a:gd name="connsiteX1" fmla="*/ 356259 w 3681350"/>
              <a:gd name="connsiteY1" fmla="*/ 439943 h 1828910"/>
              <a:gd name="connsiteX2" fmla="*/ 688768 w 3681350"/>
              <a:gd name="connsiteY2" fmla="*/ 736826 h 1828910"/>
              <a:gd name="connsiteX3" fmla="*/ 890649 w 3681350"/>
              <a:gd name="connsiteY3" fmla="*/ 1378093 h 1828910"/>
              <a:gd name="connsiteX4" fmla="*/ 1278972 w 3681350"/>
              <a:gd name="connsiteY4" fmla="*/ 1828910 h 1828910"/>
              <a:gd name="connsiteX5" fmla="*/ 1733797 w 3681350"/>
              <a:gd name="connsiteY5" fmla="*/ 1366218 h 1828910"/>
              <a:gd name="connsiteX6" fmla="*/ 2375065 w 3681350"/>
              <a:gd name="connsiteY6" fmla="*/ 59932 h 1828910"/>
              <a:gd name="connsiteX7" fmla="*/ 2576945 w 3681350"/>
              <a:gd name="connsiteY7" fmla="*/ 309314 h 1828910"/>
              <a:gd name="connsiteX8" fmla="*/ 2719449 w 3681350"/>
              <a:gd name="connsiteY8" fmla="*/ 1104961 h 1828910"/>
              <a:gd name="connsiteX9" fmla="*/ 2909454 w 3681350"/>
              <a:gd name="connsiteY9" fmla="*/ 1556223 h 1828910"/>
              <a:gd name="connsiteX10" fmla="*/ 3384467 w 3681350"/>
              <a:gd name="connsiteY10" fmla="*/ 1354343 h 1828910"/>
              <a:gd name="connsiteX11" fmla="*/ 3681350 w 3681350"/>
              <a:gd name="connsiteY11" fmla="*/ 546821 h 1828910"/>
              <a:gd name="connsiteX0" fmla="*/ 0 w 3681350"/>
              <a:gd name="connsiteY0" fmla="*/ 772905 h 1805612"/>
              <a:gd name="connsiteX1" fmla="*/ 356259 w 3681350"/>
              <a:gd name="connsiteY1" fmla="*/ 416645 h 1805612"/>
              <a:gd name="connsiteX2" fmla="*/ 688768 w 3681350"/>
              <a:gd name="connsiteY2" fmla="*/ 713528 h 1805612"/>
              <a:gd name="connsiteX3" fmla="*/ 890649 w 3681350"/>
              <a:gd name="connsiteY3" fmla="*/ 1354795 h 1805612"/>
              <a:gd name="connsiteX4" fmla="*/ 1278972 w 3681350"/>
              <a:gd name="connsiteY4" fmla="*/ 1805612 h 1805612"/>
              <a:gd name="connsiteX5" fmla="*/ 1733797 w 3681350"/>
              <a:gd name="connsiteY5" fmla="*/ 1342920 h 1805612"/>
              <a:gd name="connsiteX6" fmla="*/ 2375065 w 3681350"/>
              <a:gd name="connsiteY6" fmla="*/ 36634 h 1805612"/>
              <a:gd name="connsiteX7" fmla="*/ 2576945 w 3681350"/>
              <a:gd name="connsiteY7" fmla="*/ 286016 h 1805612"/>
              <a:gd name="connsiteX8" fmla="*/ 2719449 w 3681350"/>
              <a:gd name="connsiteY8" fmla="*/ 1081663 h 1805612"/>
              <a:gd name="connsiteX9" fmla="*/ 2909454 w 3681350"/>
              <a:gd name="connsiteY9" fmla="*/ 1532925 h 1805612"/>
              <a:gd name="connsiteX10" fmla="*/ 3384467 w 3681350"/>
              <a:gd name="connsiteY10" fmla="*/ 1331045 h 1805612"/>
              <a:gd name="connsiteX11" fmla="*/ 3681350 w 3681350"/>
              <a:gd name="connsiteY11" fmla="*/ 523523 h 1805612"/>
              <a:gd name="connsiteX0" fmla="*/ 0 w 3681350"/>
              <a:gd name="connsiteY0" fmla="*/ 736509 h 1769216"/>
              <a:gd name="connsiteX1" fmla="*/ 356259 w 3681350"/>
              <a:gd name="connsiteY1" fmla="*/ 380249 h 1769216"/>
              <a:gd name="connsiteX2" fmla="*/ 688768 w 3681350"/>
              <a:gd name="connsiteY2" fmla="*/ 677132 h 1769216"/>
              <a:gd name="connsiteX3" fmla="*/ 890649 w 3681350"/>
              <a:gd name="connsiteY3" fmla="*/ 1318399 h 1769216"/>
              <a:gd name="connsiteX4" fmla="*/ 1278972 w 3681350"/>
              <a:gd name="connsiteY4" fmla="*/ 1769216 h 1769216"/>
              <a:gd name="connsiteX5" fmla="*/ 1733797 w 3681350"/>
              <a:gd name="connsiteY5" fmla="*/ 1306524 h 1769216"/>
              <a:gd name="connsiteX6" fmla="*/ 2375065 w 3681350"/>
              <a:gd name="connsiteY6" fmla="*/ 238 h 1769216"/>
              <a:gd name="connsiteX7" fmla="*/ 2576945 w 3681350"/>
              <a:gd name="connsiteY7" fmla="*/ 249620 h 1769216"/>
              <a:gd name="connsiteX8" fmla="*/ 2719449 w 3681350"/>
              <a:gd name="connsiteY8" fmla="*/ 1045267 h 1769216"/>
              <a:gd name="connsiteX9" fmla="*/ 2909454 w 3681350"/>
              <a:gd name="connsiteY9" fmla="*/ 1496529 h 1769216"/>
              <a:gd name="connsiteX10" fmla="*/ 3384467 w 3681350"/>
              <a:gd name="connsiteY10" fmla="*/ 1294649 h 1769216"/>
              <a:gd name="connsiteX11" fmla="*/ 3681350 w 3681350"/>
              <a:gd name="connsiteY11" fmla="*/ 487127 h 1769216"/>
              <a:gd name="connsiteX0" fmla="*/ 0 w 3681350"/>
              <a:gd name="connsiteY0" fmla="*/ 737904 h 1770611"/>
              <a:gd name="connsiteX1" fmla="*/ 356259 w 3681350"/>
              <a:gd name="connsiteY1" fmla="*/ 381644 h 1770611"/>
              <a:gd name="connsiteX2" fmla="*/ 688768 w 3681350"/>
              <a:gd name="connsiteY2" fmla="*/ 678527 h 1770611"/>
              <a:gd name="connsiteX3" fmla="*/ 890649 w 3681350"/>
              <a:gd name="connsiteY3" fmla="*/ 1319794 h 1770611"/>
              <a:gd name="connsiteX4" fmla="*/ 1278972 w 3681350"/>
              <a:gd name="connsiteY4" fmla="*/ 1770611 h 1770611"/>
              <a:gd name="connsiteX5" fmla="*/ 1733797 w 3681350"/>
              <a:gd name="connsiteY5" fmla="*/ 1307919 h 1770611"/>
              <a:gd name="connsiteX6" fmla="*/ 2375065 w 3681350"/>
              <a:gd name="connsiteY6" fmla="*/ 1633 h 1770611"/>
              <a:gd name="connsiteX7" fmla="*/ 2719449 w 3681350"/>
              <a:gd name="connsiteY7" fmla="*/ 1046662 h 1770611"/>
              <a:gd name="connsiteX8" fmla="*/ 2909454 w 3681350"/>
              <a:gd name="connsiteY8" fmla="*/ 1497924 h 1770611"/>
              <a:gd name="connsiteX9" fmla="*/ 3384467 w 3681350"/>
              <a:gd name="connsiteY9" fmla="*/ 1296044 h 1770611"/>
              <a:gd name="connsiteX10" fmla="*/ 3681350 w 3681350"/>
              <a:gd name="connsiteY10" fmla="*/ 488522 h 1770611"/>
              <a:gd name="connsiteX0" fmla="*/ 0 w 3681350"/>
              <a:gd name="connsiteY0" fmla="*/ 737908 h 1770615"/>
              <a:gd name="connsiteX1" fmla="*/ 356259 w 3681350"/>
              <a:gd name="connsiteY1" fmla="*/ 381648 h 1770615"/>
              <a:gd name="connsiteX2" fmla="*/ 688768 w 3681350"/>
              <a:gd name="connsiteY2" fmla="*/ 678531 h 1770615"/>
              <a:gd name="connsiteX3" fmla="*/ 890649 w 3681350"/>
              <a:gd name="connsiteY3" fmla="*/ 1319798 h 1770615"/>
              <a:gd name="connsiteX4" fmla="*/ 1278972 w 3681350"/>
              <a:gd name="connsiteY4" fmla="*/ 1770615 h 1770615"/>
              <a:gd name="connsiteX5" fmla="*/ 1733797 w 3681350"/>
              <a:gd name="connsiteY5" fmla="*/ 1307923 h 1770615"/>
              <a:gd name="connsiteX6" fmla="*/ 2375065 w 3681350"/>
              <a:gd name="connsiteY6" fmla="*/ 1637 h 1770615"/>
              <a:gd name="connsiteX7" fmla="*/ 2719449 w 3681350"/>
              <a:gd name="connsiteY7" fmla="*/ 1046666 h 1770615"/>
              <a:gd name="connsiteX8" fmla="*/ 3000894 w 3681350"/>
              <a:gd name="connsiteY8" fmla="*/ 1509358 h 1770615"/>
              <a:gd name="connsiteX9" fmla="*/ 3384467 w 3681350"/>
              <a:gd name="connsiteY9" fmla="*/ 1296048 h 1770615"/>
              <a:gd name="connsiteX10" fmla="*/ 3681350 w 3681350"/>
              <a:gd name="connsiteY10" fmla="*/ 488526 h 1770615"/>
              <a:gd name="connsiteX0" fmla="*/ 0 w 3681350"/>
              <a:gd name="connsiteY0" fmla="*/ 737908 h 1770615"/>
              <a:gd name="connsiteX1" fmla="*/ 356259 w 3681350"/>
              <a:gd name="connsiteY1" fmla="*/ 381648 h 1770615"/>
              <a:gd name="connsiteX2" fmla="*/ 688768 w 3681350"/>
              <a:gd name="connsiteY2" fmla="*/ 678531 h 1770615"/>
              <a:gd name="connsiteX3" fmla="*/ 890649 w 3681350"/>
              <a:gd name="connsiteY3" fmla="*/ 1319798 h 1770615"/>
              <a:gd name="connsiteX4" fmla="*/ 1278972 w 3681350"/>
              <a:gd name="connsiteY4" fmla="*/ 1770615 h 1770615"/>
              <a:gd name="connsiteX5" fmla="*/ 1733797 w 3681350"/>
              <a:gd name="connsiteY5" fmla="*/ 1307923 h 1770615"/>
              <a:gd name="connsiteX6" fmla="*/ 2375065 w 3681350"/>
              <a:gd name="connsiteY6" fmla="*/ 1637 h 1770615"/>
              <a:gd name="connsiteX7" fmla="*/ 2719449 w 3681350"/>
              <a:gd name="connsiteY7" fmla="*/ 1046666 h 1770615"/>
              <a:gd name="connsiteX8" fmla="*/ 3000894 w 3681350"/>
              <a:gd name="connsiteY8" fmla="*/ 1509358 h 1770615"/>
              <a:gd name="connsiteX9" fmla="*/ 3384467 w 3681350"/>
              <a:gd name="connsiteY9" fmla="*/ 1296048 h 1770615"/>
              <a:gd name="connsiteX10" fmla="*/ 3681350 w 3681350"/>
              <a:gd name="connsiteY10" fmla="*/ 488526 h 1770615"/>
              <a:gd name="connsiteX0" fmla="*/ 0 w 3681350"/>
              <a:gd name="connsiteY0" fmla="*/ 746138 h 1778845"/>
              <a:gd name="connsiteX1" fmla="*/ 356259 w 3681350"/>
              <a:gd name="connsiteY1" fmla="*/ 389878 h 1778845"/>
              <a:gd name="connsiteX2" fmla="*/ 688768 w 3681350"/>
              <a:gd name="connsiteY2" fmla="*/ 686761 h 1778845"/>
              <a:gd name="connsiteX3" fmla="*/ 890649 w 3681350"/>
              <a:gd name="connsiteY3" fmla="*/ 1328028 h 1778845"/>
              <a:gd name="connsiteX4" fmla="*/ 1278972 w 3681350"/>
              <a:gd name="connsiteY4" fmla="*/ 1778845 h 1778845"/>
              <a:gd name="connsiteX5" fmla="*/ 1733797 w 3681350"/>
              <a:gd name="connsiteY5" fmla="*/ 1316153 h 1778845"/>
              <a:gd name="connsiteX6" fmla="*/ 2375065 w 3681350"/>
              <a:gd name="connsiteY6" fmla="*/ 9867 h 1778845"/>
              <a:gd name="connsiteX7" fmla="*/ 2662299 w 3681350"/>
              <a:gd name="connsiteY7" fmla="*/ 757716 h 1778845"/>
              <a:gd name="connsiteX8" fmla="*/ 3000894 w 3681350"/>
              <a:gd name="connsiteY8" fmla="*/ 1517588 h 1778845"/>
              <a:gd name="connsiteX9" fmla="*/ 3384467 w 3681350"/>
              <a:gd name="connsiteY9" fmla="*/ 1304278 h 1778845"/>
              <a:gd name="connsiteX10" fmla="*/ 3681350 w 3681350"/>
              <a:gd name="connsiteY10" fmla="*/ 496756 h 1778845"/>
              <a:gd name="connsiteX0" fmla="*/ 0 w 3681350"/>
              <a:gd name="connsiteY0" fmla="*/ 747440 h 1780147"/>
              <a:gd name="connsiteX1" fmla="*/ 356259 w 3681350"/>
              <a:gd name="connsiteY1" fmla="*/ 391180 h 1780147"/>
              <a:gd name="connsiteX2" fmla="*/ 688768 w 3681350"/>
              <a:gd name="connsiteY2" fmla="*/ 688063 h 1780147"/>
              <a:gd name="connsiteX3" fmla="*/ 890649 w 3681350"/>
              <a:gd name="connsiteY3" fmla="*/ 1329330 h 1780147"/>
              <a:gd name="connsiteX4" fmla="*/ 1278972 w 3681350"/>
              <a:gd name="connsiteY4" fmla="*/ 1780147 h 1780147"/>
              <a:gd name="connsiteX5" fmla="*/ 1733797 w 3681350"/>
              <a:gd name="connsiteY5" fmla="*/ 1317455 h 1780147"/>
              <a:gd name="connsiteX6" fmla="*/ 2375065 w 3681350"/>
              <a:gd name="connsiteY6" fmla="*/ 11169 h 1780147"/>
              <a:gd name="connsiteX7" fmla="*/ 2662299 w 3681350"/>
              <a:gd name="connsiteY7" fmla="*/ 759018 h 1780147"/>
              <a:gd name="connsiteX8" fmla="*/ 3000894 w 3681350"/>
              <a:gd name="connsiteY8" fmla="*/ 1518890 h 1780147"/>
              <a:gd name="connsiteX9" fmla="*/ 3384467 w 3681350"/>
              <a:gd name="connsiteY9" fmla="*/ 1305580 h 1780147"/>
              <a:gd name="connsiteX10" fmla="*/ 3681350 w 3681350"/>
              <a:gd name="connsiteY10" fmla="*/ 498058 h 1780147"/>
              <a:gd name="connsiteX0" fmla="*/ 0 w 3681350"/>
              <a:gd name="connsiteY0" fmla="*/ 747440 h 1780147"/>
              <a:gd name="connsiteX1" fmla="*/ 356259 w 3681350"/>
              <a:gd name="connsiteY1" fmla="*/ 391180 h 1780147"/>
              <a:gd name="connsiteX2" fmla="*/ 688768 w 3681350"/>
              <a:gd name="connsiteY2" fmla="*/ 688063 h 1780147"/>
              <a:gd name="connsiteX3" fmla="*/ 890649 w 3681350"/>
              <a:gd name="connsiteY3" fmla="*/ 1329330 h 1780147"/>
              <a:gd name="connsiteX4" fmla="*/ 1278972 w 3681350"/>
              <a:gd name="connsiteY4" fmla="*/ 1780147 h 1780147"/>
              <a:gd name="connsiteX5" fmla="*/ 1733797 w 3681350"/>
              <a:gd name="connsiteY5" fmla="*/ 1317455 h 1780147"/>
              <a:gd name="connsiteX6" fmla="*/ 2375065 w 3681350"/>
              <a:gd name="connsiteY6" fmla="*/ 11169 h 1780147"/>
              <a:gd name="connsiteX7" fmla="*/ 2662299 w 3681350"/>
              <a:gd name="connsiteY7" fmla="*/ 759018 h 1780147"/>
              <a:gd name="connsiteX8" fmla="*/ 3000894 w 3681350"/>
              <a:gd name="connsiteY8" fmla="*/ 1518890 h 1780147"/>
              <a:gd name="connsiteX9" fmla="*/ 3384467 w 3681350"/>
              <a:gd name="connsiteY9" fmla="*/ 1305580 h 1780147"/>
              <a:gd name="connsiteX10" fmla="*/ 3681350 w 3681350"/>
              <a:gd name="connsiteY10" fmla="*/ 498058 h 1780147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688768 w 3681350"/>
              <a:gd name="connsiteY2" fmla="*/ 686349 h 1778433"/>
              <a:gd name="connsiteX3" fmla="*/ 890649 w 3681350"/>
              <a:gd name="connsiteY3" fmla="*/ 1327616 h 1778433"/>
              <a:gd name="connsiteX4" fmla="*/ 1278972 w 3681350"/>
              <a:gd name="connsiteY4" fmla="*/ 1778433 h 1778433"/>
              <a:gd name="connsiteX5" fmla="*/ 1733797 w 3681350"/>
              <a:gd name="connsiteY5" fmla="*/ 1315741 h 1778433"/>
              <a:gd name="connsiteX6" fmla="*/ 2375065 w 3681350"/>
              <a:gd name="connsiteY6" fmla="*/ 9455 h 1778433"/>
              <a:gd name="connsiteX7" fmla="*/ 2708019 w 3681350"/>
              <a:gd name="connsiteY7" fmla="*/ 791594 h 1778433"/>
              <a:gd name="connsiteX8" fmla="*/ 3000894 w 3681350"/>
              <a:gd name="connsiteY8" fmla="*/ 1517176 h 1778433"/>
              <a:gd name="connsiteX9" fmla="*/ 3384467 w 3681350"/>
              <a:gd name="connsiteY9" fmla="*/ 1303866 h 1778433"/>
              <a:gd name="connsiteX10" fmla="*/ 3681350 w 3681350"/>
              <a:gd name="connsiteY10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688768 w 3681350"/>
              <a:gd name="connsiteY2" fmla="*/ 686349 h 1778433"/>
              <a:gd name="connsiteX3" fmla="*/ 890649 w 3681350"/>
              <a:gd name="connsiteY3" fmla="*/ 1327616 h 1778433"/>
              <a:gd name="connsiteX4" fmla="*/ 1278972 w 3681350"/>
              <a:gd name="connsiteY4" fmla="*/ 1778433 h 1778433"/>
              <a:gd name="connsiteX5" fmla="*/ 1733797 w 3681350"/>
              <a:gd name="connsiteY5" fmla="*/ 1315741 h 1778433"/>
              <a:gd name="connsiteX6" fmla="*/ 2375065 w 3681350"/>
              <a:gd name="connsiteY6" fmla="*/ 9455 h 1778433"/>
              <a:gd name="connsiteX7" fmla="*/ 2708019 w 3681350"/>
              <a:gd name="connsiteY7" fmla="*/ 791594 h 1778433"/>
              <a:gd name="connsiteX8" fmla="*/ 3000894 w 3681350"/>
              <a:gd name="connsiteY8" fmla="*/ 1517176 h 1778433"/>
              <a:gd name="connsiteX9" fmla="*/ 3384467 w 3681350"/>
              <a:gd name="connsiteY9" fmla="*/ 1303866 h 1778433"/>
              <a:gd name="connsiteX10" fmla="*/ 3681350 w 3681350"/>
              <a:gd name="connsiteY10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90649 w 3681350"/>
              <a:gd name="connsiteY2" fmla="*/ 132761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56359 w 3681350"/>
              <a:gd name="connsiteY2" fmla="*/ 100757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56359 w 3681350"/>
              <a:gd name="connsiteY2" fmla="*/ 100757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350" h="1778433">
                <a:moveTo>
                  <a:pt x="0" y="745726"/>
                </a:moveTo>
                <a:cubicBezTo>
                  <a:pt x="120732" y="572544"/>
                  <a:pt x="213533" y="345824"/>
                  <a:pt x="356259" y="389466"/>
                </a:cubicBezTo>
                <a:cubicBezTo>
                  <a:pt x="498985" y="433108"/>
                  <a:pt x="702574" y="661782"/>
                  <a:pt x="856359" y="1007576"/>
                </a:cubicBezTo>
                <a:cubicBezTo>
                  <a:pt x="1010144" y="1353370"/>
                  <a:pt x="1048145" y="1762352"/>
                  <a:pt x="1278972" y="1778433"/>
                </a:cubicBezTo>
                <a:cubicBezTo>
                  <a:pt x="1522367" y="1753594"/>
                  <a:pt x="1551115" y="1610571"/>
                  <a:pt x="1733797" y="1315741"/>
                </a:cubicBezTo>
                <a:cubicBezTo>
                  <a:pt x="1916479" y="1020911"/>
                  <a:pt x="2212695" y="96813"/>
                  <a:pt x="2375065" y="9455"/>
                </a:cubicBezTo>
                <a:cubicBezTo>
                  <a:pt x="2537435" y="-77903"/>
                  <a:pt x="2603714" y="460297"/>
                  <a:pt x="2708019" y="791594"/>
                </a:cubicBezTo>
                <a:cubicBezTo>
                  <a:pt x="2812324" y="1122891"/>
                  <a:pt x="2888153" y="1431797"/>
                  <a:pt x="3000894" y="1517176"/>
                </a:cubicBezTo>
                <a:cubicBezTo>
                  <a:pt x="3113635" y="1602555"/>
                  <a:pt x="3255818" y="1472100"/>
                  <a:pt x="3384467" y="1303866"/>
                </a:cubicBezTo>
                <a:cubicBezTo>
                  <a:pt x="3513116" y="1135632"/>
                  <a:pt x="3597233" y="815988"/>
                  <a:pt x="3681350" y="496344"/>
                </a:cubicBezTo>
              </a:path>
            </a:pathLst>
          </a:cu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47357" y="2791721"/>
            <a:ext cx="1733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at local optima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380" y="2884753"/>
            <a:ext cx="199226" cy="224869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4475657" y="2652408"/>
            <a:ext cx="838200" cy="232345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395177" y="3008651"/>
            <a:ext cx="1" cy="185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45946" y="3629921"/>
            <a:ext cx="1922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Current value of 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714750"/>
            <a:ext cx="199226" cy="224869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2723057" y="3194391"/>
            <a:ext cx="1524000" cy="43553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147" y="3504907"/>
            <a:ext cx="3276599" cy="78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88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49" y="1352551"/>
            <a:ext cx="3077652" cy="7398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3350"/>
            <a:ext cx="716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Gradient descent can converge to a local minimum, even with the learning rate </a:t>
            </a:r>
            <a:r>
              <a:rPr lang="el-GR" sz="2800" dirty="0"/>
              <a:t>α</a:t>
            </a:r>
            <a:r>
              <a:rPr lang="en-US" sz="2800" dirty="0"/>
              <a:t> fixed.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4600" y="2332494"/>
            <a:ext cx="40405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 we approach a local minimum, gradient descent will automatically take smaller steps. So, no need to decrease </a:t>
            </a:r>
            <a:r>
              <a:rPr lang="el-GR" sz="2800" dirty="0"/>
              <a:t>α</a:t>
            </a:r>
            <a:r>
              <a:rPr lang="en-US" sz="2800" dirty="0"/>
              <a:t> over time. 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037582" y="1417851"/>
            <a:ext cx="0" cy="2966991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861504" y="4156241"/>
            <a:ext cx="3658764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359" y="4268267"/>
            <a:ext cx="184709" cy="2084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495550"/>
            <a:ext cx="530352" cy="245059"/>
          </a:xfrm>
          <a:prstGeom prst="rect">
            <a:avLst/>
          </a:prstGeom>
        </p:spPr>
      </p:pic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687A7E43-2BEF-4359-942E-EBF9B6D999F0}"/>
              </a:ext>
            </a:extLst>
          </p:cNvPr>
          <p:cNvSpPr/>
          <p:nvPr/>
        </p:nvSpPr>
        <p:spPr>
          <a:xfrm>
            <a:off x="5080000" y="1335314"/>
            <a:ext cx="2402114" cy="2772229"/>
          </a:xfrm>
          <a:custGeom>
            <a:avLst/>
            <a:gdLst>
              <a:gd name="connsiteX0" fmla="*/ 0 w 2402114"/>
              <a:gd name="connsiteY0" fmla="*/ 2772229 h 2772229"/>
              <a:gd name="connsiteX1" fmla="*/ 254000 w 2402114"/>
              <a:gd name="connsiteY1" fmla="*/ 2750457 h 2772229"/>
              <a:gd name="connsiteX2" fmla="*/ 718457 w 2402114"/>
              <a:gd name="connsiteY2" fmla="*/ 2721429 h 2772229"/>
              <a:gd name="connsiteX3" fmla="*/ 820057 w 2402114"/>
              <a:gd name="connsiteY3" fmla="*/ 2685143 h 2772229"/>
              <a:gd name="connsiteX4" fmla="*/ 943429 w 2402114"/>
              <a:gd name="connsiteY4" fmla="*/ 2634343 h 2772229"/>
              <a:gd name="connsiteX5" fmla="*/ 1023257 w 2402114"/>
              <a:gd name="connsiteY5" fmla="*/ 2569029 h 2772229"/>
              <a:gd name="connsiteX6" fmla="*/ 1088571 w 2402114"/>
              <a:gd name="connsiteY6" fmla="*/ 2525486 h 2772229"/>
              <a:gd name="connsiteX7" fmla="*/ 1255486 w 2402114"/>
              <a:gd name="connsiteY7" fmla="*/ 2387600 h 2772229"/>
              <a:gd name="connsiteX8" fmla="*/ 1429657 w 2402114"/>
              <a:gd name="connsiteY8" fmla="*/ 2220686 h 2772229"/>
              <a:gd name="connsiteX9" fmla="*/ 1596571 w 2402114"/>
              <a:gd name="connsiteY9" fmla="*/ 1981200 h 2772229"/>
              <a:gd name="connsiteX10" fmla="*/ 1669143 w 2402114"/>
              <a:gd name="connsiteY10" fmla="*/ 1872343 h 2772229"/>
              <a:gd name="connsiteX11" fmla="*/ 1756229 w 2402114"/>
              <a:gd name="connsiteY11" fmla="*/ 1770743 h 2772229"/>
              <a:gd name="connsiteX12" fmla="*/ 1828800 w 2402114"/>
              <a:gd name="connsiteY12" fmla="*/ 1654629 h 2772229"/>
              <a:gd name="connsiteX13" fmla="*/ 1872343 w 2402114"/>
              <a:gd name="connsiteY13" fmla="*/ 1574800 h 2772229"/>
              <a:gd name="connsiteX14" fmla="*/ 1995714 w 2402114"/>
              <a:gd name="connsiteY14" fmla="*/ 1400629 h 2772229"/>
              <a:gd name="connsiteX15" fmla="*/ 2061029 w 2402114"/>
              <a:gd name="connsiteY15" fmla="*/ 1270000 h 2772229"/>
              <a:gd name="connsiteX16" fmla="*/ 2104571 w 2402114"/>
              <a:gd name="connsiteY16" fmla="*/ 1161143 h 2772229"/>
              <a:gd name="connsiteX17" fmla="*/ 2155371 w 2402114"/>
              <a:gd name="connsiteY17" fmla="*/ 1059543 h 2772229"/>
              <a:gd name="connsiteX18" fmla="*/ 2177143 w 2402114"/>
              <a:gd name="connsiteY18" fmla="*/ 950686 h 2772229"/>
              <a:gd name="connsiteX19" fmla="*/ 2206171 w 2402114"/>
              <a:gd name="connsiteY19" fmla="*/ 892629 h 2772229"/>
              <a:gd name="connsiteX20" fmla="*/ 2249714 w 2402114"/>
              <a:gd name="connsiteY20" fmla="*/ 725715 h 2772229"/>
              <a:gd name="connsiteX21" fmla="*/ 2264229 w 2402114"/>
              <a:gd name="connsiteY21" fmla="*/ 667657 h 2772229"/>
              <a:gd name="connsiteX22" fmla="*/ 2286000 w 2402114"/>
              <a:gd name="connsiteY22" fmla="*/ 609600 h 2772229"/>
              <a:gd name="connsiteX23" fmla="*/ 2322286 w 2402114"/>
              <a:gd name="connsiteY23" fmla="*/ 457200 h 2772229"/>
              <a:gd name="connsiteX24" fmla="*/ 2329543 w 2402114"/>
              <a:gd name="connsiteY24" fmla="*/ 406400 h 2772229"/>
              <a:gd name="connsiteX25" fmla="*/ 2365829 w 2402114"/>
              <a:gd name="connsiteY25" fmla="*/ 304800 h 2772229"/>
              <a:gd name="connsiteX26" fmla="*/ 2373086 w 2402114"/>
              <a:gd name="connsiteY26" fmla="*/ 268515 h 2772229"/>
              <a:gd name="connsiteX27" fmla="*/ 2380343 w 2402114"/>
              <a:gd name="connsiteY27" fmla="*/ 246743 h 2772229"/>
              <a:gd name="connsiteX28" fmla="*/ 2387600 w 2402114"/>
              <a:gd name="connsiteY28" fmla="*/ 195943 h 2772229"/>
              <a:gd name="connsiteX29" fmla="*/ 2402114 w 2402114"/>
              <a:gd name="connsiteY29" fmla="*/ 0 h 2772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402114" h="2772229">
                <a:moveTo>
                  <a:pt x="0" y="2772229"/>
                </a:moveTo>
                <a:lnTo>
                  <a:pt x="254000" y="2750457"/>
                </a:lnTo>
                <a:cubicBezTo>
                  <a:pt x="408735" y="2739516"/>
                  <a:pt x="564358" y="2739210"/>
                  <a:pt x="718457" y="2721429"/>
                </a:cubicBezTo>
                <a:cubicBezTo>
                  <a:pt x="754182" y="2717307"/>
                  <a:pt x="786520" y="2698125"/>
                  <a:pt x="820057" y="2685143"/>
                </a:cubicBezTo>
                <a:cubicBezTo>
                  <a:pt x="861532" y="2669088"/>
                  <a:pt x="904815" y="2656408"/>
                  <a:pt x="943429" y="2634343"/>
                </a:cubicBezTo>
                <a:cubicBezTo>
                  <a:pt x="973280" y="2617285"/>
                  <a:pt x="995752" y="2589658"/>
                  <a:pt x="1023257" y="2569029"/>
                </a:cubicBezTo>
                <a:cubicBezTo>
                  <a:pt x="1044190" y="2553329"/>
                  <a:pt x="1067952" y="2541595"/>
                  <a:pt x="1088571" y="2525486"/>
                </a:cubicBezTo>
                <a:cubicBezTo>
                  <a:pt x="1145441" y="2481057"/>
                  <a:pt x="1212809" y="2445796"/>
                  <a:pt x="1255486" y="2387600"/>
                </a:cubicBezTo>
                <a:cubicBezTo>
                  <a:pt x="1357150" y="2248966"/>
                  <a:pt x="1296992" y="2302326"/>
                  <a:pt x="1429657" y="2220686"/>
                </a:cubicBezTo>
                <a:lnTo>
                  <a:pt x="1596571" y="1981200"/>
                </a:lnTo>
                <a:cubicBezTo>
                  <a:pt x="1621277" y="1945263"/>
                  <a:pt x="1640762" y="1905454"/>
                  <a:pt x="1669143" y="1872343"/>
                </a:cubicBezTo>
                <a:cubicBezTo>
                  <a:pt x="1698172" y="1838476"/>
                  <a:pt x="1729851" y="1806713"/>
                  <a:pt x="1756229" y="1770743"/>
                </a:cubicBezTo>
                <a:cubicBezTo>
                  <a:pt x="1783220" y="1733937"/>
                  <a:pt x="1805531" y="1693895"/>
                  <a:pt x="1828800" y="1654629"/>
                </a:cubicBezTo>
                <a:cubicBezTo>
                  <a:pt x="1844252" y="1628553"/>
                  <a:pt x="1855034" y="1599682"/>
                  <a:pt x="1872343" y="1574800"/>
                </a:cubicBezTo>
                <a:cubicBezTo>
                  <a:pt x="2047160" y="1323501"/>
                  <a:pt x="1854074" y="1643442"/>
                  <a:pt x="1995714" y="1400629"/>
                </a:cubicBezTo>
                <a:cubicBezTo>
                  <a:pt x="2053906" y="1167868"/>
                  <a:pt x="1974759" y="1420973"/>
                  <a:pt x="2061029" y="1270000"/>
                </a:cubicBezTo>
                <a:cubicBezTo>
                  <a:pt x="2080418" y="1236068"/>
                  <a:pt x="2088585" y="1196805"/>
                  <a:pt x="2104571" y="1161143"/>
                </a:cubicBezTo>
                <a:cubicBezTo>
                  <a:pt x="2120059" y="1126592"/>
                  <a:pt x="2138438" y="1093410"/>
                  <a:pt x="2155371" y="1059543"/>
                </a:cubicBezTo>
                <a:cubicBezTo>
                  <a:pt x="2162628" y="1023257"/>
                  <a:pt x="2166369" y="986087"/>
                  <a:pt x="2177143" y="950686"/>
                </a:cubicBezTo>
                <a:cubicBezTo>
                  <a:pt x="2183443" y="929987"/>
                  <a:pt x="2199529" y="913221"/>
                  <a:pt x="2206171" y="892629"/>
                </a:cubicBezTo>
                <a:cubicBezTo>
                  <a:pt x="2223824" y="837906"/>
                  <a:pt x="2235346" y="781391"/>
                  <a:pt x="2249714" y="725715"/>
                </a:cubicBezTo>
                <a:cubicBezTo>
                  <a:pt x="2254699" y="706400"/>
                  <a:pt x="2257225" y="686335"/>
                  <a:pt x="2264229" y="667657"/>
                </a:cubicBezTo>
                <a:lnTo>
                  <a:pt x="2286000" y="609600"/>
                </a:lnTo>
                <a:cubicBezTo>
                  <a:pt x="2300346" y="451790"/>
                  <a:pt x="2278721" y="605320"/>
                  <a:pt x="2322286" y="457200"/>
                </a:cubicBezTo>
                <a:cubicBezTo>
                  <a:pt x="2327113" y="440790"/>
                  <a:pt x="2325697" y="423067"/>
                  <a:pt x="2329543" y="406400"/>
                </a:cubicBezTo>
                <a:cubicBezTo>
                  <a:pt x="2335507" y="380557"/>
                  <a:pt x="2359065" y="326782"/>
                  <a:pt x="2365829" y="304800"/>
                </a:cubicBezTo>
                <a:cubicBezTo>
                  <a:pt x="2369456" y="293011"/>
                  <a:pt x="2370094" y="280481"/>
                  <a:pt x="2373086" y="268515"/>
                </a:cubicBezTo>
                <a:cubicBezTo>
                  <a:pt x="2374941" y="261094"/>
                  <a:pt x="2377924" y="254000"/>
                  <a:pt x="2380343" y="246743"/>
                </a:cubicBezTo>
                <a:cubicBezTo>
                  <a:pt x="2382762" y="229810"/>
                  <a:pt x="2386097" y="212982"/>
                  <a:pt x="2387600" y="195943"/>
                </a:cubicBezTo>
                <a:cubicBezTo>
                  <a:pt x="2393356" y="130703"/>
                  <a:pt x="2402114" y="0"/>
                  <a:pt x="240211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81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120269"/>
              </p:ext>
            </p:extLst>
          </p:nvPr>
        </p:nvGraphicFramePr>
        <p:xfrm>
          <a:off x="3267052" y="133350"/>
          <a:ext cx="53187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4464366"/>
              </p:ext>
            </p:extLst>
          </p:nvPr>
        </p:nvGraphicFramePr>
        <p:xfrm>
          <a:off x="3267052" y="133350"/>
          <a:ext cx="53187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3422" y="209550"/>
            <a:ext cx="23519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Housing Prices</a:t>
            </a:r>
          </a:p>
          <a:p>
            <a:pPr algn="ctr"/>
            <a:r>
              <a:rPr lang="en-US" sz="2800" b="1" dirty="0"/>
              <a:t>(Portland, OR)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28800" y="1371421"/>
            <a:ext cx="1575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Price</a:t>
            </a:r>
          </a:p>
          <a:p>
            <a:pPr algn="ctr"/>
            <a:r>
              <a:rPr lang="en-US" sz="2400" dirty="0"/>
              <a:t>(in 1000s of dollars)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09212" y="2800350"/>
            <a:ext cx="1519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Size (feet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3270945"/>
            <a:ext cx="4000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Supervised Learning</a:t>
            </a:r>
          </a:p>
          <a:p>
            <a:endParaRPr lang="en-US" sz="1000" dirty="0"/>
          </a:p>
          <a:p>
            <a:r>
              <a:rPr lang="en-US" sz="2400" dirty="0"/>
              <a:t>Given the “right answer” for each example in the data.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24400" y="3594615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Regression Problem</a:t>
            </a:r>
          </a:p>
          <a:p>
            <a:endParaRPr lang="en-US" sz="1000" dirty="0"/>
          </a:p>
          <a:p>
            <a:r>
              <a:rPr lang="en-US" sz="2400" dirty="0"/>
              <a:t>Predict real-valued output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114800" y="3347145"/>
            <a:ext cx="0" cy="15106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813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66750"/>
            <a:ext cx="360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Gradient descent algorithm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04950"/>
            <a:ext cx="3513582" cy="191566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374" y="1579626"/>
            <a:ext cx="2201418" cy="306324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4724400" y="662285"/>
            <a:ext cx="3256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Linear Regression Model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774" y="2343150"/>
            <a:ext cx="4246626" cy="596790"/>
          </a:xfrm>
          <a:prstGeom prst="rect">
            <a:avLst/>
          </a:prstGeom>
        </p:spPr>
      </p:pic>
      <p:cxnSp>
        <p:nvCxnSpPr>
          <p:cNvPr id="59" name="Straight Connector 58"/>
          <p:cNvCxnSpPr/>
          <p:nvPr/>
        </p:nvCxnSpPr>
        <p:spPr>
          <a:xfrm>
            <a:off x="44958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904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C367DA5-FD29-426B-8195-AB57FEFD5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85750"/>
            <a:ext cx="4772025" cy="10953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CD77F48-62A0-4A34-994D-80C08467D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409" y="1891012"/>
            <a:ext cx="5143500" cy="5810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E746013-DF6F-4B42-B8DD-3502FCEEB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2800350"/>
            <a:ext cx="5943600" cy="800100"/>
          </a:xfrm>
          <a:prstGeom prst="rect">
            <a:avLst/>
          </a:prstGeom>
        </p:spPr>
      </p:pic>
      <p:pic>
        <p:nvPicPr>
          <p:cNvPr id="12" name="Picture 55">
            <a:extLst>
              <a:ext uri="{FF2B5EF4-FFF2-40B4-BE49-F238E27FC236}">
                <a16:creationId xmlns:a16="http://schemas.microsoft.com/office/drawing/2014/main" id="{1E4D26C6-CDD8-4547-85EC-74E82BA7528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694400"/>
            <a:ext cx="2201418" cy="30632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1090479-96BE-4796-BC07-D9C61061CEBF}"/>
              </a:ext>
            </a:extLst>
          </p:cNvPr>
          <p:cNvSpPr txBox="1"/>
          <p:nvPr/>
        </p:nvSpPr>
        <p:spPr>
          <a:xfrm>
            <a:off x="2971800" y="4115147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重点内容，务必理解其中的含义。</a:t>
            </a:r>
          </a:p>
        </p:txBody>
      </p:sp>
    </p:spTree>
    <p:extLst>
      <p:ext uri="{BB962C8B-B14F-4D97-AF65-F5344CB8AC3E}">
        <p14:creationId xmlns:p14="http://schemas.microsoft.com/office/powerpoint/2010/main" val="3521180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800040"/>
            <a:ext cx="4263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Gradient descent algorithm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7642"/>
            <a:ext cx="5454396" cy="21168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87490" y="2049780"/>
            <a:ext cx="20692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update </a:t>
            </a:r>
          </a:p>
          <a:p>
            <a:pPr algn="ctr"/>
            <a:r>
              <a:rPr lang="en-US" sz="2400" dirty="0"/>
              <a:t>and</a:t>
            </a:r>
          </a:p>
          <a:p>
            <a:pPr algn="ctr"/>
            <a:r>
              <a:rPr lang="en-US" sz="2400" dirty="0"/>
              <a:t>simultaneously</a:t>
            </a:r>
          </a:p>
          <a:p>
            <a:pPr algn="ctr"/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869" y="2470693"/>
            <a:ext cx="284815" cy="3119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193" y="2472049"/>
            <a:ext cx="273966" cy="309229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>
            <a:off x="6172200" y="2114550"/>
            <a:ext cx="152400" cy="1219200"/>
          </a:xfrm>
          <a:prstGeom prst="righ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71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20303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3790950" y="202406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3829050" y="2241946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3" name="AutoShape 9"/>
          <p:cNvSpPr>
            <a:spLocks noChangeArrowheads="1"/>
          </p:cNvSpPr>
          <p:nvPr/>
        </p:nvSpPr>
        <p:spPr bwMode="auto">
          <a:xfrm>
            <a:off x="3810000" y="24634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4" name="AutoShape 10"/>
          <p:cNvSpPr>
            <a:spLocks noChangeArrowheads="1"/>
          </p:cNvSpPr>
          <p:nvPr/>
        </p:nvSpPr>
        <p:spPr bwMode="auto">
          <a:xfrm>
            <a:off x="3581400" y="26920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5" name="AutoShape 11"/>
          <p:cNvSpPr>
            <a:spLocks noChangeArrowheads="1"/>
          </p:cNvSpPr>
          <p:nvPr/>
        </p:nvSpPr>
        <p:spPr bwMode="auto">
          <a:xfrm>
            <a:off x="3657600" y="29206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6" name="AutoShape 12"/>
          <p:cNvSpPr>
            <a:spLocks noChangeArrowheads="1"/>
          </p:cNvSpPr>
          <p:nvPr/>
        </p:nvSpPr>
        <p:spPr bwMode="auto">
          <a:xfrm>
            <a:off x="3962400" y="297775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7" name="AutoShape 13"/>
          <p:cNvSpPr>
            <a:spLocks noChangeArrowheads="1"/>
          </p:cNvSpPr>
          <p:nvPr/>
        </p:nvSpPr>
        <p:spPr bwMode="auto">
          <a:xfrm>
            <a:off x="4114800" y="31492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8" name="AutoShape 14"/>
          <p:cNvSpPr>
            <a:spLocks noChangeArrowheads="1"/>
          </p:cNvSpPr>
          <p:nvPr/>
        </p:nvSpPr>
        <p:spPr bwMode="auto">
          <a:xfrm>
            <a:off x="4038600" y="33778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77199" name="AutoShape 15"/>
          <p:cNvCxnSpPr>
            <a:cxnSpLocks noChangeShapeType="1"/>
          </p:cNvCxnSpPr>
          <p:nvPr/>
        </p:nvCxnSpPr>
        <p:spPr bwMode="auto">
          <a:xfrm>
            <a:off x="3692525" y="27777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0" name="AutoShape 16"/>
          <p:cNvCxnSpPr>
            <a:cxnSpLocks noChangeShapeType="1"/>
          </p:cNvCxnSpPr>
          <p:nvPr/>
        </p:nvCxnSpPr>
        <p:spPr bwMode="auto">
          <a:xfrm flipH="1">
            <a:off x="3692525" y="2549127"/>
            <a:ext cx="2286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1" name="AutoShape 17"/>
          <p:cNvCxnSpPr>
            <a:cxnSpLocks noChangeShapeType="1"/>
          </p:cNvCxnSpPr>
          <p:nvPr/>
        </p:nvCxnSpPr>
        <p:spPr bwMode="auto">
          <a:xfrm>
            <a:off x="3775075" y="3006327"/>
            <a:ext cx="304800" cy="57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2" name="AutoShape 18"/>
          <p:cNvCxnSpPr>
            <a:cxnSpLocks noChangeShapeType="1"/>
          </p:cNvCxnSpPr>
          <p:nvPr/>
        </p:nvCxnSpPr>
        <p:spPr bwMode="auto">
          <a:xfrm>
            <a:off x="4068763" y="3063477"/>
            <a:ext cx="1524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3" name="AutoShape 19"/>
          <p:cNvCxnSpPr>
            <a:cxnSpLocks noChangeShapeType="1"/>
          </p:cNvCxnSpPr>
          <p:nvPr/>
        </p:nvCxnSpPr>
        <p:spPr bwMode="auto">
          <a:xfrm flipH="1">
            <a:off x="4144963" y="32349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7204" name="Line 20"/>
          <p:cNvSpPr>
            <a:spLocks noChangeShapeType="1"/>
          </p:cNvSpPr>
          <p:nvPr/>
        </p:nvSpPr>
        <p:spPr bwMode="auto">
          <a:xfrm>
            <a:off x="3905251" y="2109787"/>
            <a:ext cx="42863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H="1">
            <a:off x="3924301" y="2334815"/>
            <a:ext cx="23813" cy="2107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196" name="Text Box 22"/>
          <p:cNvSpPr txBox="1">
            <a:spLocks noChangeArrowheads="1"/>
          </p:cNvSpPr>
          <p:nvPr/>
        </p:nvSpPr>
        <p:spPr bwMode="auto">
          <a:xfrm>
            <a:off x="6772276" y="3714749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0197" name="Text Box 23"/>
          <p:cNvSpPr txBox="1">
            <a:spLocks noChangeArrowheads="1"/>
          </p:cNvSpPr>
          <p:nvPr/>
        </p:nvSpPr>
        <p:spPr bwMode="auto">
          <a:xfrm>
            <a:off x="2751138" y="3999309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96285" y="2379820"/>
            <a:ext cx="851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J(</a:t>
            </a:r>
            <a:r>
              <a:rPr lang="en-US" dirty="0"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 dirty="0">
                <a:latin typeface="Symbol" pitchFamily="18" charset="2"/>
                <a:sym typeface="Symbol" pitchFamily="18" charset="2"/>
              </a:rPr>
              <a:t>0</a:t>
            </a:r>
            <a:r>
              <a:rPr lang="en-US" dirty="0">
                <a:latin typeface="Symbol" pitchFamily="18" charset="2"/>
                <a:sym typeface="Symbol" pitchFamily="18" charset="2"/>
              </a:rPr>
              <a:t>,</a:t>
            </a:r>
            <a:r>
              <a:rPr lang="en-US" baseline="-25000" dirty="0">
                <a:latin typeface="Symbol" pitchFamily="18" charset="2"/>
                <a:sym typeface="Symbol" pitchFamily="18" charset="2"/>
              </a:rPr>
              <a:t>1</a:t>
            </a:r>
            <a:r>
              <a:rPr lang="en-US" dirty="0"/>
              <a:t>)</a:t>
            </a:r>
            <a:endParaRPr lang="en-US" baseline="-25000" dirty="0">
              <a:latin typeface="Symbol" pitchFamily="18" charset="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1280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1" grpId="0" animBg="1"/>
      <p:bldP spid="477192" grpId="0" animBg="1"/>
      <p:bldP spid="477193" grpId="0" animBg="1"/>
      <p:bldP spid="477194" grpId="0" animBg="1"/>
      <p:bldP spid="477195" grpId="0" animBg="1"/>
      <p:bldP spid="477196" grpId="0" animBg="1"/>
      <p:bldP spid="477197" grpId="0" animBg="1"/>
      <p:bldP spid="477198" grpId="0" animBg="1"/>
      <p:bldP spid="477204" grpId="0" animBg="1"/>
      <p:bldP spid="47720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14350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751138" y="3993356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6772276" y="3708796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479239" name="AutoShape 7"/>
          <p:cNvSpPr>
            <a:spLocks noChangeArrowheads="1"/>
          </p:cNvSpPr>
          <p:nvPr/>
        </p:nvSpPr>
        <p:spPr bwMode="auto">
          <a:xfrm>
            <a:off x="3986213" y="1925240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0" name="AutoShape 8"/>
          <p:cNvSpPr>
            <a:spLocks noChangeArrowheads="1"/>
          </p:cNvSpPr>
          <p:nvPr/>
        </p:nvSpPr>
        <p:spPr bwMode="auto">
          <a:xfrm>
            <a:off x="4243388" y="215741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1" name="AutoShape 9"/>
          <p:cNvSpPr>
            <a:spLocks noChangeArrowheads="1"/>
          </p:cNvSpPr>
          <p:nvPr/>
        </p:nvSpPr>
        <p:spPr bwMode="auto">
          <a:xfrm>
            <a:off x="4529138" y="2250280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2" name="AutoShape 10"/>
          <p:cNvSpPr>
            <a:spLocks noChangeArrowheads="1"/>
          </p:cNvSpPr>
          <p:nvPr/>
        </p:nvSpPr>
        <p:spPr bwMode="auto">
          <a:xfrm>
            <a:off x="4876800" y="245744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3" name="AutoShape 11"/>
          <p:cNvSpPr>
            <a:spLocks noChangeArrowheads="1"/>
          </p:cNvSpPr>
          <p:nvPr/>
        </p:nvSpPr>
        <p:spPr bwMode="auto">
          <a:xfrm>
            <a:off x="5257800" y="26288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4" name="AutoShape 12"/>
          <p:cNvSpPr>
            <a:spLocks noChangeArrowheads="1"/>
          </p:cNvSpPr>
          <p:nvPr/>
        </p:nvSpPr>
        <p:spPr bwMode="auto">
          <a:xfrm>
            <a:off x="5638800" y="27431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5" name="AutoShape 13"/>
          <p:cNvSpPr>
            <a:spLocks noChangeArrowheads="1"/>
          </p:cNvSpPr>
          <p:nvPr/>
        </p:nvSpPr>
        <p:spPr bwMode="auto">
          <a:xfrm>
            <a:off x="6019800" y="28574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79246" name="AutoShape 14"/>
          <p:cNvCxnSpPr>
            <a:cxnSpLocks noChangeShapeType="1"/>
          </p:cNvCxnSpPr>
          <p:nvPr/>
        </p:nvCxnSpPr>
        <p:spPr bwMode="auto">
          <a:xfrm>
            <a:off x="4976813" y="2543174"/>
            <a:ext cx="3810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9247" name="AutoShape 15"/>
          <p:cNvCxnSpPr>
            <a:cxnSpLocks noChangeShapeType="1"/>
          </p:cNvCxnSpPr>
          <p:nvPr/>
        </p:nvCxnSpPr>
        <p:spPr bwMode="auto">
          <a:xfrm>
            <a:off x="5368925" y="2714624"/>
            <a:ext cx="3810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9248" name="AutoShape 16"/>
          <p:cNvCxnSpPr>
            <a:cxnSpLocks noChangeShapeType="1"/>
          </p:cNvCxnSpPr>
          <p:nvPr/>
        </p:nvCxnSpPr>
        <p:spPr bwMode="auto">
          <a:xfrm>
            <a:off x="5749925" y="2828924"/>
            <a:ext cx="3810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9249" name="Line 17"/>
          <p:cNvSpPr>
            <a:spLocks noChangeShapeType="1"/>
          </p:cNvSpPr>
          <p:nvPr/>
        </p:nvSpPr>
        <p:spPr bwMode="auto">
          <a:xfrm>
            <a:off x="4100513" y="2014536"/>
            <a:ext cx="247650" cy="225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0" name="Line 18"/>
          <p:cNvSpPr>
            <a:spLocks noChangeShapeType="1"/>
          </p:cNvSpPr>
          <p:nvPr/>
        </p:nvSpPr>
        <p:spPr bwMode="auto">
          <a:xfrm>
            <a:off x="4348163" y="2243136"/>
            <a:ext cx="290512" cy="100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1" name="AutoShape 19"/>
          <p:cNvSpPr>
            <a:spLocks noChangeArrowheads="1"/>
          </p:cNvSpPr>
          <p:nvPr/>
        </p:nvSpPr>
        <p:spPr bwMode="auto">
          <a:xfrm>
            <a:off x="3790950" y="201810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2" name="Line 20"/>
          <p:cNvSpPr>
            <a:spLocks noChangeShapeType="1"/>
          </p:cNvSpPr>
          <p:nvPr/>
        </p:nvSpPr>
        <p:spPr bwMode="auto">
          <a:xfrm>
            <a:off x="4643439" y="2346722"/>
            <a:ext cx="333375" cy="1964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96285" y="2373867"/>
            <a:ext cx="851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J(</a:t>
            </a:r>
            <a:r>
              <a:rPr lang="en-US" dirty="0"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 dirty="0">
                <a:latin typeface="Symbol" pitchFamily="18" charset="2"/>
                <a:sym typeface="Symbol" pitchFamily="18" charset="2"/>
              </a:rPr>
              <a:t>0</a:t>
            </a:r>
            <a:r>
              <a:rPr lang="en-US" dirty="0">
                <a:latin typeface="Symbol" pitchFamily="18" charset="2"/>
                <a:sym typeface="Symbol" pitchFamily="18" charset="2"/>
              </a:rPr>
              <a:t>,</a:t>
            </a:r>
            <a:r>
              <a:rPr lang="en-US" baseline="-25000" dirty="0">
                <a:latin typeface="Symbol" pitchFamily="18" charset="2"/>
                <a:sym typeface="Symbol" pitchFamily="18" charset="2"/>
              </a:rPr>
              <a:t>1</a:t>
            </a:r>
            <a:r>
              <a:rPr lang="en-US" dirty="0"/>
              <a:t>)</a:t>
            </a:r>
            <a:endParaRPr lang="en-US" baseline="-25000" dirty="0">
              <a:latin typeface="Symbol" pitchFamily="18" charset="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7432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9" grpId="0" animBg="1"/>
      <p:bldP spid="479240" grpId="0" animBg="1"/>
      <p:bldP spid="479241" grpId="0" animBg="1"/>
      <p:bldP spid="479242" grpId="0" animBg="1"/>
      <p:bldP spid="479243" grpId="0" animBg="1"/>
      <p:bldP spid="479244" grpId="0" animBg="1"/>
      <p:bldP spid="479245" grpId="0" animBg="1"/>
      <p:bldP spid="479249" grpId="0" animBg="1"/>
      <p:bldP spid="479250" grpId="0" animBg="1"/>
      <p:bldP spid="479251" grpId="0" animBg="1"/>
      <p:bldP spid="47925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ublic\Documents\ml-class\lectures-slides\assets\2.bow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9550"/>
            <a:ext cx="6019800" cy="472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521360" y="429120"/>
              <a:ext cx="7304760" cy="2489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15600" y="419400"/>
                <a:ext cx="7320600" cy="250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4648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3" y="880382"/>
            <a:ext cx="4388757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7" cy="329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32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7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18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90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77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422" y="2723912"/>
            <a:ext cx="551266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Notation:</a:t>
            </a:r>
          </a:p>
          <a:p>
            <a:r>
              <a:rPr lang="en-US" sz="100" dirty="0"/>
              <a:t> </a:t>
            </a:r>
            <a:endParaRPr lang="en-US" sz="2000" dirty="0"/>
          </a:p>
          <a:p>
            <a:r>
              <a:rPr lang="en-US" sz="2400" dirty="0"/>
              <a:t>   </a:t>
            </a:r>
            <a:r>
              <a:rPr lang="en-US" sz="2400" b="1" dirty="0"/>
              <a:t>m</a:t>
            </a:r>
            <a:r>
              <a:rPr lang="en-US" sz="2400" dirty="0"/>
              <a:t> = Number of training examples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x</a:t>
            </a:r>
            <a:r>
              <a:rPr lang="en-US" sz="2400" dirty="0"/>
              <a:t>’s = “input” variable / features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y</a:t>
            </a:r>
            <a:r>
              <a:rPr lang="en-US" sz="2400" dirty="0"/>
              <a:t>’s = “output” variable / “target” variable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019875"/>
              </p:ext>
            </p:extLst>
          </p:nvPr>
        </p:nvGraphicFramePr>
        <p:xfrm>
          <a:off x="3276600" y="437912"/>
          <a:ext cx="5334000" cy="23241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Size in</a:t>
                      </a:r>
                      <a:r>
                        <a:rPr lang="en-US" sz="2400" b="1" u="none" strike="noStrike" baseline="0" dirty="0">
                          <a:effectLst/>
                        </a:rPr>
                        <a:t> </a:t>
                      </a:r>
                      <a:r>
                        <a:rPr lang="en-US" sz="2400" b="1" u="none" strike="noStrike" dirty="0">
                          <a:effectLst/>
                        </a:rPr>
                        <a:t>feet</a:t>
                      </a:r>
                      <a:r>
                        <a:rPr lang="en-US" sz="2400" b="1" u="none" strike="noStrike" baseline="30000" dirty="0">
                          <a:effectLst/>
                        </a:rPr>
                        <a:t>2</a:t>
                      </a:r>
                      <a:r>
                        <a:rPr lang="en-US" sz="2400" b="1" u="none" strike="noStrike" dirty="0">
                          <a:effectLst/>
                        </a:rPr>
                        <a:t> (</a:t>
                      </a:r>
                      <a:r>
                        <a:rPr lang="en-US" sz="2400" b="0" u="none" strike="noStrike" dirty="0">
                          <a:effectLst/>
                        </a:rPr>
                        <a:t>x</a:t>
                      </a:r>
                      <a:r>
                        <a:rPr lang="en-US" sz="2400" b="1" u="none" strike="noStrike" dirty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Price ($) in 1000's (</a:t>
                      </a:r>
                      <a:r>
                        <a:rPr lang="en-US" sz="2400" b="0" u="none" strike="noStrike" dirty="0">
                          <a:effectLst/>
                        </a:rPr>
                        <a:t>y</a:t>
                      </a:r>
                      <a:r>
                        <a:rPr lang="en-US" sz="2400" b="1" u="none" strike="noStrike" dirty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2104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1416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1534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852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3422" y="437912"/>
            <a:ext cx="23519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Training set of</a:t>
            </a:r>
          </a:p>
          <a:p>
            <a:pPr algn="ctr"/>
            <a:r>
              <a:rPr lang="en-US" sz="2800" b="1" dirty="0"/>
              <a:t>housing prices</a:t>
            </a:r>
          </a:p>
          <a:p>
            <a:pPr algn="ctr"/>
            <a:r>
              <a:rPr lang="en-US" sz="2800" b="1" dirty="0"/>
              <a:t>(Portland, 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3B808E1-32F2-4FD7-BD15-0C330DD2616C}"/>
                  </a:ext>
                </a:extLst>
              </p:cNvPr>
              <p:cNvSpPr txBox="1"/>
              <p:nvPr/>
            </p:nvSpPr>
            <p:spPr>
              <a:xfrm>
                <a:off x="304800" y="4235016"/>
                <a:ext cx="5337544" cy="8912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667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代表训练集中的实例</a:t>
                </a:r>
              </a:p>
              <a:p>
                <a:pPr indent="2667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代表第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个观察实例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3B808E1-32F2-4FD7-BD15-0C330DD26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235016"/>
                <a:ext cx="5337544" cy="891206"/>
              </a:xfrm>
              <a:prstGeom prst="rect">
                <a:avLst/>
              </a:prstGeom>
              <a:blipFill>
                <a:blip r:embed="rId2"/>
                <a:stretch>
                  <a:fillRect b="-75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17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83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10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050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41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809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400" y="438150"/>
            <a:ext cx="4535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“Batch” Gradient Descent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6344" y="1553680"/>
            <a:ext cx="7833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“Batch”: Each step of gradient descent uses all the training examples.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419276-0B58-4451-94BF-EE07FA6D93A8}"/>
              </a:ext>
            </a:extLst>
          </p:cNvPr>
          <p:cNvSpPr txBox="1"/>
          <p:nvPr/>
        </p:nvSpPr>
        <p:spPr>
          <a:xfrm>
            <a:off x="264886" y="3283857"/>
            <a:ext cx="90886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随机梯度下降法（</a:t>
            </a:r>
            <a:r>
              <a:rPr lang="en-US" altLang="zh-CN" sz="3200" dirty="0"/>
              <a:t>Stochastic Gradient Descent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r>
              <a:rPr lang="zh-CN" altLang="en-US" sz="3200" dirty="0"/>
              <a:t>小批量梯度下降法（</a:t>
            </a:r>
            <a:r>
              <a:rPr lang="en-US" altLang="zh-CN" sz="3200" dirty="0"/>
              <a:t>Mini-batch Gradient Descent</a:t>
            </a:r>
            <a:r>
              <a:rPr lang="zh-CN" altLang="en-US" sz="32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9841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95400" y="742950"/>
            <a:ext cx="2533112" cy="609600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90600" y="1962150"/>
            <a:ext cx="3142712" cy="586556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Learning Algorithm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180956" y="3181350"/>
            <a:ext cx="762000" cy="586556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7112" y="3151017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Size of house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99912" y="3151017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Estimated price</a:t>
            </a:r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2561956" y="1352550"/>
            <a:ext cx="0" cy="60960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2561956" y="2548706"/>
            <a:ext cx="0" cy="632644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1"/>
          </p:cNvCxnSpPr>
          <p:nvPr/>
        </p:nvCxnSpPr>
        <p:spPr>
          <a:xfrm>
            <a:off x="1390112" y="3474628"/>
            <a:ext cx="790844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</p:cNvCxnSpPr>
          <p:nvPr/>
        </p:nvCxnSpPr>
        <p:spPr>
          <a:xfrm>
            <a:off x="2942956" y="3474628"/>
            <a:ext cx="733156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5FA81EA-665F-46BB-BF29-7967E5B99B60}"/>
                  </a:ext>
                </a:extLst>
              </p:cNvPr>
              <p:cNvSpPr txBox="1"/>
              <p:nvPr/>
            </p:nvSpPr>
            <p:spPr>
              <a:xfrm>
                <a:off x="4495800" y="365971"/>
                <a:ext cx="4495800" cy="2537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66700" algn="just">
                  <a:lnSpc>
                    <a:spcPct val="150000"/>
                  </a:lnSpc>
                </a:pP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一种可能的表达方式为：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，因为只含有一个特征</a:t>
                </a: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/</a:t>
                </a: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输入变量，因此这样的问题叫作单变量线性回归问题。</a:t>
                </a:r>
                <a:endParaRPr lang="en-US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50000"/>
                  </a:lnSpc>
                </a:pPr>
                <a:endParaRPr lang="en-US" altLang="zh-CN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50000"/>
                  </a:lnSpc>
                </a:pPr>
                <a:r>
                  <a:rPr lang="zh-CN" altLang="en-US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问题：哪些参数是未知的，是要通过训练集算出来的？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5FA81EA-665F-46BB-BF29-7967E5B99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65971"/>
                <a:ext cx="4495800" cy="2537874"/>
              </a:xfrm>
              <a:prstGeom prst="rect">
                <a:avLst/>
              </a:prstGeom>
              <a:blipFill>
                <a:blip r:embed="rId2"/>
                <a:stretch>
                  <a:fillRect l="-1221" r="-1085" b="-2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80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/>
          </p:cNvCxnSpPr>
          <p:nvPr/>
        </p:nvCxnSpPr>
        <p:spPr>
          <a:xfrm>
            <a:off x="1828800" y="2495550"/>
            <a:ext cx="541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2133600" y="2546361"/>
            <a:ext cx="4495800" cy="1625589"/>
          </a:xfrm>
        </p:spPr>
        <p:txBody>
          <a:bodyPr anchor="t" anchorCtr="0">
            <a:noAutofit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代价函数</a:t>
            </a:r>
            <a:b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 function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133600" y="8953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单变量线性回归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one variable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5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66800" y="4196775"/>
            <a:ext cx="3766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to choose     ‘s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249019"/>
            <a:ext cx="2427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Training Set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119" y="3028950"/>
            <a:ext cx="3377081" cy="4699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90" y="3616264"/>
            <a:ext cx="315615" cy="4032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2943116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Hypothesis: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30446" y="3581387"/>
            <a:ext cx="3000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‘s:      Parameters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140" y="4302064"/>
            <a:ext cx="315615" cy="403286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749617"/>
              </p:ext>
            </p:extLst>
          </p:nvPr>
        </p:nvGraphicFramePr>
        <p:xfrm>
          <a:off x="3276600" y="209550"/>
          <a:ext cx="5334000" cy="23241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Size in</a:t>
                      </a:r>
                      <a:r>
                        <a:rPr lang="en-US" sz="2400" b="1" u="none" strike="noStrike" baseline="0" dirty="0">
                          <a:effectLst/>
                        </a:rPr>
                        <a:t> </a:t>
                      </a:r>
                      <a:r>
                        <a:rPr lang="en-US" sz="2400" b="1" u="none" strike="noStrike" dirty="0">
                          <a:effectLst/>
                        </a:rPr>
                        <a:t>feet</a:t>
                      </a:r>
                      <a:r>
                        <a:rPr lang="en-US" sz="2400" b="1" u="none" strike="noStrike" baseline="30000" dirty="0">
                          <a:effectLst/>
                        </a:rPr>
                        <a:t>2</a:t>
                      </a:r>
                      <a:r>
                        <a:rPr lang="en-US" sz="2400" b="1" u="none" strike="noStrike" dirty="0">
                          <a:effectLst/>
                        </a:rPr>
                        <a:t> (</a:t>
                      </a:r>
                      <a:r>
                        <a:rPr lang="en-US" sz="2400" b="0" u="none" strike="noStrike" dirty="0">
                          <a:effectLst/>
                        </a:rPr>
                        <a:t>x</a:t>
                      </a:r>
                      <a:r>
                        <a:rPr lang="en-US" sz="2400" b="1" u="none" strike="noStrike" dirty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Price ($) in 1000's (</a:t>
                      </a:r>
                      <a:r>
                        <a:rPr lang="en-US" sz="2400" b="0" u="none" strike="noStrike" dirty="0">
                          <a:effectLst/>
                        </a:rPr>
                        <a:t>y</a:t>
                      </a:r>
                      <a:r>
                        <a:rPr lang="en-US" sz="2400" b="1" u="none" strike="noStrike" dirty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2104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1416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1534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852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267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858666" y="433685"/>
            <a:ext cx="0" cy="2133601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30066" y="2338685"/>
            <a:ext cx="29718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4538" y="1119485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1666" y="226248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011066" y="984142"/>
            <a:ext cx="1811743" cy="1108886"/>
            <a:chOff x="1981200" y="760007"/>
            <a:chExt cx="1811743" cy="1108886"/>
          </a:xfrm>
        </p:grpSpPr>
        <p:grpSp>
          <p:nvGrpSpPr>
            <p:cNvPr id="25" name="Group 24"/>
            <p:cNvGrpSpPr/>
            <p:nvPr/>
          </p:nvGrpSpPr>
          <p:grpSpPr>
            <a:xfrm flipV="1">
              <a:off x="1981200" y="1733550"/>
              <a:ext cx="135343" cy="135343"/>
              <a:chOff x="5370863" y="1729085"/>
              <a:chExt cx="914400" cy="914400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 flipV="1">
              <a:off x="2438400" y="1675773"/>
              <a:ext cx="135343" cy="135343"/>
              <a:chOff x="5370863" y="1729085"/>
              <a:chExt cx="914400" cy="914400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 flipV="1">
              <a:off x="2535773" y="1358615"/>
              <a:ext cx="135343" cy="135343"/>
              <a:chOff x="5370863" y="1729085"/>
              <a:chExt cx="914400" cy="9144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 flipV="1">
              <a:off x="3062986" y="1276350"/>
              <a:ext cx="135343" cy="135343"/>
              <a:chOff x="5370863" y="1729085"/>
              <a:chExt cx="914400" cy="914400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 flipV="1">
              <a:off x="3429000" y="1058510"/>
              <a:ext cx="135343" cy="135343"/>
              <a:chOff x="5370863" y="1729085"/>
              <a:chExt cx="914400" cy="914400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 flipV="1">
              <a:off x="3657600" y="760007"/>
              <a:ext cx="135343" cy="135343"/>
              <a:chOff x="5370863" y="1729085"/>
              <a:chExt cx="914400" cy="914400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/>
          <p:cNvGrpSpPr/>
          <p:nvPr/>
        </p:nvGrpSpPr>
        <p:grpSpPr>
          <a:xfrm>
            <a:off x="-1137" y="3130064"/>
            <a:ext cx="4801737" cy="1384995"/>
            <a:chOff x="532262" y="3130064"/>
            <a:chExt cx="4801737" cy="1384995"/>
          </a:xfrm>
        </p:grpSpPr>
        <p:grpSp>
          <p:nvGrpSpPr>
            <p:cNvPr id="49" name="Group 48"/>
            <p:cNvGrpSpPr/>
            <p:nvPr/>
          </p:nvGrpSpPr>
          <p:grpSpPr>
            <a:xfrm>
              <a:off x="532262" y="3130064"/>
              <a:ext cx="4801737" cy="1384995"/>
              <a:chOff x="837062" y="2368064"/>
              <a:chExt cx="4801737" cy="1384995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837062" y="2368064"/>
                <a:ext cx="480173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3275" indent="-803275"/>
                <a:r>
                  <a:rPr lang="en-US" sz="2800" dirty="0"/>
                  <a:t>Idea: Choose             so that                    	          is close to     for our training examples </a:t>
                </a:r>
              </a:p>
            </p:txBody>
          </p:sp>
          <p:pic>
            <p:nvPicPr>
              <p:cNvPr id="46" name="Picture 45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8460" y="2441595"/>
                <a:ext cx="789354" cy="335895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7257" y="2886668"/>
                <a:ext cx="831342" cy="375084"/>
              </a:xfrm>
              <a:prstGeom prst="rect">
                <a:avLst/>
              </a:prstGeom>
            </p:spPr>
          </p:pic>
        </p:grpSp>
        <p:pic>
          <p:nvPicPr>
            <p:cNvPr id="2" name="Picture 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1144" y="3760157"/>
              <a:ext cx="180023" cy="24574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869" y="4057587"/>
              <a:ext cx="808673" cy="382905"/>
            </a:xfrm>
            <a:prstGeom prst="rect">
              <a:avLst/>
            </a:prstGeom>
          </p:spPr>
        </p:pic>
      </p:grpSp>
      <p:pic>
        <p:nvPicPr>
          <p:cNvPr id="45" name="Picture 7">
            <a:extLst>
              <a:ext uri="{FF2B5EF4-FFF2-40B4-BE49-F238E27FC236}">
                <a16:creationId xmlns:a16="http://schemas.microsoft.com/office/drawing/2014/main" id="{A3399FC9-BADF-4AE0-BC60-09E916C953D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10" y="959299"/>
            <a:ext cx="2261483" cy="314682"/>
          </a:xfrm>
          <a:prstGeom prst="rect">
            <a:avLst/>
          </a:prstGeom>
        </p:spPr>
      </p:pic>
      <p:sp>
        <p:nvSpPr>
          <p:cNvPr id="47" name="TextBox 9">
            <a:extLst>
              <a:ext uri="{FF2B5EF4-FFF2-40B4-BE49-F238E27FC236}">
                <a16:creationId xmlns:a16="http://schemas.microsoft.com/office/drawing/2014/main" id="{F043CB37-EFFE-4F8F-A95C-230688F4BFBF}"/>
              </a:ext>
            </a:extLst>
          </p:cNvPr>
          <p:cNvSpPr txBox="1"/>
          <p:nvPr/>
        </p:nvSpPr>
        <p:spPr>
          <a:xfrm>
            <a:off x="4619611" y="425899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Hypothesis:</a:t>
            </a:r>
          </a:p>
        </p:txBody>
      </p:sp>
      <p:pic>
        <p:nvPicPr>
          <p:cNvPr id="50" name="Picture 19">
            <a:extLst>
              <a:ext uri="{FF2B5EF4-FFF2-40B4-BE49-F238E27FC236}">
                <a16:creationId xmlns:a16="http://schemas.microsoft.com/office/drawing/2014/main" id="{603E2FFB-9C65-4166-A138-FBBCC45036A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770" y="2049094"/>
            <a:ext cx="662241" cy="281805"/>
          </a:xfrm>
          <a:prstGeom prst="rect">
            <a:avLst/>
          </a:prstGeom>
        </p:spPr>
      </p:pic>
      <p:sp>
        <p:nvSpPr>
          <p:cNvPr id="51" name="TextBox 14">
            <a:extLst>
              <a:ext uri="{FF2B5EF4-FFF2-40B4-BE49-F238E27FC236}">
                <a16:creationId xmlns:a16="http://schemas.microsoft.com/office/drawing/2014/main" id="{0987C88E-4041-4B27-9C6D-EB5398FF2A75}"/>
              </a:ext>
            </a:extLst>
          </p:cNvPr>
          <p:cNvSpPr txBox="1"/>
          <p:nvPr/>
        </p:nvSpPr>
        <p:spPr>
          <a:xfrm>
            <a:off x="4619611" y="1542011"/>
            <a:ext cx="1687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Parameters:</a:t>
            </a:r>
          </a:p>
        </p:txBody>
      </p:sp>
      <p:pic>
        <p:nvPicPr>
          <p:cNvPr id="52" name="Picture 12">
            <a:extLst>
              <a:ext uri="{FF2B5EF4-FFF2-40B4-BE49-F238E27FC236}">
                <a16:creationId xmlns:a16="http://schemas.microsoft.com/office/drawing/2014/main" id="{402EADD3-9A89-4221-BA45-0838610B459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11" y="3105090"/>
            <a:ext cx="3810000" cy="535429"/>
          </a:xfrm>
          <a:prstGeom prst="rect">
            <a:avLst/>
          </a:prstGeom>
        </p:spPr>
      </p:pic>
      <p:sp>
        <p:nvSpPr>
          <p:cNvPr id="53" name="TextBox 16">
            <a:extLst>
              <a:ext uri="{FF2B5EF4-FFF2-40B4-BE49-F238E27FC236}">
                <a16:creationId xmlns:a16="http://schemas.microsoft.com/office/drawing/2014/main" id="{D5DFE20B-C30D-41CD-B4D3-A22E3E0AE941}"/>
              </a:ext>
            </a:extLst>
          </p:cNvPr>
          <p:cNvSpPr txBox="1"/>
          <p:nvPr/>
        </p:nvSpPr>
        <p:spPr>
          <a:xfrm>
            <a:off x="4619611" y="2658123"/>
            <a:ext cx="1971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Cost Function:</a:t>
            </a: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id="{446C1E76-F73C-4C5B-BBF6-3C9E35B5757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628" y="3983082"/>
            <a:ext cx="2435263" cy="481417"/>
          </a:xfrm>
          <a:prstGeom prst="rect">
            <a:avLst/>
          </a:prstGeom>
        </p:spPr>
      </p:pic>
      <p:sp>
        <p:nvSpPr>
          <p:cNvPr id="55" name="TextBox 18">
            <a:extLst>
              <a:ext uri="{FF2B5EF4-FFF2-40B4-BE49-F238E27FC236}">
                <a16:creationId xmlns:a16="http://schemas.microsoft.com/office/drawing/2014/main" id="{634BF1D9-15C7-471F-ADF0-DC4B06B0812F}"/>
              </a:ext>
            </a:extLst>
          </p:cNvPr>
          <p:cNvSpPr txBox="1"/>
          <p:nvPr/>
        </p:nvSpPr>
        <p:spPr>
          <a:xfrm>
            <a:off x="4619611" y="3890988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Goal:</a:t>
            </a:r>
          </a:p>
        </p:txBody>
      </p:sp>
      <p:cxnSp>
        <p:nvCxnSpPr>
          <p:cNvPr id="56" name="Straight Connector 29">
            <a:extLst>
              <a:ext uri="{FF2B5EF4-FFF2-40B4-BE49-F238E27FC236}">
                <a16:creationId xmlns:a16="http://schemas.microsoft.com/office/drawing/2014/main" id="{91E8641E-E19B-4E36-9C34-A76CB45E7974}"/>
              </a:ext>
            </a:extLst>
          </p:cNvPr>
          <p:cNvCxnSpPr/>
          <p:nvPr/>
        </p:nvCxnSpPr>
        <p:spPr>
          <a:xfrm>
            <a:off x="4619611" y="528771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88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47" grpId="0"/>
      <p:bldP spid="51" grpId="0"/>
      <p:bldP spid="53" grpId="0"/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2828426"/>
              </p:ext>
            </p:extLst>
          </p:nvPr>
        </p:nvGraphicFramePr>
        <p:xfrm>
          <a:off x="533400" y="1169225"/>
          <a:ext cx="3169920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78" y="209550"/>
            <a:ext cx="678942" cy="3063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8600" y="2102675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3546010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731520" y="1143000"/>
            <a:ext cx="3063240" cy="235458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59891"/>
            <a:ext cx="543154" cy="24505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331275"/>
            <a:ext cx="640080" cy="20848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52728" y="578675"/>
            <a:ext cx="346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, this is a function of x)</a:t>
            </a: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95" y="666750"/>
            <a:ext cx="184709" cy="208483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46482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662940" cy="30632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145934" y="578675"/>
            <a:ext cx="308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      )</a:t>
            </a:r>
          </a:p>
        </p:txBody>
      </p:sp>
      <p:pic>
        <p:nvPicPr>
          <p:cNvPr id="37" name="Picture 3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291" y="666750"/>
            <a:ext cx="184709" cy="208483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4956048" y="1104900"/>
            <a:ext cx="3883152" cy="2914650"/>
            <a:chOff x="4956048" y="1104900"/>
            <a:chExt cx="3883152" cy="2914650"/>
          </a:xfrm>
        </p:grpSpPr>
        <p:graphicFrame>
          <p:nvGraphicFramePr>
            <p:cNvPr id="40" name="Chart 3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21781722"/>
                </p:ext>
              </p:extLst>
            </p:nvPr>
          </p:nvGraphicFramePr>
          <p:xfrm>
            <a:off x="5334000" y="1104900"/>
            <a:ext cx="3505200" cy="26860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6"/>
            </a:graphicData>
          </a:graphic>
        </p:graphicFrame>
        <p:pic>
          <p:nvPicPr>
            <p:cNvPr id="48" name="Picture 4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048" y="2132859"/>
              <a:ext cx="530352" cy="245059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276" y="3811067"/>
              <a:ext cx="184709" cy="208483"/>
            </a:xfrm>
            <a:prstGeom prst="rect">
              <a:avLst/>
            </a:prstGeom>
          </p:spPr>
        </p:pic>
      </p:grpSp>
      <p:sp>
        <p:nvSpPr>
          <p:cNvPr id="4" name="椭圆 3">
            <a:extLst>
              <a:ext uri="{FF2B5EF4-FFF2-40B4-BE49-F238E27FC236}">
                <a16:creationId xmlns:a16="http://schemas.microsoft.com/office/drawing/2014/main" id="{410BA367-D747-4E7C-932C-0EDDE6CD2C00}"/>
              </a:ext>
            </a:extLst>
          </p:cNvPr>
          <p:cNvSpPr/>
          <p:nvPr/>
        </p:nvSpPr>
        <p:spPr>
          <a:xfrm>
            <a:off x="1696307" y="2532579"/>
            <a:ext cx="238774" cy="260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725ADC4-91DA-4E4A-AE1F-973D1815D66C}"/>
              </a:ext>
            </a:extLst>
          </p:cNvPr>
          <p:cNvSpPr/>
          <p:nvPr/>
        </p:nvSpPr>
        <p:spPr>
          <a:xfrm>
            <a:off x="2517133" y="1878695"/>
            <a:ext cx="238774" cy="260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E21230D-060A-4482-B561-F2807D36F86B}"/>
              </a:ext>
            </a:extLst>
          </p:cNvPr>
          <p:cNvSpPr/>
          <p:nvPr/>
        </p:nvSpPr>
        <p:spPr>
          <a:xfrm>
            <a:off x="3373359" y="1247983"/>
            <a:ext cx="238774" cy="260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5AAB6741-0007-4A3D-837F-B5B5D5174DD2}"/>
              </a:ext>
            </a:extLst>
          </p:cNvPr>
          <p:cNvSpPr/>
          <p:nvPr/>
        </p:nvSpPr>
        <p:spPr>
          <a:xfrm>
            <a:off x="6970624" y="3105150"/>
            <a:ext cx="238774" cy="260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804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Char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9696626"/>
              </p:ext>
            </p:extLst>
          </p:nvPr>
        </p:nvGraphicFramePr>
        <p:xfrm>
          <a:off x="533400" y="1169225"/>
          <a:ext cx="3169920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78" y="209550"/>
            <a:ext cx="678942" cy="3063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8600" y="2102675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3546010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flipV="1">
            <a:off x="833252" y="2038350"/>
            <a:ext cx="3340550" cy="1322368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40" y="2331276"/>
            <a:ext cx="835762" cy="20848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52728" y="578675"/>
            <a:ext cx="346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, this is a function of x)</a:t>
            </a: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95" y="666750"/>
            <a:ext cx="184709" cy="208483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46482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5145934" y="209550"/>
            <a:ext cx="3080843" cy="738457"/>
            <a:chOff x="5145934" y="209550"/>
            <a:chExt cx="3080843" cy="738457"/>
          </a:xfrm>
        </p:grpSpPr>
        <p:pic>
          <p:nvPicPr>
            <p:cNvPr id="38" name="Picture 3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0784" y="209550"/>
              <a:ext cx="662940" cy="306324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5145934" y="578675"/>
              <a:ext cx="3080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(function of the parameter      )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6291" y="666750"/>
              <a:ext cx="184709" cy="208483"/>
            </a:xfrm>
            <a:prstGeom prst="rect">
              <a:avLst/>
            </a:prstGeom>
          </p:spPr>
        </p:pic>
      </p:grpSp>
      <p:pic>
        <p:nvPicPr>
          <p:cNvPr id="45" name="Picture 4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59891"/>
            <a:ext cx="543154" cy="245059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4956048" y="1104900"/>
            <a:ext cx="3883152" cy="2914650"/>
            <a:chOff x="4956048" y="1104900"/>
            <a:chExt cx="3883152" cy="2914650"/>
          </a:xfrm>
        </p:grpSpPr>
        <p:graphicFrame>
          <p:nvGraphicFramePr>
            <p:cNvPr id="50" name="Chart 4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33916439"/>
                </p:ext>
              </p:extLst>
            </p:nvPr>
          </p:nvGraphicFramePr>
          <p:xfrm>
            <a:off x="5334000" y="1104900"/>
            <a:ext cx="3505200" cy="26860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6"/>
            </a:graphicData>
          </a:graphic>
        </p:graphicFrame>
        <p:pic>
          <p:nvPicPr>
            <p:cNvPr id="51" name="Picture 50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048" y="2132859"/>
              <a:ext cx="530352" cy="245059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276" y="3811067"/>
              <a:ext cx="184709" cy="208483"/>
            </a:xfrm>
            <a:prstGeom prst="rect">
              <a:avLst/>
            </a:prstGeom>
          </p:spPr>
        </p:pic>
      </p:grpSp>
      <p:sp>
        <p:nvSpPr>
          <p:cNvPr id="23" name="椭圆 22">
            <a:extLst>
              <a:ext uri="{FF2B5EF4-FFF2-40B4-BE49-F238E27FC236}">
                <a16:creationId xmlns:a16="http://schemas.microsoft.com/office/drawing/2014/main" id="{30591338-F7F2-4605-BF80-006762EBE32B}"/>
              </a:ext>
            </a:extLst>
          </p:cNvPr>
          <p:cNvSpPr/>
          <p:nvPr/>
        </p:nvSpPr>
        <p:spPr>
          <a:xfrm>
            <a:off x="7022276" y="3100125"/>
            <a:ext cx="238774" cy="260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6A5BEF1-DC81-4B02-A05A-4D9CBB89A83F}"/>
              </a:ext>
            </a:extLst>
          </p:cNvPr>
          <p:cNvSpPr/>
          <p:nvPr/>
        </p:nvSpPr>
        <p:spPr>
          <a:xfrm>
            <a:off x="6521879" y="2662875"/>
            <a:ext cx="238774" cy="260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4188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59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x,y)&#10;$&#10;% \delta_i^{(l)} = \left(\sum_j W_{ji}^{(l)} \delta_j^{(l+1)}\right) f'(z_i^{(l)})&#10;&#10;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, \theta_1$&#10;&#10;% \delta_i^{(l)} = \left(\sum_j W_{ji}^{(l)} \delta_j^{(l+1)}\right) f'(z_i^{(l)})&#10;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 = 1&#10;$&#10;% \delta_i^{(l)} = \left(\sum_j W_{ji}^{(l)} \delta_j^{(l+1)}\right) f'(z_i^{(l)})&#10;&#10;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 = 0.5&#10;$&#10;% \delta_i^{(l)} = \left(\sum_j W_{ji}^{(l)} \delta_j^{(l+1)}\right) f'(z_i^{(l)})&#10;&#10;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3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i&#10;$&#10;% \delta_i^{(l)} = \left(\sum_j W_{ji}^{(l)} \delta_j^{(l+1)}\right) f'(z_i^{(l)})&#10;&#10;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 = 0&#10;$&#10;% \delta_i^{(l)} = \left(\sum_j W_{ji}^{(l)} \delta_j^{(l+1)}\right) f'(z_i^{(l)})&#10;&#10;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3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i&#10;$&#10;% \delta_i^{(l)} = \left(\sum_j W_{ji}^{(l)} \delta_j^{(l+1)}\right) f'(z_i^{(l)})&#10;&#10;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imize}} \; J(\theta_0,\theta_1)&#10;$&#10;% \delta_i^{(l)} = \left(\sum_j W_{ji}^{(l)} \delta_j^{(l+1)}\right) f'(z_i^{(l)})&#10;&#10;&#10;&#10;\end{document}"/>
  <p:tag name="IGUANATEXSIZE" val="3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}} \; J(\theta_0,\theta_1)&#10;$&#10;% \delta_i^{(l)} = \left(\sum_j W_{ji}^{(l)} \delta_j^{(l+1)}\right) f'(z_i^{(l)})&#10;&#10;&#10;&#10;\end{document}"/>
  <p:tag name="IGUANATEXSIZE" val="3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&#10;&#10;\}&#10;% \delta_i^{(l)} = \left(\sum_j W_{ji}^{(l)} \delta_j^{(l+1)}\right) f'(z_i^{(l)})&#10;&#10;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(for $j=0$ and $j=1$)&#10;% \delta_i^{(l)} = \left(\sum_j W_{ji}^{(l)} \delta_j^{(l+1)}\right) f'(z_i^{(l)})&#10;&#10;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{\color{blue}\mathrm{temp}0} := \theta_0 - \alpha \frac{\partial}{\partial \theta_0} J(\theta_0,\theta_1)$ &#10;&#10;${\color{blue}\mathrm{temp}1} := \theta_1 - \alpha \frac{\partial}{\partial \theta_1} J(\theta_0,\theta_1)$ &#10;&#10;$\theta_0 := {\color{blue}\mathrm{temp}0}$&#10;&#10;$\theta_1 := {\color{blue}\mathrm{temp}1}$ &#10;&#10;% \delta_i^{(l)} = \left(\sum_j W_{ji}^{(l)} \delta_j^{(l+1)}\right) f'(z_i^{(l)})&#10;&#10;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{\color{blue}\mathrm{temp}0} := \theta_0 - \alpha \frac{\partial}{\partial \theta_0} J(\theta_0,\theta_1)$ &#10;&#10;$\theta_0 := {\color{blue}\mathrm{temp}0}$&#10;&#10;${\color{blue}\mathrm{temp}1} := \theta_1 - \alpha \frac{\partial}{\partial \theta_1} J(\theta_0,\theta_1)$ &#10;&#10;$\theta_1 := {\color{blue}\mathrm{temp}1}$ &#10;&#10;% \delta_i^{(l)} = \left(\sum_j W_{ji}^{(l)} \delta_j^{(l+1)}\right) f'(z_i^{(l)})&#10;&#10;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color{red}\theta_1&#10;$&#10;% \delta_i^{(l)} = \left(\sum_j W_{ji}^{(l)} \delta_j^{(l+1)}\right) f'(z_i^{(l)})&#10;&#10;&#10;&#10;\end{document}"/>
  <p:tag name="IGUANATEXSIZE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color{red}\theta_1&#10;$&#10;% \delta_i^{(l)} = \left(\sum_j W_{ji}^{(l)} \delta_j^{(l+1)}\right) f'(z_i^{(l)})&#10;&#10;&#10;&#10;\end{document}"/>
  <p:tag name="IGUANATEXSIZE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d}{d \theta_1} J(\theta_1)&#10;$ &#10;&#10;% \delta_i^{(l)} = \left(\sum_j W_{ji}^{(l)} \delta_j^{(l+1)}\right) f'(z_i^{(l)})&#10;&#10;&#10;&#10;\end{document}"/>
  <p:tag name="IGUANATEXSIZE" val="3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d}{d \theta_1} J(\theta_1)&#10;$ &#10;&#10;% \delta_i^{(l)} = \left(\sum_j W_{ji}^{(l)} \delta_j^{(l+1)}\right) f'(z_i^{(l)})&#10;&#10;&#10;&#10;\end{document}"/>
  <p:tag name="IGUANATEXSIZE" val="3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 &#10;&#10;% \delta_i^{(l)} = \left(\sum_j W_{ji}^{(l)} \delta_j^{(l+1)}\right) f'(z_i^{(l)})&#10;&#10;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 &#10;&#10;\;\;\quad\quad{(for $j=1$ and $j=0$)}&#10;&#10;\}&#10;% \delta_i^{(l)} = \left(\sum_j W_{ji}^{(l)} \delta_j^{(l+1)}\right) f'(z_i^{(l)})&#10;&#10;&#10;&#10;\end{document}"/>
  <p:tag name="IGUANATEXSIZE" val="3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quad\theta_0 := \theta_0 - \alpha &#10; \frac{1}{m} \sum\limits^{m}_{i=1} \left( h_\theta(x^{(i)}) - y^{(i)} \right)&#10;$&#10;&#10;$&#10;\quad\theta_1 := \theta_1 - \alpha &#10; \frac{1}{m} \sum\limits^{m}_{i=1} \left( h_\theta(x^{(i)}) - y^{(i)} \right)\cdot x^{(i)}&#10;$&#10;&#10;\}&#10;% \delta_i^{(l)} = \left(\sum_j W_{ji}^{(l)} \delta_j^{(l+1)}\right) f'(z_i^{(l)})&#10;&#10;&#10;&#10;\end{document}"/>
  <p:tag name="IGUANATEXSIZE" val="3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&#10;$&#10;% \delta_i^{(l)} = \left(\sum_j W_{ji}^{(l)} \delta_j^{(l+1)}\right) f'(z_i^{(l)})&#10;&#10;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2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imize}} \; J(\theta_0,\theta_1)&#10;$&#10;% \delta_i^{(l)} = \left(\sum_j W_{ji}^{(l)} \delta_j^{(l+1)}\right) f'(z_i^{(l)})&#10;&#10;&#10;&#10;\end{document}"/>
  <p:tag name="IGUANATEXSIZE" val="3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&#10;$&#10;% \delta_i^{(l)} = \left(\sum_j W_{ji}^{(l)} \delta_j^{(l+1)}\right) f'(z_i^{(l)})&#10;&#10;&#10;&#10;\end{document}"/>
  <p:tag name="IGUANATEXSIZE" val="3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1783</TotalTime>
  <Words>693</Words>
  <Application>Microsoft Office PowerPoint</Application>
  <PresentationFormat>全屏显示(16:9)</PresentationFormat>
  <Paragraphs>151</Paragraphs>
  <Slides>35</Slides>
  <Notes>8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Arial</vt:lpstr>
      <vt:lpstr>Calibri</vt:lpstr>
      <vt:lpstr>Cambria Math</vt:lpstr>
      <vt:lpstr>Symbol</vt:lpstr>
      <vt:lpstr>2_Office Theme</vt:lpstr>
      <vt:lpstr>3_Office Theme</vt:lpstr>
      <vt:lpstr>模型表示 Model Presentation</vt:lpstr>
      <vt:lpstr>PowerPoint 演示文稿</vt:lpstr>
      <vt:lpstr>PowerPoint 演示文稿</vt:lpstr>
      <vt:lpstr>PowerPoint 演示文稿</vt:lpstr>
      <vt:lpstr>代价函数 Cost function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梯度下降 Gradient descent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geniocean</cp:lastModifiedBy>
  <cp:revision>207</cp:revision>
  <dcterms:created xsi:type="dcterms:W3CDTF">2010-07-08T21:59:02Z</dcterms:created>
  <dcterms:modified xsi:type="dcterms:W3CDTF">2021-06-04T02:47:36Z</dcterms:modified>
</cp:coreProperties>
</file>