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51" r:id="rId4"/>
  </p:sldMasterIdLst>
  <p:notesMasterIdLst>
    <p:notesMasterId r:id="rId23"/>
  </p:notesMasterIdLst>
  <p:sldIdLst>
    <p:sldId id="256" r:id="rId5"/>
    <p:sldId id="643" r:id="rId6"/>
    <p:sldId id="644" r:id="rId7"/>
    <p:sldId id="645" r:id="rId8"/>
    <p:sldId id="646" r:id="rId9"/>
    <p:sldId id="647" r:id="rId10"/>
    <p:sldId id="648" r:id="rId11"/>
    <p:sldId id="649" r:id="rId12"/>
    <p:sldId id="650" r:id="rId13"/>
    <p:sldId id="651" r:id="rId14"/>
    <p:sldId id="630" r:id="rId15"/>
    <p:sldId id="607" r:id="rId16"/>
    <p:sldId id="638" r:id="rId17"/>
    <p:sldId id="608" r:id="rId18"/>
    <p:sldId id="602" r:id="rId19"/>
    <p:sldId id="603" r:id="rId20"/>
    <p:sldId id="639" r:id="rId21"/>
    <p:sldId id="652" r:id="rId22"/>
  </p:sldIdLst>
  <p:sldSz cx="9144000" cy="5143500" type="screen16x9"/>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60"/>
  </p:normalViewPr>
  <p:slideViewPr>
    <p:cSldViewPr>
      <p:cViewPr varScale="1">
        <p:scale>
          <a:sx n="103" d="100"/>
          <a:sy n="103" d="100"/>
        </p:scale>
        <p:origin x="830" y="82"/>
      </p:cViewPr>
      <p:guideLst>
        <p:guide orient="horz" pos="2820"/>
        <p:guide pos="2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draft\data.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94096553615934"/>
          <c:y val="6.5714185444691278E-2"/>
          <c:w val="0.77646128886137766"/>
          <c:h val="0.75897728937281805"/>
        </c:manualLayout>
      </c:layout>
      <c:scatterChart>
        <c:scatterStyle val="lineMarker"/>
        <c:varyColors val="0"/>
        <c:ser>
          <c:idx val="0"/>
          <c:order val="0"/>
          <c:tx>
            <c:strRef>
              <c:f>Sheet1!$B$1</c:f>
              <c:strCache>
                <c:ptCount val="1"/>
                <c:pt idx="0">
                  <c:v>Size (feet2)</c:v>
                </c:pt>
              </c:strCache>
            </c:strRef>
          </c:tx>
          <c:spPr>
            <a:ln w="38100">
              <a:noFill/>
            </a:ln>
          </c:spPr>
          <c:marker>
            <c:symbol val="x"/>
            <c:size val="12"/>
            <c:spPr>
              <a:noFill/>
              <a:ln w="19050">
                <a:solidFill>
                  <a:srgbClr val="C00000"/>
                </a:solidFill>
              </a:ln>
            </c:spPr>
          </c:marker>
          <c:xVal>
            <c:numRef>
              <c:f>Sheet1!$A$2:$A$12</c:f>
              <c:numCache>
                <c:formatCode>General</c:formatCode>
                <c:ptCount val="11"/>
                <c:pt idx="0">
                  <c:v>432.42296918767499</c:v>
                </c:pt>
                <c:pt idx="1">
                  <c:v>610.994397759104</c:v>
                </c:pt>
                <c:pt idx="2">
                  <c:v>628.50140056022406</c:v>
                </c:pt>
                <c:pt idx="3">
                  <c:v>856.09243697478996</c:v>
                </c:pt>
                <c:pt idx="4">
                  <c:v>950.63025210084004</c:v>
                </c:pt>
                <c:pt idx="5">
                  <c:v>1202.7310924369699</c:v>
                </c:pt>
                <c:pt idx="6">
                  <c:v>1412.8151260504201</c:v>
                </c:pt>
                <c:pt idx="7">
                  <c:v>1661.4145658263301</c:v>
                </c:pt>
                <c:pt idx="8">
                  <c:v>1787.4649859944</c:v>
                </c:pt>
                <c:pt idx="9">
                  <c:v>1952.0308123249299</c:v>
                </c:pt>
                <c:pt idx="10">
                  <c:v>2186.6246498599398</c:v>
                </c:pt>
              </c:numCache>
            </c:numRef>
          </c:xVal>
          <c:yVal>
            <c:numRef>
              <c:f>Sheet1!$B$2:$B$12</c:f>
              <c:numCache>
                <c:formatCode>General</c:formatCode>
                <c:ptCount val="11"/>
                <c:pt idx="0">
                  <c:v>100.917431192661</c:v>
                </c:pt>
                <c:pt idx="1">
                  <c:v>143.73088685015301</c:v>
                </c:pt>
                <c:pt idx="2">
                  <c:v>213.45565749235499</c:v>
                </c:pt>
                <c:pt idx="3">
                  <c:v>229.35779816513801</c:v>
                </c:pt>
                <c:pt idx="4">
                  <c:v>288.07339449541303</c:v>
                </c:pt>
                <c:pt idx="5">
                  <c:v>274.61773700305798</c:v>
                </c:pt>
                <c:pt idx="6">
                  <c:v>308.86850152905203</c:v>
                </c:pt>
                <c:pt idx="7">
                  <c:v>290.51987767584097</c:v>
                </c:pt>
                <c:pt idx="8">
                  <c:v>337.003058103976</c:v>
                </c:pt>
                <c:pt idx="9">
                  <c:v>306.42201834862402</c:v>
                </c:pt>
                <c:pt idx="10">
                  <c:v>291.74311926605498</c:v>
                </c:pt>
              </c:numCache>
            </c:numRef>
          </c:yVal>
          <c:smooth val="0"/>
          <c:extLst>
            <c:ext xmlns:c16="http://schemas.microsoft.com/office/drawing/2014/chart" uri="{C3380CC4-5D6E-409C-BE32-E72D297353CC}">
              <c16:uniqueId val="{00000000-C109-4F94-9DCD-80384B58348E}"/>
            </c:ext>
          </c:extLst>
        </c:ser>
        <c:dLbls>
          <c:showLegendKey val="0"/>
          <c:showVal val="0"/>
          <c:showCatName val="0"/>
          <c:showSerName val="0"/>
          <c:showPercent val="0"/>
          <c:showBubbleSize val="0"/>
        </c:dLbls>
        <c:axId val="108834176"/>
        <c:axId val="110634496"/>
      </c:scatterChart>
      <c:valAx>
        <c:axId val="108834176"/>
        <c:scaling>
          <c:orientation val="minMax"/>
        </c:scaling>
        <c:delete val="0"/>
        <c:axPos val="b"/>
        <c:numFmt formatCode="General" sourceLinked="1"/>
        <c:majorTickMark val="cross"/>
        <c:minorTickMark val="none"/>
        <c:tickLblPos val="nextTo"/>
        <c:spPr>
          <a:ln w="38100">
            <a:solidFill>
              <a:schemeClr val="bg1">
                <a:lumMod val="50000"/>
              </a:schemeClr>
            </a:solidFill>
          </a:ln>
        </c:spPr>
        <c:txPr>
          <a:bodyPr/>
          <a:lstStyle/>
          <a:p>
            <a:pPr>
              <a:defRPr sz="1600"/>
            </a:pPr>
            <a:endParaRPr lang="zh-CN"/>
          </a:p>
        </c:txPr>
        <c:crossAx val="110634496"/>
        <c:crosses val="autoZero"/>
        <c:crossBetween val="midCat"/>
        <c:majorUnit val="500"/>
      </c:valAx>
      <c:valAx>
        <c:axId val="110634496"/>
        <c:scaling>
          <c:orientation val="minMax"/>
        </c:scaling>
        <c:delete val="0"/>
        <c:axPos val="l"/>
        <c:majorGridlines>
          <c:spPr>
            <a:ln>
              <a:noFill/>
            </a:ln>
          </c:spPr>
        </c:majorGridlines>
        <c:numFmt formatCode="General" sourceLinked="1"/>
        <c:majorTickMark val="cross"/>
        <c:minorTickMark val="none"/>
        <c:tickLblPos val="nextTo"/>
        <c:spPr>
          <a:ln w="38100"/>
        </c:spPr>
        <c:txPr>
          <a:bodyPr/>
          <a:lstStyle/>
          <a:p>
            <a:pPr>
              <a:defRPr sz="1600"/>
            </a:pPr>
            <a:endParaRPr lang="zh-CN"/>
          </a:p>
        </c:txPr>
        <c:crossAx val="108834176"/>
        <c:crosses val="autoZero"/>
        <c:crossBetween val="midCat"/>
        <c:majorUnit val="100"/>
        <c:minorUnit val="10"/>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8.3333333333333332E-3"/>
          <c:y val="7.3907480314960635E-3"/>
          <c:w val="0.87495100728607478"/>
          <c:h val="0.93323425196850385"/>
        </c:manualLayout>
      </c:layout>
      <c:pie3DChart>
        <c:varyColors val="1"/>
        <c:ser>
          <c:idx val="0"/>
          <c:order val="0"/>
          <c:tx>
            <c:strRef>
              <c:f>Sheet1!$B$1</c:f>
              <c:strCache>
                <c:ptCount val="1"/>
                <c:pt idx="0">
                  <c:v>Sales</c:v>
                </c:pt>
              </c:strCache>
            </c:strRef>
          </c:tx>
          <c:explosion val="26"/>
          <c:dPt>
            <c:idx val="0"/>
            <c:bubble3D val="0"/>
            <c:explosion val="13"/>
            <c:extLst>
              <c:ext xmlns:c16="http://schemas.microsoft.com/office/drawing/2014/chart" uri="{C3380CC4-5D6E-409C-BE32-E72D297353CC}">
                <c16:uniqueId val="{00000000-50C2-4BD8-AD09-A25A4F8060E7}"/>
              </c:ext>
            </c:extLst>
          </c:dPt>
          <c:dPt>
            <c:idx val="1"/>
            <c:bubble3D val="0"/>
            <c:explosion val="20"/>
            <c:extLst>
              <c:ext xmlns:c16="http://schemas.microsoft.com/office/drawing/2014/chart" uri="{C3380CC4-5D6E-409C-BE32-E72D297353CC}">
                <c16:uniqueId val="{00000001-50C2-4BD8-AD09-A25A4F8060E7}"/>
              </c:ext>
            </c:extLst>
          </c:dPt>
          <c:dPt>
            <c:idx val="2"/>
            <c:bubble3D val="0"/>
            <c:explosion val="11"/>
            <c:extLst>
              <c:ext xmlns:c16="http://schemas.microsoft.com/office/drawing/2014/chart" uri="{C3380CC4-5D6E-409C-BE32-E72D297353CC}">
                <c16:uniqueId val="{00000002-50C2-4BD8-AD09-A25A4F8060E7}"/>
              </c:ext>
            </c:extLst>
          </c:dPt>
          <c:cat>
            <c:strRef>
              <c:f>Sheet1!$A$2:$A$5</c:f>
              <c:strCache>
                <c:ptCount val="3"/>
                <c:pt idx="0">
                  <c:v>1st Qtr</c:v>
                </c:pt>
                <c:pt idx="1">
                  <c:v>2nd Qtr</c:v>
                </c:pt>
                <c:pt idx="2">
                  <c:v>3rd Qtr</c:v>
                </c:pt>
              </c:strCache>
            </c:strRef>
          </c:cat>
          <c:val>
            <c:numRef>
              <c:f>Sheet1!$B$2:$B$5</c:f>
              <c:numCache>
                <c:formatCode>General</c:formatCode>
                <c:ptCount val="4"/>
                <c:pt idx="0">
                  <c:v>2.6</c:v>
                </c:pt>
                <c:pt idx="1">
                  <c:v>8.1999999999999993</c:v>
                </c:pt>
                <c:pt idx="2">
                  <c:v>3.2</c:v>
                </c:pt>
              </c:numCache>
            </c:numRef>
          </c:val>
          <c:extLst>
            <c:ext xmlns:c16="http://schemas.microsoft.com/office/drawing/2014/chart" uri="{C3380CC4-5D6E-409C-BE32-E72D297353CC}">
              <c16:uniqueId val="{00000003-50C2-4BD8-AD09-A25A4F8060E7}"/>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9/13/2021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a:p>
        </p:txBody>
      </p:sp>
    </p:spTree>
    <p:extLst>
      <p:ext uri="{BB962C8B-B14F-4D97-AF65-F5344CB8AC3E}">
        <p14:creationId xmlns:p14="http://schemas.microsoft.com/office/powerpoint/2010/main" val="357284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15</a:t>
            </a:fld>
            <a:endParaRPr lang="en-US">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lnSpc>
                <a:spcPct val="80000"/>
              </a:lnSpc>
            </a:pPr>
            <a:r>
              <a:rPr lang="en-US" sz="800">
                <a:latin typeface="Arial" pitchFamily="34" charset="0"/>
              </a:rPr>
              <a:t>Astronomical data analysis image obtained from NASA website.</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http://www.nasa.gov/multimedia/imagegallery/image_feature_874.html</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RCW 79 is seen in the southern Milky Way, 17,200 light-years from Earth in the constellation Centaurus. The bubble is 70-light years in diameter, and probably took about one million years to form from the radiation and winds of hot young stars.</a:t>
            </a:r>
            <a:br>
              <a:rPr lang="en-US" sz="800">
                <a:latin typeface="Arial" pitchFamily="34" charset="0"/>
              </a:rPr>
            </a:br>
            <a:br>
              <a:rPr lang="en-US" sz="800">
                <a:latin typeface="Arial" pitchFamily="34" charset="0"/>
              </a:rPr>
            </a:br>
            <a:r>
              <a:rPr lang="en-US" sz="800">
                <a:latin typeface="Arial" pitchFamily="34" charset="0"/>
              </a:rPr>
              <a:t>The balloon of gas and dust is an example of stimulated star formation. Such stars are born when the hot bubble expands into the interstellar gas and dust around it. RCW 79 has spawned at least two groups of new stars along the edge of the large bubble. Some are visible inside the small bubble in the lower left corner. Another group of baby stars appears near the opening at the top.</a:t>
            </a:r>
            <a:br>
              <a:rPr lang="en-US" sz="800">
                <a:latin typeface="Arial" pitchFamily="34" charset="0"/>
              </a:rPr>
            </a:br>
            <a:br>
              <a:rPr lang="en-US" sz="800">
                <a:latin typeface="Arial" pitchFamily="34" charset="0"/>
              </a:rPr>
            </a:br>
            <a:r>
              <a:rPr lang="en-US" sz="800">
                <a:latin typeface="Arial" pitchFamily="34" charset="0"/>
              </a:rPr>
              <a:t>NASA's Spitzer Space Telescope easily detects infrared light from the dust particles in RCW 79. The young stars within RCW79 radiate ultraviolet light that excites molecules of dust within the bubble. This causes the dust grains to emit infrared light that is detected by Spitzer and seen here as the extended red features. </a:t>
            </a:r>
            <a:br>
              <a:rPr lang="en-US" sz="800">
                <a:latin typeface="Arial" pitchFamily="34" charset="0"/>
              </a:rPr>
            </a:br>
            <a:br>
              <a:rPr lang="en-US" sz="800">
                <a:latin typeface="Arial" pitchFamily="34" charset="0"/>
              </a:rPr>
            </a:br>
            <a:r>
              <a:rPr lang="en-US" sz="800" i="1">
                <a:latin typeface="Arial" pitchFamily="34" charset="0"/>
              </a:rPr>
              <a:t>Image credit: NASA/JPL-Caltech/E. Churchwell (Univ. of Wisconsin, Madison)</a:t>
            </a:r>
            <a:r>
              <a:rPr lang="en-US" sz="800">
                <a:latin typeface="Arial" pitchFamily="34" charset="0"/>
              </a:rPr>
              <a:t> </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From NASA use guidelines:</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http://www.nasa.gov/multimedia/guidelines/index.html</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 Using NASA Imagery and Linking to NASA Web Sites</a:t>
            </a:r>
            <a:br>
              <a:rPr lang="en-US" sz="800">
                <a:latin typeface="Arial" pitchFamily="34" charset="0"/>
              </a:rPr>
            </a:br>
            <a:br>
              <a:rPr lang="en-US" sz="800">
                <a:latin typeface="Arial" pitchFamily="34" charset="0"/>
              </a:rPr>
            </a:br>
            <a:r>
              <a:rPr lang="en-US" sz="800">
                <a:latin typeface="Arial" pitchFamily="34" charset="0"/>
              </a:rPr>
              <a:t>10.13.05 </a:t>
            </a:r>
            <a:br>
              <a:rPr lang="en-US" sz="800">
                <a:latin typeface="Arial" pitchFamily="34" charset="0"/>
              </a:rPr>
            </a:br>
            <a:br>
              <a:rPr lang="en-US" sz="800">
                <a:latin typeface="Arial" pitchFamily="34" charset="0"/>
              </a:rPr>
            </a:br>
            <a:r>
              <a:rPr lang="en-US" sz="800" b="1">
                <a:latin typeface="Arial" pitchFamily="34" charset="0"/>
              </a:rPr>
              <a:t>Still Images, Audio Files and Video</a:t>
            </a:r>
            <a:r>
              <a:rPr lang="en-US" sz="800">
                <a:latin typeface="Arial" pitchFamily="34" charset="0"/>
              </a:rPr>
              <a:t> </a:t>
            </a:r>
          </a:p>
          <a:p>
            <a:pPr eaLnBrk="1" hangingPunct="1">
              <a:lnSpc>
                <a:spcPct val="80000"/>
              </a:lnSpc>
            </a:pPr>
            <a:r>
              <a:rPr lang="en-US" sz="800">
                <a:latin typeface="Arial" pitchFamily="34" charset="0"/>
              </a:rPr>
              <a:t>NASA still images, audio files and video generally are not copyrighted. You may use NASA imagery, video and audio material for educational or informational purposes, including photo collections, textbooks, public exhibits and Internet Web pages. This general permission extends to personal Web pages. </a:t>
            </a:r>
          </a:p>
          <a:p>
            <a:pPr eaLnBrk="1" hangingPunct="1">
              <a:lnSpc>
                <a:spcPct val="80000"/>
              </a:lnSpc>
            </a:pPr>
            <a:r>
              <a:rPr lang="en-US" sz="800">
                <a:latin typeface="Arial" pitchFamily="34" charset="0"/>
              </a:rPr>
              <a:t>This general permission does not extend to use of the NASA insignia logo (the blue "meatball" insignia), the retired NASA logotype (the red "worm" logo) and the NASA seal. These images may not be used by persons who are not NASA employees or on products (including Web pages) that are not NASA sponsored.</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If the NASA material is to be used for commercial purposes, especially including advertisements, it must not explicitly or implicitly convey NASA's endorsement of commercial goods or services. If a NASA image includes an identifiable person, using the image for commercial purposes may infringe that person's right of privacy or publicity, and permission should be obtained from the person. Any questions regarding application of any NASA image or emblem should be directed to:</a:t>
            </a:r>
          </a:p>
          <a:p>
            <a:pPr eaLnBrk="1" hangingPunct="1">
              <a:lnSpc>
                <a:spcPct val="80000"/>
              </a:lnSpc>
            </a:pPr>
            <a:endParaRPr lang="en-US" sz="800">
              <a:latin typeface="Arial" pitchFamily="34" charset="0"/>
            </a:endParaRPr>
          </a:p>
          <a:p>
            <a:pPr eaLnBrk="1" hangingPunct="1">
              <a:lnSpc>
                <a:spcPct val="80000"/>
              </a:lnSpc>
            </a:pPr>
            <a:r>
              <a:rPr lang="en-US" sz="800">
                <a:latin typeface="Arial" pitchFamily="34" charset="0"/>
              </a:rPr>
              <a:t>Photo Department </a:t>
            </a:r>
            <a:br>
              <a:rPr lang="en-US" sz="800">
                <a:latin typeface="Arial" pitchFamily="34" charset="0"/>
              </a:rPr>
            </a:br>
            <a:r>
              <a:rPr lang="en-US" sz="800">
                <a:latin typeface="Arial" pitchFamily="34" charset="0"/>
              </a:rPr>
              <a:t>NASA Headquarters</a:t>
            </a:r>
            <a:br>
              <a:rPr lang="en-US" sz="800">
                <a:latin typeface="Arial" pitchFamily="34" charset="0"/>
              </a:rPr>
            </a:br>
            <a:r>
              <a:rPr lang="en-US" sz="800">
                <a:latin typeface="Arial" pitchFamily="34" charset="0"/>
              </a:rPr>
              <a:t>300 E St. SW</a:t>
            </a:r>
            <a:br>
              <a:rPr lang="en-US" sz="800">
                <a:latin typeface="Arial" pitchFamily="34" charset="0"/>
              </a:rPr>
            </a:br>
            <a:r>
              <a:rPr lang="en-US" sz="800">
                <a:latin typeface="Arial" pitchFamily="34" charset="0"/>
              </a:rPr>
              <a:t>Washington, DC 20546</a:t>
            </a:r>
            <a:br>
              <a:rPr lang="en-US" sz="800">
                <a:latin typeface="Arial" pitchFamily="34" charset="0"/>
              </a:rPr>
            </a:br>
            <a:r>
              <a:rPr lang="en-US" sz="800">
                <a:latin typeface="Arial" pitchFamily="34" charset="0"/>
              </a:rPr>
              <a:t>Tel: (202)358-1900</a:t>
            </a:r>
            <a:br>
              <a:rPr lang="en-US" sz="800">
                <a:latin typeface="Arial" pitchFamily="34" charset="0"/>
              </a:rPr>
            </a:br>
            <a:r>
              <a:rPr lang="en-US" sz="800">
                <a:latin typeface="Arial" pitchFamily="34" charset="0"/>
              </a:rPr>
              <a:t>Fax: (202)358-4333</a:t>
            </a:r>
            <a:br>
              <a:rPr lang="en-US" sz="800">
                <a:latin typeface="Arial" pitchFamily="34" charset="0"/>
              </a:rPr>
            </a:br>
            <a:endParaRPr lang="en-US" sz="800">
              <a:latin typeface="Arial" pitchFamily="34" charset="0"/>
            </a:endParaRPr>
          </a:p>
          <a:p>
            <a:pPr eaLnBrk="1" hangingPunct="1">
              <a:lnSpc>
                <a:spcPct val="80000"/>
              </a:lnSpc>
            </a:pPr>
            <a:r>
              <a:rPr lang="en-US" sz="800" b="1">
                <a:latin typeface="Arial" pitchFamily="34" charset="0"/>
              </a:rPr>
              <a:t>Linking to NASA Web Sites</a:t>
            </a:r>
            <a:endParaRPr lang="en-US" sz="800">
              <a:latin typeface="Arial" pitchFamily="34" charset="0"/>
            </a:endParaRPr>
          </a:p>
          <a:p>
            <a:pPr eaLnBrk="1" hangingPunct="1">
              <a:lnSpc>
                <a:spcPct val="80000"/>
              </a:lnSpc>
            </a:pPr>
            <a:r>
              <a:rPr lang="en-US" sz="800">
                <a:latin typeface="Arial" pitchFamily="34" charset="0"/>
              </a:rPr>
              <a:t>NASA Web sites are not copyrighted, and may be linked to from other Web sites, including individuals' personal Web sites, without explicit permission from NASA. However, such links may not explicitly or implicitly convey NASA's endorsement of commercial goods or services.</a:t>
            </a:r>
          </a:p>
          <a:p>
            <a:pPr eaLnBrk="1" hangingPunct="1">
              <a:lnSpc>
                <a:spcPct val="80000"/>
              </a:lnSpc>
            </a:pPr>
            <a:r>
              <a:rPr lang="en-US" sz="800">
                <a:latin typeface="Arial" pitchFamily="34" charset="0"/>
              </a:rPr>
              <a:t>NASA images may be used as graphic "hot links" to NASA Web sites, provided they are used within the guidelines above. This permission does not extend to use of the NASA insignia, the retired NASA logotype or the NASA seal.</a:t>
            </a:r>
          </a:p>
          <a:p>
            <a:pPr eaLnBrk="1" hangingPunct="1">
              <a:lnSpc>
                <a:spcPct val="80000"/>
              </a:lnSpc>
            </a:pPr>
            <a:r>
              <a:rPr lang="en-US" sz="800" b="1">
                <a:latin typeface="Arial" pitchFamily="34" charset="0"/>
              </a:rPr>
              <a:t>Restrictions </a:t>
            </a:r>
            <a:endParaRPr lang="en-US" sz="800">
              <a:latin typeface="Arial" pitchFamily="34" charset="0"/>
            </a:endParaRPr>
          </a:p>
          <a:p>
            <a:pPr eaLnBrk="1" hangingPunct="1">
              <a:lnSpc>
                <a:spcPct val="80000"/>
              </a:lnSpc>
            </a:pPr>
            <a:r>
              <a:rPr lang="en-US" sz="800">
                <a:latin typeface="Arial" pitchFamily="34" charset="0"/>
              </a:rPr>
              <a:t>Please be advised that:</a:t>
            </a:r>
          </a:p>
          <a:p>
            <a:pPr eaLnBrk="1" hangingPunct="1">
              <a:lnSpc>
                <a:spcPct val="80000"/>
              </a:lnSpc>
            </a:pPr>
            <a:r>
              <a:rPr lang="en-US" sz="800">
                <a:latin typeface="Arial" pitchFamily="34" charset="0"/>
              </a:rPr>
              <a:t>1) NASA </a:t>
            </a:r>
            <a:r>
              <a:rPr lang="en-US" sz="800" b="1">
                <a:latin typeface="Arial" pitchFamily="34" charset="0"/>
              </a:rPr>
              <a:t>does not</a:t>
            </a:r>
            <a:r>
              <a:rPr lang="en-US" sz="800">
                <a:latin typeface="Arial" pitchFamily="34" charset="0"/>
              </a:rPr>
              <a:t> endorse or sponsor any commercial product, service, or activity.</a:t>
            </a:r>
          </a:p>
          <a:p>
            <a:pPr eaLnBrk="1" hangingPunct="1">
              <a:lnSpc>
                <a:spcPct val="80000"/>
              </a:lnSpc>
            </a:pPr>
            <a:r>
              <a:rPr lang="en-US" sz="800">
                <a:latin typeface="Arial" pitchFamily="34" charset="0"/>
              </a:rPr>
              <a:t>2) The use of the NASA name, initials, any NASA emblems (including the NASA insignia, the NASA logo and the NASA seal) which would express or imply such endorsement or sponsorship is strictly prohibited.</a:t>
            </a:r>
          </a:p>
          <a:p>
            <a:pPr eaLnBrk="1" hangingPunct="1">
              <a:lnSpc>
                <a:spcPct val="80000"/>
              </a:lnSpc>
            </a:pPr>
            <a:r>
              <a:rPr lang="en-US" sz="800">
                <a:latin typeface="Arial" pitchFamily="34" charset="0"/>
              </a:rPr>
              <a:t>3) Use of the NASA name or initials as an identifying symbol by organizations other than NASA (such as on foods, packaging, containers, signs, or any promotional material) is prohibited.</a:t>
            </a:r>
          </a:p>
          <a:p>
            <a:pPr eaLnBrk="1" hangingPunct="1">
              <a:lnSpc>
                <a:spcPct val="80000"/>
              </a:lnSpc>
            </a:pPr>
            <a:r>
              <a:rPr lang="en-US" sz="800">
                <a:latin typeface="Arial" pitchFamily="34" charset="0"/>
              </a:rPr>
              <a:t>4) NASA </a:t>
            </a:r>
            <a:r>
              <a:rPr lang="en-US" sz="800" b="1">
                <a:latin typeface="Arial" pitchFamily="34" charset="0"/>
              </a:rPr>
              <a:t>does</a:t>
            </a:r>
            <a:r>
              <a:rPr lang="en-US" sz="800">
                <a:latin typeface="Arial" pitchFamily="34" charset="0"/>
              </a:rPr>
              <a:t> permit the use of the NASA logo and insignia on novelty and souvenir-type items. However, such items may be sold and manufactured only after a proposal has been submitted to and approved by a Visual Identity representative from the Public Outreach Division (Phone: 202/358-1750) in accordance with 14 CFR (Code of Federal Regulations) Part 1221. Permission is granted on a nonexclusive basis as it is not NASA's policy to grant exclusive rights to use any of the agency identities.</a:t>
            </a:r>
          </a:p>
          <a:p>
            <a:pPr eaLnBrk="1" hangingPunct="1">
              <a:lnSpc>
                <a:spcPct val="80000"/>
              </a:lnSpc>
            </a:pPr>
            <a:r>
              <a:rPr lang="en-US" sz="800">
                <a:latin typeface="Arial" pitchFamily="34" charset="0"/>
              </a:rPr>
              <a:t>5) No approval for use is authorized by NASA when the use can be construed as an endorsement by NASA of a product, service or activity.</a:t>
            </a:r>
          </a:p>
          <a:p>
            <a:pPr eaLnBrk="1" hangingPunct="1">
              <a:lnSpc>
                <a:spcPct val="80000"/>
              </a:lnSpc>
            </a:pPr>
            <a:r>
              <a:rPr lang="en-US" sz="800">
                <a:latin typeface="Arial" pitchFamily="34" charset="0"/>
              </a:rPr>
              <a:t>6) NASA emblems should be reproduced only from original reproduction proofs, transparencies, or computer files available from NASA Headquarters. Please be advised that approval must be granted by a Visual Identity representative from the Public Outreach Division ( Tel: 202/358-1750) before any reproduction materials can be obtained. </a:t>
            </a:r>
            <a:br>
              <a:rPr lang="en-US" sz="800">
                <a:latin typeface="Arial" pitchFamily="34" charset="0"/>
              </a:rPr>
            </a:br>
            <a:endParaRPr lang="en-US" sz="80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51B423B0-4233-4174-B1BD-5908CFC35404}" type="slidenum">
              <a:rPr lang="en-US" smtClean="0">
                <a:latin typeface="Arial" pitchFamily="34" charset="0"/>
              </a:rPr>
              <a:pPr/>
              <a:t>16</a:t>
            </a:fld>
            <a:endParaRPr lang="en-US">
              <a:latin typeface="Arial" pitchFamily="3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5FBE74D1-C910-4D23-AA54-94EDED9843DB}" type="slidenum">
              <a:rPr lang="en-US" smtClean="0">
                <a:latin typeface="Arial" pitchFamily="34" charset="0"/>
              </a:rPr>
              <a:pPr/>
              <a:t>18</a:t>
            </a:fld>
            <a:endParaRPr lang="en-US">
              <a:latin typeface="Arial"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lnSpc>
                <a:spcPct val="80000"/>
              </a:lnSpc>
            </a:pPr>
            <a:r>
              <a:rPr lang="en-US" sz="800" dirty="0">
                <a:latin typeface="Arial" pitchFamily="34" charset="0"/>
              </a:rPr>
              <a:t>Astronomical data analysis image obtained from NASA website.</a:t>
            </a:r>
          </a:p>
          <a:p>
            <a:pPr eaLnBrk="1" hangingPunct="1">
              <a:lnSpc>
                <a:spcPct val="80000"/>
              </a:lnSpc>
            </a:pPr>
            <a:endParaRPr lang="en-US" sz="800" dirty="0">
              <a:latin typeface="Arial" pitchFamily="34" charset="0"/>
            </a:endParaRPr>
          </a:p>
          <a:p>
            <a:pPr eaLnBrk="1" hangingPunct="1">
              <a:lnSpc>
                <a:spcPct val="80000"/>
              </a:lnSpc>
            </a:pPr>
            <a:r>
              <a:rPr lang="en-US" sz="800" dirty="0">
                <a:latin typeface="Arial" pitchFamily="34" charset="0"/>
              </a:rPr>
              <a:t>http://www.nasa.gov/multimedia/imagegallery/image_feature_874.html</a:t>
            </a:r>
          </a:p>
          <a:p>
            <a:pPr eaLnBrk="1" hangingPunct="1">
              <a:lnSpc>
                <a:spcPct val="80000"/>
              </a:lnSpc>
            </a:pPr>
            <a:endParaRPr lang="en-US" sz="800" dirty="0">
              <a:latin typeface="Arial" pitchFamily="34" charset="0"/>
            </a:endParaRPr>
          </a:p>
          <a:p>
            <a:pPr eaLnBrk="1" hangingPunct="1">
              <a:lnSpc>
                <a:spcPct val="80000"/>
              </a:lnSpc>
            </a:pPr>
            <a:r>
              <a:rPr lang="en-US" sz="800" dirty="0">
                <a:latin typeface="Arial" pitchFamily="34" charset="0"/>
              </a:rPr>
              <a:t>RCW 79 is seen in the southern Milky Way, 17,200 light-years from Earth in the constellation Centaurus. The bubble is 70-light years in diameter, and probably took about one million years to form from the radiation and winds of hot young stars.</a:t>
            </a:r>
            <a:br>
              <a:rPr lang="en-US" sz="800" dirty="0">
                <a:latin typeface="Arial" pitchFamily="34" charset="0"/>
              </a:rPr>
            </a:br>
            <a:br>
              <a:rPr lang="en-US" sz="800" dirty="0">
                <a:latin typeface="Arial" pitchFamily="34" charset="0"/>
              </a:rPr>
            </a:br>
            <a:r>
              <a:rPr lang="en-US" sz="800" dirty="0">
                <a:latin typeface="Arial" pitchFamily="34" charset="0"/>
              </a:rPr>
              <a:t>The balloon of gas and dust is an example of stimulated star formation. Such stars are born when the hot bubble expands into the interstellar gas and dust around it. RCW 79 has spawned at least two groups of new stars along the edge of the large bubble. Some are visible inside the small bubble in the lower left corner. Another group of baby stars appears near the opening at the top.</a:t>
            </a:r>
            <a:br>
              <a:rPr lang="en-US" sz="800" dirty="0">
                <a:latin typeface="Arial" pitchFamily="34" charset="0"/>
              </a:rPr>
            </a:br>
            <a:br>
              <a:rPr lang="en-US" sz="800" dirty="0">
                <a:latin typeface="Arial" pitchFamily="34" charset="0"/>
              </a:rPr>
            </a:br>
            <a:r>
              <a:rPr lang="en-US" sz="800" dirty="0">
                <a:latin typeface="Arial" pitchFamily="34" charset="0"/>
              </a:rPr>
              <a:t>NASA's Spitzer Space Telescope easily detects infrared light from the dust particles in RCW 79. The young stars within RCW79 radiate ultraviolet light that excites molecules of dust within the bubble. This causes the dust grains to emit infrared light that is detected by Spitzer and seen here as the extended red features. </a:t>
            </a:r>
            <a:br>
              <a:rPr lang="en-US" sz="800" dirty="0">
                <a:latin typeface="Arial" pitchFamily="34" charset="0"/>
              </a:rPr>
            </a:br>
            <a:br>
              <a:rPr lang="en-US" sz="800" dirty="0">
                <a:latin typeface="Arial" pitchFamily="34" charset="0"/>
              </a:rPr>
            </a:br>
            <a:r>
              <a:rPr lang="en-US" sz="800" i="1" dirty="0">
                <a:latin typeface="Arial" pitchFamily="34" charset="0"/>
              </a:rPr>
              <a:t>Image credit: NASA/JPL-Caltech/E. Churchwell (Univ. of Wisconsin, Madison)</a:t>
            </a:r>
            <a:r>
              <a:rPr lang="en-US" sz="800" dirty="0">
                <a:latin typeface="Arial" pitchFamily="34" charset="0"/>
              </a:rPr>
              <a:t> </a:t>
            </a:r>
          </a:p>
          <a:p>
            <a:pPr eaLnBrk="1" hangingPunct="1">
              <a:lnSpc>
                <a:spcPct val="80000"/>
              </a:lnSpc>
            </a:pPr>
            <a:endParaRPr lang="en-US" sz="800" dirty="0">
              <a:latin typeface="Arial" pitchFamily="34" charset="0"/>
            </a:endParaRPr>
          </a:p>
          <a:p>
            <a:pPr eaLnBrk="1" hangingPunct="1">
              <a:lnSpc>
                <a:spcPct val="80000"/>
              </a:lnSpc>
            </a:pPr>
            <a:r>
              <a:rPr lang="en-US" sz="800" dirty="0">
                <a:latin typeface="Arial" pitchFamily="34" charset="0"/>
              </a:rPr>
              <a:t>--------------------</a:t>
            </a:r>
          </a:p>
          <a:p>
            <a:pPr eaLnBrk="1" hangingPunct="1">
              <a:lnSpc>
                <a:spcPct val="80000"/>
              </a:lnSpc>
            </a:pPr>
            <a:endParaRPr lang="en-US" sz="800" dirty="0">
              <a:latin typeface="Arial" pitchFamily="34" charset="0"/>
            </a:endParaRPr>
          </a:p>
          <a:p>
            <a:pPr eaLnBrk="1" hangingPunct="1">
              <a:lnSpc>
                <a:spcPct val="80000"/>
              </a:lnSpc>
            </a:pPr>
            <a:r>
              <a:rPr lang="en-US" sz="800" dirty="0">
                <a:latin typeface="Arial" pitchFamily="34" charset="0"/>
              </a:rPr>
              <a:t>From NASA use guidelines:</a:t>
            </a:r>
          </a:p>
          <a:p>
            <a:pPr eaLnBrk="1" hangingPunct="1">
              <a:lnSpc>
                <a:spcPct val="80000"/>
              </a:lnSpc>
            </a:pPr>
            <a:endParaRPr lang="en-US" sz="800" dirty="0">
              <a:latin typeface="Arial" pitchFamily="34" charset="0"/>
            </a:endParaRPr>
          </a:p>
          <a:p>
            <a:pPr eaLnBrk="1" hangingPunct="1">
              <a:lnSpc>
                <a:spcPct val="80000"/>
              </a:lnSpc>
            </a:pPr>
            <a:r>
              <a:rPr lang="en-US" sz="800" dirty="0">
                <a:latin typeface="Arial" pitchFamily="34" charset="0"/>
              </a:rPr>
              <a:t>http://www.nasa.gov/multimedia/guidelines/index.html</a:t>
            </a:r>
          </a:p>
          <a:p>
            <a:pPr eaLnBrk="1" hangingPunct="1">
              <a:lnSpc>
                <a:spcPct val="80000"/>
              </a:lnSpc>
            </a:pPr>
            <a:endParaRPr lang="en-US" sz="800" dirty="0">
              <a:latin typeface="Arial" pitchFamily="34" charset="0"/>
            </a:endParaRPr>
          </a:p>
          <a:p>
            <a:pPr eaLnBrk="1" hangingPunct="1">
              <a:lnSpc>
                <a:spcPct val="80000"/>
              </a:lnSpc>
            </a:pPr>
            <a:r>
              <a:rPr lang="en-US" sz="800" dirty="0">
                <a:latin typeface="Arial" pitchFamily="34" charset="0"/>
              </a:rPr>
              <a:t> Using NASA Imagery and Linking to NASA Web Sites</a:t>
            </a:r>
            <a:br>
              <a:rPr lang="en-US" sz="800" dirty="0">
                <a:latin typeface="Arial" pitchFamily="34" charset="0"/>
              </a:rPr>
            </a:br>
            <a:br>
              <a:rPr lang="en-US" sz="800" dirty="0">
                <a:latin typeface="Arial" pitchFamily="34" charset="0"/>
              </a:rPr>
            </a:br>
            <a:r>
              <a:rPr lang="en-US" sz="800" dirty="0">
                <a:latin typeface="Arial" pitchFamily="34" charset="0"/>
              </a:rPr>
              <a:t>10.13.05 </a:t>
            </a:r>
            <a:br>
              <a:rPr lang="en-US" sz="800" dirty="0">
                <a:latin typeface="Arial" pitchFamily="34" charset="0"/>
              </a:rPr>
            </a:br>
            <a:br>
              <a:rPr lang="en-US" sz="800" dirty="0">
                <a:latin typeface="Arial" pitchFamily="34" charset="0"/>
              </a:rPr>
            </a:br>
            <a:r>
              <a:rPr lang="en-US" sz="800" b="1" dirty="0">
                <a:latin typeface="Arial" pitchFamily="34" charset="0"/>
              </a:rPr>
              <a:t>Still Images, Audio Files and Video</a:t>
            </a:r>
            <a:r>
              <a:rPr lang="en-US" sz="800" dirty="0">
                <a:latin typeface="Arial" pitchFamily="34" charset="0"/>
              </a:rPr>
              <a:t> </a:t>
            </a:r>
          </a:p>
          <a:p>
            <a:pPr eaLnBrk="1" hangingPunct="1">
              <a:lnSpc>
                <a:spcPct val="80000"/>
              </a:lnSpc>
            </a:pPr>
            <a:r>
              <a:rPr lang="en-US" sz="800" dirty="0">
                <a:latin typeface="Arial" pitchFamily="34" charset="0"/>
              </a:rPr>
              <a:t>NASA still images, audio files and video generally are not copyrighted. You may use NASA imagery, video and audio material for educational or informational purposes, including photo collections, textbooks, public exhibits and Internet Web pages. This general permission extends to personal Web pages. </a:t>
            </a:r>
          </a:p>
          <a:p>
            <a:pPr eaLnBrk="1" hangingPunct="1">
              <a:lnSpc>
                <a:spcPct val="80000"/>
              </a:lnSpc>
            </a:pPr>
            <a:r>
              <a:rPr lang="en-US" sz="800" dirty="0">
                <a:latin typeface="Arial" pitchFamily="34" charset="0"/>
              </a:rPr>
              <a:t>This general permission does not extend to use of the NASA insignia logo (the blue "meatball" insignia), the retired NASA logotype (the red "worm" logo) and the NASA seal. These images may not be used by persons who are not NASA employees or on products (including Web pages) that are not NASA sponsored.</a:t>
            </a:r>
          </a:p>
          <a:p>
            <a:pPr eaLnBrk="1" hangingPunct="1">
              <a:lnSpc>
                <a:spcPct val="80000"/>
              </a:lnSpc>
            </a:pPr>
            <a:endParaRPr lang="en-US" sz="800" dirty="0">
              <a:latin typeface="Arial" pitchFamily="34" charset="0"/>
            </a:endParaRPr>
          </a:p>
          <a:p>
            <a:pPr eaLnBrk="1" hangingPunct="1">
              <a:lnSpc>
                <a:spcPct val="80000"/>
              </a:lnSpc>
            </a:pPr>
            <a:r>
              <a:rPr lang="en-US" sz="800" dirty="0">
                <a:latin typeface="Arial" pitchFamily="34" charset="0"/>
              </a:rPr>
              <a:t>If the NASA material is to be used for commercial purposes, especially including advertisements, it must not explicitly or implicitly convey NASA's endorsement of commercial goods or services. If a NASA image includes an identifiable person, using the image for commercial purposes may infringe that person's right of privacy or publicity, and permission should be obtained from the person. Any questions regarding application of any NASA image or emblem should be directed to:</a:t>
            </a:r>
          </a:p>
          <a:p>
            <a:pPr eaLnBrk="1" hangingPunct="1">
              <a:lnSpc>
                <a:spcPct val="80000"/>
              </a:lnSpc>
            </a:pPr>
            <a:endParaRPr lang="en-US" sz="800" dirty="0">
              <a:latin typeface="Arial" pitchFamily="34" charset="0"/>
            </a:endParaRPr>
          </a:p>
          <a:p>
            <a:pPr eaLnBrk="1" hangingPunct="1">
              <a:lnSpc>
                <a:spcPct val="80000"/>
              </a:lnSpc>
            </a:pPr>
            <a:r>
              <a:rPr lang="en-US" sz="800" dirty="0">
                <a:latin typeface="Arial" pitchFamily="34" charset="0"/>
              </a:rPr>
              <a:t>Photo Department </a:t>
            </a:r>
            <a:br>
              <a:rPr lang="en-US" sz="800" dirty="0">
                <a:latin typeface="Arial" pitchFamily="34" charset="0"/>
              </a:rPr>
            </a:br>
            <a:r>
              <a:rPr lang="en-US" sz="800" dirty="0">
                <a:latin typeface="Arial" pitchFamily="34" charset="0"/>
              </a:rPr>
              <a:t>NASA Headquarters</a:t>
            </a:r>
            <a:br>
              <a:rPr lang="en-US" sz="800" dirty="0">
                <a:latin typeface="Arial" pitchFamily="34" charset="0"/>
              </a:rPr>
            </a:br>
            <a:r>
              <a:rPr lang="en-US" sz="800" dirty="0">
                <a:latin typeface="Arial" pitchFamily="34" charset="0"/>
              </a:rPr>
              <a:t>300 E St. SW</a:t>
            </a:r>
            <a:br>
              <a:rPr lang="en-US" sz="800" dirty="0">
                <a:latin typeface="Arial" pitchFamily="34" charset="0"/>
              </a:rPr>
            </a:br>
            <a:r>
              <a:rPr lang="en-US" sz="800" dirty="0">
                <a:latin typeface="Arial" pitchFamily="34" charset="0"/>
              </a:rPr>
              <a:t>Washington, DC 20546</a:t>
            </a:r>
            <a:br>
              <a:rPr lang="en-US" sz="800" dirty="0">
                <a:latin typeface="Arial" pitchFamily="34" charset="0"/>
              </a:rPr>
            </a:br>
            <a:r>
              <a:rPr lang="en-US" sz="800" dirty="0">
                <a:latin typeface="Arial" pitchFamily="34" charset="0"/>
              </a:rPr>
              <a:t>Tel: (202)358-1900</a:t>
            </a:r>
            <a:br>
              <a:rPr lang="en-US" sz="800" dirty="0">
                <a:latin typeface="Arial" pitchFamily="34" charset="0"/>
              </a:rPr>
            </a:br>
            <a:r>
              <a:rPr lang="en-US" sz="800" dirty="0">
                <a:latin typeface="Arial" pitchFamily="34" charset="0"/>
              </a:rPr>
              <a:t>Fax: (202)358-4333</a:t>
            </a:r>
            <a:br>
              <a:rPr lang="en-US" sz="800" dirty="0">
                <a:latin typeface="Arial" pitchFamily="34" charset="0"/>
              </a:rPr>
            </a:br>
            <a:endParaRPr lang="en-US" sz="800" dirty="0">
              <a:latin typeface="Arial" pitchFamily="34" charset="0"/>
            </a:endParaRPr>
          </a:p>
          <a:p>
            <a:pPr eaLnBrk="1" hangingPunct="1">
              <a:lnSpc>
                <a:spcPct val="80000"/>
              </a:lnSpc>
            </a:pPr>
            <a:r>
              <a:rPr lang="en-US" sz="800" b="1" dirty="0">
                <a:latin typeface="Arial" pitchFamily="34" charset="0"/>
              </a:rPr>
              <a:t>Linking to NASA Web Sites</a:t>
            </a:r>
            <a:endParaRPr lang="en-US" sz="800" dirty="0">
              <a:latin typeface="Arial" pitchFamily="34" charset="0"/>
            </a:endParaRPr>
          </a:p>
          <a:p>
            <a:pPr eaLnBrk="1" hangingPunct="1">
              <a:lnSpc>
                <a:spcPct val="80000"/>
              </a:lnSpc>
            </a:pPr>
            <a:r>
              <a:rPr lang="en-US" sz="800" dirty="0">
                <a:latin typeface="Arial" pitchFamily="34" charset="0"/>
              </a:rPr>
              <a:t>NASA Web sites are not copyrighted, and may be linked to from other Web sites, including individuals' personal Web sites, without explicit permission from NASA. However, such links may not explicitly or implicitly convey NASA's endorsement of commercial goods or services.</a:t>
            </a:r>
          </a:p>
          <a:p>
            <a:pPr eaLnBrk="1" hangingPunct="1">
              <a:lnSpc>
                <a:spcPct val="80000"/>
              </a:lnSpc>
            </a:pPr>
            <a:r>
              <a:rPr lang="en-US" sz="800" dirty="0">
                <a:latin typeface="Arial" pitchFamily="34" charset="0"/>
              </a:rPr>
              <a:t>NASA images may be used as graphic "hot links" to NASA Web sites, provided they are used within the guidelines above. This permission does not extend to use of the NASA insignia, the retired NASA logotype or the NASA seal.</a:t>
            </a:r>
          </a:p>
          <a:p>
            <a:pPr eaLnBrk="1" hangingPunct="1">
              <a:lnSpc>
                <a:spcPct val="80000"/>
              </a:lnSpc>
            </a:pPr>
            <a:r>
              <a:rPr lang="en-US" sz="800" b="1" dirty="0">
                <a:latin typeface="Arial" pitchFamily="34" charset="0"/>
              </a:rPr>
              <a:t>Restrictions </a:t>
            </a:r>
            <a:endParaRPr lang="en-US" sz="800" dirty="0">
              <a:latin typeface="Arial" pitchFamily="34" charset="0"/>
            </a:endParaRPr>
          </a:p>
          <a:p>
            <a:pPr eaLnBrk="1" hangingPunct="1">
              <a:lnSpc>
                <a:spcPct val="80000"/>
              </a:lnSpc>
            </a:pPr>
            <a:r>
              <a:rPr lang="en-US" sz="800" dirty="0">
                <a:latin typeface="Arial" pitchFamily="34" charset="0"/>
              </a:rPr>
              <a:t>Please be advised that:</a:t>
            </a:r>
          </a:p>
          <a:p>
            <a:pPr eaLnBrk="1" hangingPunct="1">
              <a:lnSpc>
                <a:spcPct val="80000"/>
              </a:lnSpc>
            </a:pPr>
            <a:r>
              <a:rPr lang="en-US" sz="800" dirty="0">
                <a:latin typeface="Arial" pitchFamily="34" charset="0"/>
              </a:rPr>
              <a:t>1) NASA </a:t>
            </a:r>
            <a:r>
              <a:rPr lang="en-US" sz="800" b="1" dirty="0">
                <a:latin typeface="Arial" pitchFamily="34" charset="0"/>
              </a:rPr>
              <a:t>does not</a:t>
            </a:r>
            <a:r>
              <a:rPr lang="en-US" sz="800" dirty="0">
                <a:latin typeface="Arial" pitchFamily="34" charset="0"/>
              </a:rPr>
              <a:t> endorse or sponsor any commercial product, service, or activity.</a:t>
            </a:r>
          </a:p>
          <a:p>
            <a:pPr eaLnBrk="1" hangingPunct="1">
              <a:lnSpc>
                <a:spcPct val="80000"/>
              </a:lnSpc>
            </a:pPr>
            <a:r>
              <a:rPr lang="en-US" sz="800" dirty="0">
                <a:latin typeface="Arial" pitchFamily="34" charset="0"/>
              </a:rPr>
              <a:t>2) The use of the NASA name, initials, any NASA emblems (including the NASA insignia, the NASA logo and the NASA seal) which would express or imply such endorsement or sponsorship is strictly prohibited.</a:t>
            </a:r>
          </a:p>
          <a:p>
            <a:pPr eaLnBrk="1" hangingPunct="1">
              <a:lnSpc>
                <a:spcPct val="80000"/>
              </a:lnSpc>
            </a:pPr>
            <a:r>
              <a:rPr lang="en-US" sz="800" dirty="0">
                <a:latin typeface="Arial" pitchFamily="34" charset="0"/>
              </a:rPr>
              <a:t>3) Use of the NASA name or initials as an identifying symbol by organizations other than NASA (such as on foods, packaging, containers, signs, or any promotional material) is prohibited.</a:t>
            </a:r>
          </a:p>
          <a:p>
            <a:pPr eaLnBrk="1" hangingPunct="1">
              <a:lnSpc>
                <a:spcPct val="80000"/>
              </a:lnSpc>
            </a:pPr>
            <a:r>
              <a:rPr lang="en-US" sz="800" dirty="0">
                <a:latin typeface="Arial" pitchFamily="34" charset="0"/>
              </a:rPr>
              <a:t>4) NASA </a:t>
            </a:r>
            <a:r>
              <a:rPr lang="en-US" sz="800" b="1" dirty="0">
                <a:latin typeface="Arial" pitchFamily="34" charset="0"/>
              </a:rPr>
              <a:t>does</a:t>
            </a:r>
            <a:r>
              <a:rPr lang="en-US" sz="800" dirty="0">
                <a:latin typeface="Arial" pitchFamily="34" charset="0"/>
              </a:rPr>
              <a:t> permit the use of the NASA logo and insignia on novelty and souvenir-type items. However, such items may be sold and manufactured only after a proposal has been submitted to and approved by a Visual Identity representative from the Public Outreach Division (Phone: 202/358-1750) in accordance with 14 CFR (Code of Federal Regulations) Part 1221. Permission is granted on a nonexclusive basis as it is not NASA's policy to grant exclusive rights to use any of the agency identities.</a:t>
            </a:r>
          </a:p>
          <a:p>
            <a:pPr eaLnBrk="1" hangingPunct="1">
              <a:lnSpc>
                <a:spcPct val="80000"/>
              </a:lnSpc>
            </a:pPr>
            <a:r>
              <a:rPr lang="en-US" sz="800" dirty="0">
                <a:latin typeface="Arial" pitchFamily="34" charset="0"/>
              </a:rPr>
              <a:t>5) No approval for use is authorized by NASA when the use can be construed as an endorsement by NASA of a product, service or activity.</a:t>
            </a:r>
          </a:p>
          <a:p>
            <a:pPr eaLnBrk="1" hangingPunct="1">
              <a:lnSpc>
                <a:spcPct val="80000"/>
              </a:lnSpc>
            </a:pPr>
            <a:r>
              <a:rPr lang="en-US" sz="800" dirty="0">
                <a:latin typeface="Arial" pitchFamily="34" charset="0"/>
              </a:rPr>
              <a:t>6) NASA emblems should be reproduced only from original reproduction proofs, transparencies, or computer files available from NASA Headquarters. Please be advised that approval must be granted by a Visual Identity representative from the Public Outreach Division ( Tel: 202/358-1750) before any reproduction materials can be obtained. </a:t>
            </a:r>
            <a:br>
              <a:rPr lang="en-US" sz="800" dirty="0">
                <a:latin typeface="Arial" pitchFamily="34" charset="0"/>
              </a:rPr>
            </a:br>
            <a:endParaRPr lang="en-US" sz="800" dirty="0">
              <a:latin typeface="Arial" pitchFamily="34" charset="0"/>
            </a:endParaRPr>
          </a:p>
        </p:txBody>
      </p:sp>
    </p:spTree>
    <p:extLst>
      <p:ext uri="{BB962C8B-B14F-4D97-AF65-F5344CB8AC3E}">
        <p14:creationId xmlns:p14="http://schemas.microsoft.com/office/powerpoint/2010/main" val="601935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a:p>
        </p:txBody>
      </p:sp>
    </p:spTree>
    <p:extLst>
      <p:ext uri="{BB962C8B-B14F-4D97-AF65-F5344CB8AC3E}">
        <p14:creationId xmlns:p14="http://schemas.microsoft.com/office/powerpoint/2010/main" val="104685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a:p>
        </p:txBody>
      </p:sp>
    </p:spTree>
    <p:extLst>
      <p:ext uri="{BB962C8B-B14F-4D97-AF65-F5344CB8AC3E}">
        <p14:creationId xmlns:p14="http://schemas.microsoft.com/office/powerpoint/2010/main" val="392091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a:p>
        </p:txBody>
      </p:sp>
    </p:spTree>
    <p:extLst>
      <p:ext uri="{BB962C8B-B14F-4D97-AF65-F5344CB8AC3E}">
        <p14:creationId xmlns:p14="http://schemas.microsoft.com/office/powerpoint/2010/main" val="4249840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a:p>
        </p:txBody>
      </p:sp>
    </p:spTree>
    <p:extLst>
      <p:ext uri="{BB962C8B-B14F-4D97-AF65-F5344CB8AC3E}">
        <p14:creationId xmlns:p14="http://schemas.microsoft.com/office/powerpoint/2010/main" val="385596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a:p>
        </p:txBody>
      </p:sp>
    </p:spTree>
    <p:extLst>
      <p:ext uri="{BB962C8B-B14F-4D97-AF65-F5344CB8AC3E}">
        <p14:creationId xmlns:p14="http://schemas.microsoft.com/office/powerpoint/2010/main" val="176763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a:p>
        </p:txBody>
      </p:sp>
    </p:spTree>
    <p:extLst>
      <p:ext uri="{BB962C8B-B14F-4D97-AF65-F5344CB8AC3E}">
        <p14:creationId xmlns:p14="http://schemas.microsoft.com/office/powerpoint/2010/main" val="626433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a:p>
        </p:txBody>
      </p:sp>
    </p:spTree>
    <p:extLst>
      <p:ext uri="{BB962C8B-B14F-4D97-AF65-F5344CB8AC3E}">
        <p14:creationId xmlns:p14="http://schemas.microsoft.com/office/powerpoint/2010/main" val="3002970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extLst>
      <p:ext uri="{BB962C8B-B14F-4D97-AF65-F5344CB8AC3E}">
        <p14:creationId xmlns:p14="http://schemas.microsoft.com/office/powerpoint/2010/main" val="314322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5786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68932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135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851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51061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9325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40022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20147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4020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23203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5169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0379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92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3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9/13/2021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9/13/2021</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 </a:t>
            </a:r>
          </a:p>
          <a:p>
            <a:r>
              <a:rPr lang="en-US" sz="1400" dirty="0">
                <a:solidFill>
                  <a:prstClr val="black"/>
                </a:solidFill>
              </a:rPr>
              <a:t>buttons is:</a:t>
            </a:r>
          </a:p>
          <a:p>
            <a:r>
              <a:rPr lang="en-US" sz="1400" dirty="0">
                <a:solidFill>
                  <a:prstClr val="black"/>
                </a:solidFill>
              </a:rPr>
              <a:t>13</a:t>
            </a:r>
          </a:p>
          <a:p>
            <a:r>
              <a:rPr lang="en-US" sz="1400" dirty="0">
                <a:solidFill>
                  <a:prstClr val="black"/>
                </a:solidFill>
              </a:rPr>
              <a:t>24</a:t>
            </a: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10.png"/><Relationship Id="rId10" Type="http://schemas.microsoft.com/office/2007/relationships/hdphoto" Target="../media/hdphoto2.wdp"/><Relationship Id="rId4" Type="http://schemas.openxmlformats.org/officeDocument/2006/relationships/image" Target="../media/image9.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baike.baidu.com/item/%E9%98%BF%E5%B0%94%E5%BC%97%E9%9B%B7%E5%BE%B7%C2%B7%E8%89%BE%E8%80%B6%E5%B0%9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705100" y="857250"/>
            <a:ext cx="4038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none" spc="0" normalizeH="0" baseline="0" noProof="0" dirty="0">
                <a:ln>
                  <a:noFill/>
                </a:ln>
                <a:solidFill>
                  <a:srgbClr val="00B0F0"/>
                </a:solidFill>
                <a:effectLst/>
                <a:uLnTx/>
                <a:uFillTx/>
                <a:latin typeface="+mj-lt"/>
                <a:ea typeface="+mj-ea"/>
                <a:cs typeface="+mj-cs"/>
              </a:rPr>
              <a:t>机器学习基础</a:t>
            </a:r>
            <a:endParaRPr kumimoji="0" lang="en-US" sz="4000" b="1" i="0" u="none" strike="noStrike" kern="1200" cap="none" spc="0" normalizeH="0" baseline="0" noProof="0" dirty="0">
              <a:ln>
                <a:noFill/>
              </a:ln>
              <a:solidFill>
                <a:srgbClr val="00B0F0"/>
              </a:solidFill>
              <a:effectLst/>
              <a:uLnTx/>
              <a:uFillTx/>
              <a:latin typeface="+mj-lt"/>
              <a:ea typeface="+mj-ea"/>
              <a:cs typeface="+mj-cs"/>
            </a:endParaRPr>
          </a:p>
        </p:txBody>
      </p:sp>
      <p:sp>
        <p:nvSpPr>
          <p:cNvPr id="9" name="副标题 2">
            <a:extLst>
              <a:ext uri="{FF2B5EF4-FFF2-40B4-BE49-F238E27FC236}">
                <a16:creationId xmlns:a16="http://schemas.microsoft.com/office/drawing/2014/main" id="{A8FB5AB7-0B59-4CBB-A289-BC9BA06D6A27}"/>
              </a:ext>
            </a:extLst>
          </p:cNvPr>
          <p:cNvSpPr>
            <a:spLocks noGrp="1"/>
          </p:cNvSpPr>
          <p:nvPr>
            <p:ph type="subTitle" idx="1"/>
          </p:nvPr>
        </p:nvSpPr>
        <p:spPr bwMode="auto">
          <a:xfrm>
            <a:off x="1752600" y="2266950"/>
            <a:ext cx="527685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p>
            <a:r>
              <a:rPr lang="zh-CN" altLang="en-US" sz="4000" b="1" dirty="0">
                <a:solidFill>
                  <a:schemeClr val="tx1">
                    <a:lumMod val="75000"/>
                    <a:lumOff val="25000"/>
                  </a:schemeClr>
                </a:solidFill>
                <a:latin typeface="+mj-lt"/>
                <a:ea typeface="+mj-ea"/>
                <a:cs typeface="+mj-cs"/>
              </a:rPr>
              <a:t>杨兴华</a:t>
            </a:r>
            <a:endParaRPr lang="en-US" altLang="zh-CN" sz="4000" b="1" dirty="0">
              <a:solidFill>
                <a:schemeClr val="tx1">
                  <a:lumMod val="75000"/>
                  <a:lumOff val="25000"/>
                </a:schemeClr>
              </a:solidFill>
              <a:latin typeface="+mj-lt"/>
              <a:ea typeface="+mj-ea"/>
              <a:cs typeface="+mj-cs"/>
            </a:endParaRPr>
          </a:p>
          <a:p>
            <a:r>
              <a:rPr lang="zh-CN" altLang="en-US" sz="4000" b="1" dirty="0">
                <a:solidFill>
                  <a:schemeClr val="tx1">
                    <a:lumMod val="75000"/>
                    <a:lumOff val="25000"/>
                  </a:schemeClr>
                </a:solidFill>
                <a:latin typeface="+mj-lt"/>
                <a:ea typeface="+mj-ea"/>
                <a:cs typeface="+mj-cs"/>
              </a:rPr>
              <a:t>办公地点：基础楼</a:t>
            </a:r>
            <a:r>
              <a:rPr lang="en-US" altLang="zh-CN" sz="4000" b="1" dirty="0">
                <a:solidFill>
                  <a:schemeClr val="tx1">
                    <a:lumMod val="75000"/>
                    <a:lumOff val="25000"/>
                  </a:schemeClr>
                </a:solidFill>
                <a:latin typeface="+mj-lt"/>
                <a:ea typeface="+mj-ea"/>
                <a:cs typeface="+mj-cs"/>
              </a:rPr>
              <a:t>223</a:t>
            </a:r>
            <a:r>
              <a:rPr lang="zh-CN" altLang="en-US" sz="4000" b="1" dirty="0">
                <a:solidFill>
                  <a:schemeClr val="tx1">
                    <a:lumMod val="75000"/>
                    <a:lumOff val="25000"/>
                  </a:schemeClr>
                </a:solidFill>
                <a:latin typeface="+mj-lt"/>
                <a:ea typeface="+mj-ea"/>
                <a:cs typeface="+mj-cs"/>
              </a:rPr>
              <a:t>房间</a:t>
            </a:r>
            <a:endParaRPr lang="en-US" altLang="zh-CN" sz="4000" b="1" dirty="0">
              <a:solidFill>
                <a:schemeClr val="tx1">
                  <a:lumMod val="75000"/>
                  <a:lumOff val="25000"/>
                </a:schemeClr>
              </a:solidFill>
              <a:latin typeface="+mj-lt"/>
              <a:ea typeface="+mj-ea"/>
              <a:cs typeface="+mj-cs"/>
            </a:endParaRPr>
          </a:p>
          <a:p>
            <a:r>
              <a:rPr lang="zh-CN" altLang="en-US" sz="4000" b="1" dirty="0">
                <a:solidFill>
                  <a:schemeClr val="tx1">
                    <a:lumMod val="75000"/>
                    <a:lumOff val="25000"/>
                  </a:schemeClr>
                </a:solidFill>
                <a:latin typeface="+mj-lt"/>
                <a:ea typeface="+mj-ea"/>
                <a:cs typeface="+mj-cs"/>
              </a:rPr>
              <a:t>邮箱：</a:t>
            </a:r>
            <a:r>
              <a:rPr lang="en-US" altLang="zh-CN" sz="4000" b="1" dirty="0">
                <a:solidFill>
                  <a:schemeClr val="tx1">
                    <a:lumMod val="75000"/>
                    <a:lumOff val="25000"/>
                  </a:schemeClr>
                </a:solidFill>
                <a:latin typeface="+mj-lt"/>
                <a:ea typeface="+mj-ea"/>
                <a:cs typeface="+mj-cs"/>
              </a:rPr>
              <a:t>yangxh@bjfu.edu.cn</a:t>
            </a:r>
            <a:endParaRPr lang="zh-CN" altLang="en-US" sz="4000" b="1" dirty="0">
              <a:solidFill>
                <a:schemeClr val="tx1">
                  <a:lumMod val="75000"/>
                  <a:lumOff val="25000"/>
                </a:schemeClr>
              </a:solidFill>
              <a:latin typeface="+mj-lt"/>
              <a:ea typeface="+mj-ea"/>
              <a:cs typeface="+mj-cs"/>
            </a:endParaRPr>
          </a:p>
        </p:txBody>
      </p:sp>
    </p:spTree>
    <p:extLst>
      <p:ext uri="{BB962C8B-B14F-4D97-AF65-F5344CB8AC3E}">
        <p14:creationId xmlns:p14="http://schemas.microsoft.com/office/powerpoint/2010/main" val="657141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3">
            <a:extLst>
              <a:ext uri="{FF2B5EF4-FFF2-40B4-BE49-F238E27FC236}">
                <a16:creationId xmlns:a16="http://schemas.microsoft.com/office/drawing/2014/main" id="{75A4BFBD-F196-478B-A98D-16EE55FF020C}"/>
              </a:ext>
            </a:extLst>
          </p:cNvPr>
          <p:cNvGraphicFramePr>
            <a:graphicFrameLocks/>
          </p:cNvGraphicFramePr>
          <p:nvPr>
            <p:extLst>
              <p:ext uri="{D42A27DB-BD31-4B8C-83A1-F6EECF244321}">
                <p14:modId xmlns:p14="http://schemas.microsoft.com/office/powerpoint/2010/main" val="1820667518"/>
              </p:ext>
            </p:extLst>
          </p:nvPr>
        </p:nvGraphicFramePr>
        <p:xfrm>
          <a:off x="1627340" y="515912"/>
          <a:ext cx="5541170" cy="2621504"/>
        </p:xfrm>
        <a:graphic>
          <a:graphicData uri="http://schemas.openxmlformats.org/drawingml/2006/chart">
            <c:chart xmlns:c="http://schemas.openxmlformats.org/drawingml/2006/chart" xmlns:r="http://schemas.openxmlformats.org/officeDocument/2006/relationships" r:id="rId3"/>
          </a:graphicData>
        </a:graphic>
      </p:graphicFrame>
      <p:sp>
        <p:nvSpPr>
          <p:cNvPr id="10" name="Content Placeholder 2">
            <a:extLst>
              <a:ext uri="{FF2B5EF4-FFF2-40B4-BE49-F238E27FC236}">
                <a16:creationId xmlns:a16="http://schemas.microsoft.com/office/drawing/2014/main" id="{889F3C5A-9295-4C10-9043-0AFB6FC530A6}"/>
              </a:ext>
            </a:extLst>
          </p:cNvPr>
          <p:cNvSpPr txBox="1">
            <a:spLocks/>
          </p:cNvSpPr>
          <p:nvPr/>
        </p:nvSpPr>
        <p:spPr>
          <a:xfrm>
            <a:off x="2697532" y="342998"/>
            <a:ext cx="40386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800" dirty="0"/>
              <a:t>Housing price prediction</a:t>
            </a:r>
          </a:p>
        </p:txBody>
      </p:sp>
      <p:sp>
        <p:nvSpPr>
          <p:cNvPr id="11" name="TextBox 7">
            <a:extLst>
              <a:ext uri="{FF2B5EF4-FFF2-40B4-BE49-F238E27FC236}">
                <a16:creationId xmlns:a16="http://schemas.microsoft.com/office/drawing/2014/main" id="{8B34E929-CCD3-4380-9B8B-EA8E71B00946}"/>
              </a:ext>
            </a:extLst>
          </p:cNvPr>
          <p:cNvSpPr txBox="1"/>
          <p:nvPr/>
        </p:nvSpPr>
        <p:spPr>
          <a:xfrm>
            <a:off x="792532" y="1343966"/>
            <a:ext cx="1013740" cy="646331"/>
          </a:xfrm>
          <a:prstGeom prst="rect">
            <a:avLst/>
          </a:prstGeom>
          <a:noFill/>
        </p:spPr>
        <p:txBody>
          <a:bodyPr vert="horz" wrap="none" rtlCol="0">
            <a:spAutoFit/>
          </a:bodyPr>
          <a:lstStyle/>
          <a:p>
            <a:pPr algn="ctr"/>
            <a:r>
              <a:rPr lang="en-US" dirty="0"/>
              <a:t>Price ($) </a:t>
            </a:r>
          </a:p>
          <a:p>
            <a:pPr algn="ctr"/>
            <a:r>
              <a:rPr lang="en-US" dirty="0"/>
              <a:t>in 1000’s</a:t>
            </a:r>
          </a:p>
        </p:txBody>
      </p:sp>
      <p:sp>
        <p:nvSpPr>
          <p:cNvPr id="12" name="TextBox 8">
            <a:extLst>
              <a:ext uri="{FF2B5EF4-FFF2-40B4-BE49-F238E27FC236}">
                <a16:creationId xmlns:a16="http://schemas.microsoft.com/office/drawing/2014/main" id="{0286B17E-3E75-4063-AAC3-07ADECD26B24}"/>
              </a:ext>
            </a:extLst>
          </p:cNvPr>
          <p:cNvSpPr txBox="1"/>
          <p:nvPr/>
        </p:nvSpPr>
        <p:spPr>
          <a:xfrm>
            <a:off x="3733800" y="2952750"/>
            <a:ext cx="1328249" cy="369332"/>
          </a:xfrm>
          <a:prstGeom prst="rect">
            <a:avLst/>
          </a:prstGeom>
          <a:noFill/>
        </p:spPr>
        <p:txBody>
          <a:bodyPr vert="horz" wrap="none" rtlCol="0">
            <a:spAutoFit/>
          </a:bodyPr>
          <a:lstStyle/>
          <a:p>
            <a:pPr algn="ctr"/>
            <a:r>
              <a:rPr lang="en-US" dirty="0"/>
              <a:t>Size in feet</a:t>
            </a:r>
            <a:r>
              <a:rPr lang="en-US" baseline="30000" dirty="0"/>
              <a:t>2</a:t>
            </a:r>
            <a:r>
              <a:rPr lang="en-US" dirty="0"/>
              <a:t> </a:t>
            </a:r>
          </a:p>
        </p:txBody>
      </p:sp>
      <p:sp>
        <p:nvSpPr>
          <p:cNvPr id="15" name="Content Placeholder 2">
            <a:extLst>
              <a:ext uri="{FF2B5EF4-FFF2-40B4-BE49-F238E27FC236}">
                <a16:creationId xmlns:a16="http://schemas.microsoft.com/office/drawing/2014/main" id="{8D706F13-0B4A-4A9B-AAB5-6B7CA0C7CD4B}"/>
              </a:ext>
            </a:extLst>
          </p:cNvPr>
          <p:cNvSpPr txBox="1">
            <a:spLocks/>
          </p:cNvSpPr>
          <p:nvPr/>
        </p:nvSpPr>
        <p:spPr>
          <a:xfrm>
            <a:off x="4754932" y="3433062"/>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a:t>Regression:</a:t>
            </a:r>
            <a:r>
              <a:rPr lang="en-US" sz="2400" dirty="0"/>
              <a:t> </a:t>
            </a:r>
            <a:r>
              <a:rPr lang="en-US" sz="2400" dirty="0">
                <a:solidFill>
                  <a:srgbClr val="FF0000"/>
                </a:solidFill>
              </a:rPr>
              <a:t>Predict continuous valued output (price)</a:t>
            </a:r>
          </a:p>
        </p:txBody>
      </p:sp>
      <p:sp>
        <p:nvSpPr>
          <p:cNvPr id="16" name="Content Placeholder 2">
            <a:extLst>
              <a:ext uri="{FF2B5EF4-FFF2-40B4-BE49-F238E27FC236}">
                <a16:creationId xmlns:a16="http://schemas.microsoft.com/office/drawing/2014/main" id="{A418CB74-8E8D-48D5-86A3-A0C967ACE868}"/>
              </a:ext>
            </a:extLst>
          </p:cNvPr>
          <p:cNvSpPr txBox="1">
            <a:spLocks/>
          </p:cNvSpPr>
          <p:nvPr/>
        </p:nvSpPr>
        <p:spPr>
          <a:xfrm>
            <a:off x="335332" y="3433062"/>
            <a:ext cx="4114800" cy="91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u="sng" dirty="0"/>
              <a:t>Supervised Learning</a:t>
            </a:r>
          </a:p>
          <a:p>
            <a:pPr>
              <a:buFont typeface="Arial" pitchFamily="34" charset="0"/>
              <a:buNone/>
            </a:pPr>
            <a:r>
              <a:rPr lang="en-US" sz="2400" dirty="0">
                <a:solidFill>
                  <a:srgbClr val="FF0000"/>
                </a:solidFill>
              </a:rPr>
              <a:t>“right answers” given</a:t>
            </a:r>
          </a:p>
        </p:txBody>
      </p:sp>
      <p:cxnSp>
        <p:nvCxnSpPr>
          <p:cNvPr id="17" name="Straight Connector 12">
            <a:extLst>
              <a:ext uri="{FF2B5EF4-FFF2-40B4-BE49-F238E27FC236}">
                <a16:creationId xmlns:a16="http://schemas.microsoft.com/office/drawing/2014/main" id="{BAD4D6F4-FD7A-4CE1-A922-26ED3EBA3127}"/>
              </a:ext>
            </a:extLst>
          </p:cNvPr>
          <p:cNvCxnSpPr/>
          <p:nvPr/>
        </p:nvCxnSpPr>
        <p:spPr>
          <a:xfrm>
            <a:off x="4145332" y="3518416"/>
            <a:ext cx="0" cy="1066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112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3400" y="819150"/>
            <a:ext cx="8229600" cy="33944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a:t>Breast cancer (malignant, benign)</a:t>
            </a:r>
          </a:p>
        </p:txBody>
      </p:sp>
      <p:sp>
        <p:nvSpPr>
          <p:cNvPr id="5" name="Content Placeholder 2"/>
          <p:cNvSpPr txBox="1">
            <a:spLocks/>
          </p:cNvSpPr>
          <p:nvPr/>
        </p:nvSpPr>
        <p:spPr>
          <a:xfrm>
            <a:off x="6934200" y="1548245"/>
            <a:ext cx="2148444" cy="2438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u="sng" dirty="0">
                <a:solidFill>
                  <a:srgbClr val="FF0000"/>
                </a:solidFill>
              </a:rPr>
              <a:t>Classification</a:t>
            </a:r>
          </a:p>
          <a:p>
            <a:pPr marL="0" indent="0">
              <a:buFont typeface="Arial" pitchFamily="34" charset="0"/>
              <a:buNone/>
            </a:pPr>
            <a:r>
              <a:rPr lang="en-US" sz="2400" dirty="0"/>
              <a:t>Discrete valued output (0 or 1)</a:t>
            </a:r>
          </a:p>
        </p:txBody>
      </p:sp>
      <p:cxnSp>
        <p:nvCxnSpPr>
          <p:cNvPr id="6" name="Straight Connector 5"/>
          <p:cNvCxnSpPr/>
          <p:nvPr/>
        </p:nvCxnSpPr>
        <p:spPr>
          <a:xfrm>
            <a:off x="6858000" y="1633599"/>
            <a:ext cx="0" cy="23530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821873" y="1437904"/>
            <a:ext cx="1" cy="1972046"/>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83576" y="2952750"/>
            <a:ext cx="4945824" cy="0"/>
          </a:xfrm>
          <a:prstGeom prst="straightConnector1">
            <a:avLst/>
          </a:prstGeom>
          <a:ln w="38100">
            <a:solidFill>
              <a:schemeClr val="bg1">
                <a:lumMod val="50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76400" y="1962150"/>
            <a:ext cx="2667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3506" y="2283393"/>
            <a:ext cx="1243738" cy="369332"/>
          </a:xfrm>
          <a:prstGeom prst="rect">
            <a:avLst/>
          </a:prstGeom>
          <a:noFill/>
        </p:spPr>
        <p:txBody>
          <a:bodyPr vert="horz" wrap="none" rtlCol="0">
            <a:spAutoFit/>
          </a:bodyPr>
          <a:lstStyle/>
          <a:p>
            <a:pPr algn="ctr"/>
            <a:r>
              <a:rPr lang="en-US" dirty="0"/>
              <a:t>Malignant?</a:t>
            </a:r>
          </a:p>
        </p:txBody>
      </p:sp>
      <p:sp>
        <p:nvSpPr>
          <p:cNvPr id="31" name="TextBox 30"/>
          <p:cNvSpPr txBox="1"/>
          <p:nvPr/>
        </p:nvSpPr>
        <p:spPr>
          <a:xfrm>
            <a:off x="1239318" y="1797875"/>
            <a:ext cx="513282" cy="338554"/>
          </a:xfrm>
          <a:prstGeom prst="rect">
            <a:avLst/>
          </a:prstGeom>
          <a:noFill/>
        </p:spPr>
        <p:txBody>
          <a:bodyPr vert="horz" wrap="none" rtlCol="0">
            <a:spAutoFit/>
          </a:bodyPr>
          <a:lstStyle/>
          <a:p>
            <a:pPr algn="ctr"/>
            <a:r>
              <a:rPr lang="en-US" sz="1600" dirty="0"/>
              <a:t>1(Y)</a:t>
            </a:r>
          </a:p>
        </p:txBody>
      </p:sp>
      <p:sp>
        <p:nvSpPr>
          <p:cNvPr id="32" name="TextBox 31"/>
          <p:cNvSpPr txBox="1"/>
          <p:nvPr/>
        </p:nvSpPr>
        <p:spPr>
          <a:xfrm>
            <a:off x="1222487" y="2790346"/>
            <a:ext cx="546945" cy="338554"/>
          </a:xfrm>
          <a:prstGeom prst="rect">
            <a:avLst/>
          </a:prstGeom>
          <a:noFill/>
        </p:spPr>
        <p:txBody>
          <a:bodyPr vert="horz" wrap="none" rtlCol="0">
            <a:spAutoFit/>
          </a:bodyPr>
          <a:lstStyle/>
          <a:p>
            <a:pPr algn="ctr"/>
            <a:r>
              <a:rPr lang="en-US" sz="1600" dirty="0"/>
              <a:t>0(N)</a:t>
            </a:r>
          </a:p>
        </p:txBody>
      </p:sp>
      <p:sp>
        <p:nvSpPr>
          <p:cNvPr id="33" name="TextBox 32"/>
          <p:cNvSpPr txBox="1"/>
          <p:nvPr/>
        </p:nvSpPr>
        <p:spPr>
          <a:xfrm>
            <a:off x="3657600" y="3116818"/>
            <a:ext cx="1203920" cy="369332"/>
          </a:xfrm>
          <a:prstGeom prst="rect">
            <a:avLst/>
          </a:prstGeom>
          <a:noFill/>
        </p:spPr>
        <p:txBody>
          <a:bodyPr vert="horz" wrap="none" rtlCol="0">
            <a:spAutoFit/>
          </a:bodyPr>
          <a:lstStyle/>
          <a:p>
            <a:pPr algn="ctr"/>
            <a:r>
              <a:rPr lang="en-US" dirty="0"/>
              <a:t>Tumor Size</a:t>
            </a:r>
          </a:p>
        </p:txBody>
      </p:sp>
      <p:sp>
        <p:nvSpPr>
          <p:cNvPr id="3" name="椭圆 2">
            <a:extLst>
              <a:ext uri="{FF2B5EF4-FFF2-40B4-BE49-F238E27FC236}">
                <a16:creationId xmlns:a16="http://schemas.microsoft.com/office/drawing/2014/main" id="{E2C624C1-58B3-4F7D-9E13-E5B58DE2585C}"/>
              </a:ext>
            </a:extLst>
          </p:cNvPr>
          <p:cNvSpPr/>
          <p:nvPr/>
        </p:nvSpPr>
        <p:spPr>
          <a:xfrm>
            <a:off x="2057400" y="2876550"/>
            <a:ext cx="119103" cy="15239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0C6C26C8-1FB5-431D-A9E1-81FA092886D2}"/>
              </a:ext>
            </a:extLst>
          </p:cNvPr>
          <p:cNvSpPr/>
          <p:nvPr/>
        </p:nvSpPr>
        <p:spPr>
          <a:xfrm>
            <a:off x="2324099" y="2883425"/>
            <a:ext cx="119103" cy="15239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C8DFF739-F3D9-4092-A1C8-8CC6FFD74F1F}"/>
              </a:ext>
            </a:extLst>
          </p:cNvPr>
          <p:cNvSpPr/>
          <p:nvPr/>
        </p:nvSpPr>
        <p:spPr>
          <a:xfrm>
            <a:off x="2612250" y="2868455"/>
            <a:ext cx="119103" cy="15239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BC930178-1FDD-4FB6-8367-5E91408C4B01}"/>
              </a:ext>
            </a:extLst>
          </p:cNvPr>
          <p:cNvSpPr/>
          <p:nvPr/>
        </p:nvSpPr>
        <p:spPr>
          <a:xfrm>
            <a:off x="2878949" y="2875330"/>
            <a:ext cx="119103" cy="15239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B02AD24C-A85F-400F-A426-1CB19108D72D}"/>
              </a:ext>
            </a:extLst>
          </p:cNvPr>
          <p:cNvSpPr/>
          <p:nvPr/>
        </p:nvSpPr>
        <p:spPr>
          <a:xfrm>
            <a:off x="3221970" y="2871459"/>
            <a:ext cx="119103" cy="15239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B429239C-6362-4102-8C16-37C8B7F1FB4B}"/>
              </a:ext>
            </a:extLst>
          </p:cNvPr>
          <p:cNvSpPr/>
          <p:nvPr/>
        </p:nvSpPr>
        <p:spPr>
          <a:xfrm>
            <a:off x="3488669" y="2878334"/>
            <a:ext cx="119103" cy="15239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EDB40770-8EC9-43AE-BD0B-DFE6C934179A}"/>
              </a:ext>
            </a:extLst>
          </p:cNvPr>
          <p:cNvSpPr/>
          <p:nvPr/>
        </p:nvSpPr>
        <p:spPr>
          <a:xfrm>
            <a:off x="3776820" y="2863364"/>
            <a:ext cx="119103" cy="15239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71873D4C-DF1F-4AF6-AF68-34EE4A841969}"/>
              </a:ext>
            </a:extLst>
          </p:cNvPr>
          <p:cNvSpPr/>
          <p:nvPr/>
        </p:nvSpPr>
        <p:spPr>
          <a:xfrm>
            <a:off x="4043519" y="2870239"/>
            <a:ext cx="119103" cy="15239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9FFF832-8CCA-4DAB-9B01-77AAE24BE2D5}"/>
              </a:ext>
            </a:extLst>
          </p:cNvPr>
          <p:cNvSpPr/>
          <p:nvPr/>
        </p:nvSpPr>
        <p:spPr>
          <a:xfrm>
            <a:off x="3936543" y="1885952"/>
            <a:ext cx="119103" cy="15239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37C12B72-0BD6-4DA5-AD78-640440F3C0B0}"/>
              </a:ext>
            </a:extLst>
          </p:cNvPr>
          <p:cNvSpPr/>
          <p:nvPr/>
        </p:nvSpPr>
        <p:spPr>
          <a:xfrm>
            <a:off x="4203242" y="1892827"/>
            <a:ext cx="119103" cy="15239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750D2C10-1420-44FA-8FCD-9E5C2348C1C3}"/>
              </a:ext>
            </a:extLst>
          </p:cNvPr>
          <p:cNvSpPr/>
          <p:nvPr/>
        </p:nvSpPr>
        <p:spPr>
          <a:xfrm>
            <a:off x="4491393" y="1877857"/>
            <a:ext cx="119103" cy="15239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387DDE93-62CD-43A6-8CE4-8A17F2D9FB75}"/>
              </a:ext>
            </a:extLst>
          </p:cNvPr>
          <p:cNvSpPr/>
          <p:nvPr/>
        </p:nvSpPr>
        <p:spPr>
          <a:xfrm>
            <a:off x="4758092" y="1884732"/>
            <a:ext cx="119103" cy="15239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1F4E13AD-4604-413C-A818-CF74379BEB38}"/>
              </a:ext>
            </a:extLst>
          </p:cNvPr>
          <p:cNvSpPr/>
          <p:nvPr/>
        </p:nvSpPr>
        <p:spPr>
          <a:xfrm>
            <a:off x="5101113" y="1880861"/>
            <a:ext cx="119103" cy="15239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569A7F1B-3C92-46AA-AED1-BE7AA2E44D34}"/>
              </a:ext>
            </a:extLst>
          </p:cNvPr>
          <p:cNvSpPr/>
          <p:nvPr/>
        </p:nvSpPr>
        <p:spPr>
          <a:xfrm>
            <a:off x="5367812" y="1887736"/>
            <a:ext cx="119103" cy="15239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12EC181F-54C2-4172-85B7-9C1F5D357223}"/>
              </a:ext>
            </a:extLst>
          </p:cNvPr>
          <p:cNvSpPr/>
          <p:nvPr/>
        </p:nvSpPr>
        <p:spPr>
          <a:xfrm>
            <a:off x="5655963" y="1872766"/>
            <a:ext cx="119103" cy="15239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B51BA4A2-BA9E-4B84-AC2C-37DCC179CFC0}"/>
              </a:ext>
            </a:extLst>
          </p:cNvPr>
          <p:cNvSpPr/>
          <p:nvPr/>
        </p:nvSpPr>
        <p:spPr>
          <a:xfrm>
            <a:off x="5922662" y="1879641"/>
            <a:ext cx="119103" cy="15239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67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2992222" y="284024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676750" y="2792003"/>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379298" y="322731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292106" y="2488010"/>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ross 4"/>
          <p:cNvSpPr/>
          <p:nvPr/>
        </p:nvSpPr>
        <p:spPr>
          <a:xfrm rot="2734294">
            <a:off x="4810086" y="2052798"/>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ross 5"/>
          <p:cNvSpPr/>
          <p:nvPr/>
        </p:nvSpPr>
        <p:spPr>
          <a:xfrm rot="2734294">
            <a:off x="4935733" y="1243815"/>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p:cNvSpPr/>
          <p:nvPr/>
        </p:nvSpPr>
        <p:spPr>
          <a:xfrm rot="2734294">
            <a:off x="5488217" y="1741797"/>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4918432" y="1715399"/>
            <a:ext cx="390684" cy="390684"/>
          </a:xfrm>
          <a:prstGeom prst="plus">
            <a:avLst>
              <a:gd name="adj" fmla="val 46579"/>
            </a:avLst>
          </a:prstGeom>
          <a:solidFill>
            <a:schemeClr val="tx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267200" y="4171950"/>
            <a:ext cx="461986" cy="523220"/>
          </a:xfrm>
          <a:prstGeom prst="rect">
            <a:avLst/>
          </a:prstGeom>
          <a:noFill/>
        </p:spPr>
        <p:txBody>
          <a:bodyPr wrap="none" rtlCol="0">
            <a:spAutoFit/>
          </a:bodyPr>
          <a:lstStyle/>
          <a:p>
            <a:r>
              <a:rPr lang="en-US" sz="2800" dirty="0"/>
              <a:t>x</a:t>
            </a:r>
            <a:r>
              <a:rPr lang="en-US" sz="2800" baseline="-25000" dirty="0"/>
              <a:t>1</a:t>
            </a:r>
          </a:p>
        </p:txBody>
      </p:sp>
      <p:sp>
        <p:nvSpPr>
          <p:cNvPr id="38" name="TextBox 37"/>
          <p:cNvSpPr txBox="1"/>
          <p:nvPr/>
        </p:nvSpPr>
        <p:spPr>
          <a:xfrm>
            <a:off x="1865200" y="2001403"/>
            <a:ext cx="461986" cy="523220"/>
          </a:xfrm>
          <a:prstGeom prst="rect">
            <a:avLst/>
          </a:prstGeom>
          <a:noFill/>
        </p:spPr>
        <p:txBody>
          <a:bodyPr wrap="none" rtlCol="0">
            <a:spAutoFit/>
          </a:bodyPr>
          <a:lstStyle/>
          <a:p>
            <a:r>
              <a:rPr lang="en-US" sz="2800" dirty="0"/>
              <a:t>x</a:t>
            </a:r>
            <a:r>
              <a:rPr lang="en-US" sz="2800" baseline="-25000" dirty="0"/>
              <a:t>2</a:t>
            </a:r>
          </a:p>
        </p:txBody>
      </p:sp>
      <p:sp>
        <p:nvSpPr>
          <p:cNvPr id="116" name="TextBox 115"/>
          <p:cNvSpPr txBox="1"/>
          <p:nvPr/>
        </p:nvSpPr>
        <p:spPr>
          <a:xfrm>
            <a:off x="2713992" y="485992"/>
            <a:ext cx="3548344" cy="584775"/>
          </a:xfrm>
          <a:prstGeom prst="rect">
            <a:avLst/>
          </a:prstGeom>
          <a:noFill/>
        </p:spPr>
        <p:txBody>
          <a:bodyPr wrap="none" rtlCol="0">
            <a:spAutoFit/>
          </a:bodyPr>
          <a:lstStyle/>
          <a:p>
            <a:r>
              <a:rPr lang="en-US" sz="3200" dirty="0">
                <a:solidFill>
                  <a:schemeClr val="tx1">
                    <a:lumMod val="85000"/>
                    <a:lumOff val="15000"/>
                  </a:schemeClr>
                </a:solidFill>
              </a:rPr>
              <a:t>Supervised Learning</a:t>
            </a:r>
          </a:p>
        </p:txBody>
      </p:sp>
      <p:cxnSp>
        <p:nvCxnSpPr>
          <p:cNvPr id="15" name="Straight Arrow Connector 14"/>
          <p:cNvCxnSpPr/>
          <p:nvPr/>
        </p:nvCxnSpPr>
        <p:spPr>
          <a:xfrm flipV="1">
            <a:off x="2541604" y="819150"/>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351496" y="4039162"/>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0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126063" y="2774949"/>
            <a:ext cx="6553200" cy="369332"/>
          </a:xfrm>
          <a:prstGeom prst="rect">
            <a:avLst/>
          </a:prstGeom>
        </p:spPr>
        <p:txBody>
          <a:bodyPr wrap="square">
            <a:spAutoFit/>
          </a:bodyPr>
          <a:lstStyle/>
          <a:p>
            <a:r>
              <a:rPr lang="en-US" dirty="0">
                <a:solidFill>
                  <a:prstClr val="black"/>
                </a:solidFill>
              </a:rPr>
              <a:t>Treat both as classification problems. </a:t>
            </a:r>
          </a:p>
        </p:txBody>
      </p:sp>
      <p:sp>
        <p:nvSpPr>
          <p:cNvPr id="22" name="Rectangle 21"/>
          <p:cNvSpPr/>
          <p:nvPr/>
        </p:nvSpPr>
        <p:spPr>
          <a:xfrm>
            <a:off x="1126062" y="3232149"/>
            <a:ext cx="7789337" cy="369332"/>
          </a:xfrm>
          <a:prstGeom prst="rect">
            <a:avLst/>
          </a:prstGeom>
        </p:spPr>
        <p:txBody>
          <a:bodyPr wrap="square">
            <a:spAutoFit/>
          </a:bodyPr>
          <a:lstStyle/>
          <a:p>
            <a:r>
              <a:rPr lang="en-US" dirty="0">
                <a:solidFill>
                  <a:prstClr val="black"/>
                </a:solidFill>
              </a:rPr>
              <a:t>Treat problem 1 as a classification problem, problem 2 as a regression problem. </a:t>
            </a:r>
          </a:p>
        </p:txBody>
      </p:sp>
      <p:sp>
        <p:nvSpPr>
          <p:cNvPr id="23" name="Rectangle 22"/>
          <p:cNvSpPr/>
          <p:nvPr/>
        </p:nvSpPr>
        <p:spPr>
          <a:xfrm>
            <a:off x="1126063" y="3689349"/>
            <a:ext cx="7620000" cy="369332"/>
          </a:xfrm>
          <a:prstGeom prst="rect">
            <a:avLst/>
          </a:prstGeom>
        </p:spPr>
        <p:txBody>
          <a:bodyPr wrap="square">
            <a:spAutoFit/>
          </a:bodyPr>
          <a:lstStyle/>
          <a:p>
            <a:r>
              <a:rPr lang="en-US" dirty="0">
                <a:solidFill>
                  <a:prstClr val="black"/>
                </a:solidFill>
              </a:rPr>
              <a:t>Treat problem 1 as a regression problem, problem 2 as a classification problem. </a:t>
            </a:r>
          </a:p>
        </p:txBody>
      </p:sp>
      <p:sp>
        <p:nvSpPr>
          <p:cNvPr id="24" name="Rectangle 23"/>
          <p:cNvSpPr/>
          <p:nvPr/>
        </p:nvSpPr>
        <p:spPr>
          <a:xfrm>
            <a:off x="1126063" y="4163483"/>
            <a:ext cx="6553200" cy="369332"/>
          </a:xfrm>
          <a:prstGeom prst="rect">
            <a:avLst/>
          </a:prstGeom>
        </p:spPr>
        <p:txBody>
          <a:bodyPr wrap="square">
            <a:spAutoFit/>
          </a:bodyPr>
          <a:lstStyle/>
          <a:p>
            <a:r>
              <a:rPr lang="en-US" dirty="0">
                <a:solidFill>
                  <a:prstClr val="black"/>
                </a:solidFill>
              </a:rPr>
              <a:t>Treat both as regression problems. </a:t>
            </a:r>
          </a:p>
        </p:txBody>
      </p:sp>
      <p:sp>
        <p:nvSpPr>
          <p:cNvPr id="6" name="TextBox 5"/>
          <p:cNvSpPr txBox="1"/>
          <p:nvPr/>
        </p:nvSpPr>
        <p:spPr>
          <a:xfrm>
            <a:off x="380999" y="133350"/>
            <a:ext cx="8365063" cy="2585323"/>
          </a:xfrm>
          <a:prstGeom prst="rect">
            <a:avLst/>
          </a:prstGeom>
          <a:noFill/>
        </p:spPr>
        <p:txBody>
          <a:bodyPr wrap="square" rtlCol="0">
            <a:spAutoFit/>
          </a:bodyPr>
          <a:lstStyle/>
          <a:p>
            <a:r>
              <a:rPr lang="en-US" dirty="0">
                <a:solidFill>
                  <a:prstClr val="black"/>
                </a:solidFill>
              </a:rPr>
              <a:t>You’re running a company, and you want to develop learning algorithms to address each of two problems.</a:t>
            </a:r>
          </a:p>
          <a:p>
            <a:endParaRPr lang="en-US" dirty="0">
              <a:solidFill>
                <a:prstClr val="black"/>
              </a:solidFill>
            </a:endParaRPr>
          </a:p>
          <a:p>
            <a:r>
              <a:rPr lang="en-US" dirty="0">
                <a:solidFill>
                  <a:prstClr val="black"/>
                </a:solidFill>
              </a:rPr>
              <a:t>Problem 1: You have a large inventory of identical items.  You want to predict how many of these items will sell over the next 3 months.</a:t>
            </a:r>
          </a:p>
          <a:p>
            <a:r>
              <a:rPr lang="en-US" dirty="0">
                <a:solidFill>
                  <a:prstClr val="black"/>
                </a:solidFill>
              </a:rPr>
              <a:t>Problem 2: You’d like software to examine individual customer accounts, and for each account decide if it has been hacked/compromised. </a:t>
            </a:r>
          </a:p>
          <a:p>
            <a:endParaRPr lang="en-US" dirty="0">
              <a:solidFill>
                <a:prstClr val="black"/>
              </a:solidFill>
            </a:endParaRPr>
          </a:p>
          <a:p>
            <a:r>
              <a:rPr lang="en-US" dirty="0">
                <a:solidFill>
                  <a:prstClr val="black"/>
                </a:solidFill>
              </a:rPr>
              <a:t>Should you treat these as classification or as regression problems? </a:t>
            </a:r>
          </a:p>
        </p:txBody>
      </p:sp>
    </p:spTree>
    <p:extLst>
      <p:ext uri="{BB962C8B-B14F-4D97-AF65-F5344CB8AC3E}">
        <p14:creationId xmlns:p14="http://schemas.microsoft.com/office/powerpoint/2010/main" val="182542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3144622" y="3265978"/>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29150" y="3217739"/>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31698" y="3653054"/>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444506" y="291374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996411" y="253777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110711" y="217833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675200" y="2213922"/>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32275" y="1721136"/>
            <a:ext cx="297789" cy="297789"/>
          </a:xfrm>
          <a:prstGeom prst="ellipse">
            <a:avLst/>
          </a:prstGeom>
          <a:noFill/>
          <a:ln w="444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651199" y="802745"/>
            <a:ext cx="3998787" cy="584775"/>
          </a:xfrm>
          <a:prstGeom prst="rect">
            <a:avLst/>
          </a:prstGeom>
          <a:noFill/>
        </p:spPr>
        <p:txBody>
          <a:bodyPr wrap="none" rtlCol="0">
            <a:spAutoFit/>
          </a:bodyPr>
          <a:lstStyle/>
          <a:p>
            <a:r>
              <a:rPr lang="en-US" sz="3200" dirty="0">
                <a:solidFill>
                  <a:schemeClr val="tx1">
                    <a:lumMod val="85000"/>
                    <a:lumOff val="15000"/>
                  </a:schemeClr>
                </a:solidFill>
              </a:rPr>
              <a:t>Unsupervised Learning</a:t>
            </a:r>
          </a:p>
        </p:txBody>
      </p:sp>
      <p:sp>
        <p:nvSpPr>
          <p:cNvPr id="20" name="TextBox 19"/>
          <p:cNvSpPr txBox="1"/>
          <p:nvPr/>
        </p:nvSpPr>
        <p:spPr>
          <a:xfrm>
            <a:off x="4419600" y="4597686"/>
            <a:ext cx="461986" cy="523220"/>
          </a:xfrm>
          <a:prstGeom prst="rect">
            <a:avLst/>
          </a:prstGeom>
          <a:noFill/>
        </p:spPr>
        <p:txBody>
          <a:bodyPr wrap="none" rtlCol="0">
            <a:spAutoFit/>
          </a:bodyPr>
          <a:lstStyle/>
          <a:p>
            <a:r>
              <a:rPr lang="en-US" sz="2800" dirty="0"/>
              <a:t>x</a:t>
            </a:r>
            <a:r>
              <a:rPr lang="en-US" sz="2800" baseline="-25000" dirty="0"/>
              <a:t>1</a:t>
            </a:r>
          </a:p>
        </p:txBody>
      </p:sp>
      <p:sp>
        <p:nvSpPr>
          <p:cNvPr id="21" name="TextBox 20"/>
          <p:cNvSpPr txBox="1"/>
          <p:nvPr/>
        </p:nvSpPr>
        <p:spPr>
          <a:xfrm>
            <a:off x="2017600" y="2427139"/>
            <a:ext cx="461986" cy="523220"/>
          </a:xfrm>
          <a:prstGeom prst="rect">
            <a:avLst/>
          </a:prstGeom>
          <a:noFill/>
        </p:spPr>
        <p:txBody>
          <a:bodyPr wrap="none" rtlCol="0">
            <a:spAutoFit/>
          </a:bodyPr>
          <a:lstStyle/>
          <a:p>
            <a:r>
              <a:rPr lang="en-US" sz="2800" dirty="0"/>
              <a:t>x</a:t>
            </a:r>
            <a:r>
              <a:rPr lang="en-US" sz="2800" baseline="-25000" dirty="0"/>
              <a:t>2</a:t>
            </a:r>
          </a:p>
        </p:txBody>
      </p:sp>
      <p:cxnSp>
        <p:nvCxnSpPr>
          <p:cNvPr id="22" name="Straight Arrow Connector 21"/>
          <p:cNvCxnSpPr/>
          <p:nvPr/>
        </p:nvCxnSpPr>
        <p:spPr>
          <a:xfrm flipV="1">
            <a:off x="2694004" y="1244886"/>
            <a:ext cx="0" cy="348766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03896" y="4464898"/>
            <a:ext cx="3900248" cy="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FBB82649-C72D-4E21-8DAF-8D80F916F218}"/>
              </a:ext>
            </a:extLst>
          </p:cNvPr>
          <p:cNvSpPr/>
          <p:nvPr/>
        </p:nvSpPr>
        <p:spPr>
          <a:xfrm>
            <a:off x="0" y="770832"/>
            <a:ext cx="9144000" cy="139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40000"/>
                  <a:lumOff val="60000"/>
                </a:schemeClr>
              </a:solidFill>
            </a:endParaRPr>
          </a:p>
        </p:txBody>
      </p:sp>
      <p:sp>
        <p:nvSpPr>
          <p:cNvPr id="25" name="文本框 24">
            <a:extLst>
              <a:ext uri="{FF2B5EF4-FFF2-40B4-BE49-F238E27FC236}">
                <a16:creationId xmlns:a16="http://schemas.microsoft.com/office/drawing/2014/main" id="{23EF93A3-11E7-4678-B7D1-959BBBE91B45}"/>
              </a:ext>
            </a:extLst>
          </p:cNvPr>
          <p:cNvSpPr txBox="1"/>
          <p:nvPr/>
        </p:nvSpPr>
        <p:spPr>
          <a:xfrm>
            <a:off x="-228600" y="131861"/>
            <a:ext cx="8153400" cy="584775"/>
          </a:xfrm>
          <a:prstGeom prst="rect">
            <a:avLst/>
          </a:prstGeom>
          <a:noFill/>
        </p:spPr>
        <p:txBody>
          <a:bodyPr wrap="square">
            <a:spAutoFit/>
          </a:bodyPr>
          <a:lstStyle/>
          <a:p>
            <a:pPr lvl="1" eaLnBrk="1" hangingPunct="1"/>
            <a:r>
              <a:rPr lang="zh-CN" altLang="en-US" sz="3200" dirty="0">
                <a:solidFill>
                  <a:srgbClr val="FF0000"/>
                </a:solidFill>
              </a:rPr>
              <a:t>非监督学习</a:t>
            </a:r>
            <a:endParaRPr lang="en-US" altLang="zh-CN" sz="3200" dirty="0">
              <a:solidFill>
                <a:srgbClr val="FF0000"/>
              </a:solidFill>
            </a:endParaRPr>
          </a:p>
        </p:txBody>
      </p:sp>
    </p:spTree>
    <p:extLst>
      <p:ext uri="{BB962C8B-B14F-4D97-AF65-F5344CB8AC3E}">
        <p14:creationId xmlns:p14="http://schemas.microsoft.com/office/powerpoint/2010/main" val="852808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88"/>
          <p:cNvPicPr>
            <a:picLocks noChangeAspect="1" noChangeArrowheads="1"/>
          </p:cNvPicPr>
          <p:nvPr/>
        </p:nvPicPr>
        <p:blipFill>
          <a:blip r:embed="rId3" cstate="print"/>
          <a:srcRect/>
          <a:stretch>
            <a:fillRect/>
          </a:stretch>
        </p:blipFill>
        <p:spPr bwMode="auto">
          <a:xfrm>
            <a:off x="457200" y="209550"/>
            <a:ext cx="1758950" cy="1757363"/>
          </a:xfrm>
          <a:prstGeom prst="rect">
            <a:avLst/>
          </a:prstGeom>
          <a:noFill/>
          <a:ln w="9525">
            <a:noFill/>
            <a:miter lim="800000"/>
            <a:headEnd/>
            <a:tailEnd/>
          </a:ln>
        </p:spPr>
      </p:pic>
      <p:pic>
        <p:nvPicPr>
          <p:cNvPr id="39940" name="Picture 89"/>
          <p:cNvPicPr>
            <a:picLocks noChangeAspect="1" noChangeArrowheads="1"/>
          </p:cNvPicPr>
          <p:nvPr/>
        </p:nvPicPr>
        <p:blipFill>
          <a:blip r:embed="rId4" cstate="print"/>
          <a:srcRect/>
          <a:stretch>
            <a:fillRect/>
          </a:stretch>
        </p:blipFill>
        <p:spPr bwMode="auto">
          <a:xfrm>
            <a:off x="2338387" y="209550"/>
            <a:ext cx="1758950" cy="1757363"/>
          </a:xfrm>
          <a:prstGeom prst="rect">
            <a:avLst/>
          </a:prstGeom>
          <a:noFill/>
          <a:ln w="9525">
            <a:noFill/>
            <a:miter lim="800000"/>
            <a:headEnd/>
            <a:tailEnd/>
          </a:ln>
        </p:spPr>
      </p:pic>
      <p:sp>
        <p:nvSpPr>
          <p:cNvPr id="39941" name="Text Box 90"/>
          <p:cNvSpPr txBox="1">
            <a:spLocks noChangeArrowheads="1"/>
          </p:cNvSpPr>
          <p:nvPr/>
        </p:nvSpPr>
        <p:spPr bwMode="auto">
          <a:xfrm>
            <a:off x="635000" y="2122361"/>
            <a:ext cx="3187700" cy="369332"/>
          </a:xfrm>
          <a:prstGeom prst="rect">
            <a:avLst/>
          </a:prstGeom>
          <a:noFill/>
          <a:ln w="9525">
            <a:noFill/>
            <a:miter lim="800000"/>
            <a:headEnd/>
            <a:tailEnd/>
          </a:ln>
        </p:spPr>
        <p:txBody>
          <a:bodyPr>
            <a:spAutoFit/>
          </a:bodyPr>
          <a:lstStyle/>
          <a:p>
            <a:pPr algn="ctr"/>
            <a:r>
              <a:rPr lang="en-US" dirty="0"/>
              <a:t>Organize computing clusters</a:t>
            </a:r>
          </a:p>
        </p:txBody>
      </p:sp>
      <p:sp>
        <p:nvSpPr>
          <p:cNvPr id="39942" name="Text Box 91"/>
          <p:cNvSpPr txBox="1">
            <a:spLocks noChangeArrowheads="1"/>
          </p:cNvSpPr>
          <p:nvPr/>
        </p:nvSpPr>
        <p:spPr bwMode="auto">
          <a:xfrm>
            <a:off x="5447314" y="2114550"/>
            <a:ext cx="2687637" cy="369332"/>
          </a:xfrm>
          <a:prstGeom prst="rect">
            <a:avLst/>
          </a:prstGeom>
          <a:noFill/>
          <a:ln w="9525">
            <a:noFill/>
            <a:miter lim="800000"/>
            <a:headEnd/>
            <a:tailEnd/>
          </a:ln>
        </p:spPr>
        <p:txBody>
          <a:bodyPr>
            <a:spAutoFit/>
          </a:bodyPr>
          <a:lstStyle/>
          <a:p>
            <a:pPr algn="ctr"/>
            <a:r>
              <a:rPr lang="en-US" dirty="0"/>
              <a:t>Social network analysis</a:t>
            </a:r>
          </a:p>
        </p:txBody>
      </p:sp>
      <p:grpSp>
        <p:nvGrpSpPr>
          <p:cNvPr id="3" name="Group 118"/>
          <p:cNvGrpSpPr>
            <a:grpSpLocks/>
          </p:cNvGrpSpPr>
          <p:nvPr/>
        </p:nvGrpSpPr>
        <p:grpSpPr bwMode="auto">
          <a:xfrm>
            <a:off x="4840289" y="2600325"/>
            <a:ext cx="3609975" cy="2035968"/>
            <a:chOff x="243" y="2112"/>
            <a:chExt cx="2274" cy="1710"/>
          </a:xfrm>
        </p:grpSpPr>
        <p:pic>
          <p:nvPicPr>
            <p:cNvPr id="40114" name="Picture 92"/>
            <p:cNvPicPr>
              <a:picLocks noChangeAspect="1" noChangeArrowheads="1"/>
            </p:cNvPicPr>
            <p:nvPr/>
          </p:nvPicPr>
          <p:blipFill>
            <a:blip r:embed="rId5" cstate="print"/>
            <a:srcRect/>
            <a:stretch>
              <a:fillRect/>
            </a:stretch>
          </p:blipFill>
          <p:spPr bwMode="auto">
            <a:xfrm>
              <a:off x="243" y="2112"/>
              <a:ext cx="2274" cy="1706"/>
            </a:xfrm>
            <a:prstGeom prst="rect">
              <a:avLst/>
            </a:prstGeom>
            <a:noFill/>
            <a:ln w="9525">
              <a:noFill/>
              <a:miter lim="800000"/>
              <a:headEnd/>
              <a:tailEnd/>
            </a:ln>
          </p:spPr>
        </p:pic>
        <p:sp>
          <p:nvSpPr>
            <p:cNvPr id="40115" name="Rectangle 94"/>
            <p:cNvSpPr>
              <a:spLocks noChangeArrowheads="1"/>
            </p:cNvSpPr>
            <p:nvPr/>
          </p:nvSpPr>
          <p:spPr bwMode="auto">
            <a:xfrm>
              <a:off x="255" y="3732"/>
              <a:ext cx="1775" cy="90"/>
            </a:xfrm>
            <a:prstGeom prst="rect">
              <a:avLst/>
            </a:prstGeom>
            <a:solidFill>
              <a:schemeClr val="bg1">
                <a:alpha val="50195"/>
              </a:schemeClr>
            </a:solidFill>
            <a:ln w="9525">
              <a:noFill/>
              <a:miter lim="800000"/>
              <a:headEnd/>
              <a:tailEnd/>
            </a:ln>
          </p:spPr>
          <p:txBody>
            <a:bodyPr wrap="none" lIns="0" tIns="0" rIns="0" bIns="0">
              <a:spAutoFit/>
            </a:bodyPr>
            <a:lstStyle/>
            <a:p>
              <a:r>
                <a:rPr lang="en-US" sz="700" dirty="0"/>
                <a:t>Image credit: NASA/JPL-Caltech/E. </a:t>
              </a:r>
              <a:r>
                <a:rPr lang="en-US" sz="700" dirty="0" err="1"/>
                <a:t>Churchwell</a:t>
              </a:r>
              <a:r>
                <a:rPr lang="en-US" sz="700" dirty="0"/>
                <a:t> (Univ. of Wisconsin, Madison) </a:t>
              </a:r>
            </a:p>
          </p:txBody>
        </p:sp>
      </p:grpSp>
      <p:sp>
        <p:nvSpPr>
          <p:cNvPr id="39944" name="Text Box 95"/>
          <p:cNvSpPr txBox="1">
            <a:spLocks noChangeArrowheads="1"/>
          </p:cNvSpPr>
          <p:nvPr/>
        </p:nvSpPr>
        <p:spPr bwMode="auto">
          <a:xfrm>
            <a:off x="5205413" y="4674394"/>
            <a:ext cx="3187700" cy="369332"/>
          </a:xfrm>
          <a:prstGeom prst="rect">
            <a:avLst/>
          </a:prstGeom>
          <a:noFill/>
          <a:ln w="9525">
            <a:noFill/>
            <a:miter lim="800000"/>
            <a:headEnd/>
            <a:tailEnd/>
          </a:ln>
        </p:spPr>
        <p:txBody>
          <a:bodyPr>
            <a:spAutoFit/>
          </a:bodyPr>
          <a:lstStyle/>
          <a:p>
            <a:pPr algn="ctr"/>
            <a:r>
              <a:rPr lang="en-US" dirty="0"/>
              <a:t>Astronomical data analysis</a:t>
            </a:r>
          </a:p>
        </p:txBody>
      </p:sp>
      <p:sp>
        <p:nvSpPr>
          <p:cNvPr id="39966" name="Text Box 280"/>
          <p:cNvSpPr txBox="1">
            <a:spLocks noChangeArrowheads="1"/>
          </p:cNvSpPr>
          <p:nvPr/>
        </p:nvSpPr>
        <p:spPr bwMode="auto">
          <a:xfrm>
            <a:off x="908796" y="4645819"/>
            <a:ext cx="2687638" cy="369332"/>
          </a:xfrm>
          <a:prstGeom prst="rect">
            <a:avLst/>
          </a:prstGeom>
          <a:noFill/>
          <a:ln w="9525">
            <a:noFill/>
            <a:miter lim="800000"/>
            <a:headEnd/>
            <a:tailEnd/>
          </a:ln>
        </p:spPr>
        <p:txBody>
          <a:bodyPr>
            <a:spAutoFit/>
          </a:bodyPr>
          <a:lstStyle/>
          <a:p>
            <a:pPr algn="ctr"/>
            <a:r>
              <a:rPr lang="en-US" dirty="0"/>
              <a:t>Market segmentation</a:t>
            </a:r>
          </a:p>
        </p:txBody>
      </p:sp>
      <p:grpSp>
        <p:nvGrpSpPr>
          <p:cNvPr id="29" name="Group 28"/>
          <p:cNvGrpSpPr/>
          <p:nvPr/>
        </p:nvGrpSpPr>
        <p:grpSpPr>
          <a:xfrm>
            <a:off x="457200" y="2114550"/>
            <a:ext cx="3722778" cy="3661371"/>
            <a:chOff x="330111" y="1807705"/>
            <a:chExt cx="4016551" cy="3950298"/>
          </a:xfrm>
        </p:grpSpPr>
        <p:graphicFrame>
          <p:nvGraphicFramePr>
            <p:cNvPr id="28" name="Chart 27"/>
            <p:cNvGraphicFramePr/>
            <p:nvPr>
              <p:extLst>
                <p:ext uri="{D42A27DB-BD31-4B8C-83A1-F6EECF244321}">
                  <p14:modId xmlns:p14="http://schemas.microsoft.com/office/powerpoint/2010/main" val="4113220709"/>
                </p:ext>
              </p:extLst>
            </p:nvPr>
          </p:nvGraphicFramePr>
          <p:xfrm>
            <a:off x="330111" y="1807705"/>
            <a:ext cx="4016551" cy="3950298"/>
          </p:xfrm>
          <a:graphic>
            <a:graphicData uri="http://schemas.openxmlformats.org/drawingml/2006/chart">
              <c:chart xmlns:c="http://schemas.openxmlformats.org/drawingml/2006/chart" xmlns:r="http://schemas.openxmlformats.org/officeDocument/2006/relationships" r:id="rId6"/>
            </a:graphicData>
          </a:graphic>
        </p:graphicFrame>
        <p:pic>
          <p:nvPicPr>
            <p:cNvPr id="2050" name="Picture 2"/>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686146" y="247595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70661" y="229643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303226" y="2584708"/>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8"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33239" y="3298029"/>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0"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971800" y="3149213"/>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1"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54497" y="314921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951534" y="33337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3"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487281" y="32358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4"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078909" y="3562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5"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47800" y="3505077"/>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3431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8"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143000" y="2419350"/>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9"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490026" y="2634604"/>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0" name="Picture 2"/>
            <p:cNvPicPr>
              <a:picLocks noChangeAspect="1" noChangeArrowheads="1"/>
            </p:cNvPicPr>
            <p:nvPr/>
          </p:nvPicPr>
          <p:blipFill>
            <a:blip r:embed="rId7" cstate="print">
              <a:duotone>
                <a:prstClr val="black"/>
                <a:schemeClr val="accent3">
                  <a:lumMod val="75000"/>
                  <a:tint val="45000"/>
                  <a:satMod val="400000"/>
                </a:scheme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1092296" y="260032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2" name="Picture 2"/>
            <p:cNvPicPr>
              <a:picLocks noChangeAspect="1" noChangeArrowheads="1"/>
            </p:cNvPicPr>
            <p:nvPr/>
          </p:nvPicPr>
          <p:blipFill>
            <a:blip r:embed="rId7" cstate="print">
              <a:duotone>
                <a:prstClr val="black"/>
                <a:srgbClr val="C00000">
                  <a:tint val="45000"/>
                  <a:satMod val="400000"/>
                </a:srgbClr>
              </a:duotone>
              <a:extLst>
                <a:ext uri="{BEBA8EAE-BF5A-486C-A8C5-ECC9F3942E4B}">
                  <a14:imgProps xmlns:a14="http://schemas.microsoft.com/office/drawing/2010/main">
                    <a14:imgLayer r:embed="rId8">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2569526" y="3466975"/>
              <a:ext cx="397730" cy="6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97" name="Group 296"/>
          <p:cNvGrpSpPr/>
          <p:nvPr/>
        </p:nvGrpSpPr>
        <p:grpSpPr>
          <a:xfrm>
            <a:off x="4648200" y="-19050"/>
            <a:ext cx="3973513" cy="2277382"/>
            <a:chOff x="4648200" y="-19050"/>
            <a:chExt cx="3973513" cy="2277382"/>
          </a:xfrm>
        </p:grpSpPr>
        <p:pic>
          <p:nvPicPr>
            <p:cNvPr id="274"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965700" y="12473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5"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050258" y="76364"/>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943885" y="1153658"/>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7"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4648200" y="8310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8" name="Picture 2"/>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307274" y="8739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9"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29400" y="-190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0"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505236" y="70889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1"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524412" y="44252"/>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2"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058196" y="3619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3"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8253073" y="11985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4" name="Picture 2"/>
            <p:cNvPicPr>
              <a:picLocks noChangeAspect="1" noChangeArrowheads="1"/>
            </p:cNvPicPr>
            <p:nvPr/>
          </p:nvPicPr>
          <p:blipFill>
            <a:blip r:embed="rId9" cstate="print">
              <a:duotone>
                <a:prstClr val="black"/>
                <a:schemeClr val="accent3">
                  <a:lumMod val="75000"/>
                  <a:tint val="45000"/>
                  <a:satMod val="400000"/>
                </a:scheme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971723" y="70407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5"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6615198" y="1515495"/>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7217856" y="1288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 name="Straight Arrow Connector 30"/>
            <p:cNvCxnSpPr>
              <a:endCxn id="274" idx="2"/>
            </p:cNvCxnSpPr>
            <p:nvPr/>
          </p:nvCxnSpPr>
          <p:spPr>
            <a:xfrm flipV="1">
              <a:off x="4965700" y="713774"/>
              <a:ext cx="184320" cy="28963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endCxn id="274" idx="2"/>
            </p:cNvCxnSpPr>
            <p:nvPr/>
          </p:nvCxnSpPr>
          <p:spPr>
            <a:xfrm flipH="1" flipV="1">
              <a:off x="5150020" y="713774"/>
              <a:ext cx="184320" cy="33170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stCxn id="276" idx="1"/>
            </p:cNvCxnSpPr>
            <p:nvPr/>
          </p:nvCxnSpPr>
          <p:spPr>
            <a:xfrm flipH="1" flipV="1">
              <a:off x="5675914" y="1297934"/>
              <a:ext cx="267971" cy="15024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11" name="Picture 2"/>
            <p:cNvPicPr>
              <a:picLocks noChangeAspect="1" noChangeArrowheads="1"/>
            </p:cNvPicPr>
            <p:nvPr/>
          </p:nvPicPr>
          <p:blipFill>
            <a:blip r:embed="rId9" cstate="print">
              <a:duotone>
                <a:prstClr val="black"/>
                <a:srgbClr val="C00000">
                  <a:tint val="45000"/>
                  <a:satMod val="400000"/>
                </a:srgbClr>
              </a:duotone>
              <a:extLst>
                <a:ext uri="{BEBA8EAE-BF5A-486C-A8C5-ECC9F3942E4B}">
                  <a14:imgProps xmlns:a14="http://schemas.microsoft.com/office/drawing/2010/main">
                    <a14:imgLayer r:embed="rId10">
                      <a14:imgEffect>
                        <a14:backgroundRemoval t="10000" b="90000" l="10000" r="90000">
                          <a14:foregroundMark x1="42593" y1="19467" x2="42593" y2="19467"/>
                        </a14:backgroundRemoval>
                      </a14:imgEffect>
                    </a14:imgLayer>
                  </a14:imgProps>
                </a:ext>
                <a:ext uri="{28A0092B-C50C-407E-A947-70E740481C1C}">
                  <a14:useLocalDpi xmlns:a14="http://schemas.microsoft.com/office/drawing/2010/main" val="0"/>
                </a:ext>
              </a:extLst>
            </a:blip>
            <a:srcRect/>
            <a:stretch>
              <a:fillRect/>
            </a:stretch>
          </p:blipFill>
          <p:spPr bwMode="auto">
            <a:xfrm>
              <a:off x="5410200" y="1669290"/>
              <a:ext cx="368640" cy="589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12" name="Straight Arrow Connector 311"/>
            <p:cNvCxnSpPr>
              <a:stCxn id="280" idx="1"/>
              <a:endCxn id="275" idx="2"/>
            </p:cNvCxnSpPr>
            <p:nvPr/>
          </p:nvCxnSpPr>
          <p:spPr>
            <a:xfrm flipH="1" flipV="1">
              <a:off x="6234578" y="665406"/>
              <a:ext cx="270658" cy="33800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311" idx="3"/>
              <a:endCxn id="276" idx="2"/>
            </p:cNvCxnSpPr>
            <p:nvPr/>
          </p:nvCxnSpPr>
          <p:spPr>
            <a:xfrm flipV="1">
              <a:off x="5778840" y="1742700"/>
              <a:ext cx="349365" cy="22111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1"/>
              <a:endCxn id="276" idx="3"/>
            </p:cNvCxnSpPr>
            <p:nvPr/>
          </p:nvCxnSpPr>
          <p:spPr>
            <a:xfrm flipH="1" flipV="1">
              <a:off x="6312525" y="1448179"/>
              <a:ext cx="302673" cy="36183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1" idx="3"/>
              <a:endCxn id="285" idx="1"/>
            </p:cNvCxnSpPr>
            <p:nvPr/>
          </p:nvCxnSpPr>
          <p:spPr>
            <a:xfrm flipV="1">
              <a:off x="5778840" y="1810016"/>
              <a:ext cx="836358" cy="15379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285" idx="3"/>
              <a:endCxn id="286" idx="1"/>
            </p:cNvCxnSpPr>
            <p:nvPr/>
          </p:nvCxnSpPr>
          <p:spPr>
            <a:xfrm flipV="1">
              <a:off x="6983838" y="1582811"/>
              <a:ext cx="234018" cy="22720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a:stCxn id="286" idx="1"/>
              <a:endCxn id="276" idx="3"/>
            </p:cNvCxnSpPr>
            <p:nvPr/>
          </p:nvCxnSpPr>
          <p:spPr>
            <a:xfrm flipH="1" flipV="1">
              <a:off x="6312525" y="1448179"/>
              <a:ext cx="905331" cy="13463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stCxn id="279" idx="1"/>
              <a:endCxn id="275" idx="3"/>
            </p:cNvCxnSpPr>
            <p:nvPr/>
          </p:nvCxnSpPr>
          <p:spPr>
            <a:xfrm flipH="1">
              <a:off x="6418898" y="275471"/>
              <a:ext cx="210502" cy="9541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flipH="1">
              <a:off x="4965700" y="1003413"/>
              <a:ext cx="36864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stCxn id="279" idx="3"/>
              <a:endCxn id="281" idx="1"/>
            </p:cNvCxnSpPr>
            <p:nvPr/>
          </p:nvCxnSpPr>
          <p:spPr>
            <a:xfrm>
              <a:off x="6998040" y="275471"/>
              <a:ext cx="526372" cy="6330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stCxn id="281" idx="3"/>
              <a:endCxn id="283" idx="1"/>
            </p:cNvCxnSpPr>
            <p:nvPr/>
          </p:nvCxnSpPr>
          <p:spPr>
            <a:xfrm>
              <a:off x="7893052" y="338773"/>
              <a:ext cx="360021" cy="755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stCxn id="284" idx="3"/>
              <a:endCxn id="283" idx="2"/>
            </p:cNvCxnSpPr>
            <p:nvPr/>
          </p:nvCxnSpPr>
          <p:spPr>
            <a:xfrm flipV="1">
              <a:off x="8340363" y="708892"/>
              <a:ext cx="97030" cy="289699"/>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stCxn id="281" idx="2"/>
              <a:endCxn id="284" idx="1"/>
            </p:cNvCxnSpPr>
            <p:nvPr/>
          </p:nvCxnSpPr>
          <p:spPr>
            <a:xfrm>
              <a:off x="7708732" y="633294"/>
              <a:ext cx="262991" cy="36529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a:stCxn id="281" idx="2"/>
              <a:endCxn id="282" idx="3"/>
            </p:cNvCxnSpPr>
            <p:nvPr/>
          </p:nvCxnSpPr>
          <p:spPr>
            <a:xfrm flipH="1">
              <a:off x="7426836" y="633294"/>
              <a:ext cx="281896" cy="23177"/>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280" idx="3"/>
              <a:endCxn id="286" idx="1"/>
            </p:cNvCxnSpPr>
            <p:nvPr/>
          </p:nvCxnSpPr>
          <p:spPr>
            <a:xfrm>
              <a:off x="6873876" y="1003413"/>
              <a:ext cx="343980" cy="57939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282" idx="1"/>
              <a:endCxn id="279" idx="3"/>
            </p:cNvCxnSpPr>
            <p:nvPr/>
          </p:nvCxnSpPr>
          <p:spPr>
            <a:xfrm flipH="1" flipV="1">
              <a:off x="6998040" y="275471"/>
              <a:ext cx="60156" cy="381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279" idx="2"/>
              <a:endCxn id="280" idx="3"/>
            </p:cNvCxnSpPr>
            <p:nvPr/>
          </p:nvCxnSpPr>
          <p:spPr>
            <a:xfrm>
              <a:off x="6813720" y="569992"/>
              <a:ext cx="60156" cy="43342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p:cNvCxnSpPr>
            <a:stCxn id="280" idx="3"/>
            <a:endCxn id="284" idx="1"/>
          </p:cNvCxnSpPr>
          <p:nvPr/>
        </p:nvCxnSpPr>
        <p:spPr>
          <a:xfrm flipV="1">
            <a:off x="6873876" y="998591"/>
            <a:ext cx="1097847" cy="482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86" idx="3"/>
            <a:endCxn id="284" idx="1"/>
          </p:cNvCxnSpPr>
          <p:nvPr/>
        </p:nvCxnSpPr>
        <p:spPr>
          <a:xfrm flipV="1">
            <a:off x="7586496" y="998591"/>
            <a:ext cx="385227" cy="5842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74" idx="3"/>
            <a:endCxn id="275" idx="1"/>
          </p:cNvCxnSpPr>
          <p:nvPr/>
        </p:nvCxnSpPr>
        <p:spPr>
          <a:xfrm flipV="1">
            <a:off x="5334340" y="370885"/>
            <a:ext cx="715918" cy="4836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Rectangle 40"/>
          <p:cNvSpPr>
            <a:spLocks noGrp="1" noChangeArrowheads="1"/>
          </p:cNvSpPr>
          <p:nvPr>
            <p:ph type="title"/>
          </p:nvPr>
        </p:nvSpPr>
        <p:spPr>
          <a:xfrm>
            <a:off x="-685800" y="-49530"/>
            <a:ext cx="6858000" cy="857250"/>
          </a:xfrm>
        </p:spPr>
        <p:txBody>
          <a:bodyPr/>
          <a:lstStyle/>
          <a:p>
            <a:pPr eaLnBrk="1" hangingPunct="1"/>
            <a:r>
              <a:rPr lang="en-US" dirty="0"/>
              <a:t>Cocktail party problem</a:t>
            </a:r>
          </a:p>
        </p:txBody>
      </p:sp>
      <p:pic>
        <p:nvPicPr>
          <p:cNvPr id="1026"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626" y="668770"/>
            <a:ext cx="1155865" cy="154115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C:\Users\tlow\Downloads\iStock_000011943601Smal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2694" y="2543496"/>
            <a:ext cx="1155865" cy="1541153"/>
          </a:xfrm>
          <a:prstGeom prst="rect">
            <a:avLst/>
          </a:prstGeom>
          <a:noFill/>
          <a:extLst>
            <a:ext uri="{909E8E84-426E-40DD-AFC4-6F175D3DCCD1}">
              <a14:hiddenFill xmlns:a14="http://schemas.microsoft.com/office/drawing/2010/main">
                <a:solidFill>
                  <a:srgbClr val="FFFFFF"/>
                </a:solidFill>
              </a14:hiddenFill>
            </a:ext>
          </a:extLst>
        </p:spPr>
      </p:pic>
      <p:sp>
        <p:nvSpPr>
          <p:cNvPr id="35" name="Text Box 25"/>
          <p:cNvSpPr txBox="1">
            <a:spLocks noChangeArrowheads="1"/>
          </p:cNvSpPr>
          <p:nvPr/>
        </p:nvSpPr>
        <p:spPr bwMode="auto">
          <a:xfrm>
            <a:off x="4189142" y="2058069"/>
            <a:ext cx="1618841" cy="369332"/>
          </a:xfrm>
          <a:prstGeom prst="rect">
            <a:avLst/>
          </a:prstGeom>
          <a:noFill/>
          <a:ln w="9525">
            <a:noFill/>
            <a:miter lim="800000"/>
            <a:headEnd/>
            <a:tailEnd/>
          </a:ln>
        </p:spPr>
        <p:txBody>
          <a:bodyPr wrap="none">
            <a:spAutoFit/>
          </a:bodyPr>
          <a:lstStyle/>
          <a:p>
            <a:pPr algn="ctr"/>
            <a:r>
              <a:rPr lang="en-US" dirty="0"/>
              <a:t>Microphone #1</a:t>
            </a:r>
          </a:p>
        </p:txBody>
      </p:sp>
      <p:sp>
        <p:nvSpPr>
          <p:cNvPr id="36" name="Text Box 25"/>
          <p:cNvSpPr txBox="1">
            <a:spLocks noChangeArrowheads="1"/>
          </p:cNvSpPr>
          <p:nvPr/>
        </p:nvSpPr>
        <p:spPr bwMode="auto">
          <a:xfrm>
            <a:off x="3611205" y="3955018"/>
            <a:ext cx="1618841" cy="369332"/>
          </a:xfrm>
          <a:prstGeom prst="rect">
            <a:avLst/>
          </a:prstGeom>
          <a:noFill/>
          <a:ln w="9525">
            <a:noFill/>
            <a:miter lim="800000"/>
            <a:headEnd/>
            <a:tailEnd/>
          </a:ln>
        </p:spPr>
        <p:txBody>
          <a:bodyPr wrap="none">
            <a:spAutoFit/>
          </a:bodyPr>
          <a:lstStyle/>
          <a:p>
            <a:pPr algn="ctr"/>
            <a:r>
              <a:rPr lang="en-US" dirty="0"/>
              <a:t>Microphone #2</a:t>
            </a:r>
          </a:p>
        </p:txBody>
      </p:sp>
      <p:sp>
        <p:nvSpPr>
          <p:cNvPr id="32" name="Text Box 25"/>
          <p:cNvSpPr txBox="1">
            <a:spLocks noChangeArrowheads="1"/>
          </p:cNvSpPr>
          <p:nvPr/>
        </p:nvSpPr>
        <p:spPr bwMode="auto">
          <a:xfrm>
            <a:off x="533400" y="2058069"/>
            <a:ext cx="1215974" cy="369332"/>
          </a:xfrm>
          <a:prstGeom prst="rect">
            <a:avLst/>
          </a:prstGeom>
          <a:noFill/>
          <a:ln w="9525">
            <a:noFill/>
            <a:miter lim="800000"/>
            <a:headEnd/>
            <a:tailEnd/>
          </a:ln>
        </p:spPr>
        <p:txBody>
          <a:bodyPr wrap="none">
            <a:spAutoFit/>
          </a:bodyPr>
          <a:lstStyle/>
          <a:p>
            <a:pPr algn="ctr"/>
            <a:r>
              <a:rPr lang="en-US" dirty="0"/>
              <a:t>Speaker #1</a:t>
            </a:r>
          </a:p>
        </p:txBody>
      </p:sp>
      <p:sp>
        <p:nvSpPr>
          <p:cNvPr id="37" name="Text Box 25"/>
          <p:cNvSpPr txBox="1">
            <a:spLocks noChangeArrowheads="1"/>
          </p:cNvSpPr>
          <p:nvPr/>
        </p:nvSpPr>
        <p:spPr bwMode="auto">
          <a:xfrm>
            <a:off x="559130" y="3899983"/>
            <a:ext cx="1215975" cy="369332"/>
          </a:xfrm>
          <a:prstGeom prst="rect">
            <a:avLst/>
          </a:prstGeom>
          <a:noFill/>
          <a:ln w="9525">
            <a:noFill/>
            <a:miter lim="800000"/>
            <a:headEnd/>
            <a:tailEnd/>
          </a:ln>
        </p:spPr>
        <p:txBody>
          <a:bodyPr wrap="none">
            <a:spAutoFit/>
          </a:bodyPr>
          <a:lstStyle/>
          <a:p>
            <a:pPr algn="ctr"/>
            <a:r>
              <a:rPr lang="en-US" dirty="0"/>
              <a:t>Speaker #2</a:t>
            </a:r>
          </a:p>
        </p:txBody>
      </p:sp>
      <p:pic>
        <p:nvPicPr>
          <p:cNvPr id="3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027" y="618492"/>
            <a:ext cx="820720" cy="1439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4537" y="2381163"/>
            <a:ext cx="1005159" cy="1606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a:stCxn id="38" idx="3"/>
          </p:cNvCxnSpPr>
          <p:nvPr/>
        </p:nvCxnSpPr>
        <p:spPr>
          <a:xfrm>
            <a:off x="1551747" y="1338281"/>
            <a:ext cx="3225140" cy="1010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8" idx="3"/>
          </p:cNvCxnSpPr>
          <p:nvPr/>
        </p:nvCxnSpPr>
        <p:spPr>
          <a:xfrm>
            <a:off x="1551747" y="1338281"/>
            <a:ext cx="2637395" cy="20144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027" idx="3"/>
          </p:cNvCxnSpPr>
          <p:nvPr/>
        </p:nvCxnSpPr>
        <p:spPr>
          <a:xfrm flipV="1">
            <a:off x="1669696" y="1502646"/>
            <a:ext cx="3107191" cy="168157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27" idx="3"/>
          </p:cNvCxnSpPr>
          <p:nvPr/>
        </p:nvCxnSpPr>
        <p:spPr>
          <a:xfrm>
            <a:off x="1669696" y="3184224"/>
            <a:ext cx="2543113" cy="24445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85DEBC0A-9485-40C3-9E29-2E149F896B2C}"/>
              </a:ext>
            </a:extLst>
          </p:cNvPr>
          <p:cNvSpPr txBox="1"/>
          <p:nvPr/>
        </p:nvSpPr>
        <p:spPr>
          <a:xfrm>
            <a:off x="5848378" y="444877"/>
            <a:ext cx="3109331" cy="4031873"/>
          </a:xfrm>
          <a:prstGeom prst="rect">
            <a:avLst/>
          </a:prstGeom>
          <a:noFill/>
        </p:spPr>
        <p:txBody>
          <a:bodyPr wrap="square">
            <a:spAutoFit/>
          </a:bodyPr>
          <a:lstStyle/>
          <a:p>
            <a:pPr algn="just"/>
            <a:r>
              <a:rPr lang="zh-CN" altLang="en-US" sz="1600" b="0" i="0" dirty="0">
                <a:solidFill>
                  <a:srgbClr val="FF0000"/>
                </a:solidFill>
                <a:effectLst/>
                <a:latin typeface="-apple-system"/>
              </a:rPr>
              <a:t>“鸡尾酒会问题”（</a:t>
            </a:r>
            <a:r>
              <a:rPr lang="en-US" altLang="zh-CN" sz="1600" b="0" i="0" dirty="0">
                <a:solidFill>
                  <a:srgbClr val="FF0000"/>
                </a:solidFill>
                <a:effectLst/>
                <a:latin typeface="-apple-system"/>
              </a:rPr>
              <a:t>cocktail party problem</a:t>
            </a:r>
            <a:r>
              <a:rPr lang="zh-CN" altLang="en-US" sz="1600" b="0" i="0" dirty="0">
                <a:solidFill>
                  <a:srgbClr val="FF0000"/>
                </a:solidFill>
                <a:effectLst/>
                <a:latin typeface="-apple-system"/>
              </a:rPr>
              <a:t>）是在计算机语音识别领域的一个问题，当前语音识别技术已经可以以较高精度识别一个人所讲的话，但是当说话的人数为两人或者多人时，语音识别率就会极大的降低，这一难题被称为鸡尾酒会问题。</a:t>
            </a:r>
          </a:p>
          <a:p>
            <a:pPr algn="just"/>
            <a:r>
              <a:rPr lang="zh-CN" altLang="en-US" sz="1600" b="0" i="0" dirty="0">
                <a:solidFill>
                  <a:srgbClr val="FF0000"/>
                </a:solidFill>
                <a:effectLst/>
                <a:latin typeface="-apple-system"/>
              </a:rPr>
              <a:t>     该问题描述的是给定混合信号，如何分离出鸡尾酒会中同时说话的每个人的独立信号。当有</a:t>
            </a:r>
            <a:r>
              <a:rPr lang="en-US" altLang="zh-CN" sz="1600" b="0" i="0" dirty="0">
                <a:solidFill>
                  <a:srgbClr val="FF0000"/>
                </a:solidFill>
                <a:effectLst/>
                <a:latin typeface="-apple-system"/>
              </a:rPr>
              <a:t>N</a:t>
            </a:r>
            <a:r>
              <a:rPr lang="zh-CN" altLang="en-US" sz="1600" b="0" i="0" dirty="0">
                <a:solidFill>
                  <a:srgbClr val="FF0000"/>
                </a:solidFill>
                <a:effectLst/>
                <a:latin typeface="-apple-system"/>
              </a:rPr>
              <a:t>个信号源时，通常假设观察信号也有</a:t>
            </a:r>
            <a:r>
              <a:rPr lang="en-US" altLang="zh-CN" sz="1600" b="0" i="0" dirty="0">
                <a:solidFill>
                  <a:srgbClr val="FF0000"/>
                </a:solidFill>
                <a:effectLst/>
                <a:latin typeface="-apple-system"/>
              </a:rPr>
              <a:t>N</a:t>
            </a:r>
            <a:r>
              <a:rPr lang="zh-CN" altLang="en-US" sz="1600" b="0" i="0" dirty="0">
                <a:solidFill>
                  <a:srgbClr val="FF0000"/>
                </a:solidFill>
                <a:effectLst/>
                <a:latin typeface="-apple-system"/>
              </a:rPr>
              <a:t>个（例如</a:t>
            </a:r>
            <a:r>
              <a:rPr lang="en-US" altLang="zh-CN" sz="1600" b="0" i="0" dirty="0">
                <a:solidFill>
                  <a:srgbClr val="FF0000"/>
                </a:solidFill>
                <a:effectLst/>
                <a:latin typeface="-apple-system"/>
              </a:rPr>
              <a:t>N</a:t>
            </a:r>
            <a:r>
              <a:rPr lang="zh-CN" altLang="en-US" sz="1600" b="0" i="0" dirty="0">
                <a:solidFill>
                  <a:srgbClr val="FF0000"/>
                </a:solidFill>
                <a:effectLst/>
                <a:latin typeface="-apple-system"/>
              </a:rPr>
              <a:t>个麦克风或者录音机）。该假设意味着混合矩阵是个方阵，即</a:t>
            </a:r>
            <a:r>
              <a:rPr lang="en-US" altLang="zh-CN" sz="1600" b="0" i="0" dirty="0">
                <a:solidFill>
                  <a:srgbClr val="FF0000"/>
                </a:solidFill>
                <a:effectLst/>
                <a:latin typeface="-apple-system"/>
              </a:rPr>
              <a:t>J = D</a:t>
            </a:r>
            <a:r>
              <a:rPr lang="zh-CN" altLang="en-US" sz="1600" b="0" i="0" dirty="0">
                <a:solidFill>
                  <a:srgbClr val="FF0000"/>
                </a:solidFill>
                <a:effectLst/>
                <a:latin typeface="-apple-system"/>
              </a:rPr>
              <a:t>，其中</a:t>
            </a:r>
            <a:r>
              <a:rPr lang="en-US" altLang="zh-CN" sz="1600" b="0" i="0" dirty="0">
                <a:solidFill>
                  <a:srgbClr val="FF0000"/>
                </a:solidFill>
                <a:effectLst/>
                <a:latin typeface="-apple-system"/>
              </a:rPr>
              <a:t>D</a:t>
            </a:r>
            <a:r>
              <a:rPr lang="zh-CN" altLang="en-US" sz="1600" b="0" i="0" dirty="0">
                <a:solidFill>
                  <a:srgbClr val="FF0000"/>
                </a:solidFill>
                <a:effectLst/>
                <a:latin typeface="-apple-system"/>
              </a:rPr>
              <a:t>是输入数据的维数，</a:t>
            </a:r>
            <a:r>
              <a:rPr lang="en-US" altLang="zh-CN" sz="1600" b="0" i="0" dirty="0">
                <a:solidFill>
                  <a:srgbClr val="FF0000"/>
                </a:solidFill>
                <a:effectLst/>
                <a:latin typeface="-apple-system"/>
              </a:rPr>
              <a:t>J</a:t>
            </a:r>
            <a:r>
              <a:rPr lang="zh-CN" altLang="en-US" sz="1600" b="0" i="0" dirty="0">
                <a:solidFill>
                  <a:srgbClr val="FF0000"/>
                </a:solidFill>
                <a:effectLst/>
                <a:latin typeface="-apple-system"/>
              </a:rPr>
              <a:t>是系统模型的维数。</a:t>
            </a:r>
          </a:p>
        </p:txBody>
      </p:sp>
      <p:sp>
        <p:nvSpPr>
          <p:cNvPr id="17" name="Rectangle 3">
            <a:extLst>
              <a:ext uri="{FF2B5EF4-FFF2-40B4-BE49-F238E27FC236}">
                <a16:creationId xmlns:a16="http://schemas.microsoft.com/office/drawing/2014/main" id="{DCCEC9E2-6B25-4342-AC04-AE0FB71FB4AE}"/>
              </a:ext>
            </a:extLst>
          </p:cNvPr>
          <p:cNvSpPr>
            <a:spLocks noGrp="1" noChangeArrowheads="1"/>
          </p:cNvSpPr>
          <p:nvPr>
            <p:ph idx="1"/>
          </p:nvPr>
        </p:nvSpPr>
        <p:spPr>
          <a:xfrm>
            <a:off x="385209" y="4512824"/>
            <a:ext cx="8534400" cy="533400"/>
          </a:xfrm>
        </p:spPr>
        <p:txBody>
          <a:bodyPr/>
          <a:lstStyle/>
          <a:p>
            <a:pPr algn="ctr" eaLnBrk="1" hangingPunct="1">
              <a:buFontTx/>
              <a:buNone/>
            </a:pPr>
            <a:r>
              <a:rPr lang="en-US" sz="2800" dirty="0"/>
              <a:t>[</a:t>
            </a:r>
            <a:r>
              <a:rPr lang="en-US" sz="2800" dirty="0" err="1"/>
              <a:t>W,s,v</a:t>
            </a:r>
            <a:r>
              <a:rPr lang="en-US" sz="2800" dirty="0"/>
              <a:t>] = </a:t>
            </a:r>
            <a:r>
              <a:rPr lang="en-US" sz="2800" dirty="0" err="1"/>
              <a:t>svd</a:t>
            </a:r>
            <a:r>
              <a:rPr lang="en-US" sz="2800" dirty="0"/>
              <a:t>((</a:t>
            </a:r>
            <a:r>
              <a:rPr lang="en-US" sz="2800" dirty="0" err="1"/>
              <a:t>repmat</a:t>
            </a:r>
            <a:r>
              <a:rPr lang="en-US" sz="2800" dirty="0"/>
              <a:t>(sum(x.*x,1),size(x,1),1).*x)*x');</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23850" y="666750"/>
            <a:ext cx="8229600" cy="914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400" dirty="0">
                <a:solidFill>
                  <a:prstClr val="black"/>
                </a:solidFill>
              </a:rPr>
              <a:t>Of the following examples, which would you address using an </a:t>
            </a:r>
            <a:r>
              <a:rPr lang="en-US" sz="2400" u="sng" dirty="0">
                <a:solidFill>
                  <a:prstClr val="black"/>
                </a:solidFill>
              </a:rPr>
              <a:t>unsupervised</a:t>
            </a:r>
            <a:r>
              <a:rPr lang="en-US" sz="2400" dirty="0">
                <a:solidFill>
                  <a:prstClr val="black"/>
                </a:solidFill>
              </a:rPr>
              <a:t> learning algorithm?  (Check all that apply.) </a:t>
            </a:r>
          </a:p>
          <a:p>
            <a:pPr>
              <a:buFont typeface="Arial" pitchFamily="34" charset="0"/>
              <a:buNone/>
            </a:pPr>
            <a:endParaRPr lang="en-US" sz="2400" dirty="0">
              <a:solidFill>
                <a:prstClr val="black"/>
              </a:solidFill>
            </a:endParaRPr>
          </a:p>
        </p:txBody>
      </p:sp>
      <p:sp>
        <p:nvSpPr>
          <p:cNvPr id="3" name="Rectangle 2"/>
          <p:cNvSpPr/>
          <p:nvPr/>
        </p:nvSpPr>
        <p:spPr>
          <a:xfrm>
            <a:off x="1323974" y="3028950"/>
            <a:ext cx="7515225" cy="707886"/>
          </a:xfrm>
          <a:prstGeom prst="rect">
            <a:avLst/>
          </a:prstGeom>
        </p:spPr>
        <p:txBody>
          <a:bodyPr wrap="square">
            <a:spAutoFit/>
          </a:bodyPr>
          <a:lstStyle/>
          <a:p>
            <a:pPr>
              <a:buFont typeface="Arial" pitchFamily="34" charset="0"/>
              <a:buNone/>
            </a:pPr>
            <a:r>
              <a:rPr lang="en-US" sz="2000" dirty="0">
                <a:solidFill>
                  <a:prstClr val="black"/>
                </a:solidFill>
              </a:rPr>
              <a:t>Given a database of customer data, automatically discover market segments and group customers into different market segments. </a:t>
            </a:r>
          </a:p>
        </p:txBody>
      </p:sp>
      <p:sp>
        <p:nvSpPr>
          <p:cNvPr id="4" name="Rectangle 3"/>
          <p:cNvSpPr/>
          <p:nvPr/>
        </p:nvSpPr>
        <p:spPr>
          <a:xfrm>
            <a:off x="1323975" y="1809750"/>
            <a:ext cx="6781800" cy="400110"/>
          </a:xfrm>
          <a:prstGeom prst="rect">
            <a:avLst/>
          </a:prstGeom>
        </p:spPr>
        <p:txBody>
          <a:bodyPr wrap="square">
            <a:spAutoFit/>
          </a:bodyPr>
          <a:lstStyle/>
          <a:p>
            <a:r>
              <a:rPr lang="en-US" sz="2000" dirty="0">
                <a:solidFill>
                  <a:prstClr val="black"/>
                </a:solidFill>
              </a:rPr>
              <a:t>Given email labeled as spam/not spam, learn a spam filter.</a:t>
            </a:r>
          </a:p>
        </p:txBody>
      </p:sp>
      <p:sp>
        <p:nvSpPr>
          <p:cNvPr id="5" name="Rectangle 4"/>
          <p:cNvSpPr/>
          <p:nvPr/>
        </p:nvSpPr>
        <p:spPr>
          <a:xfrm>
            <a:off x="1323975" y="2324100"/>
            <a:ext cx="6934200" cy="707886"/>
          </a:xfrm>
          <a:prstGeom prst="rect">
            <a:avLst/>
          </a:prstGeom>
        </p:spPr>
        <p:txBody>
          <a:bodyPr wrap="square">
            <a:spAutoFit/>
          </a:bodyPr>
          <a:lstStyle/>
          <a:p>
            <a:pPr>
              <a:buFont typeface="Arial" pitchFamily="34" charset="0"/>
              <a:buNone/>
            </a:pPr>
            <a:r>
              <a:rPr lang="en-US" sz="2000" dirty="0">
                <a:solidFill>
                  <a:prstClr val="black"/>
                </a:solidFill>
              </a:rPr>
              <a:t>Given a set of news articles found on the web, group them into set of articles about the same story. </a:t>
            </a:r>
          </a:p>
        </p:txBody>
      </p:sp>
      <p:sp>
        <p:nvSpPr>
          <p:cNvPr id="6" name="Rectangle 5"/>
          <p:cNvSpPr/>
          <p:nvPr/>
        </p:nvSpPr>
        <p:spPr>
          <a:xfrm>
            <a:off x="1323975" y="3732431"/>
            <a:ext cx="7162800" cy="707886"/>
          </a:xfrm>
          <a:prstGeom prst="rect">
            <a:avLst/>
          </a:prstGeom>
        </p:spPr>
        <p:txBody>
          <a:bodyPr wrap="square">
            <a:spAutoFit/>
          </a:bodyPr>
          <a:lstStyle/>
          <a:p>
            <a:pPr>
              <a:buFont typeface="Arial" pitchFamily="34" charset="0"/>
              <a:buNone/>
            </a:pPr>
            <a:r>
              <a:rPr lang="en-US" sz="2000" dirty="0">
                <a:solidFill>
                  <a:prstClr val="black"/>
                </a:solidFill>
              </a:rPr>
              <a:t>Given a dataset of patients diagnosed as either having diabetes or not, learn to classify new patients as having diabetes or not. </a:t>
            </a:r>
          </a:p>
        </p:txBody>
      </p:sp>
    </p:spTree>
    <p:extLst>
      <p:ext uri="{BB962C8B-B14F-4D97-AF65-F5344CB8AC3E}">
        <p14:creationId xmlns:p14="http://schemas.microsoft.com/office/powerpoint/2010/main" val="2805266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id="{73E5C44A-AA14-405D-8316-BC5C539DAA6E}"/>
              </a:ext>
            </a:extLst>
          </p:cNvPr>
          <p:cNvSpPr/>
          <p:nvPr/>
        </p:nvSpPr>
        <p:spPr>
          <a:xfrm>
            <a:off x="0" y="770832"/>
            <a:ext cx="9144000" cy="139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40000"/>
                  <a:lumOff val="60000"/>
                </a:schemeClr>
              </a:solidFill>
            </a:endParaRPr>
          </a:p>
        </p:txBody>
      </p:sp>
      <p:sp>
        <p:nvSpPr>
          <p:cNvPr id="66" name="文本框 65">
            <a:extLst>
              <a:ext uri="{FF2B5EF4-FFF2-40B4-BE49-F238E27FC236}">
                <a16:creationId xmlns:a16="http://schemas.microsoft.com/office/drawing/2014/main" id="{D065B1AC-B5E0-4AE4-B6AA-CDF507CF0009}"/>
              </a:ext>
            </a:extLst>
          </p:cNvPr>
          <p:cNvSpPr txBox="1"/>
          <p:nvPr/>
        </p:nvSpPr>
        <p:spPr>
          <a:xfrm>
            <a:off x="-228600" y="131861"/>
            <a:ext cx="8153400" cy="584775"/>
          </a:xfrm>
          <a:prstGeom prst="rect">
            <a:avLst/>
          </a:prstGeom>
          <a:noFill/>
        </p:spPr>
        <p:txBody>
          <a:bodyPr wrap="square">
            <a:spAutoFit/>
          </a:bodyPr>
          <a:lstStyle/>
          <a:p>
            <a:pPr lvl="1" eaLnBrk="1" hangingPunct="1"/>
            <a:r>
              <a:rPr lang="zh-CN" altLang="en-US" sz="3200" dirty="0">
                <a:solidFill>
                  <a:srgbClr val="FF0000"/>
                </a:solidFill>
              </a:rPr>
              <a:t>关于图灵测试的思考</a:t>
            </a:r>
            <a:endParaRPr lang="en-US" altLang="zh-CN" sz="3200" dirty="0">
              <a:solidFill>
                <a:srgbClr val="FF0000"/>
              </a:solidFill>
            </a:endParaRPr>
          </a:p>
        </p:txBody>
      </p:sp>
      <p:pic>
        <p:nvPicPr>
          <p:cNvPr id="4" name="图片 3">
            <a:extLst>
              <a:ext uri="{FF2B5EF4-FFF2-40B4-BE49-F238E27FC236}">
                <a16:creationId xmlns:a16="http://schemas.microsoft.com/office/drawing/2014/main" id="{A24F6449-C6EE-4D85-B0AE-44798004F86A}"/>
              </a:ext>
            </a:extLst>
          </p:cNvPr>
          <p:cNvPicPr>
            <a:picLocks noChangeAspect="1"/>
          </p:cNvPicPr>
          <p:nvPr/>
        </p:nvPicPr>
        <p:blipFill>
          <a:blip r:embed="rId3"/>
          <a:stretch>
            <a:fillRect/>
          </a:stretch>
        </p:blipFill>
        <p:spPr>
          <a:xfrm>
            <a:off x="457200" y="991616"/>
            <a:ext cx="2346960" cy="3208230"/>
          </a:xfrm>
          <a:prstGeom prst="rect">
            <a:avLst/>
          </a:prstGeom>
        </p:spPr>
      </p:pic>
      <p:sp>
        <p:nvSpPr>
          <p:cNvPr id="71" name="文本框 70">
            <a:extLst>
              <a:ext uri="{FF2B5EF4-FFF2-40B4-BE49-F238E27FC236}">
                <a16:creationId xmlns:a16="http://schemas.microsoft.com/office/drawing/2014/main" id="{E9CB6DD9-17B4-4297-975A-F0373BD130B4}"/>
              </a:ext>
            </a:extLst>
          </p:cNvPr>
          <p:cNvSpPr txBox="1"/>
          <p:nvPr/>
        </p:nvSpPr>
        <p:spPr>
          <a:xfrm>
            <a:off x="3268980" y="964286"/>
            <a:ext cx="5638800" cy="1200329"/>
          </a:xfrm>
          <a:prstGeom prst="rect">
            <a:avLst/>
          </a:prstGeom>
          <a:noFill/>
        </p:spPr>
        <p:txBody>
          <a:bodyPr wrap="square">
            <a:spAutoFit/>
          </a:bodyPr>
          <a:lstStyle/>
          <a:p>
            <a:pPr algn="just"/>
            <a:r>
              <a:rPr lang="en-US" altLang="zh-CN" b="0" i="0" dirty="0">
                <a:solidFill>
                  <a:srgbClr val="333333"/>
                </a:solidFill>
                <a:effectLst/>
                <a:latin typeface="arial" panose="020B0604020202020204" pitchFamily="34" charset="0"/>
              </a:rPr>
              <a:t>1936</a:t>
            </a:r>
            <a:r>
              <a:rPr lang="zh-CN" altLang="en-US" b="0" i="0" dirty="0">
                <a:solidFill>
                  <a:srgbClr val="333333"/>
                </a:solidFill>
                <a:effectLst/>
                <a:latin typeface="arial" panose="020B0604020202020204" pitchFamily="34" charset="0"/>
              </a:rPr>
              <a:t>年，</a:t>
            </a:r>
            <a:r>
              <a:rPr lang="zh-CN" altLang="en-US" dirty="0">
                <a:solidFill>
                  <a:srgbClr val="333333"/>
                </a:solidFill>
                <a:latin typeface="arial" panose="020B0604020202020204" pitchFamily="34" charset="0"/>
              </a:rPr>
              <a:t>哲学家</a:t>
            </a:r>
            <a:r>
              <a:rPr lang="zh-CN" altLang="en-US" u="sng" dirty="0">
                <a:solidFill>
                  <a:srgbClr val="FF0000"/>
                </a:solidFill>
                <a:latin typeface="arial" panose="020B0604020202020204" pitchFamily="34" charset="0"/>
                <a:hlinkClick r:id="rId4">
                  <a:extLst>
                    <a:ext uri="{A12FA001-AC4F-418D-AE19-62706E023703}">
                      <ahyp:hlinkClr xmlns:ahyp="http://schemas.microsoft.com/office/drawing/2018/hyperlinkcolor" val="tx"/>
                    </a:ext>
                  </a:extLst>
                </a:hlinkClick>
              </a:rPr>
              <a:t>阿尔弗雷德</a:t>
            </a:r>
            <a:r>
              <a:rPr lang="en-US" altLang="zh-CN" u="sng" dirty="0">
                <a:solidFill>
                  <a:srgbClr val="FF0000"/>
                </a:solidFill>
                <a:latin typeface="arial" panose="020B0604020202020204" pitchFamily="34" charset="0"/>
                <a:hlinkClick r:id="rId4">
                  <a:extLst>
                    <a:ext uri="{A12FA001-AC4F-418D-AE19-62706E023703}">
                      <ahyp:hlinkClr xmlns:ahyp="http://schemas.microsoft.com/office/drawing/2018/hyperlinkcolor" val="tx"/>
                    </a:ext>
                  </a:extLst>
                </a:hlinkClick>
              </a:rPr>
              <a:t>·</a:t>
            </a:r>
            <a:r>
              <a:rPr lang="zh-CN" altLang="en-US" u="sng" dirty="0">
                <a:solidFill>
                  <a:srgbClr val="FF0000"/>
                </a:solidFill>
                <a:latin typeface="arial" panose="020B0604020202020204" pitchFamily="34" charset="0"/>
                <a:hlinkClick r:id="rId4">
                  <a:extLst>
                    <a:ext uri="{A12FA001-AC4F-418D-AE19-62706E023703}">
                      <ahyp:hlinkClr xmlns:ahyp="http://schemas.microsoft.com/office/drawing/2018/hyperlinkcolor" val="tx"/>
                    </a:ext>
                  </a:extLst>
                </a:hlinkClick>
              </a:rPr>
              <a:t>艾耶尔</a:t>
            </a:r>
            <a:r>
              <a:rPr lang="zh-CN" altLang="en-US" dirty="0">
                <a:solidFill>
                  <a:srgbClr val="333333"/>
                </a:solidFill>
                <a:latin typeface="arial" panose="020B0604020202020204" pitchFamily="34" charset="0"/>
              </a:rPr>
              <a:t>思考心灵哲学问题：我们怎么知道其他人曾有同样的体验</a:t>
            </a:r>
            <a:r>
              <a:rPr lang="zh-CN" altLang="en-US" b="0" i="0" dirty="0">
                <a:solidFill>
                  <a:srgbClr val="333333"/>
                </a:solidFill>
                <a:effectLst/>
                <a:latin typeface="arial" panose="020B0604020202020204" pitchFamily="34" charset="0"/>
              </a:rPr>
              <a:t>。在</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语言，真理与逻辑</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中，艾尔提出有意识的人类及无意识的机器之间的区别。</a:t>
            </a:r>
            <a:endParaRPr lang="zh-CN" altLang="en-US" dirty="0"/>
          </a:p>
        </p:txBody>
      </p:sp>
      <p:sp>
        <p:nvSpPr>
          <p:cNvPr id="72" name="文本框 71">
            <a:extLst>
              <a:ext uri="{FF2B5EF4-FFF2-40B4-BE49-F238E27FC236}">
                <a16:creationId xmlns:a16="http://schemas.microsoft.com/office/drawing/2014/main" id="{4997FF80-E0C8-47DB-B909-078A21BB7BC3}"/>
              </a:ext>
            </a:extLst>
          </p:cNvPr>
          <p:cNvSpPr txBox="1"/>
          <p:nvPr/>
        </p:nvSpPr>
        <p:spPr>
          <a:xfrm>
            <a:off x="3352800" y="2360393"/>
            <a:ext cx="5562600" cy="1754326"/>
          </a:xfrm>
          <a:prstGeom prst="rect">
            <a:avLst/>
          </a:prstGeom>
          <a:noFill/>
        </p:spPr>
        <p:txBody>
          <a:bodyPr wrap="square">
            <a:spAutoFit/>
          </a:bodyPr>
          <a:lstStyle/>
          <a:p>
            <a:pPr algn="just"/>
            <a:r>
              <a:rPr lang="zh-CN" altLang="en-US" b="0" i="0" dirty="0">
                <a:solidFill>
                  <a:srgbClr val="333333"/>
                </a:solidFill>
                <a:effectLst/>
                <a:latin typeface="arial" panose="020B0604020202020204" pitchFamily="34" charset="0"/>
              </a:rPr>
              <a:t>图灵测试（</a:t>
            </a:r>
            <a:r>
              <a:rPr lang="en-US" altLang="zh-CN" b="0" i="0" dirty="0">
                <a:solidFill>
                  <a:srgbClr val="333333"/>
                </a:solidFill>
                <a:effectLst/>
                <a:latin typeface="arial" panose="020B0604020202020204" pitchFamily="34" charset="0"/>
              </a:rPr>
              <a:t>The Turing test</a:t>
            </a:r>
            <a:r>
              <a:rPr lang="zh-CN" altLang="en-US" b="0" i="0" dirty="0">
                <a:solidFill>
                  <a:srgbClr val="333333"/>
                </a:solidFill>
                <a:effectLst/>
                <a:latin typeface="arial" panose="020B0604020202020204" pitchFamily="34" charset="0"/>
              </a:rPr>
              <a:t>）</a:t>
            </a:r>
            <a:r>
              <a:rPr lang="zh-CN" altLang="en-US" dirty="0">
                <a:solidFill>
                  <a:srgbClr val="333333"/>
                </a:solidFill>
                <a:latin typeface="arial" panose="020B0604020202020204" pitchFamily="34" charset="0"/>
              </a:rPr>
              <a:t>由图灵</a:t>
            </a:r>
            <a:r>
              <a:rPr lang="zh-CN" altLang="en-US" b="0" i="0" dirty="0">
                <a:solidFill>
                  <a:srgbClr val="333333"/>
                </a:solidFill>
                <a:effectLst/>
                <a:latin typeface="arial" panose="020B0604020202020204" pitchFamily="34" charset="0"/>
              </a:rPr>
              <a:t>发明，指测试者与被测试者（一个人和一台机器）隔开的情况下，通过一些装置（如键盘）向被测试者随意提问。进行多次测试后，如果机器让平均每个参与者做出超过</a:t>
            </a:r>
            <a:r>
              <a:rPr lang="en-US" altLang="zh-CN" b="0" i="0" dirty="0">
                <a:solidFill>
                  <a:srgbClr val="333333"/>
                </a:solidFill>
                <a:effectLst/>
                <a:latin typeface="arial" panose="020B0604020202020204" pitchFamily="34" charset="0"/>
              </a:rPr>
              <a:t>30%</a:t>
            </a:r>
            <a:r>
              <a:rPr lang="zh-CN" altLang="en-US" b="0" i="0" dirty="0">
                <a:solidFill>
                  <a:srgbClr val="333333"/>
                </a:solidFill>
                <a:effectLst/>
                <a:latin typeface="arial" panose="020B0604020202020204" pitchFamily="34" charset="0"/>
              </a:rPr>
              <a:t>的误判，那么这台机器就通过了测试，并被认为具有人类智能。</a:t>
            </a:r>
          </a:p>
        </p:txBody>
      </p:sp>
      <p:sp>
        <p:nvSpPr>
          <p:cNvPr id="74" name="文本框 73">
            <a:extLst>
              <a:ext uri="{FF2B5EF4-FFF2-40B4-BE49-F238E27FC236}">
                <a16:creationId xmlns:a16="http://schemas.microsoft.com/office/drawing/2014/main" id="{6B834993-4C5C-482D-AC91-F37F2FBEE5EC}"/>
              </a:ext>
            </a:extLst>
          </p:cNvPr>
          <p:cNvSpPr txBox="1"/>
          <p:nvPr/>
        </p:nvSpPr>
        <p:spPr>
          <a:xfrm>
            <a:off x="1295400" y="4310497"/>
            <a:ext cx="4705350" cy="369332"/>
          </a:xfrm>
          <a:prstGeom prst="rect">
            <a:avLst/>
          </a:prstGeom>
          <a:noFill/>
        </p:spPr>
        <p:txBody>
          <a:bodyPr wrap="square">
            <a:spAutoFit/>
          </a:bodyPr>
          <a:lstStyle/>
          <a:p>
            <a:r>
              <a:rPr lang="zh-CN" altLang="en-US" b="0" i="0" dirty="0">
                <a:solidFill>
                  <a:srgbClr val="333333"/>
                </a:solidFill>
                <a:effectLst/>
                <a:latin typeface="arial" panose="020B0604020202020204" pitchFamily="34" charset="0"/>
              </a:rPr>
              <a:t>图灵</a:t>
            </a:r>
            <a:endParaRPr lang="zh-CN" altLang="en-US" dirty="0"/>
          </a:p>
        </p:txBody>
      </p:sp>
    </p:spTree>
    <p:extLst>
      <p:ext uri="{BB962C8B-B14F-4D97-AF65-F5344CB8AC3E}">
        <p14:creationId xmlns:p14="http://schemas.microsoft.com/office/powerpoint/2010/main" val="393993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5">
            <a:extLst>
              <a:ext uri="{FF2B5EF4-FFF2-40B4-BE49-F238E27FC236}">
                <a16:creationId xmlns:a16="http://schemas.microsoft.com/office/drawing/2014/main" id="{17D48C5D-D500-47FE-B97F-54F83E56C88A}"/>
              </a:ext>
            </a:extLst>
          </p:cNvPr>
          <p:cNvSpPr>
            <a:spLocks noChangeArrowheads="1"/>
          </p:cNvSpPr>
          <p:nvPr/>
        </p:nvSpPr>
        <p:spPr bwMode="auto">
          <a:xfrm>
            <a:off x="76200" y="1026545"/>
            <a:ext cx="609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800100" indent="-3429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400" dirty="0"/>
              <a:t>专业选修课</a:t>
            </a:r>
            <a:endParaRPr lang="en-US" altLang="zh-CN" sz="2400" dirty="0"/>
          </a:p>
          <a:p>
            <a:pPr lvl="1" eaLnBrk="1" hangingPunct="1">
              <a:buFont typeface="Arial" panose="020B0604020202020204" pitchFamily="34" charset="0"/>
              <a:buChar char="•"/>
            </a:pPr>
            <a:r>
              <a:rPr lang="zh-CN" altLang="en-US" sz="2400" dirty="0"/>
              <a:t>理论课 </a:t>
            </a:r>
            <a:r>
              <a:rPr lang="en-US" altLang="zh-CN" sz="2400" dirty="0"/>
              <a:t>40</a:t>
            </a:r>
            <a:r>
              <a:rPr lang="zh-CN" altLang="en-US" sz="2400" dirty="0"/>
              <a:t>学时 </a:t>
            </a:r>
            <a:endParaRPr lang="en-US" altLang="zh-CN" sz="2400" dirty="0"/>
          </a:p>
          <a:p>
            <a:pPr lvl="1" eaLnBrk="1" hangingPunct="1">
              <a:buFont typeface="Arial" panose="020B0604020202020204" pitchFamily="34" charset="0"/>
              <a:buChar char="•"/>
            </a:pPr>
            <a:r>
              <a:rPr lang="zh-CN" altLang="en-US" sz="2400" dirty="0"/>
              <a:t>实验课 </a:t>
            </a:r>
            <a:r>
              <a:rPr lang="en-US" altLang="zh-CN" sz="2400" dirty="0"/>
              <a:t>8</a:t>
            </a:r>
            <a:r>
              <a:rPr lang="zh-CN" altLang="en-US" sz="2400" dirty="0"/>
              <a:t>学时 </a:t>
            </a:r>
            <a:endParaRPr lang="en-US" altLang="zh-CN" sz="2400" dirty="0"/>
          </a:p>
        </p:txBody>
      </p:sp>
      <p:sp>
        <p:nvSpPr>
          <p:cNvPr id="12" name="文本框 7">
            <a:extLst>
              <a:ext uri="{FF2B5EF4-FFF2-40B4-BE49-F238E27FC236}">
                <a16:creationId xmlns:a16="http://schemas.microsoft.com/office/drawing/2014/main" id="{5D83B721-8E13-4136-B463-DA581A6516BD}"/>
              </a:ext>
            </a:extLst>
          </p:cNvPr>
          <p:cNvSpPr txBox="1">
            <a:spLocks noChangeArrowheads="1"/>
          </p:cNvSpPr>
          <p:nvPr/>
        </p:nvSpPr>
        <p:spPr bwMode="auto">
          <a:xfrm>
            <a:off x="161131" y="2343150"/>
            <a:ext cx="8821737" cy="2146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spcAft>
                <a:spcPts val="1500"/>
              </a:spcAft>
              <a:buFont typeface="Wingdings" panose="05000000000000000000" pitchFamily="2" charset="2"/>
              <a:buChar char="n"/>
            </a:pPr>
            <a:r>
              <a:rPr lang="zh-CN" altLang="en-US" sz="2400" dirty="0">
                <a:solidFill>
                  <a:srgbClr val="000000"/>
                </a:solidFill>
                <a:latin typeface="宋体" panose="02010600030101010101" pitchFamily="2" charset="-122"/>
              </a:rPr>
              <a:t>课程目的</a:t>
            </a:r>
            <a:endParaRPr lang="en-US" altLang="zh-CN" sz="2400" dirty="0">
              <a:solidFill>
                <a:srgbClr val="000000"/>
              </a:solidFill>
              <a:latin typeface="宋体" panose="02010600030101010101" pitchFamily="2" charset="-122"/>
            </a:endParaRPr>
          </a:p>
          <a:p>
            <a:pPr lvl="1" algn="just" eaLnBrk="1" hangingPunct="1">
              <a:spcAft>
                <a:spcPts val="1500"/>
              </a:spcAft>
              <a:buFont typeface="Arial" panose="020B0604020202020204" pitchFamily="34" charset="0"/>
              <a:buChar char="•"/>
            </a:pPr>
            <a:r>
              <a:rPr lang="zh-CN" altLang="en-US" sz="2400" dirty="0">
                <a:solidFill>
                  <a:srgbClr val="000000"/>
                </a:solidFill>
                <a:latin typeface="宋体" panose="02010600030101010101" pitchFamily="2" charset="-122"/>
              </a:rPr>
              <a:t>掌握机器学习基本概念，理论和算法模型。</a:t>
            </a:r>
            <a:endParaRPr lang="en-US" altLang="zh-CN" sz="2400" dirty="0">
              <a:solidFill>
                <a:srgbClr val="000000"/>
              </a:solidFill>
              <a:latin typeface="宋体" panose="02010600030101010101" pitchFamily="2" charset="-122"/>
            </a:endParaRPr>
          </a:p>
          <a:p>
            <a:pPr lvl="1" algn="just" eaLnBrk="1" hangingPunct="1">
              <a:spcAft>
                <a:spcPts val="1500"/>
              </a:spcAft>
              <a:buFont typeface="Arial" panose="020B0604020202020204" pitchFamily="34" charset="0"/>
              <a:buChar char="•"/>
            </a:pPr>
            <a:r>
              <a:rPr lang="zh-CN" altLang="en-US" sz="2400" dirty="0">
                <a:solidFill>
                  <a:srgbClr val="000000"/>
                </a:solidFill>
                <a:latin typeface="宋体" panose="02010600030101010101" pitchFamily="2" charset="-122"/>
              </a:rPr>
              <a:t>针对特定实际工程问题能够运用所学搭建模型和编程</a:t>
            </a:r>
            <a:r>
              <a:rPr lang="zh-CN" altLang="zh-CN" sz="2400" dirty="0">
                <a:solidFill>
                  <a:srgbClr val="000000"/>
                </a:solidFill>
                <a:latin typeface="宋体" panose="02010600030101010101" pitchFamily="2" charset="-122"/>
              </a:rPr>
              <a:t>。</a:t>
            </a:r>
            <a:endParaRPr lang="en-US" altLang="zh-CN" sz="2400" dirty="0">
              <a:solidFill>
                <a:srgbClr val="000000"/>
              </a:solidFill>
              <a:latin typeface="宋体" panose="02010600030101010101" pitchFamily="2" charset="-122"/>
            </a:endParaRPr>
          </a:p>
          <a:p>
            <a:pPr lvl="1" algn="just" eaLnBrk="1" hangingPunct="1">
              <a:spcAft>
                <a:spcPts val="1500"/>
              </a:spcAft>
              <a:buFont typeface="Arial" panose="020B0604020202020204" pitchFamily="34" charset="0"/>
              <a:buChar char="•"/>
            </a:pPr>
            <a:r>
              <a:rPr lang="zh-CN" altLang="en-US" sz="2400" dirty="0">
                <a:solidFill>
                  <a:srgbClr val="000000"/>
                </a:solidFill>
                <a:latin typeface="宋体" panose="02010600030101010101" pitchFamily="2" charset="-122"/>
              </a:rPr>
              <a:t>勤于思考，善于表达。</a:t>
            </a:r>
            <a:endParaRPr lang="zh-CN" altLang="zh-CN" sz="2400" dirty="0">
              <a:latin typeface="宋体" panose="02010600030101010101" pitchFamily="2" charset="-122"/>
            </a:endParaRPr>
          </a:p>
        </p:txBody>
      </p:sp>
      <p:sp>
        <p:nvSpPr>
          <p:cNvPr id="13" name="矩形 12">
            <a:extLst>
              <a:ext uri="{FF2B5EF4-FFF2-40B4-BE49-F238E27FC236}">
                <a16:creationId xmlns:a16="http://schemas.microsoft.com/office/drawing/2014/main" id="{5B2DD384-C6E4-4172-BFA7-A9079EED5C14}"/>
              </a:ext>
            </a:extLst>
          </p:cNvPr>
          <p:cNvSpPr/>
          <p:nvPr/>
        </p:nvSpPr>
        <p:spPr>
          <a:xfrm>
            <a:off x="0" y="770832"/>
            <a:ext cx="9144000" cy="139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40000"/>
                  <a:lumOff val="60000"/>
                </a:schemeClr>
              </a:solidFill>
            </a:endParaRPr>
          </a:p>
        </p:txBody>
      </p:sp>
      <p:sp>
        <p:nvSpPr>
          <p:cNvPr id="14" name="文本框 13">
            <a:extLst>
              <a:ext uri="{FF2B5EF4-FFF2-40B4-BE49-F238E27FC236}">
                <a16:creationId xmlns:a16="http://schemas.microsoft.com/office/drawing/2014/main" id="{A8CDCEAC-B3C2-4B58-9408-5DE3F5F441A6}"/>
              </a:ext>
            </a:extLst>
          </p:cNvPr>
          <p:cNvSpPr txBox="1"/>
          <p:nvPr/>
        </p:nvSpPr>
        <p:spPr>
          <a:xfrm>
            <a:off x="-228600" y="131861"/>
            <a:ext cx="2285999" cy="584775"/>
          </a:xfrm>
          <a:prstGeom prst="rect">
            <a:avLst/>
          </a:prstGeom>
          <a:noFill/>
        </p:spPr>
        <p:txBody>
          <a:bodyPr wrap="square">
            <a:spAutoFit/>
          </a:bodyPr>
          <a:lstStyle/>
          <a:p>
            <a:pPr lvl="1" eaLnBrk="1" hangingPunct="1"/>
            <a:r>
              <a:rPr lang="zh-CN" altLang="en-US" sz="3200" dirty="0">
                <a:solidFill>
                  <a:srgbClr val="FF0000"/>
                </a:solidFill>
              </a:rPr>
              <a:t>课程介绍</a:t>
            </a:r>
            <a:endParaRPr lang="en-US" altLang="zh-CN" sz="3200" dirty="0">
              <a:solidFill>
                <a:srgbClr val="FF0000"/>
              </a:solidFill>
            </a:endParaRPr>
          </a:p>
        </p:txBody>
      </p:sp>
    </p:spTree>
    <p:extLst>
      <p:ext uri="{BB962C8B-B14F-4D97-AF65-F5344CB8AC3E}">
        <p14:creationId xmlns:p14="http://schemas.microsoft.com/office/powerpoint/2010/main" val="182348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5">
            <a:extLst>
              <a:ext uri="{FF2B5EF4-FFF2-40B4-BE49-F238E27FC236}">
                <a16:creationId xmlns:a16="http://schemas.microsoft.com/office/drawing/2014/main" id="{17D48C5D-D500-47FE-B97F-54F83E56C88A}"/>
              </a:ext>
            </a:extLst>
          </p:cNvPr>
          <p:cNvSpPr>
            <a:spLocks noChangeArrowheads="1"/>
          </p:cNvSpPr>
          <p:nvPr/>
        </p:nvSpPr>
        <p:spPr bwMode="auto">
          <a:xfrm>
            <a:off x="228600" y="910090"/>
            <a:ext cx="88392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800100" indent="-34290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400" dirty="0"/>
              <a:t>引言 </a:t>
            </a:r>
            <a:r>
              <a:rPr lang="en-US" altLang="zh-CN" sz="2000" dirty="0">
                <a:solidFill>
                  <a:srgbClr val="92D050"/>
                </a:solidFill>
              </a:rPr>
              <a:t>(Introduction, Supervise and Unsupervised Learning)</a:t>
            </a:r>
          </a:p>
          <a:p>
            <a:pPr eaLnBrk="1" hangingPunct="1">
              <a:buFont typeface="Wingdings" panose="05000000000000000000" pitchFamily="2" charset="2"/>
              <a:buChar char="n"/>
            </a:pPr>
            <a:r>
              <a:rPr lang="zh-CN" altLang="en-US" sz="2400" dirty="0"/>
              <a:t>单变量线性回归 </a:t>
            </a:r>
            <a:r>
              <a:rPr lang="en-US" altLang="zh-CN" sz="2000" dirty="0">
                <a:solidFill>
                  <a:srgbClr val="92D050"/>
                </a:solidFill>
              </a:rPr>
              <a:t>(Linear Regression with One Variable)</a:t>
            </a:r>
          </a:p>
          <a:p>
            <a:pPr>
              <a:buFont typeface="Wingdings" panose="05000000000000000000" pitchFamily="2" charset="2"/>
              <a:buChar char="n"/>
            </a:pPr>
            <a:r>
              <a:rPr lang="zh-CN" altLang="en-US" sz="2400" dirty="0"/>
              <a:t>多变量线性回归 </a:t>
            </a:r>
            <a:r>
              <a:rPr lang="en-US" altLang="zh-CN" sz="2000" dirty="0">
                <a:solidFill>
                  <a:srgbClr val="92D050"/>
                </a:solidFill>
              </a:rPr>
              <a:t>(Linear Regression with Multiple Variables)</a:t>
            </a:r>
          </a:p>
          <a:p>
            <a:pPr>
              <a:buFont typeface="Wingdings" panose="05000000000000000000" pitchFamily="2" charset="2"/>
              <a:buChar char="n"/>
            </a:pPr>
            <a:r>
              <a:rPr lang="zh-CN" altLang="en-US" sz="2400" dirty="0"/>
              <a:t>逻辑回归 </a:t>
            </a:r>
            <a:r>
              <a:rPr lang="en-US" altLang="zh-CN" sz="2000" dirty="0">
                <a:solidFill>
                  <a:srgbClr val="92D050"/>
                </a:solidFill>
              </a:rPr>
              <a:t>(Logistic Regression)</a:t>
            </a:r>
          </a:p>
          <a:p>
            <a:pPr>
              <a:buFont typeface="Wingdings" panose="05000000000000000000" pitchFamily="2" charset="2"/>
              <a:buChar char="n"/>
            </a:pPr>
            <a:r>
              <a:rPr lang="zh-CN" altLang="en-US" sz="2400" dirty="0"/>
              <a:t>正则化 </a:t>
            </a:r>
            <a:r>
              <a:rPr lang="en-US" altLang="zh-CN" sz="2000" dirty="0">
                <a:solidFill>
                  <a:srgbClr val="92D050"/>
                </a:solidFill>
              </a:rPr>
              <a:t>(Regularization)</a:t>
            </a:r>
          </a:p>
          <a:p>
            <a:pPr>
              <a:buFont typeface="Wingdings" panose="05000000000000000000" pitchFamily="2" charset="2"/>
              <a:buChar char="n"/>
            </a:pPr>
            <a:r>
              <a:rPr lang="zh-CN" altLang="en-US" sz="2400" dirty="0"/>
              <a:t>神经网络 </a:t>
            </a:r>
            <a:r>
              <a:rPr lang="en-US" altLang="zh-CN" sz="2000" dirty="0">
                <a:solidFill>
                  <a:srgbClr val="92D050"/>
                </a:solidFill>
              </a:rPr>
              <a:t>(Neural Networks)</a:t>
            </a:r>
          </a:p>
          <a:p>
            <a:pPr>
              <a:buFont typeface="Wingdings" panose="05000000000000000000" pitchFamily="2" charset="2"/>
              <a:buChar char="n"/>
            </a:pPr>
            <a:r>
              <a:rPr lang="zh-CN" altLang="en-US" sz="2400" dirty="0"/>
              <a:t>模型误差分析 </a:t>
            </a:r>
            <a:r>
              <a:rPr lang="en-US" altLang="zh-CN" sz="2000" dirty="0">
                <a:solidFill>
                  <a:srgbClr val="92D050"/>
                </a:solidFill>
              </a:rPr>
              <a:t>(Model Error Analysis)</a:t>
            </a:r>
          </a:p>
          <a:p>
            <a:pPr>
              <a:buFont typeface="Wingdings" panose="05000000000000000000" pitchFamily="2" charset="2"/>
              <a:buChar char="n"/>
            </a:pPr>
            <a:r>
              <a:rPr lang="zh-CN" altLang="en-US" sz="2400" dirty="0"/>
              <a:t>支持向量机 </a:t>
            </a:r>
            <a:r>
              <a:rPr lang="en-US" altLang="zh-CN" sz="2000" dirty="0">
                <a:solidFill>
                  <a:srgbClr val="92D050"/>
                </a:solidFill>
              </a:rPr>
              <a:t>(Support Vector Machines)</a:t>
            </a:r>
          </a:p>
          <a:p>
            <a:pPr>
              <a:buFont typeface="Wingdings" panose="05000000000000000000" pitchFamily="2" charset="2"/>
              <a:buChar char="n"/>
            </a:pPr>
            <a:r>
              <a:rPr lang="zh-CN" altLang="en-US" sz="2400" dirty="0"/>
              <a:t>聚类 </a:t>
            </a:r>
            <a:r>
              <a:rPr lang="en-US" altLang="zh-CN" sz="2000" dirty="0">
                <a:solidFill>
                  <a:srgbClr val="92D050"/>
                </a:solidFill>
              </a:rPr>
              <a:t>(Clustering)</a:t>
            </a:r>
          </a:p>
          <a:p>
            <a:pPr>
              <a:buFont typeface="Wingdings" panose="05000000000000000000" pitchFamily="2" charset="2"/>
              <a:buChar char="n"/>
            </a:pPr>
            <a:r>
              <a:rPr lang="zh-CN" altLang="en-US" sz="2400" dirty="0"/>
              <a:t>降维 </a:t>
            </a:r>
            <a:r>
              <a:rPr lang="en-US" altLang="zh-CN" sz="2000" dirty="0">
                <a:solidFill>
                  <a:srgbClr val="92D050"/>
                </a:solidFill>
              </a:rPr>
              <a:t>(Dimensionality Reduction)</a:t>
            </a:r>
          </a:p>
          <a:p>
            <a:pPr eaLnBrk="1" hangingPunct="1">
              <a:buFont typeface="Wingdings" panose="05000000000000000000" pitchFamily="2" charset="2"/>
              <a:buChar char="n"/>
            </a:pPr>
            <a:r>
              <a:rPr lang="zh-CN" altLang="en-US" sz="2400" dirty="0"/>
              <a:t>异常检测和推荐系统</a:t>
            </a:r>
            <a:r>
              <a:rPr lang="zh-CN" altLang="en-US" sz="2000" dirty="0"/>
              <a:t> </a:t>
            </a:r>
            <a:r>
              <a:rPr lang="en-US" altLang="zh-CN" sz="2000" dirty="0">
                <a:solidFill>
                  <a:srgbClr val="92D050"/>
                </a:solidFill>
              </a:rPr>
              <a:t>(Anomaly Detection and Recommender Systems)</a:t>
            </a:r>
          </a:p>
        </p:txBody>
      </p:sp>
      <p:sp>
        <p:nvSpPr>
          <p:cNvPr id="13" name="矩形 12">
            <a:extLst>
              <a:ext uri="{FF2B5EF4-FFF2-40B4-BE49-F238E27FC236}">
                <a16:creationId xmlns:a16="http://schemas.microsoft.com/office/drawing/2014/main" id="{5B2DD384-C6E4-4172-BFA7-A9079EED5C14}"/>
              </a:ext>
            </a:extLst>
          </p:cNvPr>
          <p:cNvSpPr/>
          <p:nvPr/>
        </p:nvSpPr>
        <p:spPr>
          <a:xfrm>
            <a:off x="0" y="770832"/>
            <a:ext cx="9144000" cy="139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40000"/>
                  <a:lumOff val="60000"/>
                </a:schemeClr>
              </a:solidFill>
            </a:endParaRPr>
          </a:p>
        </p:txBody>
      </p:sp>
      <p:sp>
        <p:nvSpPr>
          <p:cNvPr id="14" name="文本框 13">
            <a:extLst>
              <a:ext uri="{FF2B5EF4-FFF2-40B4-BE49-F238E27FC236}">
                <a16:creationId xmlns:a16="http://schemas.microsoft.com/office/drawing/2014/main" id="{A8CDCEAC-B3C2-4B58-9408-5DE3F5F441A6}"/>
              </a:ext>
            </a:extLst>
          </p:cNvPr>
          <p:cNvSpPr txBox="1"/>
          <p:nvPr/>
        </p:nvSpPr>
        <p:spPr>
          <a:xfrm>
            <a:off x="-228600" y="131861"/>
            <a:ext cx="2285999" cy="584775"/>
          </a:xfrm>
          <a:prstGeom prst="rect">
            <a:avLst/>
          </a:prstGeom>
          <a:noFill/>
        </p:spPr>
        <p:txBody>
          <a:bodyPr wrap="square">
            <a:spAutoFit/>
          </a:bodyPr>
          <a:lstStyle/>
          <a:p>
            <a:pPr lvl="1" eaLnBrk="1" hangingPunct="1"/>
            <a:r>
              <a:rPr lang="zh-CN" altLang="en-US" sz="3200" dirty="0">
                <a:solidFill>
                  <a:srgbClr val="FF0000"/>
                </a:solidFill>
              </a:rPr>
              <a:t>课程介绍</a:t>
            </a:r>
            <a:endParaRPr lang="en-US" altLang="zh-CN" sz="3200" dirty="0">
              <a:solidFill>
                <a:srgbClr val="FF0000"/>
              </a:solidFill>
            </a:endParaRPr>
          </a:p>
        </p:txBody>
      </p:sp>
    </p:spTree>
    <p:extLst>
      <p:ext uri="{BB962C8B-B14F-4D97-AF65-F5344CB8AC3E}">
        <p14:creationId xmlns:p14="http://schemas.microsoft.com/office/powerpoint/2010/main" val="260501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5B2DD384-C6E4-4172-BFA7-A9079EED5C14}"/>
              </a:ext>
            </a:extLst>
          </p:cNvPr>
          <p:cNvSpPr/>
          <p:nvPr/>
        </p:nvSpPr>
        <p:spPr>
          <a:xfrm>
            <a:off x="0" y="770832"/>
            <a:ext cx="9144000" cy="139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40000"/>
                  <a:lumOff val="60000"/>
                </a:schemeClr>
              </a:solidFill>
            </a:endParaRPr>
          </a:p>
        </p:txBody>
      </p:sp>
      <p:sp>
        <p:nvSpPr>
          <p:cNvPr id="14" name="文本框 13">
            <a:extLst>
              <a:ext uri="{FF2B5EF4-FFF2-40B4-BE49-F238E27FC236}">
                <a16:creationId xmlns:a16="http://schemas.microsoft.com/office/drawing/2014/main" id="{A8CDCEAC-B3C2-4B58-9408-5DE3F5F441A6}"/>
              </a:ext>
            </a:extLst>
          </p:cNvPr>
          <p:cNvSpPr txBox="1"/>
          <p:nvPr/>
        </p:nvSpPr>
        <p:spPr>
          <a:xfrm>
            <a:off x="-228600" y="131861"/>
            <a:ext cx="2285999" cy="584775"/>
          </a:xfrm>
          <a:prstGeom prst="rect">
            <a:avLst/>
          </a:prstGeom>
          <a:noFill/>
        </p:spPr>
        <p:txBody>
          <a:bodyPr wrap="square">
            <a:spAutoFit/>
          </a:bodyPr>
          <a:lstStyle/>
          <a:p>
            <a:pPr lvl="1" eaLnBrk="1" hangingPunct="1"/>
            <a:r>
              <a:rPr lang="zh-CN" altLang="en-US" sz="3200" dirty="0">
                <a:solidFill>
                  <a:srgbClr val="FF0000"/>
                </a:solidFill>
              </a:rPr>
              <a:t>课程介绍</a:t>
            </a:r>
            <a:endParaRPr lang="en-US" altLang="zh-CN" sz="3200" dirty="0">
              <a:solidFill>
                <a:srgbClr val="FF0000"/>
              </a:solidFill>
            </a:endParaRPr>
          </a:p>
        </p:txBody>
      </p:sp>
      <p:sp>
        <p:nvSpPr>
          <p:cNvPr id="5" name="矩形 5">
            <a:extLst>
              <a:ext uri="{FF2B5EF4-FFF2-40B4-BE49-F238E27FC236}">
                <a16:creationId xmlns:a16="http://schemas.microsoft.com/office/drawing/2014/main" id="{91209787-6A24-447C-9D19-5F151CE04FEB}"/>
              </a:ext>
            </a:extLst>
          </p:cNvPr>
          <p:cNvSpPr>
            <a:spLocks noChangeArrowheads="1"/>
          </p:cNvSpPr>
          <p:nvPr/>
        </p:nvSpPr>
        <p:spPr bwMode="auto">
          <a:xfrm>
            <a:off x="152400" y="1047751"/>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400" dirty="0"/>
              <a:t>成绩评价：</a:t>
            </a:r>
            <a:endParaRPr lang="en-US" altLang="zh-CN" sz="2400" dirty="0"/>
          </a:p>
          <a:p>
            <a:pPr eaLnBrk="1" hangingPunct="1">
              <a:buFont typeface="Arial" panose="020B0604020202020204" pitchFamily="34" charset="0"/>
              <a:buChar char="•"/>
            </a:pPr>
            <a:r>
              <a:rPr lang="zh-CN" altLang="en-US" sz="2400" dirty="0"/>
              <a:t>期末成绩：百分制，半开卷，允许携带一张</a:t>
            </a:r>
            <a:r>
              <a:rPr lang="en-US" altLang="zh-CN" sz="2400" dirty="0"/>
              <a:t>A4</a:t>
            </a:r>
            <a:r>
              <a:rPr lang="zh-CN" altLang="en-US" sz="2400" dirty="0"/>
              <a:t>纸记录，占总成绩</a:t>
            </a:r>
            <a:r>
              <a:rPr lang="en-US" altLang="zh-CN" sz="2400" dirty="0"/>
              <a:t>50%</a:t>
            </a:r>
            <a:r>
              <a:rPr lang="zh-CN" altLang="en-US" sz="2400" dirty="0"/>
              <a:t>；</a:t>
            </a:r>
            <a:endParaRPr lang="en-US" altLang="zh-CN" sz="2400" dirty="0"/>
          </a:p>
          <a:p>
            <a:pPr eaLnBrk="1" hangingPunct="1">
              <a:buFont typeface="Arial" panose="020B0604020202020204" pitchFamily="34" charset="0"/>
              <a:buChar char="•"/>
            </a:pPr>
            <a:r>
              <a:rPr lang="zh-CN" altLang="en-US" sz="2400" dirty="0"/>
              <a:t>平时成绩：百分制，占总成绩的</a:t>
            </a:r>
            <a:r>
              <a:rPr lang="en-US" altLang="zh-CN" sz="2400" dirty="0"/>
              <a:t>50%</a:t>
            </a:r>
            <a:r>
              <a:rPr lang="zh-CN" altLang="en-US" sz="2400" dirty="0"/>
              <a:t>，（</a:t>
            </a:r>
            <a:r>
              <a:rPr lang="en-US" altLang="zh-CN" sz="2400" dirty="0"/>
              <a:t>1</a:t>
            </a:r>
            <a:r>
              <a:rPr lang="zh-CN" altLang="en-US" sz="2400" dirty="0"/>
              <a:t>）</a:t>
            </a:r>
            <a:r>
              <a:rPr lang="zh-CN" altLang="en-US" sz="2400"/>
              <a:t>两次编程，</a:t>
            </a:r>
            <a:r>
              <a:rPr lang="zh-CN" altLang="en-US" sz="2400" dirty="0"/>
              <a:t>两次作业，各</a:t>
            </a:r>
            <a:r>
              <a:rPr lang="en-US" altLang="zh-CN" sz="2400" dirty="0"/>
              <a:t>25</a:t>
            </a:r>
            <a:r>
              <a:rPr lang="zh-CN" altLang="en-US" sz="2400" dirty="0"/>
              <a:t>分；（</a:t>
            </a:r>
            <a:r>
              <a:rPr lang="en-US" altLang="zh-CN" sz="2400" dirty="0"/>
              <a:t>2</a:t>
            </a:r>
            <a:r>
              <a:rPr lang="zh-CN" altLang="en-US" sz="2400" dirty="0"/>
              <a:t>）课堂表现，</a:t>
            </a:r>
            <a:r>
              <a:rPr lang="en-US" altLang="zh-CN" sz="2400" dirty="0"/>
              <a:t>100</a:t>
            </a:r>
            <a:r>
              <a:rPr lang="zh-CN" altLang="en-US" sz="2400" dirty="0"/>
              <a:t>分；（</a:t>
            </a:r>
            <a:r>
              <a:rPr lang="en-US" altLang="zh-CN" sz="2400" dirty="0"/>
              <a:t>3</a:t>
            </a:r>
            <a:r>
              <a:rPr lang="zh-CN" altLang="en-US" sz="2400" dirty="0"/>
              <a:t>）满分截止。</a:t>
            </a:r>
            <a:endParaRPr lang="en-US" altLang="zh-CN" sz="2400" dirty="0"/>
          </a:p>
          <a:p>
            <a:pPr eaLnBrk="1" hangingPunct="1">
              <a:buFont typeface="Arial" panose="020B0604020202020204" pitchFamily="34" charset="0"/>
              <a:buChar char="•"/>
            </a:pPr>
            <a:endParaRPr lang="en-US" altLang="zh-CN" sz="2400" dirty="0"/>
          </a:p>
          <a:p>
            <a:pPr eaLnBrk="1" hangingPunct="1">
              <a:buFont typeface="Arial" panose="020B0604020202020204" pitchFamily="34" charset="0"/>
              <a:buChar char="•"/>
            </a:pPr>
            <a:endParaRPr lang="en-US" altLang="zh-CN" sz="2400" dirty="0"/>
          </a:p>
          <a:p>
            <a:pPr eaLnBrk="1" hangingPunct="1">
              <a:buFont typeface="Arial" panose="020B0604020202020204" pitchFamily="34" charset="0"/>
              <a:buChar char="•"/>
            </a:pPr>
            <a:endParaRPr lang="en-US" altLang="zh-CN" sz="2400" dirty="0"/>
          </a:p>
        </p:txBody>
      </p:sp>
    </p:spTree>
    <p:extLst>
      <p:ext uri="{BB962C8B-B14F-4D97-AF65-F5344CB8AC3E}">
        <p14:creationId xmlns:p14="http://schemas.microsoft.com/office/powerpoint/2010/main" val="349581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5B2DD384-C6E4-4172-BFA7-A9079EED5C14}"/>
              </a:ext>
            </a:extLst>
          </p:cNvPr>
          <p:cNvSpPr/>
          <p:nvPr/>
        </p:nvSpPr>
        <p:spPr>
          <a:xfrm>
            <a:off x="0" y="770832"/>
            <a:ext cx="9144000" cy="139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40000"/>
                  <a:lumOff val="60000"/>
                </a:schemeClr>
              </a:solidFill>
            </a:endParaRPr>
          </a:p>
        </p:txBody>
      </p:sp>
      <p:sp>
        <p:nvSpPr>
          <p:cNvPr id="14" name="文本框 13">
            <a:extLst>
              <a:ext uri="{FF2B5EF4-FFF2-40B4-BE49-F238E27FC236}">
                <a16:creationId xmlns:a16="http://schemas.microsoft.com/office/drawing/2014/main" id="{A8CDCEAC-B3C2-4B58-9408-5DE3F5F441A6}"/>
              </a:ext>
            </a:extLst>
          </p:cNvPr>
          <p:cNvSpPr txBox="1"/>
          <p:nvPr/>
        </p:nvSpPr>
        <p:spPr>
          <a:xfrm>
            <a:off x="-228600" y="131861"/>
            <a:ext cx="4800600" cy="584775"/>
          </a:xfrm>
          <a:prstGeom prst="rect">
            <a:avLst/>
          </a:prstGeom>
          <a:noFill/>
        </p:spPr>
        <p:txBody>
          <a:bodyPr wrap="square">
            <a:spAutoFit/>
          </a:bodyPr>
          <a:lstStyle/>
          <a:p>
            <a:pPr lvl="1" eaLnBrk="1" hangingPunct="1"/>
            <a:r>
              <a:rPr lang="zh-CN" altLang="en-US" sz="3200" dirty="0">
                <a:solidFill>
                  <a:srgbClr val="FF0000"/>
                </a:solidFill>
              </a:rPr>
              <a:t>机器学习基础</a:t>
            </a:r>
            <a:r>
              <a:rPr lang="en-US" altLang="zh-CN" sz="3200" dirty="0">
                <a:solidFill>
                  <a:srgbClr val="FF0000"/>
                </a:solidFill>
              </a:rPr>
              <a:t>——</a:t>
            </a:r>
            <a:r>
              <a:rPr lang="zh-CN" altLang="en-US" sz="3200" dirty="0">
                <a:solidFill>
                  <a:srgbClr val="FF0000"/>
                </a:solidFill>
              </a:rPr>
              <a:t>引言</a:t>
            </a:r>
            <a:endParaRPr lang="en-US" altLang="zh-CN" sz="3200" dirty="0">
              <a:solidFill>
                <a:srgbClr val="FF0000"/>
              </a:solidFill>
            </a:endParaRPr>
          </a:p>
        </p:txBody>
      </p:sp>
      <p:sp>
        <p:nvSpPr>
          <p:cNvPr id="5" name="矩形 5">
            <a:extLst>
              <a:ext uri="{FF2B5EF4-FFF2-40B4-BE49-F238E27FC236}">
                <a16:creationId xmlns:a16="http://schemas.microsoft.com/office/drawing/2014/main" id="{91209787-6A24-447C-9D19-5F151CE04FEB}"/>
              </a:ext>
            </a:extLst>
          </p:cNvPr>
          <p:cNvSpPr>
            <a:spLocks noChangeArrowheads="1"/>
          </p:cNvSpPr>
          <p:nvPr/>
        </p:nvSpPr>
        <p:spPr bwMode="auto">
          <a:xfrm>
            <a:off x="152400" y="1047751"/>
            <a:ext cx="883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n"/>
            </a:pPr>
            <a:r>
              <a:rPr lang="zh-CN" altLang="en-US" sz="2400" dirty="0"/>
              <a:t>什么是机器学习</a:t>
            </a:r>
            <a:r>
              <a:rPr lang="en-US" altLang="zh-CN" sz="2400" dirty="0"/>
              <a:t>(What is Machine Learning)</a:t>
            </a:r>
          </a:p>
          <a:p>
            <a:pPr eaLnBrk="1" hangingPunct="1">
              <a:buFont typeface="Wingdings" panose="05000000000000000000" pitchFamily="2" charset="2"/>
              <a:buChar char="n"/>
            </a:pPr>
            <a:endParaRPr lang="en-US" altLang="zh-CN" sz="2400" dirty="0"/>
          </a:p>
          <a:p>
            <a:pPr eaLnBrk="1" hangingPunct="1">
              <a:buFont typeface="Wingdings" panose="05000000000000000000" pitchFamily="2" charset="2"/>
              <a:buChar char="n"/>
            </a:pPr>
            <a:r>
              <a:rPr lang="zh-CN" altLang="en-US" sz="2400" dirty="0"/>
              <a:t>监督学习</a:t>
            </a:r>
            <a:r>
              <a:rPr lang="en-US" altLang="zh-CN" sz="2400" dirty="0"/>
              <a:t>(Supervise Learning)</a:t>
            </a:r>
          </a:p>
          <a:p>
            <a:pPr eaLnBrk="1" hangingPunct="1">
              <a:buFont typeface="Wingdings" panose="05000000000000000000" pitchFamily="2" charset="2"/>
              <a:buChar char="n"/>
            </a:pPr>
            <a:endParaRPr lang="en-US" altLang="zh-CN" sz="2400" dirty="0"/>
          </a:p>
          <a:p>
            <a:pPr eaLnBrk="1" hangingPunct="1">
              <a:buFont typeface="Wingdings" panose="05000000000000000000" pitchFamily="2" charset="2"/>
              <a:buChar char="n"/>
            </a:pPr>
            <a:r>
              <a:rPr lang="zh-CN" altLang="en-US" sz="2400" dirty="0"/>
              <a:t>非监督学习</a:t>
            </a:r>
            <a:r>
              <a:rPr lang="en-US" altLang="zh-CN" sz="2400" dirty="0"/>
              <a:t>(Unsupervised Learning)</a:t>
            </a:r>
          </a:p>
          <a:p>
            <a:pPr eaLnBrk="1" hangingPunct="1">
              <a:buFont typeface="Wingdings" panose="05000000000000000000" pitchFamily="2" charset="2"/>
              <a:buChar char="n"/>
            </a:pPr>
            <a:endParaRPr lang="en-US" altLang="zh-CN" sz="2400" dirty="0"/>
          </a:p>
          <a:p>
            <a:pPr eaLnBrk="1" hangingPunct="1">
              <a:buFont typeface="Wingdings" panose="05000000000000000000" pitchFamily="2" charset="2"/>
              <a:buChar char="n"/>
            </a:pPr>
            <a:r>
              <a:rPr lang="zh-CN" altLang="en-US" sz="2400" dirty="0"/>
              <a:t>关于图灵测试的思考</a:t>
            </a:r>
            <a:endParaRPr lang="en-US" altLang="zh-CN" sz="2400" dirty="0"/>
          </a:p>
          <a:p>
            <a:pPr eaLnBrk="1" hangingPunct="1">
              <a:buFont typeface="Wingdings" panose="05000000000000000000" pitchFamily="2" charset="2"/>
              <a:buChar char="n"/>
            </a:pPr>
            <a:endParaRPr lang="en-US" altLang="zh-CN" sz="2400" dirty="0"/>
          </a:p>
        </p:txBody>
      </p:sp>
    </p:spTree>
    <p:extLst>
      <p:ext uri="{BB962C8B-B14F-4D97-AF65-F5344CB8AC3E}">
        <p14:creationId xmlns:p14="http://schemas.microsoft.com/office/powerpoint/2010/main" val="392190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5B2DD384-C6E4-4172-BFA7-A9079EED5C14}"/>
              </a:ext>
            </a:extLst>
          </p:cNvPr>
          <p:cNvSpPr/>
          <p:nvPr/>
        </p:nvSpPr>
        <p:spPr>
          <a:xfrm>
            <a:off x="0" y="770832"/>
            <a:ext cx="9144000" cy="1392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40000"/>
                  <a:lumOff val="60000"/>
                </a:schemeClr>
              </a:solidFill>
            </a:endParaRPr>
          </a:p>
        </p:txBody>
      </p:sp>
      <p:sp>
        <p:nvSpPr>
          <p:cNvPr id="14" name="文本框 13">
            <a:extLst>
              <a:ext uri="{FF2B5EF4-FFF2-40B4-BE49-F238E27FC236}">
                <a16:creationId xmlns:a16="http://schemas.microsoft.com/office/drawing/2014/main" id="{A8CDCEAC-B3C2-4B58-9408-5DE3F5F441A6}"/>
              </a:ext>
            </a:extLst>
          </p:cNvPr>
          <p:cNvSpPr txBox="1"/>
          <p:nvPr/>
        </p:nvSpPr>
        <p:spPr>
          <a:xfrm>
            <a:off x="-228600" y="131861"/>
            <a:ext cx="8153400" cy="584775"/>
          </a:xfrm>
          <a:prstGeom prst="rect">
            <a:avLst/>
          </a:prstGeom>
          <a:noFill/>
        </p:spPr>
        <p:txBody>
          <a:bodyPr wrap="square">
            <a:spAutoFit/>
          </a:bodyPr>
          <a:lstStyle/>
          <a:p>
            <a:pPr lvl="1" eaLnBrk="1" hangingPunct="1"/>
            <a:r>
              <a:rPr lang="zh-CN" altLang="en-US" sz="3200" dirty="0">
                <a:solidFill>
                  <a:srgbClr val="FF0000"/>
                </a:solidFill>
              </a:rPr>
              <a:t>什么是机器学习</a:t>
            </a:r>
            <a:r>
              <a:rPr lang="en-US" altLang="zh-CN" sz="3200" dirty="0">
                <a:solidFill>
                  <a:srgbClr val="FF0000"/>
                </a:solidFill>
              </a:rPr>
              <a:t>(What is Machine Learning)</a:t>
            </a:r>
          </a:p>
        </p:txBody>
      </p:sp>
      <p:pic>
        <p:nvPicPr>
          <p:cNvPr id="3" name="图片 2">
            <a:extLst>
              <a:ext uri="{FF2B5EF4-FFF2-40B4-BE49-F238E27FC236}">
                <a16:creationId xmlns:a16="http://schemas.microsoft.com/office/drawing/2014/main" id="{6F61E226-1793-4E16-BAC6-51DB33AF4570}"/>
              </a:ext>
            </a:extLst>
          </p:cNvPr>
          <p:cNvPicPr>
            <a:picLocks noChangeAspect="1"/>
          </p:cNvPicPr>
          <p:nvPr/>
        </p:nvPicPr>
        <p:blipFill>
          <a:blip r:embed="rId3"/>
          <a:stretch>
            <a:fillRect/>
          </a:stretch>
        </p:blipFill>
        <p:spPr>
          <a:xfrm>
            <a:off x="297269" y="1123950"/>
            <a:ext cx="3524250" cy="2564621"/>
          </a:xfrm>
          <a:prstGeom prst="rect">
            <a:avLst/>
          </a:prstGeom>
        </p:spPr>
      </p:pic>
      <p:sp>
        <p:nvSpPr>
          <p:cNvPr id="8" name="文本框 7">
            <a:extLst>
              <a:ext uri="{FF2B5EF4-FFF2-40B4-BE49-F238E27FC236}">
                <a16:creationId xmlns:a16="http://schemas.microsoft.com/office/drawing/2014/main" id="{0AFF2E7E-AE8F-443C-AE94-759CB51A33C0}"/>
              </a:ext>
            </a:extLst>
          </p:cNvPr>
          <p:cNvSpPr txBox="1"/>
          <p:nvPr/>
        </p:nvSpPr>
        <p:spPr>
          <a:xfrm>
            <a:off x="990600" y="3897558"/>
            <a:ext cx="2227521" cy="369332"/>
          </a:xfrm>
          <a:prstGeom prst="rect">
            <a:avLst/>
          </a:prstGeom>
          <a:noFill/>
        </p:spPr>
        <p:txBody>
          <a:bodyPr wrap="square">
            <a:spAutoFit/>
          </a:bodyPr>
          <a:lstStyle/>
          <a:p>
            <a:pPr algn="ctr" eaLnBrk="1" hangingPunct="1"/>
            <a:r>
              <a:rPr lang="zh-CN" altLang="en-US" sz="1800" dirty="0"/>
              <a:t>蒙特卡洛决策树</a:t>
            </a:r>
            <a:endParaRPr lang="en-US" altLang="zh-CN" sz="1800" dirty="0"/>
          </a:p>
        </p:txBody>
      </p:sp>
      <p:pic>
        <p:nvPicPr>
          <p:cNvPr id="7" name="图片 6">
            <a:extLst>
              <a:ext uri="{FF2B5EF4-FFF2-40B4-BE49-F238E27FC236}">
                <a16:creationId xmlns:a16="http://schemas.microsoft.com/office/drawing/2014/main" id="{19C6B580-AFB9-41FE-967D-464A157B6653}"/>
              </a:ext>
            </a:extLst>
          </p:cNvPr>
          <p:cNvPicPr>
            <a:picLocks noChangeAspect="1"/>
          </p:cNvPicPr>
          <p:nvPr/>
        </p:nvPicPr>
        <p:blipFill>
          <a:blip r:embed="rId4"/>
          <a:stretch>
            <a:fillRect/>
          </a:stretch>
        </p:blipFill>
        <p:spPr>
          <a:xfrm>
            <a:off x="4191000" y="964286"/>
            <a:ext cx="2971800" cy="1971811"/>
          </a:xfrm>
          <a:prstGeom prst="rect">
            <a:avLst/>
          </a:prstGeom>
        </p:spPr>
      </p:pic>
      <p:pic>
        <p:nvPicPr>
          <p:cNvPr id="10" name="图片 9">
            <a:extLst>
              <a:ext uri="{FF2B5EF4-FFF2-40B4-BE49-F238E27FC236}">
                <a16:creationId xmlns:a16="http://schemas.microsoft.com/office/drawing/2014/main" id="{FC16BDE6-FAC4-4246-90BF-C9F375575ACA}"/>
              </a:ext>
            </a:extLst>
          </p:cNvPr>
          <p:cNvPicPr>
            <a:picLocks noChangeAspect="1"/>
          </p:cNvPicPr>
          <p:nvPr/>
        </p:nvPicPr>
        <p:blipFill>
          <a:blip r:embed="rId5"/>
          <a:stretch>
            <a:fillRect/>
          </a:stretch>
        </p:blipFill>
        <p:spPr>
          <a:xfrm>
            <a:off x="6096000" y="3006752"/>
            <a:ext cx="2921407" cy="2004887"/>
          </a:xfrm>
          <a:prstGeom prst="rect">
            <a:avLst/>
          </a:prstGeom>
        </p:spPr>
      </p:pic>
    </p:spTree>
    <p:extLst>
      <p:ext uri="{BB962C8B-B14F-4D97-AF65-F5344CB8AC3E}">
        <p14:creationId xmlns:p14="http://schemas.microsoft.com/office/powerpoint/2010/main" val="33773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1AF2B0F-004D-41DD-B2D5-ABE10B3B9198}"/>
              </a:ext>
            </a:extLst>
          </p:cNvPr>
          <p:cNvSpPr txBox="1"/>
          <p:nvPr/>
        </p:nvSpPr>
        <p:spPr>
          <a:xfrm>
            <a:off x="152400" y="448237"/>
            <a:ext cx="8610600" cy="707886"/>
          </a:xfrm>
          <a:prstGeom prst="rect">
            <a:avLst/>
          </a:prstGeom>
          <a:noFill/>
        </p:spPr>
        <p:txBody>
          <a:bodyPr wrap="square">
            <a:spAutoFit/>
          </a:bodyPr>
          <a:lstStyle/>
          <a:p>
            <a:pPr marL="285750" indent="-285750" eaLnBrk="1" hangingPunct="1">
              <a:buFont typeface="Wingdings" panose="05000000000000000000" pitchFamily="2" charset="2"/>
              <a:buChar char="n"/>
            </a:pPr>
            <a:r>
              <a:rPr lang="en-US" altLang="zh-CN" sz="2000" dirty="0"/>
              <a:t>Arthur Samuel (1959). Machine Learning: Field of study that gives computers the ability to learn without being explicitly programmed. </a:t>
            </a:r>
          </a:p>
        </p:txBody>
      </p:sp>
      <p:pic>
        <p:nvPicPr>
          <p:cNvPr id="5" name="图片 4">
            <a:extLst>
              <a:ext uri="{FF2B5EF4-FFF2-40B4-BE49-F238E27FC236}">
                <a16:creationId xmlns:a16="http://schemas.microsoft.com/office/drawing/2014/main" id="{8E3ED5F3-7C0B-4419-8539-0699C3745C3C}"/>
              </a:ext>
            </a:extLst>
          </p:cNvPr>
          <p:cNvPicPr>
            <a:picLocks noChangeAspect="1"/>
          </p:cNvPicPr>
          <p:nvPr/>
        </p:nvPicPr>
        <p:blipFill>
          <a:blip r:embed="rId3"/>
          <a:stretch>
            <a:fillRect/>
          </a:stretch>
        </p:blipFill>
        <p:spPr>
          <a:xfrm>
            <a:off x="685800" y="1327961"/>
            <a:ext cx="2133600" cy="3087710"/>
          </a:xfrm>
          <a:prstGeom prst="rect">
            <a:avLst/>
          </a:prstGeom>
        </p:spPr>
      </p:pic>
      <p:sp>
        <p:nvSpPr>
          <p:cNvPr id="15" name="文本框 14">
            <a:extLst>
              <a:ext uri="{FF2B5EF4-FFF2-40B4-BE49-F238E27FC236}">
                <a16:creationId xmlns:a16="http://schemas.microsoft.com/office/drawing/2014/main" id="{AA51F6D6-3EC5-47A2-808C-C1C906D1A501}"/>
              </a:ext>
            </a:extLst>
          </p:cNvPr>
          <p:cNvSpPr txBox="1"/>
          <p:nvPr/>
        </p:nvSpPr>
        <p:spPr>
          <a:xfrm>
            <a:off x="3429000" y="1276350"/>
            <a:ext cx="4685414" cy="3139321"/>
          </a:xfrm>
          <a:prstGeom prst="rect">
            <a:avLst/>
          </a:prstGeom>
          <a:noFill/>
        </p:spPr>
        <p:txBody>
          <a:bodyPr wrap="square">
            <a:spAutoFit/>
          </a:bodyPr>
          <a:lstStyle/>
          <a:p>
            <a:pPr algn="just"/>
            <a:r>
              <a:rPr lang="zh-CN" altLang="en-US" b="0" i="0" dirty="0">
                <a:solidFill>
                  <a:srgbClr val="191919"/>
                </a:solidFill>
                <a:effectLst/>
                <a:latin typeface="PingFang SC"/>
              </a:rPr>
              <a:t> </a:t>
            </a:r>
            <a:r>
              <a:rPr lang="en-US" altLang="zh-CN" b="0" i="0" dirty="0">
                <a:solidFill>
                  <a:srgbClr val="191919"/>
                </a:solidFill>
                <a:effectLst/>
                <a:latin typeface="PingFang SC"/>
              </a:rPr>
              <a:t>1952 </a:t>
            </a:r>
            <a:r>
              <a:rPr lang="zh-CN" altLang="en-US" b="0" i="0" dirty="0">
                <a:solidFill>
                  <a:srgbClr val="191919"/>
                </a:solidFill>
                <a:effectLst/>
                <a:latin typeface="PingFang SC"/>
              </a:rPr>
              <a:t>年，</a:t>
            </a:r>
            <a:r>
              <a:rPr lang="en-US" altLang="zh-CN" b="0" i="0" dirty="0">
                <a:solidFill>
                  <a:srgbClr val="191919"/>
                </a:solidFill>
                <a:effectLst/>
                <a:latin typeface="PingFang SC"/>
              </a:rPr>
              <a:t>IBM </a:t>
            </a:r>
            <a:r>
              <a:rPr lang="zh-CN" altLang="en-US" b="0" i="0" dirty="0">
                <a:solidFill>
                  <a:srgbClr val="191919"/>
                </a:solidFill>
                <a:effectLst/>
                <a:latin typeface="PingFang SC"/>
              </a:rPr>
              <a:t>的 </a:t>
            </a:r>
            <a:r>
              <a:rPr lang="en-US" altLang="zh-CN" b="0" i="0" dirty="0">
                <a:solidFill>
                  <a:srgbClr val="191919"/>
                </a:solidFill>
                <a:effectLst/>
                <a:latin typeface="PingFang SC"/>
              </a:rPr>
              <a:t>Arthur Samuel</a:t>
            </a:r>
            <a:r>
              <a:rPr lang="zh-CN" altLang="en-US" b="0" i="0" dirty="0">
                <a:solidFill>
                  <a:srgbClr val="191919"/>
                </a:solidFill>
                <a:effectLst/>
                <a:latin typeface="PingFang SC"/>
              </a:rPr>
              <a:t>（被誉为“机器学习之父”）设计了一款可以学习的西洋跳棋程序。它能通过观察棋子的走位来构建新的模型，并用其提高自己的下棋技巧。</a:t>
            </a:r>
            <a:r>
              <a:rPr lang="en-US" altLang="zh-CN" b="0" i="0" dirty="0">
                <a:solidFill>
                  <a:srgbClr val="191919"/>
                </a:solidFill>
                <a:effectLst/>
                <a:latin typeface="PingFang SC"/>
              </a:rPr>
              <a:t>Samuel </a:t>
            </a:r>
            <a:r>
              <a:rPr lang="zh-CN" altLang="en-US" b="0" i="0" dirty="0">
                <a:solidFill>
                  <a:srgbClr val="191919"/>
                </a:solidFill>
                <a:effectLst/>
                <a:latin typeface="PingFang SC"/>
              </a:rPr>
              <a:t>和这个程序进行多场对弈后发现，随着时间的推移 程序的棋艺变得越来越好。</a:t>
            </a:r>
            <a:r>
              <a:rPr lang="en-US" altLang="zh-CN" b="0" i="0" dirty="0">
                <a:solidFill>
                  <a:srgbClr val="191919"/>
                </a:solidFill>
                <a:effectLst/>
                <a:latin typeface="PingFang SC"/>
              </a:rPr>
              <a:t>Samuel </a:t>
            </a:r>
            <a:r>
              <a:rPr lang="zh-CN" altLang="en-US" b="0" i="0" dirty="0">
                <a:solidFill>
                  <a:srgbClr val="191919"/>
                </a:solidFill>
                <a:effectLst/>
                <a:latin typeface="PingFang SC"/>
              </a:rPr>
              <a:t>用这个程序推翻了以往“机器无法超越人类，不能像人一样写代码和学习”这一传统认识。而他对“机器学习”的定义是：</a:t>
            </a:r>
          </a:p>
          <a:p>
            <a:pPr algn="just"/>
            <a:r>
              <a:rPr lang="zh-CN" altLang="en-US" b="0" i="0" dirty="0">
                <a:solidFill>
                  <a:srgbClr val="191919"/>
                </a:solidFill>
                <a:effectLst/>
                <a:latin typeface="PingFang SC"/>
              </a:rPr>
              <a:t>不需要确定性编程就可以赋予机器某项技能的研究领域。</a:t>
            </a:r>
          </a:p>
        </p:txBody>
      </p:sp>
    </p:spTree>
    <p:extLst>
      <p:ext uri="{BB962C8B-B14F-4D97-AF65-F5344CB8AC3E}">
        <p14:creationId xmlns:p14="http://schemas.microsoft.com/office/powerpoint/2010/main" val="423877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1AF2B0F-004D-41DD-B2D5-ABE10B3B9198}"/>
              </a:ext>
            </a:extLst>
          </p:cNvPr>
          <p:cNvSpPr txBox="1"/>
          <p:nvPr/>
        </p:nvSpPr>
        <p:spPr>
          <a:xfrm>
            <a:off x="228600" y="429397"/>
            <a:ext cx="8610600" cy="1015663"/>
          </a:xfrm>
          <a:prstGeom prst="rect">
            <a:avLst/>
          </a:prstGeom>
          <a:noFill/>
        </p:spPr>
        <p:txBody>
          <a:bodyPr wrap="square">
            <a:spAutoFit/>
          </a:bodyPr>
          <a:lstStyle/>
          <a:p>
            <a:pPr marL="285750" indent="-285750" eaLnBrk="1" hangingPunct="1">
              <a:buFont typeface="Wingdings" panose="05000000000000000000" pitchFamily="2" charset="2"/>
              <a:buChar char="n"/>
            </a:pPr>
            <a:r>
              <a:rPr lang="en-US" altLang="zh-CN" sz="2000" dirty="0"/>
              <a:t>Tom Mitchell (1998) : A computer program is said to learn from experience E with respect to some task T and some performance measure P, if its performance on T, as measured by P, improves with experience E. </a:t>
            </a:r>
          </a:p>
        </p:txBody>
      </p:sp>
      <p:sp>
        <p:nvSpPr>
          <p:cNvPr id="8" name="文本框 7">
            <a:extLst>
              <a:ext uri="{FF2B5EF4-FFF2-40B4-BE49-F238E27FC236}">
                <a16:creationId xmlns:a16="http://schemas.microsoft.com/office/drawing/2014/main" id="{422879FF-5D86-4BF0-83FC-D70F0EACC845}"/>
              </a:ext>
            </a:extLst>
          </p:cNvPr>
          <p:cNvSpPr txBox="1"/>
          <p:nvPr/>
        </p:nvSpPr>
        <p:spPr>
          <a:xfrm>
            <a:off x="152400" y="1438026"/>
            <a:ext cx="8762999" cy="646331"/>
          </a:xfrm>
          <a:prstGeom prst="rect">
            <a:avLst/>
          </a:prstGeom>
          <a:noFill/>
        </p:spPr>
        <p:txBody>
          <a:bodyPr wrap="square">
            <a:spAutoFit/>
          </a:bodyPr>
          <a:lstStyle/>
          <a:p>
            <a:r>
              <a:rPr lang="zh-CN" altLang="en-US" b="0" i="0" dirty="0">
                <a:solidFill>
                  <a:srgbClr val="C00000"/>
                </a:solidFill>
                <a:effectLst/>
                <a:latin typeface="-apple-system"/>
              </a:rPr>
              <a:t>对于某类任务 </a:t>
            </a:r>
            <a:r>
              <a:rPr lang="en-US" altLang="zh-CN" b="0" i="0" dirty="0">
                <a:solidFill>
                  <a:srgbClr val="C00000"/>
                </a:solidFill>
                <a:effectLst/>
                <a:latin typeface="-apple-system"/>
              </a:rPr>
              <a:t>T </a:t>
            </a:r>
            <a:r>
              <a:rPr lang="zh-CN" altLang="en-US" b="0" i="0" dirty="0">
                <a:solidFill>
                  <a:srgbClr val="C00000"/>
                </a:solidFill>
                <a:effectLst/>
                <a:latin typeface="-apple-system"/>
              </a:rPr>
              <a:t>和性能度量 </a:t>
            </a:r>
            <a:r>
              <a:rPr lang="en-US" altLang="zh-CN" b="0" i="0" dirty="0">
                <a:solidFill>
                  <a:srgbClr val="C00000"/>
                </a:solidFill>
                <a:effectLst/>
                <a:latin typeface="-apple-system"/>
              </a:rPr>
              <a:t>P</a:t>
            </a:r>
            <a:r>
              <a:rPr lang="zh-CN" altLang="en-US" b="0" i="0" dirty="0">
                <a:solidFill>
                  <a:srgbClr val="C00000"/>
                </a:solidFill>
                <a:effectLst/>
                <a:latin typeface="-apple-system"/>
              </a:rPr>
              <a:t>，如果一个计算机程序在 </a:t>
            </a:r>
            <a:r>
              <a:rPr lang="en-US" altLang="zh-CN" b="0" i="0" dirty="0">
                <a:solidFill>
                  <a:srgbClr val="C00000"/>
                </a:solidFill>
                <a:effectLst/>
                <a:latin typeface="-apple-system"/>
              </a:rPr>
              <a:t>T </a:t>
            </a:r>
            <a:r>
              <a:rPr lang="zh-CN" altLang="en-US" b="0" i="0" dirty="0">
                <a:solidFill>
                  <a:srgbClr val="C00000"/>
                </a:solidFill>
                <a:effectLst/>
                <a:latin typeface="-apple-system"/>
              </a:rPr>
              <a:t>上以 </a:t>
            </a:r>
            <a:r>
              <a:rPr lang="en-US" altLang="zh-CN" b="0" i="0" dirty="0">
                <a:solidFill>
                  <a:srgbClr val="C00000"/>
                </a:solidFill>
                <a:effectLst/>
                <a:latin typeface="-apple-system"/>
              </a:rPr>
              <a:t>P </a:t>
            </a:r>
            <a:r>
              <a:rPr lang="zh-CN" altLang="en-US" b="0" i="0" dirty="0">
                <a:solidFill>
                  <a:srgbClr val="C00000"/>
                </a:solidFill>
                <a:effectLst/>
                <a:latin typeface="-apple-system"/>
              </a:rPr>
              <a:t>衡量的性能随着经验 </a:t>
            </a:r>
            <a:r>
              <a:rPr lang="en-US" altLang="zh-CN" b="0" i="0" dirty="0">
                <a:solidFill>
                  <a:srgbClr val="C00000"/>
                </a:solidFill>
                <a:effectLst/>
                <a:latin typeface="-apple-system"/>
              </a:rPr>
              <a:t>E </a:t>
            </a:r>
            <a:r>
              <a:rPr lang="zh-CN" altLang="en-US" b="0" i="0" dirty="0">
                <a:solidFill>
                  <a:srgbClr val="C00000"/>
                </a:solidFill>
                <a:effectLst/>
                <a:latin typeface="-apple-system"/>
              </a:rPr>
              <a:t>而自我完善，那么我们称这个计算机程序在从经验 </a:t>
            </a:r>
            <a:r>
              <a:rPr lang="en-US" altLang="zh-CN" b="0" i="0" dirty="0">
                <a:solidFill>
                  <a:srgbClr val="C00000"/>
                </a:solidFill>
                <a:effectLst/>
                <a:latin typeface="-apple-system"/>
              </a:rPr>
              <a:t>E </a:t>
            </a:r>
            <a:r>
              <a:rPr lang="zh-CN" altLang="en-US" b="0" i="0" dirty="0">
                <a:solidFill>
                  <a:srgbClr val="C00000"/>
                </a:solidFill>
                <a:effectLst/>
                <a:latin typeface="-apple-system"/>
              </a:rPr>
              <a:t>中学习。</a:t>
            </a:r>
            <a:endParaRPr lang="zh-CN" altLang="en-US" dirty="0">
              <a:solidFill>
                <a:srgbClr val="C00000"/>
              </a:solidFill>
            </a:endParaRPr>
          </a:p>
        </p:txBody>
      </p:sp>
      <p:pic>
        <p:nvPicPr>
          <p:cNvPr id="4" name="图片 3">
            <a:extLst>
              <a:ext uri="{FF2B5EF4-FFF2-40B4-BE49-F238E27FC236}">
                <a16:creationId xmlns:a16="http://schemas.microsoft.com/office/drawing/2014/main" id="{6A160862-57C7-4108-B4AF-4E019960EA26}"/>
              </a:ext>
            </a:extLst>
          </p:cNvPr>
          <p:cNvPicPr>
            <a:picLocks noChangeAspect="1"/>
          </p:cNvPicPr>
          <p:nvPr/>
        </p:nvPicPr>
        <p:blipFill>
          <a:blip r:embed="rId3"/>
          <a:stretch>
            <a:fillRect/>
          </a:stretch>
        </p:blipFill>
        <p:spPr>
          <a:xfrm>
            <a:off x="2667000" y="2239507"/>
            <a:ext cx="3352800" cy="2237243"/>
          </a:xfrm>
          <a:prstGeom prst="rect">
            <a:avLst/>
          </a:prstGeom>
        </p:spPr>
      </p:pic>
    </p:spTree>
    <p:extLst>
      <p:ext uri="{BB962C8B-B14F-4D97-AF65-F5344CB8AC3E}">
        <p14:creationId xmlns:p14="http://schemas.microsoft.com/office/powerpoint/2010/main" val="364860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a:extLst>
              <a:ext uri="{FF2B5EF4-FFF2-40B4-BE49-F238E27FC236}">
                <a16:creationId xmlns:a16="http://schemas.microsoft.com/office/drawing/2014/main" id="{E6783135-D286-4185-876B-641143C334EA}"/>
              </a:ext>
            </a:extLst>
          </p:cNvPr>
          <p:cNvSpPr/>
          <p:nvPr/>
        </p:nvSpPr>
        <p:spPr>
          <a:xfrm>
            <a:off x="1126063" y="2774949"/>
            <a:ext cx="6553200" cy="369332"/>
          </a:xfrm>
          <a:prstGeom prst="rect">
            <a:avLst/>
          </a:prstGeom>
        </p:spPr>
        <p:txBody>
          <a:bodyPr wrap="square">
            <a:spAutoFit/>
          </a:bodyPr>
          <a:lstStyle/>
          <a:p>
            <a:r>
              <a:rPr lang="en-US" dirty="0">
                <a:solidFill>
                  <a:prstClr val="black"/>
                </a:solidFill>
              </a:rPr>
              <a:t>Classifying emails as spam or not spam. </a:t>
            </a:r>
          </a:p>
        </p:txBody>
      </p:sp>
      <p:sp>
        <p:nvSpPr>
          <p:cNvPr id="10" name="Rectangle 21">
            <a:extLst>
              <a:ext uri="{FF2B5EF4-FFF2-40B4-BE49-F238E27FC236}">
                <a16:creationId xmlns:a16="http://schemas.microsoft.com/office/drawing/2014/main" id="{3421951A-F1EE-406D-893E-A31188DFED6D}"/>
              </a:ext>
            </a:extLst>
          </p:cNvPr>
          <p:cNvSpPr/>
          <p:nvPr/>
        </p:nvSpPr>
        <p:spPr>
          <a:xfrm>
            <a:off x="1126062" y="3232149"/>
            <a:ext cx="7789337" cy="369332"/>
          </a:xfrm>
          <a:prstGeom prst="rect">
            <a:avLst/>
          </a:prstGeom>
        </p:spPr>
        <p:txBody>
          <a:bodyPr wrap="square">
            <a:spAutoFit/>
          </a:bodyPr>
          <a:lstStyle/>
          <a:p>
            <a:r>
              <a:rPr lang="en-US" dirty="0">
                <a:solidFill>
                  <a:prstClr val="black"/>
                </a:solidFill>
              </a:rPr>
              <a:t>Watching you label emails as spam or not spam. </a:t>
            </a:r>
          </a:p>
        </p:txBody>
      </p:sp>
      <p:sp>
        <p:nvSpPr>
          <p:cNvPr id="11" name="Rectangle 22">
            <a:extLst>
              <a:ext uri="{FF2B5EF4-FFF2-40B4-BE49-F238E27FC236}">
                <a16:creationId xmlns:a16="http://schemas.microsoft.com/office/drawing/2014/main" id="{05A90554-E2D0-474D-9F76-03C0FE20C47E}"/>
              </a:ext>
            </a:extLst>
          </p:cNvPr>
          <p:cNvSpPr/>
          <p:nvPr/>
        </p:nvSpPr>
        <p:spPr>
          <a:xfrm>
            <a:off x="1126063" y="3689349"/>
            <a:ext cx="7620000" cy="369332"/>
          </a:xfrm>
          <a:prstGeom prst="rect">
            <a:avLst/>
          </a:prstGeom>
        </p:spPr>
        <p:txBody>
          <a:bodyPr wrap="square">
            <a:spAutoFit/>
          </a:bodyPr>
          <a:lstStyle/>
          <a:p>
            <a:r>
              <a:rPr lang="en-US" dirty="0">
                <a:solidFill>
                  <a:prstClr val="black"/>
                </a:solidFill>
              </a:rPr>
              <a:t>The number (or fraction) of emails correctly classified as spam/not spam. </a:t>
            </a:r>
          </a:p>
        </p:txBody>
      </p:sp>
      <p:sp>
        <p:nvSpPr>
          <p:cNvPr id="12" name="Rectangle 23">
            <a:extLst>
              <a:ext uri="{FF2B5EF4-FFF2-40B4-BE49-F238E27FC236}">
                <a16:creationId xmlns:a16="http://schemas.microsoft.com/office/drawing/2014/main" id="{1EC4AA3B-1CAB-45BA-A293-D94AE3842167}"/>
              </a:ext>
            </a:extLst>
          </p:cNvPr>
          <p:cNvSpPr/>
          <p:nvPr/>
        </p:nvSpPr>
        <p:spPr>
          <a:xfrm>
            <a:off x="1126063" y="4163483"/>
            <a:ext cx="6553200" cy="369332"/>
          </a:xfrm>
          <a:prstGeom prst="rect">
            <a:avLst/>
          </a:prstGeom>
        </p:spPr>
        <p:txBody>
          <a:bodyPr wrap="square">
            <a:spAutoFit/>
          </a:bodyPr>
          <a:lstStyle/>
          <a:p>
            <a:r>
              <a:rPr lang="en-US" dirty="0">
                <a:solidFill>
                  <a:prstClr val="black"/>
                </a:solidFill>
              </a:rPr>
              <a:t>None of the above—this is not a machine learning problem.</a:t>
            </a:r>
          </a:p>
        </p:txBody>
      </p:sp>
      <p:sp>
        <p:nvSpPr>
          <p:cNvPr id="15" name="TextBox 5">
            <a:extLst>
              <a:ext uri="{FF2B5EF4-FFF2-40B4-BE49-F238E27FC236}">
                <a16:creationId xmlns:a16="http://schemas.microsoft.com/office/drawing/2014/main" id="{40EB548C-3512-4532-B2EF-C26C9AB8DBD2}"/>
              </a:ext>
            </a:extLst>
          </p:cNvPr>
          <p:cNvSpPr txBox="1"/>
          <p:nvPr/>
        </p:nvSpPr>
        <p:spPr>
          <a:xfrm>
            <a:off x="228600" y="1200150"/>
            <a:ext cx="8365063" cy="1569660"/>
          </a:xfrm>
          <a:prstGeom prst="rect">
            <a:avLst/>
          </a:prstGeom>
          <a:noFill/>
        </p:spPr>
        <p:txBody>
          <a:bodyPr wrap="square" rtlCol="0">
            <a:spAutoFit/>
          </a:bodyPr>
          <a:lstStyle/>
          <a:p>
            <a:r>
              <a:rPr lang="en-US" sz="2400" dirty="0"/>
              <a:t>Suppose your email program watches which emails you do or do not mark as spam, and based on that learns how to better filter spam.  What is the task T in this setting</a:t>
            </a:r>
            <a:r>
              <a:rPr lang="zh-CN" altLang="en-US" sz="2400" dirty="0"/>
              <a:t>？</a:t>
            </a:r>
            <a:r>
              <a:rPr lang="en-US" altLang="zh-CN" sz="2400" dirty="0"/>
              <a:t>And also P and E</a:t>
            </a:r>
            <a:r>
              <a:rPr lang="zh-CN" altLang="en-US" sz="2400" dirty="0"/>
              <a:t>？</a:t>
            </a:r>
            <a:endParaRPr lang="en-US" sz="2400" dirty="0"/>
          </a:p>
          <a:p>
            <a:endParaRPr lang="en-US" sz="2400" dirty="0">
              <a:solidFill>
                <a:prstClr val="black"/>
              </a:solidFill>
            </a:endParaRPr>
          </a:p>
        </p:txBody>
      </p:sp>
      <p:sp>
        <p:nvSpPr>
          <p:cNvPr id="16" name="TextBox 7">
            <a:extLst>
              <a:ext uri="{FF2B5EF4-FFF2-40B4-BE49-F238E27FC236}">
                <a16:creationId xmlns:a16="http://schemas.microsoft.com/office/drawing/2014/main" id="{EB356614-FC26-42AD-9F44-6B1B0646AF11}"/>
              </a:ext>
            </a:extLst>
          </p:cNvPr>
          <p:cNvSpPr txBox="1"/>
          <p:nvPr/>
        </p:nvSpPr>
        <p:spPr>
          <a:xfrm>
            <a:off x="685800" y="209550"/>
            <a:ext cx="7696200" cy="1015663"/>
          </a:xfrm>
          <a:prstGeom prst="rect">
            <a:avLst/>
          </a:prstGeom>
          <a:noFill/>
        </p:spPr>
        <p:txBody>
          <a:bodyPr wrap="square" rtlCol="0">
            <a:spAutoFit/>
          </a:bodyPr>
          <a:lstStyle/>
          <a:p>
            <a:r>
              <a:rPr lang="en-US" sz="2000" dirty="0">
                <a:solidFill>
                  <a:schemeClr val="accent1"/>
                </a:solidFill>
              </a:rPr>
              <a:t>“A computer program is said to </a:t>
            </a:r>
            <a:r>
              <a:rPr lang="en-US" sz="2000" i="1" dirty="0">
                <a:solidFill>
                  <a:schemeClr val="accent1"/>
                </a:solidFill>
              </a:rPr>
              <a:t>learn</a:t>
            </a:r>
            <a:r>
              <a:rPr lang="en-US" sz="2000" dirty="0">
                <a:solidFill>
                  <a:schemeClr val="accent1"/>
                </a:solidFill>
              </a:rPr>
              <a:t> from experience E with respect to some task T and some performance measure P, if its performance on T, as measured by P, improves with experience E.”</a:t>
            </a:r>
          </a:p>
        </p:txBody>
      </p:sp>
    </p:spTree>
    <p:extLst>
      <p:ext uri="{BB962C8B-B14F-4D97-AF65-F5344CB8AC3E}">
        <p14:creationId xmlns:p14="http://schemas.microsoft.com/office/powerpoint/2010/main" val="3966099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4373</TotalTime>
  <Words>3001</Words>
  <Application>Microsoft Office PowerPoint</Application>
  <PresentationFormat>全屏显示(16:9)</PresentationFormat>
  <Paragraphs>177</Paragraphs>
  <Slides>18</Slides>
  <Notes>14</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18</vt:i4>
      </vt:variant>
    </vt:vector>
  </HeadingPairs>
  <TitlesOfParts>
    <vt:vector size="30" baseType="lpstr">
      <vt:lpstr>-apple-system</vt:lpstr>
      <vt:lpstr>PingFang SC</vt:lpstr>
      <vt:lpstr>宋体</vt:lpstr>
      <vt:lpstr>Arial</vt:lpstr>
      <vt:lpstr>Arial</vt:lpstr>
      <vt:lpstr>Calibri</vt:lpstr>
      <vt:lpstr>Tahoma</vt:lpstr>
      <vt:lpstr>Wingdings</vt:lpstr>
      <vt:lpstr>1_Lecture</vt:lpstr>
      <vt:lpstr>2_Office Theme</vt:lpstr>
      <vt:lpstr>3_Office Theme</vt:lpstr>
      <vt:lpstr>4_Office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Cocktail party problem</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geniocean</cp:lastModifiedBy>
  <cp:revision>283</cp:revision>
  <dcterms:created xsi:type="dcterms:W3CDTF">2010-07-08T21:59:02Z</dcterms:created>
  <dcterms:modified xsi:type="dcterms:W3CDTF">2021-09-12T23:55:28Z</dcterms:modified>
</cp:coreProperties>
</file>