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7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8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9.xml" ContentType="application/vnd.openxmlformats-officedocument.presentationml.notesSlide+xml"/>
  <Override PartName="/ppt/tags/tag47.xml" ContentType="application/vnd.openxmlformats-officedocument.presentationml.tags+xml"/>
  <Override PartName="/ppt/notesSlides/notesSlide10.xml" ContentType="application/vnd.openxmlformats-officedocument.presentationml.notesSlide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notesSlides/notesSlide11.xml" ContentType="application/vnd.openxmlformats-officedocument.presentationml.notesSlide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notesSlides/notesSlide12.xml" ContentType="application/vnd.openxmlformats-officedocument.presentationml.notesSlide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notesSlides/notesSlide13.xml" ContentType="application/vnd.openxmlformats-officedocument.presentationml.notesSlide+xml"/>
  <Override PartName="/ppt/charts/chart1.xml" ContentType="application/vnd.openxmlformats-officedocument.drawingml.chart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notesSlides/notesSlide14.xml" ContentType="application/vnd.openxmlformats-officedocument.presentationml.notesSlide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notesSlides/notesSlide15.xml" ContentType="application/vnd.openxmlformats-officedocument.presentationml.notesSlid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notesSlides/notesSlide16.xml" ContentType="application/vnd.openxmlformats-officedocument.presentationml.notesSlide+xml"/>
  <Override PartName="/ppt/charts/chart2.xml" ContentType="application/vnd.openxmlformats-officedocument.drawingml.chart+xml"/>
  <Override PartName="/ppt/ink/ink1.xml" ContentType="application/inkml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notesSlides/notesSlide17.xml" ContentType="application/vnd.openxmlformats-officedocument.presentationml.notesSlide+xml"/>
  <Override PartName="/ppt/charts/chart3.xml" ContentType="application/vnd.openxmlformats-officedocument.drawingml.chart+xml"/>
  <Override PartName="/ppt/notesSlides/notesSlide18.xml" ContentType="application/vnd.openxmlformats-officedocument.presentationml.notesSlide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notesSlides/notesSlide19.xml" ContentType="application/vnd.openxmlformats-officedocument.presentationml.notesSlide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notesSlides/notesSlide20.xml" ContentType="application/vnd.openxmlformats-officedocument.presentationml.notesSlide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notesSlides/notesSlide21.xml" ContentType="application/vnd.openxmlformats-officedocument.presentationml.notesSlide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notesSlides/notesSlide22.xml" ContentType="application/vnd.openxmlformats-officedocument.presentationml.notesSlide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notesSlides/notesSlide23.xml" ContentType="application/vnd.openxmlformats-officedocument.presentationml.notesSlide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notesSlides/notesSlide24.xml" ContentType="application/vnd.openxmlformats-officedocument.presentationml.notesSlide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8" r:id="rId2"/>
    <p:sldMasterId id="2147483722" r:id="rId3"/>
  </p:sldMasterIdLst>
  <p:notesMasterIdLst>
    <p:notesMasterId r:id="rId30"/>
  </p:notesMasterIdLst>
  <p:sldIdLst>
    <p:sldId id="328" r:id="rId4"/>
    <p:sldId id="329" r:id="rId5"/>
    <p:sldId id="366" r:id="rId6"/>
    <p:sldId id="330" r:id="rId7"/>
    <p:sldId id="331" r:id="rId8"/>
    <p:sldId id="333" r:id="rId9"/>
    <p:sldId id="334" r:id="rId10"/>
    <p:sldId id="335" r:id="rId11"/>
    <p:sldId id="337" r:id="rId12"/>
    <p:sldId id="338" r:id="rId13"/>
    <p:sldId id="339" r:id="rId14"/>
    <p:sldId id="341" r:id="rId15"/>
    <p:sldId id="342" r:id="rId16"/>
    <p:sldId id="343" r:id="rId17"/>
    <p:sldId id="344" r:id="rId18"/>
    <p:sldId id="347" r:id="rId19"/>
    <p:sldId id="348" r:id="rId20"/>
    <p:sldId id="349" r:id="rId21"/>
    <p:sldId id="350" r:id="rId22"/>
    <p:sldId id="351" r:id="rId23"/>
    <p:sldId id="352" r:id="rId24"/>
    <p:sldId id="365" r:id="rId25"/>
    <p:sldId id="354" r:id="rId26"/>
    <p:sldId id="355" r:id="rId27"/>
    <p:sldId id="357" r:id="rId28"/>
    <p:sldId id="358" r:id="rId29"/>
  </p:sldIdLst>
  <p:sldSz cx="9144000" cy="5143500" type="screen16x9"/>
  <p:notesSz cx="6858000" cy="9144000"/>
  <p:custDataLst>
    <p:tags r:id="rId3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68">
          <p15:clr>
            <a:srgbClr val="A4A3A4"/>
          </p15:clr>
        </p15:guide>
        <p15:guide id="2" pos="235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CC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58970" autoAdjust="0"/>
  </p:normalViewPr>
  <p:slideViewPr>
    <p:cSldViewPr>
      <p:cViewPr varScale="1">
        <p:scale>
          <a:sx n="112" d="100"/>
          <a:sy n="112" d="100"/>
        </p:scale>
        <p:origin x="77" y="110"/>
      </p:cViewPr>
      <p:guideLst>
        <p:guide orient="horz" pos="1668"/>
        <p:guide pos="235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55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gs" Target="tags/tag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ublic\Documents\ml-class\lectures-slides\assets\2.2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low\Desktop\cs229a\marker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low\Desktop\cs229a\marker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4"/>
          <c:order val="4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FBA-47BF-8BC4-F9BC032EDC79}"/>
            </c:ext>
          </c:extLst>
        </c:ser>
        <c:ser>
          <c:idx val="5"/>
          <c:order val="5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9FBA-47BF-8BC4-F9BC032EDC79}"/>
            </c:ext>
          </c:extLst>
        </c:ser>
        <c:ser>
          <c:idx val="6"/>
          <c:order val="6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9FBA-47BF-8BC4-F9BC032EDC79}"/>
            </c:ext>
          </c:extLst>
        </c:ser>
        <c:ser>
          <c:idx val="7"/>
          <c:order val="7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9FBA-47BF-8BC4-F9BC032EDC79}"/>
            </c:ext>
          </c:extLst>
        </c:ser>
        <c:ser>
          <c:idx val="2"/>
          <c:order val="2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9FBA-47BF-8BC4-F9BC032EDC79}"/>
            </c:ext>
          </c:extLst>
        </c:ser>
        <c:ser>
          <c:idx val="3"/>
          <c:order val="3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9FBA-47BF-8BC4-F9BC032EDC79}"/>
            </c:ext>
          </c:extLst>
        </c:ser>
        <c:ser>
          <c:idx val="1"/>
          <c:order val="1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9FBA-47BF-8BC4-F9BC032EDC79}"/>
            </c:ext>
          </c:extLst>
        </c:ser>
        <c:ser>
          <c:idx val="0"/>
          <c:order val="0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9FBA-47BF-8BC4-F9BC032EDC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5303296"/>
        <c:axId val="85304832"/>
      </c:scatterChart>
      <c:valAx>
        <c:axId val="85303296"/>
        <c:scaling>
          <c:orientation val="minMax"/>
          <c:max val="400"/>
          <c:min val="0"/>
        </c:scaling>
        <c:delete val="0"/>
        <c:axPos val="b"/>
        <c:numFmt formatCode="General" sourceLinked="1"/>
        <c:majorTickMark val="cross"/>
        <c:minorTickMark val="none"/>
        <c:tickLblPos val="nextTo"/>
        <c:spPr>
          <a:ln w="38100"/>
        </c:spPr>
        <c:crossAx val="85304832"/>
        <c:crosses val="autoZero"/>
        <c:crossBetween val="midCat"/>
        <c:majorUnit val="100"/>
      </c:valAx>
      <c:valAx>
        <c:axId val="85304832"/>
        <c:scaling>
          <c:orientation val="minMax"/>
          <c:max val="3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38100"/>
        </c:spPr>
        <c:crossAx val="85303296"/>
        <c:crosses val="autoZero"/>
        <c:crossBetween val="midCat"/>
        <c:majorUnit val="1"/>
      </c:valAx>
    </c:plotArea>
    <c:plotVisOnly val="1"/>
    <c:dispBlanksAs val="gap"/>
    <c:showDLblsOverMax val="0"/>
  </c:chart>
  <c:txPr>
    <a:bodyPr/>
    <a:lstStyle/>
    <a:p>
      <a:pPr>
        <a:defRPr sz="2000"/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7"/>
            <c:spPr>
              <a:ln w="15875">
                <a:solidFill>
                  <a:srgbClr val="C00000"/>
                </a:solidFill>
              </a:ln>
            </c:spPr>
          </c:marker>
          <c:xVal>
            <c:numRef>
              <c:f>Sheet1!$A$1:$A$20</c:f>
              <c:numCache>
                <c:formatCode>General</c:formatCode>
                <c:ptCount val="20"/>
                <c:pt idx="0">
                  <c:v>59.331797235022997</c:v>
                </c:pt>
                <c:pt idx="1">
                  <c:v>82.373271889400897</c:v>
                </c:pt>
                <c:pt idx="2">
                  <c:v>112.327188940092</c:v>
                </c:pt>
                <c:pt idx="3">
                  <c:v>152.64976958525301</c:v>
                </c:pt>
                <c:pt idx="4">
                  <c:v>167.626728110599</c:v>
                </c:pt>
                <c:pt idx="5">
                  <c:v>221.77419354838699</c:v>
                </c:pt>
                <c:pt idx="6">
                  <c:v>228.68663594469999</c:v>
                </c:pt>
                <c:pt idx="7">
                  <c:v>301.267281105991</c:v>
                </c:pt>
                <c:pt idx="8">
                  <c:v>312.78801843318001</c:v>
                </c:pt>
                <c:pt idx="9">
                  <c:v>343.89400921659001</c:v>
                </c:pt>
                <c:pt idx="10">
                  <c:v>272.46543778801799</c:v>
                </c:pt>
                <c:pt idx="11">
                  <c:v>394.58525345622098</c:v>
                </c:pt>
                <c:pt idx="12">
                  <c:v>393.43317972350201</c:v>
                </c:pt>
                <c:pt idx="13">
                  <c:v>142.281105990783</c:v>
                </c:pt>
                <c:pt idx="14">
                  <c:v>88.133640552995402</c:v>
                </c:pt>
                <c:pt idx="15">
                  <c:v>127.30414746543801</c:v>
                </c:pt>
                <c:pt idx="16">
                  <c:v>189.51612903225799</c:v>
                </c:pt>
                <c:pt idx="17">
                  <c:v>262.09677419354801</c:v>
                </c:pt>
                <c:pt idx="18">
                  <c:v>433.75576036866403</c:v>
                </c:pt>
                <c:pt idx="19">
                  <c:v>134.216589861751</c:v>
                </c:pt>
              </c:numCache>
            </c:numRef>
          </c:xVal>
          <c:yVal>
            <c:numRef>
              <c:f>Sheet1!$B$1:$B$20</c:f>
              <c:numCache>
                <c:formatCode>General</c:formatCode>
                <c:ptCount val="20"/>
                <c:pt idx="0">
                  <c:v>95.760233918128705</c:v>
                </c:pt>
                <c:pt idx="1">
                  <c:v>161.549707602339</c:v>
                </c:pt>
                <c:pt idx="2">
                  <c:v>211.25730994151999</c:v>
                </c:pt>
                <c:pt idx="3">
                  <c:v>244.88304093567299</c:v>
                </c:pt>
                <c:pt idx="4">
                  <c:v>293.12865497076001</c:v>
                </c:pt>
                <c:pt idx="5">
                  <c:v>287.28070175438597</c:v>
                </c:pt>
                <c:pt idx="6">
                  <c:v>315.05847953216397</c:v>
                </c:pt>
                <c:pt idx="7">
                  <c:v>288.74269005847998</c:v>
                </c:pt>
                <c:pt idx="8">
                  <c:v>342.83625730994203</c:v>
                </c:pt>
                <c:pt idx="9">
                  <c:v>315.05847953216397</c:v>
                </c:pt>
                <c:pt idx="10">
                  <c:v>325.29239766081901</c:v>
                </c:pt>
                <c:pt idx="11">
                  <c:v>297.51461988304101</c:v>
                </c:pt>
                <c:pt idx="12">
                  <c:v>342.83625730994203</c:v>
                </c:pt>
                <c:pt idx="13">
                  <c:v>173.24561403508801</c:v>
                </c:pt>
                <c:pt idx="14">
                  <c:v>218.56725146198801</c:v>
                </c:pt>
                <c:pt idx="15">
                  <c:v>313.59649122807002</c:v>
                </c:pt>
                <c:pt idx="16">
                  <c:v>336.98830409356702</c:v>
                </c:pt>
                <c:pt idx="17">
                  <c:v>291.66666666666703</c:v>
                </c:pt>
                <c:pt idx="18">
                  <c:v>309.21052631578999</c:v>
                </c:pt>
                <c:pt idx="19">
                  <c:v>278.508771929825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E0A-46C8-BD88-A19A29F8C7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7200128"/>
        <c:axId val="87202048"/>
      </c:scatterChart>
      <c:valAx>
        <c:axId val="872001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one"/>
        <c:crossAx val="87202048"/>
        <c:crosses val="autoZero"/>
        <c:crossBetween val="midCat"/>
      </c:valAx>
      <c:valAx>
        <c:axId val="87202048"/>
        <c:scaling>
          <c:orientation val="minMax"/>
          <c:max val="350"/>
          <c:min val="0"/>
        </c:scaling>
        <c:delete val="0"/>
        <c:axPos val="l"/>
        <c:numFmt formatCode="General" sourceLinked="1"/>
        <c:majorTickMark val="out"/>
        <c:minorTickMark val="none"/>
        <c:tickLblPos val="none"/>
        <c:crossAx val="87200128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7"/>
            <c:spPr>
              <a:ln w="15875">
                <a:solidFill>
                  <a:srgbClr val="C00000"/>
                </a:solidFill>
              </a:ln>
            </c:spPr>
          </c:marker>
          <c:xVal>
            <c:numRef>
              <c:f>Sheet1!$A$1:$A$20</c:f>
              <c:numCache>
                <c:formatCode>General</c:formatCode>
                <c:ptCount val="20"/>
                <c:pt idx="0">
                  <c:v>59.331797235022997</c:v>
                </c:pt>
                <c:pt idx="1">
                  <c:v>82.373271889400897</c:v>
                </c:pt>
                <c:pt idx="2">
                  <c:v>112.327188940092</c:v>
                </c:pt>
                <c:pt idx="3">
                  <c:v>152.64976958525301</c:v>
                </c:pt>
                <c:pt idx="4">
                  <c:v>167.626728110599</c:v>
                </c:pt>
                <c:pt idx="5">
                  <c:v>221.77419354838699</c:v>
                </c:pt>
                <c:pt idx="6">
                  <c:v>228.68663594469999</c:v>
                </c:pt>
                <c:pt idx="7">
                  <c:v>301.267281105991</c:v>
                </c:pt>
                <c:pt idx="8">
                  <c:v>312.78801843318001</c:v>
                </c:pt>
                <c:pt idx="9">
                  <c:v>343.89400921659001</c:v>
                </c:pt>
                <c:pt idx="10">
                  <c:v>272.46543778801799</c:v>
                </c:pt>
                <c:pt idx="11">
                  <c:v>394.58525345622098</c:v>
                </c:pt>
                <c:pt idx="12">
                  <c:v>393.43317972350201</c:v>
                </c:pt>
                <c:pt idx="13">
                  <c:v>142.281105990783</c:v>
                </c:pt>
                <c:pt idx="14">
                  <c:v>88.133640552995402</c:v>
                </c:pt>
                <c:pt idx="15">
                  <c:v>127.30414746543801</c:v>
                </c:pt>
                <c:pt idx="16">
                  <c:v>189.51612903225799</c:v>
                </c:pt>
                <c:pt idx="17">
                  <c:v>262.09677419354801</c:v>
                </c:pt>
                <c:pt idx="18">
                  <c:v>433.75576036866403</c:v>
                </c:pt>
                <c:pt idx="19">
                  <c:v>134.216589861751</c:v>
                </c:pt>
              </c:numCache>
            </c:numRef>
          </c:xVal>
          <c:yVal>
            <c:numRef>
              <c:f>Sheet1!$B$1:$B$20</c:f>
              <c:numCache>
                <c:formatCode>General</c:formatCode>
                <c:ptCount val="20"/>
                <c:pt idx="0">
                  <c:v>95.760233918128705</c:v>
                </c:pt>
                <c:pt idx="1">
                  <c:v>161.549707602339</c:v>
                </c:pt>
                <c:pt idx="2">
                  <c:v>211.25730994151999</c:v>
                </c:pt>
                <c:pt idx="3">
                  <c:v>244.88304093567299</c:v>
                </c:pt>
                <c:pt idx="4">
                  <c:v>293.12865497076001</c:v>
                </c:pt>
                <c:pt idx="5">
                  <c:v>287.28070175438597</c:v>
                </c:pt>
                <c:pt idx="6">
                  <c:v>315.05847953216397</c:v>
                </c:pt>
                <c:pt idx="7">
                  <c:v>288.74269005847998</c:v>
                </c:pt>
                <c:pt idx="8">
                  <c:v>342.83625730994203</c:v>
                </c:pt>
                <c:pt idx="9">
                  <c:v>315.05847953216397</c:v>
                </c:pt>
                <c:pt idx="10">
                  <c:v>325.29239766081901</c:v>
                </c:pt>
                <c:pt idx="11">
                  <c:v>297.51461988304101</c:v>
                </c:pt>
                <c:pt idx="12">
                  <c:v>342.83625730994203</c:v>
                </c:pt>
                <c:pt idx="13">
                  <c:v>173.24561403508801</c:v>
                </c:pt>
                <c:pt idx="14">
                  <c:v>218.56725146198801</c:v>
                </c:pt>
                <c:pt idx="15">
                  <c:v>313.59649122807002</c:v>
                </c:pt>
                <c:pt idx="16">
                  <c:v>336.98830409356702</c:v>
                </c:pt>
                <c:pt idx="17">
                  <c:v>291.66666666666703</c:v>
                </c:pt>
                <c:pt idx="18">
                  <c:v>309.21052631578999</c:v>
                </c:pt>
                <c:pt idx="19">
                  <c:v>278.508771929825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68A-4845-8962-DE9282BC23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9499136"/>
        <c:axId val="89501056"/>
      </c:scatterChart>
      <c:valAx>
        <c:axId val="894991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one"/>
        <c:crossAx val="89501056"/>
        <c:crosses val="autoZero"/>
        <c:crossBetween val="midCat"/>
      </c:valAx>
      <c:valAx>
        <c:axId val="89501056"/>
        <c:scaling>
          <c:orientation val="minMax"/>
          <c:max val="350"/>
          <c:min val="0"/>
        </c:scaling>
        <c:delete val="0"/>
        <c:axPos val="l"/>
        <c:numFmt formatCode="General" sourceLinked="1"/>
        <c:majorTickMark val="out"/>
        <c:minorTickMark val="none"/>
        <c:tickLblPos val="none"/>
        <c:crossAx val="89499136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09-30T05:25:38.199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00FF00"/>
    </inkml:brush>
  </inkml:definitions>
  <inkml:trace contextRef="#ctx0" brushRef="#br0">15105 3199 12748,'-39'0'993,"39"0"192,0 0-385,0 0-95,0 0 32,20 0-257,-1 0 193,1 20-321,20-20-64,-19 0-63,17 20 63,3-20 32,18 0-128,-19 0-31,19 0-33,-19-20-128,0 20 32,-1 0-32,-19-20-321,0 20-63,1-21-289,-3 21-736,2-19-32,-20 19-513,0 0-1473,-20-20-3620</inkml:trace>
  <inkml:trace contextRef="#ctx0" brushRef="#br0" timeOffset="245.01">15463 3079 7559,'-20'0'2018,"0"-20"-673,20 20-737,20 0-383,-20 0 768,20 0-129,0 0-351,19 0-129,-19 0-31,20 20-1,-1 0-32,2-20-128,-21 21-63,18-2-65,-17 1 64,-1-1-64,0 2-32,-20-1 96,0 20 0,-20-21 64,0 1-192,-19 20-64,-22-20-128,2 20-224,19-1-1698,-19 1-7047</inkml:trace>
  <inkml:trace contextRef="#ctx0" brushRef="#br0" timeOffset="8336.47">3791 6618 2274,'0'0'2498,"0"0"-2018,0 0 321,0 0 1025,0 0 0,0 0-481,0 0-480,0 0-321,0 0-63,0 0-289,0-21-64,0 21 0,0 0 128,20 0 161,-20-20 95,0 20 129,0-20-129,0 20-127,18-20-97,-18 0-96,0 1-96,20-1-32,-20-20-32,21 20 0,-21-19 65,20 19-33,0-20 32,-20 20-32,19-19-32,1-2 0,-20 1 0,20 21 0,0-21 32,0 20 0,-1-20 64,1 1 0,-20-1 64,20 0-31,0 20-33,0-19-96,-1-1 224,1 1-96,0-2-96,0 2-64,-20 0 32,39-2 0,-19 1 0,1 1 0,19-1 0,-22 0 128,3-19-31,19 18-97,-20 2-32,-1 0 64,21-1 32,-20 0-128,0 21 32,-1-22 96,21 1-192,-20 1 64,1-1 32,17 20 32,-18-20-256,21 1 256,-21 19 0,-2-20 512,3 20-448,19 1-96,-20-22 0,19 22 64,1-21-160,-1-1 160,21 2-32,-21 0-64,1-1 64,1 20 0,-2-20-32,-19 20-32,20-19 64,-1 19-32,1-20 32,-1 20-32,1-19 0,0 18 32,-1-19-32,2 21 32,-1-21-32,-1 20-32,1 0 0,-1 0 0,1 1 0,0-2 64,-1-18-32,21 19 0,-21 1-32,2-2 32,-3 1 32,23-19-32,-22 19 32,1 0-32,19 0 0,-19 0 0,21-20 32,-3 21-64,1-1 0,2-20 0,-22 20 32,21 0 0,-21 0 32,21 1-32,-21-1-32,21-1 32,-21 2 32,22-1-32,-2-19-32,-19 18 32,19 1 32,1 1-128,-21-1 160,22 0-128,-23 20 64,3-20 0,17 0-32,-17 0 32,18 1-64,-19-1 32,19 0 64,-19 20-64,19-20 128,-19 0-160,19 0-64,-18 0 160,18 1 0,-19-1-64,0 0 96,19 0-192,-19-1 160,19 21 0,2-19 64,-22-20-192,21 39 96,-1-21 32,0 1-64,-19 0 32,0 1 64,-1 19-32,-19-20 64,21 20-256,-3-20 128,3 20 128,-2-20-160,1 20 64,20-20 0,-21 20 0,1-20 96,19 1-224,-18 19 128,-3 0 0,3-20 64,-1 20-96,-1-20 32,21 20 96,-21-20-160,21 20 96,-21-20-64,22 20 64,-23-21-64,23 21-32,-22-19 160,21 19-32,-21 0-192,1 0 192,0-19-96,-1 19 64,2 0-32,17-20-96,3 20 192,-22-20 0,21 20-192,-21 0 96,21-21 64,-21 21-128,22-19 64,-23 19 0,23 0 160,-2 0-192,0-20 64,1 20 32,-1 0 32,-19 0-64,19-20-32,2 20 64,-2 0-64,1-19 33,-1 19 31,-19 0 128,39 0-160,-20 0 0,2 0 96,18 0 0,-20 0-32,1-21-96,-1 21 0,-19 0 192,-1 0-288,1 21 128,1-21 32,-23 0-96,23 0 96,-1-21-32,-21 21 32,21 0 1,0 0-162,-1 0 129,-19-20-64,0 20 32,-20 0-64,0 0-64,0 0-416,-20-19-1122,0 19-3491</inkml:trace>
  <inkml:trace contextRef="#ctx0" brushRef="#br0" timeOffset="14157.8">11869 2602 6918,'0'20'737,"0"-20"-961,21 0 768,-21 0-31,20 0-481,18 0 32,3 0-481,-1 0-223,-1 0-417,1-20-545,0 20-800</inkml:trace>
  <inkml:trace contextRef="#ctx0" brushRef="#br0" timeOffset="14300.81">12545 2622 4964,'39'21'961,"-19"-21"-801,21 0-96,-3 0-256,-18 0-833,21 0-865,-2 0-832</inkml:trace>
  <inkml:trace contextRef="#ctx0" brushRef="#br0" timeOffset="14460.82">13179 2662 2370,'41'0'576,"-21"20"706,0-20 159,19 0-961,-19 0-384,20 0-224,-21 0-1441,21 0-2051</inkml:trace>
  <inkml:trace contextRef="#ctx0" brushRef="#br0" timeOffset="14597.83">13637 2742 1153,'40'20'256,"-21"-20"288,1 20 225,20-20 288,-20 0 609,-1 0-577,1 19-769,0-19-320,21 0-2050</inkml:trace>
  <inkml:trace contextRef="#ctx0" brushRef="#br0" timeOffset="14763.84">14153 2921 8456,'39'19'32,"-19"1"128,0-20-32,0 0-128,19 20 32,-19-20-384,0 0-705,1 0-1282</inkml:trace>
  <inkml:trace contextRef="#ctx0" brushRef="#br0" timeOffset="14899.85">14530 3178 3747,'40'21'192,"-40"-21"-192,20 0-768,-1 0-1282</inkml:trace>
  <inkml:trace contextRef="#ctx0" brushRef="#br0" timeOffset="15051.86">14769 3259 2914,'20'19'5445,"-20"1"-5284,18-20 543,-18 20 225,20-20-673,1 20-704,-21-20-641,20 20 160,-20 0-961,20 0-2082</inkml:trace>
  <inkml:trace contextRef="#ctx0" brushRef="#br0" timeOffset="15187.86">15026 3517 1473,'20'19'3876,"0"1"-3812,-20-20 32,20 21-160,-1-21-1410,-19 19-928</inkml:trace>
  <inkml:trace contextRef="#ctx0" brushRef="#br0" timeOffset="15268.87">15224 3655 3555,'0'21'-288</inkml:trace>
  <inkml:trace contextRef="#ctx0" brushRef="#br0" timeOffset="15405.88">15423 3934 6694,'40'0'-128,"-40"0"32,0 0-1442</inkml:trace>
  <inkml:trace contextRef="#ctx0" brushRef="#br0" timeOffset="15563.89">15641 4113 8584,'21'40'288,"-21"-21"-64,20 1-448,-20 0-2339</inkml:trace>
  <inkml:trace contextRef="#ctx0" brushRef="#br0" timeOffset="15708.89">15840 4371 12267,'20'40'160,"-20"-20"-128,0 0 32,0 0-864,0-1-5991</inkml:trace>
  <inkml:trace contextRef="#ctx0" brushRef="#br1" timeOffset="29667.69">15046 5186 14093,'-40'0'672,"21"0"-383,19 0 1152,0 0-448,0 0-545,19 0 1,21 21 95,0-21-95,19 0-1,0 0-95,-19 0-193,21 0-160,-22 0 96,21 0-384,-41 0-257,21 0-544,-20 0-1121,0-21-3844</inkml:trace>
  <inkml:trace contextRef="#ctx0" brushRef="#br1" timeOffset="29897.71">15344 5007 8263,'0'20'7784,"0"0"-8361,40-20 737,-20 20 513,19-20 288,1 20 256,-1 0-224,1-20-224,-20 19-321,19 2-96,-19-2-191,-20 1 63,0 20 32,-38-20-160,-3 19-32,1 2-64,-19-2-640,19 1-1122,-19 0-1729,19-21-9514</inkml:trace>
  <inkml:trace contextRef="#ctx0" brushRef="#br1" timeOffset="30794.76">23761 5723 15822,'-39'0'0,"39"0"97,0 0 1344,20 0-512,-1 0-160,21 0-289,19 19-128,1-19-63,19 0-33,0 0-288,0 0-481,2 0-1184,-22 0-3012</inkml:trace>
  <inkml:trace contextRef="#ctx0" brushRef="#br1" timeOffset="35502.03">3870 6458 9064,'-21'20'481,"21"-20"-417,0 0-193,0 0 258,0 0 896,0 0 192,0 0-609,21 0-95,-21-20 31,0 20-31,0 0 127,0 0 1,0-20-64,0 20-1,0-20-95,0 0-33,20 1-128,-20-22 97,20 22-225,-20-1-64,19-19 0,-19 18 0,20-18 32,-20-1 1,20 20-33,0-20 32,0 0 96,-1 1-96,1 19-96,-20-20 96,20 0 65,0 1-1,-20-1-32,20 1-32,-1-22-64,1 22 0,0-1 0,0 0-64,1 1 0,17-21 1,3 20-33,-21-19 0,19 18 32,1-17-32,-1 17 64,1 2-32,-20 0 64,19-2-192,-19 1 160,20 1-96,1 19 0,-3-20 64,3 0 0,-3 1-289,3-1 578,18 0-289,-19 1 32,0-1-32,-1 19 32,1-18-128,19-1 64,-18 20 0,-3-19 32,3-1-32,18 0 32,-19 20 0,0-20-96,-1 21 128,1-21-128,1 20 96,-3 0-32,3-19 0,18 18 0,-19-19 64,-1 21-64,1-21 0,19 0-64,-19 20 96,0-20-32,-1 21 32,2-21-32,-3 21-64,3-22 64,-1 22 32,-1-1-64,1-20 32,-1 20-32,1 0 64,0 1-96,-1-2 64,1 2 0,1-1-32,-2 0 0,1 0-32,-1 0 0,1 0 64,0 0 0,-1 1-32,1-1-64,-1-1 32,1 2 160,-20 19-192,19-20 96,2 0 0,-1 1 0,-1-2 32,1 1-64,-1 1-1,1 19 33,0-20 0,-1 20-32,-19-20 0,21 0 32,17 20 0,-17-20 0,-3 20 32,3-20-96,-1 1 64,-1 19 0,1-20 0,-1 20-32,1 0 32,19-20-32,-19 20 32,1-20 96,-2 20-160,1-20 64,-1 20 32,21 0-64,-20-20 32,-1 20-32,1-20 64,-1 20-32,22 0 0,-23-19 0,3 19 0,18 0-32,-19-20 32,0 20 0,19 0 0,-19-20 0,-1 20 32,2 0-32,-3-20 0,23 20 0,-22 0 0,1-21 96,0 21-224,-1 0 288,1 0-256,1-19 32,17 19 160,-17 0-160,-2-20 160,1 20-96,-20 0-32,19 0 96,1-19-64,-1 19 33,-19 0-66,20 0 66,-1 0-33,1 0 0,1 0 64,-3-21 32,-17 21-64,19 0 128,-1 0-224,-19 0 128,20 0-64,-20 0 0,19 0 64,1 0 0,-20 0-32,19 0 32,2 0 0,-3 0-64,-18 0 96,21-20-96,-21 20 32,19 0-64,-19 0 32,20 0 96,-21 0-96,21 0 0,-20 0 64,19 0-64,1 0 32,-20 0-64,19-20 64,1 20 0,1 0-64,-2 0 32,1 0 0,-1 0 32,1 0 0,-20 0-32,20 0 97,-1 0-97,1-19 0,-19 19 128,17 0-256,3-20 192,-3 20-96,3 0 64,-1 0-96,-21-20 96,21 20-32,0 0 0,-1 0 32,1-20 0,-1 20 0,1-20 64,1 20-128,-3-20 32,3 20 96,-2-19 0,1 19 0,20-20-32,-21 20 64,1-20-32,-1 20 32,1-20-32,1 0-160,-2 20 161,1-21-1,-1 21-96,1-19-32,0 19 64,-1-19-32,1 19 96,-1-20-128,1 20 64,1-20 0,-3 20 0,3-21 0,-3 2-64,3 19 32,-1-20 96,-1 20-224,1-20 96,19 20 160,-19-19-256,1 19 160,18-21 32,-19 21-128,-1-20 32,1 20 128,-1-19-192,1-1 160,19 0-128,-19 0 160,1 0-128,17 20 128,-17-20-160,18 1 64,-19-1-64,19 0 96,-19 0 0,-1 1 32,21-2-64,-1 2 224,-18-2-320,18 2 192,1-21-320,-1 20 640,0-20-480,1 1 224,-1 19-256,2-20 192,18 0-96,-20 1 64,1 19-64,-1-20 96,-19 20-160,-19 20 64,-3-19-352,-18 19-737,20-20-1409,-40-1-5158</inkml:trace>
  <inkml:trace contextRef="#ctx0" brushRef="#br1" timeOffset="51148.92">16396 4331 1729,'21'0'1826,"-21"0"-32,0 0-289,0 0 321,0 0 160,0 0-65,0 0-447,0 0-289,0 0-288,-21 0-225,1 0-223,0 0-193,-19 0-64,-1 21 32,-19-21-63,-1 0-33,1 0-32,-22 0-32,-18 0-96,0 0 32,20 0 0,-21 0 0,1 0 0,0 0 128,20 0 0,0 0-96,18 0-64,-18-21 64,20 21 0,-1 0 32,21 0-32,-1 0-32,20 0 0,0 0-96,20 0 96,-19 0-96,-1 0 32,20 0 64,0 21-128,-20-21 192,20 0-224,0 19 128,0-19 0,0 20 128,-21-20-192,21 20 96,0-20 32,-20 20 0,20 0 32,0 0-32,0 19 64,0-19-128,-18 20 64,18 20-96,0-21 64,0 21-32,0 0 32,0 0 0,0 19 0,0-20 64,0 21-192,0 0 128,-20-1-32,20 21 96,0-21-32,-21-20 160,21 21 160,0-21-31,-20 1-33,20 0-160,0 0-32,20-21-64,1 0 0,-21-18 0,20 18-96,-2-19 96,2 0 32,21-20 32,-21 20 65,19 0 31,1-20 32,19 0-32,1 20-32,-1-20-128,0 0 0,22 19-32,-2-19 32,20 0 32,0 0 1,1 0-65,19 0 32,0-19-32,-1 19-32,22 0 96,-21 0-32,21 0 0,-2 0-64,1 0 32,-1 0 0,22 0 0,-2 0 0,2 0 32,-22 0-32,41 19 0,-20-19 0,19 0 0,-19 0 64,20 0-96,-21 20 0,2-20 32,18 0 32,-18 20-32,-2-20-32,0 0 96,22 0-32,-22 0 32,20 0-128,2 0 64,-2 0 32,1 0-64,-20 0 0,19-20 64,1 20-32,-21 0-32,2 0 64,-2-20 0,1 20-96,0 0 64,0-19-32,-1 19 0,-18-20 0,18 20 32,-39 0 32,21-20-32,-22 20-32,1 0 64,1-20-32,-1 20-32,0 0 32,-20 0 64,1 0-160,-41 0 128,1 0-96,-1 0 96,20 0 0,2 0-32,18 0 0,-20 0-96,0 0 128,0 0 32,0 0-64,-18 0 0,-2 0-32,20 0 64,-19 0-32,-1 0 0,1 0-32,-21 0 0,2 0 96,17 0-64,-17 0 0,-21 0 0,0 0 32,-1 0-32,1 0 32,0 0 0,0-20-32,-20 20-96,20 0 0,-1-20 31,1 20 33,0-19 96,-20 19-128,20-20 96,-20 20-32,0-21-32,0 2 129,0-1-130,-20 1 33,20-1-32,0-1 0,-20-18 129,20 19-162,0-20 33,0 0 32,0-19 0,-20 19-32,20-20 64,0 1-32,0-20 0,0 19 32,0-20-32,0 20 0,0-19-32,0 19-224,0 1 641,0-20-353,20 19 0,-20 0-128,0 0-1,0 21 97,0-21-64,20 0-64,-20 21 128,0-1-96,0 0 96,20 1-32,-20 18 0,0 2 0,0 19-64,-20-21 96,20 2-96,-20 19 32,-19 0 32,19-20-32,-20 20-32,-19 0 96,19 0 64,-19-20-96,-20 20 0,-2 0 0,-18 0 64,0 0 32,-1 0-64,-19 0-64,1 0 64,-1 0 64,-41 0-64,2 0 0,-20 0 0,-21 0-64,19 0 64,22 0-32,19 0 64,1 0-64,-2 0 0,-18 0 64,-2 0-64,-18 0 32,18 0 32,2 0-32,19 0-32,-19 0 64,-2-20 0,2 20-64,0 0 64,-2 0-32,22 0 0,-22-20 0,2 20 32,-2 0-96,-18 0 32,20 0 128,-2 0 0,2 20 32,-1-20-128,0 0 32,0 0 32,-20 20-64,21-20-32,-22 20 64,2-20 0,0 20 160,0-20 0,-2 0-96,1 0 129,1 0-289,20 0 128,-22 19-128,2-19-129,20 21-159,-41-2-449,1 21-1120,-2 0-3525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6/4/2021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526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526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526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526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526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526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526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526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52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526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Pop-up Quiz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4211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Pop-up Quiz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4211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526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526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526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526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526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Pop-up Quiz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4211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526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526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526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52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42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0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06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51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87704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4410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731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311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6155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319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9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4515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1441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2460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0806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0196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56165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1860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33176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3836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761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7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16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7523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42392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08398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95939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561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50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9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9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3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8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293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>
                <a:solidFill>
                  <a:prstClr val="black"/>
                </a:solidFill>
              </a:rPr>
              <a:t>vertLeftWhite2</a:t>
            </a: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48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>
              <a:solidFill>
                <a:prstClr val="black"/>
              </a:solidFill>
            </a:endParaRPr>
          </a:p>
          <a:p>
            <a:r>
              <a:rPr lang="en-US" sz="1400" dirty="0">
                <a:solidFill>
                  <a:prstClr val="black"/>
                </a:solidFill>
              </a:rPr>
              <a:t>Ordering of</a:t>
            </a:r>
            <a:r>
              <a:rPr lang="en-US" sz="1400" baseline="0" dirty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>
                <a:solidFill>
                  <a:prstClr val="black"/>
                </a:solidFill>
              </a:rPr>
              <a:t>buttons is</a:t>
            </a:r>
            <a:r>
              <a:rPr lang="en-US" sz="1400" dirty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>
                <a:solidFill>
                  <a:prstClr val="black"/>
                </a:solidFill>
              </a:rPr>
              <a:t>24</a:t>
            </a: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7.xml"/><Relationship Id="rId4" Type="http://schemas.openxmlformats.org/officeDocument/2006/relationships/image" Target="../media/image3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1.xml"/><Relationship Id="rId13" Type="http://schemas.openxmlformats.org/officeDocument/2006/relationships/image" Target="../media/image43.png"/><Relationship Id="rId3" Type="http://schemas.openxmlformats.org/officeDocument/2006/relationships/tags" Target="../tags/tag50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2.png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tags" Target="../tags/tag53.xml"/><Relationship Id="rId11" Type="http://schemas.openxmlformats.org/officeDocument/2006/relationships/image" Target="../media/image41.png"/><Relationship Id="rId5" Type="http://schemas.openxmlformats.org/officeDocument/2006/relationships/tags" Target="../tags/tag52.xml"/><Relationship Id="rId10" Type="http://schemas.openxmlformats.org/officeDocument/2006/relationships/image" Target="../media/image40.png"/><Relationship Id="rId4" Type="http://schemas.openxmlformats.org/officeDocument/2006/relationships/tags" Target="../tags/tag51.xml"/><Relationship Id="rId9" Type="http://schemas.openxmlformats.org/officeDocument/2006/relationships/image" Target="../media/image39.png"/><Relationship Id="rId14" Type="http://schemas.openxmlformats.org/officeDocument/2006/relationships/image" Target="../media/image4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tags" Target="../tags/tag58.xml"/><Relationship Id="rId7" Type="http://schemas.openxmlformats.org/officeDocument/2006/relationships/image" Target="../media/image47.png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6" Type="http://schemas.openxmlformats.org/officeDocument/2006/relationships/chart" Target="../charts/chart1.xml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4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61.xml"/><Relationship Id="rId7" Type="http://schemas.openxmlformats.org/officeDocument/2006/relationships/tags" Target="../tags/tag65.xml"/><Relationship Id="rId12" Type="http://schemas.openxmlformats.org/officeDocument/2006/relationships/image" Target="../media/image37.png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tags" Target="../tags/tag64.xml"/><Relationship Id="rId11" Type="http://schemas.openxmlformats.org/officeDocument/2006/relationships/image" Target="../media/image46.png"/><Relationship Id="rId5" Type="http://schemas.openxmlformats.org/officeDocument/2006/relationships/tags" Target="../tags/tag63.xml"/><Relationship Id="rId10" Type="http://schemas.openxmlformats.org/officeDocument/2006/relationships/image" Target="../media/image49.png"/><Relationship Id="rId4" Type="http://schemas.openxmlformats.org/officeDocument/2006/relationships/tags" Target="../tags/tag62.xml"/><Relationship Id="rId9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tags" Target="../tags/tag68.xml"/><Relationship Id="rId7" Type="http://schemas.openxmlformats.org/officeDocument/2006/relationships/notesSlide" Target="../notesSlides/notesSlide15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70.xml"/><Relationship Id="rId10" Type="http://schemas.openxmlformats.org/officeDocument/2006/relationships/image" Target="../media/image50.png"/><Relationship Id="rId4" Type="http://schemas.openxmlformats.org/officeDocument/2006/relationships/tags" Target="../tags/tag69.xml"/><Relationship Id="rId9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13" Type="http://schemas.openxmlformats.org/officeDocument/2006/relationships/image" Target="../media/image54.png"/><Relationship Id="rId18" Type="http://schemas.openxmlformats.org/officeDocument/2006/relationships/customXml" Target="../ink/ink1.xml"/><Relationship Id="rId3" Type="http://schemas.openxmlformats.org/officeDocument/2006/relationships/tags" Target="../tags/tag73.xml"/><Relationship Id="rId7" Type="http://schemas.openxmlformats.org/officeDocument/2006/relationships/tags" Target="../tags/tag77.xml"/><Relationship Id="rId12" Type="http://schemas.openxmlformats.org/officeDocument/2006/relationships/image" Target="../media/image53.png"/><Relationship Id="rId17" Type="http://schemas.openxmlformats.org/officeDocument/2006/relationships/chart" Target="../charts/chart2.xml"/><Relationship Id="rId2" Type="http://schemas.openxmlformats.org/officeDocument/2006/relationships/tags" Target="../tags/tag72.xml"/><Relationship Id="rId16" Type="http://schemas.openxmlformats.org/officeDocument/2006/relationships/image" Target="../media/image57.png"/><Relationship Id="rId1" Type="http://schemas.openxmlformats.org/officeDocument/2006/relationships/tags" Target="../tags/tag71.xml"/><Relationship Id="rId6" Type="http://schemas.openxmlformats.org/officeDocument/2006/relationships/tags" Target="../tags/tag76.xml"/><Relationship Id="rId11" Type="http://schemas.openxmlformats.org/officeDocument/2006/relationships/image" Target="../media/image52.png"/><Relationship Id="rId5" Type="http://schemas.openxmlformats.org/officeDocument/2006/relationships/tags" Target="../tags/tag75.xml"/><Relationship Id="rId15" Type="http://schemas.openxmlformats.org/officeDocument/2006/relationships/image" Target="../media/image56.png"/><Relationship Id="rId10" Type="http://schemas.openxmlformats.org/officeDocument/2006/relationships/image" Target="../media/image51.png"/><Relationship Id="rId19" Type="http://schemas.openxmlformats.org/officeDocument/2006/relationships/image" Target="../media/image76.emf"/><Relationship Id="rId4" Type="http://schemas.openxmlformats.org/officeDocument/2006/relationships/tags" Target="../tags/tag74.xml"/><Relationship Id="rId9" Type="http://schemas.openxmlformats.org/officeDocument/2006/relationships/notesSlide" Target="../notesSlides/notesSlide16.xml"/><Relationship Id="rId14" Type="http://schemas.openxmlformats.org/officeDocument/2006/relationships/image" Target="../media/image5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chart" Target="../charts/chart3.xml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82.xml"/><Relationship Id="rId2" Type="http://schemas.openxmlformats.org/officeDocument/2006/relationships/tags" Target="../tags/tag81.xml"/><Relationship Id="rId1" Type="http://schemas.openxmlformats.org/officeDocument/2006/relationships/tags" Target="../tags/tag80.xml"/><Relationship Id="rId6" Type="http://schemas.openxmlformats.org/officeDocument/2006/relationships/image" Target="../media/image37.png"/><Relationship Id="rId5" Type="http://schemas.openxmlformats.org/officeDocument/2006/relationships/image" Target="../media/image60.png"/><Relationship Id="rId4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4.xml"/><Relationship Id="rId7" Type="http://schemas.openxmlformats.org/officeDocument/2006/relationships/image" Target="../media/image3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2.png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90.xml"/><Relationship Id="rId13" Type="http://schemas.openxmlformats.org/officeDocument/2006/relationships/image" Target="../media/image62.png"/><Relationship Id="rId18" Type="http://schemas.openxmlformats.org/officeDocument/2006/relationships/image" Target="../media/image67.png"/><Relationship Id="rId3" Type="http://schemas.openxmlformats.org/officeDocument/2006/relationships/tags" Target="../tags/tag85.xml"/><Relationship Id="rId7" Type="http://schemas.openxmlformats.org/officeDocument/2006/relationships/tags" Target="../tags/tag89.xml"/><Relationship Id="rId12" Type="http://schemas.openxmlformats.org/officeDocument/2006/relationships/image" Target="../media/image61.png"/><Relationship Id="rId17" Type="http://schemas.openxmlformats.org/officeDocument/2006/relationships/image" Target="../media/image66.png"/><Relationship Id="rId2" Type="http://schemas.openxmlformats.org/officeDocument/2006/relationships/tags" Target="../tags/tag84.xml"/><Relationship Id="rId16" Type="http://schemas.openxmlformats.org/officeDocument/2006/relationships/image" Target="../media/image65.png"/><Relationship Id="rId20" Type="http://schemas.openxmlformats.org/officeDocument/2006/relationships/image" Target="../media/image13.png"/><Relationship Id="rId1" Type="http://schemas.openxmlformats.org/officeDocument/2006/relationships/tags" Target="../tags/tag83.xml"/><Relationship Id="rId6" Type="http://schemas.openxmlformats.org/officeDocument/2006/relationships/tags" Target="../tags/tag88.xml"/><Relationship Id="rId11" Type="http://schemas.openxmlformats.org/officeDocument/2006/relationships/notesSlide" Target="../notesSlides/notesSlide19.xml"/><Relationship Id="rId5" Type="http://schemas.openxmlformats.org/officeDocument/2006/relationships/tags" Target="../tags/tag87.xml"/><Relationship Id="rId15" Type="http://schemas.openxmlformats.org/officeDocument/2006/relationships/image" Target="../media/image64.png"/><Relationship Id="rId10" Type="http://schemas.openxmlformats.org/officeDocument/2006/relationships/slideLayout" Target="../slideLayouts/slideLayout7.xml"/><Relationship Id="rId19" Type="http://schemas.openxmlformats.org/officeDocument/2006/relationships/image" Target="../media/image68.png"/><Relationship Id="rId4" Type="http://schemas.openxmlformats.org/officeDocument/2006/relationships/tags" Target="../tags/tag86.xml"/><Relationship Id="rId9" Type="http://schemas.openxmlformats.org/officeDocument/2006/relationships/tags" Target="../tags/tag91.xml"/><Relationship Id="rId14" Type="http://schemas.openxmlformats.org/officeDocument/2006/relationships/image" Target="../media/image6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99.xml"/><Relationship Id="rId13" Type="http://schemas.openxmlformats.org/officeDocument/2006/relationships/image" Target="../media/image69.png"/><Relationship Id="rId18" Type="http://schemas.openxmlformats.org/officeDocument/2006/relationships/image" Target="../media/image74.png"/><Relationship Id="rId3" Type="http://schemas.openxmlformats.org/officeDocument/2006/relationships/tags" Target="../tags/tag94.xml"/><Relationship Id="rId21" Type="http://schemas.openxmlformats.org/officeDocument/2006/relationships/image" Target="../media/image77.png"/><Relationship Id="rId7" Type="http://schemas.openxmlformats.org/officeDocument/2006/relationships/tags" Target="../tags/tag98.xml"/><Relationship Id="rId12" Type="http://schemas.openxmlformats.org/officeDocument/2006/relationships/notesSlide" Target="../notesSlides/notesSlide20.xml"/><Relationship Id="rId17" Type="http://schemas.openxmlformats.org/officeDocument/2006/relationships/image" Target="../media/image73.png"/><Relationship Id="rId2" Type="http://schemas.openxmlformats.org/officeDocument/2006/relationships/tags" Target="../tags/tag93.xml"/><Relationship Id="rId16" Type="http://schemas.openxmlformats.org/officeDocument/2006/relationships/image" Target="../media/image72.png"/><Relationship Id="rId20" Type="http://schemas.openxmlformats.org/officeDocument/2006/relationships/image" Target="../media/image76.png"/><Relationship Id="rId1" Type="http://schemas.openxmlformats.org/officeDocument/2006/relationships/tags" Target="../tags/tag92.xml"/><Relationship Id="rId6" Type="http://schemas.openxmlformats.org/officeDocument/2006/relationships/tags" Target="../tags/tag97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96.xml"/><Relationship Id="rId15" Type="http://schemas.openxmlformats.org/officeDocument/2006/relationships/image" Target="../media/image71.png"/><Relationship Id="rId10" Type="http://schemas.openxmlformats.org/officeDocument/2006/relationships/tags" Target="../tags/tag101.xml"/><Relationship Id="rId19" Type="http://schemas.openxmlformats.org/officeDocument/2006/relationships/image" Target="../media/image75.png"/><Relationship Id="rId4" Type="http://schemas.openxmlformats.org/officeDocument/2006/relationships/tags" Target="../tags/tag95.xml"/><Relationship Id="rId9" Type="http://schemas.openxmlformats.org/officeDocument/2006/relationships/tags" Target="../tags/tag100.xml"/><Relationship Id="rId14" Type="http://schemas.openxmlformats.org/officeDocument/2006/relationships/image" Target="../media/image70.png"/><Relationship Id="rId22" Type="http://schemas.openxmlformats.org/officeDocument/2006/relationships/image" Target="../media/image7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109.xml"/><Relationship Id="rId13" Type="http://schemas.openxmlformats.org/officeDocument/2006/relationships/image" Target="../media/image69.png"/><Relationship Id="rId18" Type="http://schemas.openxmlformats.org/officeDocument/2006/relationships/image" Target="../media/image74.png"/><Relationship Id="rId3" Type="http://schemas.openxmlformats.org/officeDocument/2006/relationships/tags" Target="../tags/tag104.xml"/><Relationship Id="rId21" Type="http://schemas.openxmlformats.org/officeDocument/2006/relationships/image" Target="../media/image81.png"/><Relationship Id="rId7" Type="http://schemas.openxmlformats.org/officeDocument/2006/relationships/tags" Target="../tags/tag108.xml"/><Relationship Id="rId12" Type="http://schemas.openxmlformats.org/officeDocument/2006/relationships/notesSlide" Target="../notesSlides/notesSlide21.xml"/><Relationship Id="rId17" Type="http://schemas.openxmlformats.org/officeDocument/2006/relationships/image" Target="../media/image73.png"/><Relationship Id="rId2" Type="http://schemas.openxmlformats.org/officeDocument/2006/relationships/tags" Target="../tags/tag103.xml"/><Relationship Id="rId16" Type="http://schemas.openxmlformats.org/officeDocument/2006/relationships/image" Target="../media/image72.png"/><Relationship Id="rId20" Type="http://schemas.openxmlformats.org/officeDocument/2006/relationships/image" Target="../media/image80.png"/><Relationship Id="rId1" Type="http://schemas.openxmlformats.org/officeDocument/2006/relationships/tags" Target="../tags/tag102.xml"/><Relationship Id="rId6" Type="http://schemas.openxmlformats.org/officeDocument/2006/relationships/tags" Target="../tags/tag107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106.xml"/><Relationship Id="rId15" Type="http://schemas.openxmlformats.org/officeDocument/2006/relationships/image" Target="../media/image71.png"/><Relationship Id="rId10" Type="http://schemas.openxmlformats.org/officeDocument/2006/relationships/tags" Target="../tags/tag111.xml"/><Relationship Id="rId19" Type="http://schemas.openxmlformats.org/officeDocument/2006/relationships/image" Target="../media/image79.png"/><Relationship Id="rId4" Type="http://schemas.openxmlformats.org/officeDocument/2006/relationships/tags" Target="../tags/tag105.xml"/><Relationship Id="rId9" Type="http://schemas.openxmlformats.org/officeDocument/2006/relationships/tags" Target="../tags/tag110.xml"/><Relationship Id="rId14" Type="http://schemas.openxmlformats.org/officeDocument/2006/relationships/image" Target="../media/image70.png"/><Relationship Id="rId22" Type="http://schemas.openxmlformats.org/officeDocument/2006/relationships/image" Target="../media/image8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tags" Target="../tags/tag114.xml"/><Relationship Id="rId7" Type="http://schemas.openxmlformats.org/officeDocument/2006/relationships/image" Target="../media/image83.png"/><Relationship Id="rId2" Type="http://schemas.openxmlformats.org/officeDocument/2006/relationships/tags" Target="../tags/tag113.xml"/><Relationship Id="rId1" Type="http://schemas.openxmlformats.org/officeDocument/2006/relationships/tags" Target="../tags/tag112.xml"/><Relationship Id="rId6" Type="http://schemas.openxmlformats.org/officeDocument/2006/relationships/image" Target="../media/image78.png"/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13" Type="http://schemas.openxmlformats.org/officeDocument/2006/relationships/image" Target="../media/image83.png"/><Relationship Id="rId3" Type="http://schemas.openxmlformats.org/officeDocument/2006/relationships/tags" Target="../tags/tag117.xml"/><Relationship Id="rId7" Type="http://schemas.openxmlformats.org/officeDocument/2006/relationships/tags" Target="../tags/tag121.xml"/><Relationship Id="rId12" Type="http://schemas.openxmlformats.org/officeDocument/2006/relationships/image" Target="../media/image46.png"/><Relationship Id="rId2" Type="http://schemas.openxmlformats.org/officeDocument/2006/relationships/tags" Target="../tags/tag116.xml"/><Relationship Id="rId1" Type="http://schemas.openxmlformats.org/officeDocument/2006/relationships/tags" Target="../tags/tag115.xml"/><Relationship Id="rId6" Type="http://schemas.openxmlformats.org/officeDocument/2006/relationships/tags" Target="../tags/tag120.xml"/><Relationship Id="rId11" Type="http://schemas.openxmlformats.org/officeDocument/2006/relationships/image" Target="../media/image86.png"/><Relationship Id="rId5" Type="http://schemas.openxmlformats.org/officeDocument/2006/relationships/tags" Target="../tags/tag119.xml"/><Relationship Id="rId10" Type="http://schemas.openxmlformats.org/officeDocument/2006/relationships/image" Target="../media/image85.png"/><Relationship Id="rId4" Type="http://schemas.openxmlformats.org/officeDocument/2006/relationships/tags" Target="../tags/tag118.xml"/><Relationship Id="rId9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23.xml"/><Relationship Id="rId1" Type="http://schemas.openxmlformats.org/officeDocument/2006/relationships/tags" Target="../tags/tag122.xml"/><Relationship Id="rId6" Type="http://schemas.openxmlformats.org/officeDocument/2006/relationships/image" Target="../media/image84.png"/><Relationship Id="rId5" Type="http://schemas.openxmlformats.org/officeDocument/2006/relationships/image" Target="../media/image78.png"/><Relationship Id="rId4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tags" Target="../tags/tag126.xml"/><Relationship Id="rId7" Type="http://schemas.openxmlformats.org/officeDocument/2006/relationships/image" Target="../media/image87.png"/><Relationship Id="rId2" Type="http://schemas.openxmlformats.org/officeDocument/2006/relationships/tags" Target="../tags/tag125.xml"/><Relationship Id="rId1" Type="http://schemas.openxmlformats.org/officeDocument/2006/relationships/tags" Target="../tags/tag124.xml"/><Relationship Id="rId6" Type="http://schemas.openxmlformats.org/officeDocument/2006/relationships/notesSlide" Target="../notesSlides/notesSlide25.xml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84.png"/><Relationship Id="rId4" Type="http://schemas.openxmlformats.org/officeDocument/2006/relationships/tags" Target="../tags/tag127.xml"/><Relationship Id="rId9" Type="http://schemas.openxmlformats.org/officeDocument/2006/relationships/image" Target="../media/image8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13" Type="http://schemas.openxmlformats.org/officeDocument/2006/relationships/image" Target="../media/image9.png"/><Relationship Id="rId3" Type="http://schemas.openxmlformats.org/officeDocument/2006/relationships/tags" Target="../tags/tag7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8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11" Type="http://schemas.openxmlformats.org/officeDocument/2006/relationships/image" Target="../media/image7.png"/><Relationship Id="rId5" Type="http://schemas.openxmlformats.org/officeDocument/2006/relationships/tags" Target="../tags/tag9.xml"/><Relationship Id="rId10" Type="http://schemas.openxmlformats.org/officeDocument/2006/relationships/image" Target="../media/image6.png"/><Relationship Id="rId4" Type="http://schemas.openxmlformats.org/officeDocument/2006/relationships/tags" Target="../tags/tag8.xml"/><Relationship Id="rId9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tags" Target="../tags/tag13.xml"/><Relationship Id="rId7" Type="http://schemas.openxmlformats.org/officeDocument/2006/relationships/image" Target="../media/image10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4.png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13" Type="http://schemas.openxmlformats.org/officeDocument/2006/relationships/image" Target="../media/image15.png"/><Relationship Id="rId3" Type="http://schemas.openxmlformats.org/officeDocument/2006/relationships/tags" Target="../tags/tag16.xml"/><Relationship Id="rId7" Type="http://schemas.openxmlformats.org/officeDocument/2006/relationships/tags" Target="../tags/tag20.xml"/><Relationship Id="rId12" Type="http://schemas.openxmlformats.org/officeDocument/2006/relationships/image" Target="../media/image14.png"/><Relationship Id="rId2" Type="http://schemas.openxmlformats.org/officeDocument/2006/relationships/tags" Target="../tags/tag15.xml"/><Relationship Id="rId16" Type="http://schemas.openxmlformats.org/officeDocument/2006/relationships/image" Target="../media/image18.png"/><Relationship Id="rId1" Type="http://schemas.openxmlformats.org/officeDocument/2006/relationships/tags" Target="../tags/tag14.xml"/><Relationship Id="rId6" Type="http://schemas.openxmlformats.org/officeDocument/2006/relationships/tags" Target="../tags/tag19.xml"/><Relationship Id="rId11" Type="http://schemas.openxmlformats.org/officeDocument/2006/relationships/image" Target="../media/image13.png"/><Relationship Id="rId5" Type="http://schemas.openxmlformats.org/officeDocument/2006/relationships/tags" Target="../tags/tag18.xml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tags" Target="../tags/tag17.xml"/><Relationship Id="rId9" Type="http://schemas.openxmlformats.org/officeDocument/2006/relationships/notesSlide" Target="../notesSlides/notesSlide7.xml"/><Relationship Id="rId1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28.xml"/><Relationship Id="rId13" Type="http://schemas.openxmlformats.org/officeDocument/2006/relationships/tags" Target="../tags/tag33.xml"/><Relationship Id="rId18" Type="http://schemas.openxmlformats.org/officeDocument/2006/relationships/notesSlide" Target="../notesSlides/notesSlide8.xml"/><Relationship Id="rId26" Type="http://schemas.openxmlformats.org/officeDocument/2006/relationships/image" Target="../media/image24.png"/><Relationship Id="rId3" Type="http://schemas.openxmlformats.org/officeDocument/2006/relationships/tags" Target="../tags/tag23.xml"/><Relationship Id="rId21" Type="http://schemas.openxmlformats.org/officeDocument/2006/relationships/image" Target="../media/image16.png"/><Relationship Id="rId7" Type="http://schemas.openxmlformats.org/officeDocument/2006/relationships/tags" Target="../tags/tag27.xml"/><Relationship Id="rId12" Type="http://schemas.openxmlformats.org/officeDocument/2006/relationships/tags" Target="../tags/tag32.xml"/><Relationship Id="rId17" Type="http://schemas.openxmlformats.org/officeDocument/2006/relationships/slideLayout" Target="../slideLayouts/slideLayout7.xml"/><Relationship Id="rId25" Type="http://schemas.openxmlformats.org/officeDocument/2006/relationships/image" Target="../media/image23.png"/><Relationship Id="rId2" Type="http://schemas.openxmlformats.org/officeDocument/2006/relationships/tags" Target="../tags/tag22.xml"/><Relationship Id="rId16" Type="http://schemas.openxmlformats.org/officeDocument/2006/relationships/tags" Target="../tags/tag36.xml"/><Relationship Id="rId20" Type="http://schemas.openxmlformats.org/officeDocument/2006/relationships/image" Target="../media/image20.png"/><Relationship Id="rId29" Type="http://schemas.openxmlformats.org/officeDocument/2006/relationships/image" Target="../media/image27.png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11" Type="http://schemas.openxmlformats.org/officeDocument/2006/relationships/tags" Target="../tags/tag31.xml"/><Relationship Id="rId24" Type="http://schemas.openxmlformats.org/officeDocument/2006/relationships/image" Target="../media/image22.png"/><Relationship Id="rId32" Type="http://schemas.openxmlformats.org/officeDocument/2006/relationships/image" Target="../media/image30.png"/><Relationship Id="rId5" Type="http://schemas.openxmlformats.org/officeDocument/2006/relationships/tags" Target="../tags/tag25.xml"/><Relationship Id="rId15" Type="http://schemas.openxmlformats.org/officeDocument/2006/relationships/tags" Target="../tags/tag35.xml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10" Type="http://schemas.openxmlformats.org/officeDocument/2006/relationships/tags" Target="../tags/tag30.xml"/><Relationship Id="rId19" Type="http://schemas.openxmlformats.org/officeDocument/2006/relationships/image" Target="../media/image19.png"/><Relationship Id="rId31" Type="http://schemas.openxmlformats.org/officeDocument/2006/relationships/image" Target="../media/image29.png"/><Relationship Id="rId4" Type="http://schemas.openxmlformats.org/officeDocument/2006/relationships/tags" Target="../tags/tag24.xml"/><Relationship Id="rId9" Type="http://schemas.openxmlformats.org/officeDocument/2006/relationships/tags" Target="../tags/tag29.xml"/><Relationship Id="rId14" Type="http://schemas.openxmlformats.org/officeDocument/2006/relationships/tags" Target="../tags/tag34.xml"/><Relationship Id="rId22" Type="http://schemas.openxmlformats.org/officeDocument/2006/relationships/image" Target="../media/image17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44.xml"/><Relationship Id="rId13" Type="http://schemas.openxmlformats.org/officeDocument/2006/relationships/image" Target="../media/image31.png"/><Relationship Id="rId18" Type="http://schemas.openxmlformats.org/officeDocument/2006/relationships/image" Target="../media/image36.png"/><Relationship Id="rId3" Type="http://schemas.openxmlformats.org/officeDocument/2006/relationships/tags" Target="../tags/tag39.xml"/><Relationship Id="rId7" Type="http://schemas.openxmlformats.org/officeDocument/2006/relationships/tags" Target="../tags/tag43.xml"/><Relationship Id="rId12" Type="http://schemas.openxmlformats.org/officeDocument/2006/relationships/notesSlide" Target="../notesSlides/notesSlide9.xml"/><Relationship Id="rId17" Type="http://schemas.openxmlformats.org/officeDocument/2006/relationships/image" Target="../media/image35.png"/><Relationship Id="rId2" Type="http://schemas.openxmlformats.org/officeDocument/2006/relationships/tags" Target="../tags/tag38.xml"/><Relationship Id="rId16" Type="http://schemas.openxmlformats.org/officeDocument/2006/relationships/image" Target="../media/image34.png"/><Relationship Id="rId1" Type="http://schemas.openxmlformats.org/officeDocument/2006/relationships/tags" Target="../tags/tag37.xml"/><Relationship Id="rId6" Type="http://schemas.openxmlformats.org/officeDocument/2006/relationships/tags" Target="../tags/tag42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41.xml"/><Relationship Id="rId15" Type="http://schemas.openxmlformats.org/officeDocument/2006/relationships/image" Target="../media/image33.png"/><Relationship Id="rId10" Type="http://schemas.openxmlformats.org/officeDocument/2006/relationships/tags" Target="../tags/tag46.xml"/><Relationship Id="rId19" Type="http://schemas.openxmlformats.org/officeDocument/2006/relationships/image" Target="../media/image37.png"/><Relationship Id="rId4" Type="http://schemas.openxmlformats.org/officeDocument/2006/relationships/tags" Target="../tags/tag40.xml"/><Relationship Id="rId9" Type="http://schemas.openxmlformats.org/officeDocument/2006/relationships/tags" Target="../tags/tag45.xml"/><Relationship Id="rId1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057400" y="1159206"/>
            <a:ext cx="48768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多变量线性回归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Linear Regression with multiple variables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2289385" y="2724150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2091265" y="2419350"/>
            <a:ext cx="4495800" cy="1981200"/>
          </a:xfrm>
        </p:spPr>
        <p:txBody>
          <a:bodyPr>
            <a:noAutofit/>
          </a:bodyPr>
          <a:lstStyle/>
          <a:p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多维特征</a:t>
            </a:r>
            <a:b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Multiple features</a:t>
            </a:r>
          </a:p>
        </p:txBody>
      </p:sp>
    </p:spTree>
    <p:extLst>
      <p:ext uri="{BB962C8B-B14F-4D97-AF65-F5344CB8AC3E}">
        <p14:creationId xmlns:p14="http://schemas.microsoft.com/office/powerpoint/2010/main" val="889662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/>
          <p:cNvSpPr/>
          <p:nvPr/>
        </p:nvSpPr>
        <p:spPr>
          <a:xfrm>
            <a:off x="344042" y="319171"/>
            <a:ext cx="84189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Feature Scaling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723473" y="819150"/>
            <a:ext cx="79633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500"/>
              </a:spcAft>
            </a:pPr>
            <a:r>
              <a:rPr lang="en-US" sz="2400" dirty="0"/>
              <a:t>Get every feature into approximately a                           range.</a:t>
            </a: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8075" y="944800"/>
            <a:ext cx="1575054" cy="25146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4CE28C8-18BB-483C-A50F-31A96A009FBF}"/>
              </a:ext>
            </a:extLst>
          </p:cNvPr>
          <p:cNvSpPr txBox="1"/>
          <p:nvPr/>
        </p:nvSpPr>
        <p:spPr>
          <a:xfrm>
            <a:off x="457199" y="1504950"/>
            <a:ext cx="8418957" cy="875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在我们面对多维特征问题的时候，我们要保证这些特征都具有相近的尺度，这将帮助梯度下降算法更快地收敛。</a:t>
            </a:r>
          </a:p>
        </p:txBody>
      </p:sp>
    </p:spTree>
    <p:extLst>
      <p:ext uri="{BB962C8B-B14F-4D97-AF65-F5344CB8AC3E}">
        <p14:creationId xmlns:p14="http://schemas.microsoft.com/office/powerpoint/2010/main" val="2015575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23473" y="557129"/>
            <a:ext cx="796332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500"/>
              </a:spcAft>
            </a:pPr>
            <a:r>
              <a:rPr lang="en-US" sz="2000" dirty="0"/>
              <a:t>Replace      with                to make features have approximately zero mean (Do not apply to              ).</a:t>
            </a:r>
          </a:p>
        </p:txBody>
      </p:sp>
      <p:sp>
        <p:nvSpPr>
          <p:cNvPr id="69" name="Rectangle 68"/>
          <p:cNvSpPr/>
          <p:nvPr/>
        </p:nvSpPr>
        <p:spPr>
          <a:xfrm>
            <a:off x="344042" y="133350"/>
            <a:ext cx="84189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Mean normalization</a:t>
            </a:r>
          </a:p>
        </p:txBody>
      </p:sp>
      <p:pic>
        <p:nvPicPr>
          <p:cNvPr id="22" name="Picture 2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948" y="714254"/>
            <a:ext cx="201930" cy="1524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054" y="711627"/>
            <a:ext cx="748665" cy="16764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922" y="979066"/>
            <a:ext cx="697230" cy="21145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23473" y="1357015"/>
            <a:ext cx="464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500"/>
              </a:spcAft>
            </a:pPr>
            <a:r>
              <a:rPr lang="en-US" sz="2000" dirty="0"/>
              <a:t>E.g. </a:t>
            </a:r>
            <a:endParaRPr lang="en-US" sz="2400" dirty="0"/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401538"/>
            <a:ext cx="1860804" cy="37261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023699"/>
            <a:ext cx="2295144" cy="395478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151" y="2662299"/>
            <a:ext cx="3632835" cy="21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989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80999" y="835003"/>
            <a:ext cx="7314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Gradient descent</a:t>
            </a: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597003"/>
            <a:ext cx="3450336" cy="58216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914400" y="2399471"/>
            <a:ext cx="7314247" cy="950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3360"/>
              </a:lnSpc>
              <a:buFontTx/>
              <a:buChar char="-"/>
            </a:pPr>
            <a:r>
              <a:rPr lang="en-US" sz="2800" dirty="0"/>
              <a:t>“Debugging”: How to make sure gradient descent is working correctly.</a:t>
            </a:r>
          </a:p>
        </p:txBody>
      </p:sp>
      <p:sp>
        <p:nvSpPr>
          <p:cNvPr id="4" name="Rectangle 3"/>
          <p:cNvSpPr/>
          <p:nvPr/>
        </p:nvSpPr>
        <p:spPr>
          <a:xfrm>
            <a:off x="914400" y="3105150"/>
            <a:ext cx="6477000" cy="9643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ts val="3360"/>
              </a:lnSpc>
              <a:buFontTx/>
              <a:buChar char="-"/>
            </a:pPr>
            <a:endParaRPr lang="en-US" sz="2800" dirty="0"/>
          </a:p>
          <a:p>
            <a:pPr marL="457200" indent="-457200">
              <a:lnSpc>
                <a:spcPts val="3360"/>
              </a:lnSpc>
              <a:buFontTx/>
              <a:buChar char="-"/>
            </a:pPr>
            <a:r>
              <a:rPr lang="en-US" sz="2800" dirty="0"/>
              <a:t>How to choose learning rate     .</a:t>
            </a: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3716564"/>
            <a:ext cx="228600" cy="18288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37F53933-B1F2-4230-9F9E-C08A8284A287}"/>
              </a:ext>
            </a:extLst>
          </p:cNvPr>
          <p:cNvSpPr txBox="1"/>
          <p:nvPr/>
        </p:nvSpPr>
        <p:spPr>
          <a:xfrm>
            <a:off x="380999" y="201633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Learning Rate</a:t>
            </a:r>
          </a:p>
        </p:txBody>
      </p:sp>
    </p:spTree>
    <p:extLst>
      <p:ext uri="{BB962C8B-B14F-4D97-AF65-F5344CB8AC3E}">
        <p14:creationId xmlns:p14="http://schemas.microsoft.com/office/powerpoint/2010/main" val="1705769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5029200" y="1454192"/>
            <a:ext cx="3521853" cy="964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360"/>
              </a:lnSpc>
            </a:pPr>
            <a:r>
              <a:rPr lang="en-US" sz="2400" dirty="0"/>
              <a:t>Example automatic convergence test:</a:t>
            </a:r>
          </a:p>
        </p:txBody>
      </p:sp>
      <p:sp>
        <p:nvSpPr>
          <p:cNvPr id="2" name="Rectangle 1"/>
          <p:cNvSpPr/>
          <p:nvPr/>
        </p:nvSpPr>
        <p:spPr>
          <a:xfrm>
            <a:off x="5030056" y="2771567"/>
            <a:ext cx="3048000" cy="1400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360"/>
              </a:lnSpc>
            </a:pPr>
            <a:r>
              <a:rPr lang="en-US" sz="2400" dirty="0"/>
              <a:t>Declare convergence if       decreases by less than       in one iteration.</a:t>
            </a:r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4935702"/>
              </p:ext>
            </p:extLst>
          </p:nvPr>
        </p:nvGraphicFramePr>
        <p:xfrm>
          <a:off x="685800" y="1494076"/>
          <a:ext cx="3866557" cy="28670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pic>
        <p:nvPicPr>
          <p:cNvPr id="14" name="Picture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063" y="1009563"/>
            <a:ext cx="1104138" cy="43205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2908952"/>
            <a:ext cx="534924" cy="30632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981" y="3318596"/>
            <a:ext cx="576072" cy="260604"/>
          </a:xfrm>
          <a:prstGeom prst="rect">
            <a:avLst/>
          </a:prstGeom>
        </p:spPr>
      </p:pic>
      <p:cxnSp>
        <p:nvCxnSpPr>
          <p:cNvPr id="20" name="Straight Connector 19"/>
          <p:cNvCxnSpPr/>
          <p:nvPr/>
        </p:nvCxnSpPr>
        <p:spPr>
          <a:xfrm>
            <a:off x="4724400" y="1123950"/>
            <a:ext cx="0" cy="36622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38200" y="4248513"/>
            <a:ext cx="3521853" cy="5005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000" dirty="0"/>
              <a:t>No. of iterations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5752" y="209550"/>
            <a:ext cx="7847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Making sure gradient descent is working correctly.</a:t>
            </a:r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3F0BFAD4-8660-4CA6-B4D3-080DB9CBE9EA}"/>
              </a:ext>
            </a:extLst>
          </p:cNvPr>
          <p:cNvSpPr/>
          <p:nvPr/>
        </p:nvSpPr>
        <p:spPr>
          <a:xfrm>
            <a:off x="1050878" y="1746913"/>
            <a:ext cx="2279583" cy="2026693"/>
          </a:xfrm>
          <a:custGeom>
            <a:avLst/>
            <a:gdLst>
              <a:gd name="connsiteX0" fmla="*/ 0 w 2279583"/>
              <a:gd name="connsiteY0" fmla="*/ 0 h 2026693"/>
              <a:gd name="connsiteX1" fmla="*/ 75062 w 2279583"/>
              <a:gd name="connsiteY1" fmla="*/ 300251 h 2026693"/>
              <a:gd name="connsiteX2" fmla="*/ 122829 w 2279583"/>
              <a:gd name="connsiteY2" fmla="*/ 382138 h 2026693"/>
              <a:gd name="connsiteX3" fmla="*/ 163773 w 2279583"/>
              <a:gd name="connsiteY3" fmla="*/ 477672 h 2026693"/>
              <a:gd name="connsiteX4" fmla="*/ 272955 w 2279583"/>
              <a:gd name="connsiteY4" fmla="*/ 661917 h 2026693"/>
              <a:gd name="connsiteX5" fmla="*/ 307074 w 2279583"/>
              <a:gd name="connsiteY5" fmla="*/ 743803 h 2026693"/>
              <a:gd name="connsiteX6" fmla="*/ 368489 w 2279583"/>
              <a:gd name="connsiteY6" fmla="*/ 928048 h 2026693"/>
              <a:gd name="connsiteX7" fmla="*/ 416256 w 2279583"/>
              <a:gd name="connsiteY7" fmla="*/ 1037230 h 2026693"/>
              <a:gd name="connsiteX8" fmla="*/ 518615 w 2279583"/>
              <a:gd name="connsiteY8" fmla="*/ 1173708 h 2026693"/>
              <a:gd name="connsiteX9" fmla="*/ 620973 w 2279583"/>
              <a:gd name="connsiteY9" fmla="*/ 1323833 h 2026693"/>
              <a:gd name="connsiteX10" fmla="*/ 668740 w 2279583"/>
              <a:gd name="connsiteY10" fmla="*/ 1385248 h 2026693"/>
              <a:gd name="connsiteX11" fmla="*/ 723331 w 2279583"/>
              <a:gd name="connsiteY11" fmla="*/ 1467135 h 2026693"/>
              <a:gd name="connsiteX12" fmla="*/ 771098 w 2279583"/>
              <a:gd name="connsiteY12" fmla="*/ 1528550 h 2026693"/>
              <a:gd name="connsiteX13" fmla="*/ 900752 w 2279583"/>
              <a:gd name="connsiteY13" fmla="*/ 1712794 h 2026693"/>
              <a:gd name="connsiteX14" fmla="*/ 928047 w 2279583"/>
              <a:gd name="connsiteY14" fmla="*/ 1733266 h 2026693"/>
              <a:gd name="connsiteX15" fmla="*/ 962167 w 2279583"/>
              <a:gd name="connsiteY15" fmla="*/ 1753738 h 2026693"/>
              <a:gd name="connsiteX16" fmla="*/ 1050877 w 2279583"/>
              <a:gd name="connsiteY16" fmla="*/ 1835624 h 2026693"/>
              <a:gd name="connsiteX17" fmla="*/ 1084997 w 2279583"/>
              <a:gd name="connsiteY17" fmla="*/ 1862920 h 2026693"/>
              <a:gd name="connsiteX18" fmla="*/ 1344304 w 2279583"/>
              <a:gd name="connsiteY18" fmla="*/ 1924335 h 2026693"/>
              <a:gd name="connsiteX19" fmla="*/ 1699146 w 2279583"/>
              <a:gd name="connsiteY19" fmla="*/ 1965278 h 2026693"/>
              <a:gd name="connsiteX20" fmla="*/ 1787856 w 2279583"/>
              <a:gd name="connsiteY20" fmla="*/ 1985750 h 2026693"/>
              <a:gd name="connsiteX21" fmla="*/ 1821976 w 2279583"/>
              <a:gd name="connsiteY21" fmla="*/ 1999397 h 2026693"/>
              <a:gd name="connsiteX22" fmla="*/ 1917510 w 2279583"/>
              <a:gd name="connsiteY22" fmla="*/ 2026693 h 2026693"/>
              <a:gd name="connsiteX23" fmla="*/ 2245056 w 2279583"/>
              <a:gd name="connsiteY23" fmla="*/ 2019869 h 2026693"/>
              <a:gd name="connsiteX24" fmla="*/ 2279176 w 2279583"/>
              <a:gd name="connsiteY24" fmla="*/ 1992574 h 2026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279583" h="2026693">
                <a:moveTo>
                  <a:pt x="0" y="0"/>
                </a:moveTo>
                <a:cubicBezTo>
                  <a:pt x="21112" y="105561"/>
                  <a:pt x="30396" y="203474"/>
                  <a:pt x="75062" y="300251"/>
                </a:cubicBezTo>
                <a:cubicBezTo>
                  <a:pt x="88304" y="328943"/>
                  <a:pt x="108697" y="353874"/>
                  <a:pt x="122829" y="382138"/>
                </a:cubicBezTo>
                <a:cubicBezTo>
                  <a:pt x="138323" y="413126"/>
                  <a:pt x="147392" y="447143"/>
                  <a:pt x="163773" y="477672"/>
                </a:cubicBezTo>
                <a:cubicBezTo>
                  <a:pt x="197527" y="540577"/>
                  <a:pt x="245498" y="596020"/>
                  <a:pt x="272955" y="661917"/>
                </a:cubicBezTo>
                <a:cubicBezTo>
                  <a:pt x="284328" y="689212"/>
                  <a:pt x="297083" y="715972"/>
                  <a:pt x="307074" y="743803"/>
                </a:cubicBezTo>
                <a:cubicBezTo>
                  <a:pt x="328946" y="804733"/>
                  <a:pt x="342541" y="868739"/>
                  <a:pt x="368489" y="928048"/>
                </a:cubicBezTo>
                <a:cubicBezTo>
                  <a:pt x="384411" y="964442"/>
                  <a:pt x="395542" y="1003334"/>
                  <a:pt x="416256" y="1037230"/>
                </a:cubicBezTo>
                <a:cubicBezTo>
                  <a:pt x="445909" y="1085753"/>
                  <a:pt x="486580" y="1126724"/>
                  <a:pt x="518615" y="1173708"/>
                </a:cubicBezTo>
                <a:cubicBezTo>
                  <a:pt x="552734" y="1223750"/>
                  <a:pt x="585920" y="1274441"/>
                  <a:pt x="620973" y="1323833"/>
                </a:cubicBezTo>
                <a:cubicBezTo>
                  <a:pt x="635983" y="1344983"/>
                  <a:pt x="653666" y="1364144"/>
                  <a:pt x="668740" y="1385248"/>
                </a:cubicBezTo>
                <a:cubicBezTo>
                  <a:pt x="687808" y="1411943"/>
                  <a:pt x="704263" y="1440440"/>
                  <a:pt x="723331" y="1467135"/>
                </a:cubicBezTo>
                <a:cubicBezTo>
                  <a:pt x="738405" y="1488239"/>
                  <a:pt x="755913" y="1507525"/>
                  <a:pt x="771098" y="1528550"/>
                </a:cubicBezTo>
                <a:cubicBezTo>
                  <a:pt x="815067" y="1589429"/>
                  <a:pt x="840675" y="1667735"/>
                  <a:pt x="900752" y="1712794"/>
                </a:cubicBezTo>
                <a:cubicBezTo>
                  <a:pt x="909850" y="1719618"/>
                  <a:pt x="918584" y="1726957"/>
                  <a:pt x="928047" y="1733266"/>
                </a:cubicBezTo>
                <a:cubicBezTo>
                  <a:pt x="939083" y="1740623"/>
                  <a:pt x="951978" y="1745247"/>
                  <a:pt x="962167" y="1753738"/>
                </a:cubicBezTo>
                <a:cubicBezTo>
                  <a:pt x="993082" y="1779500"/>
                  <a:pt x="1020800" y="1808889"/>
                  <a:pt x="1050877" y="1835624"/>
                </a:cubicBezTo>
                <a:cubicBezTo>
                  <a:pt x="1061763" y="1845300"/>
                  <a:pt x="1071403" y="1857691"/>
                  <a:pt x="1084997" y="1862920"/>
                </a:cubicBezTo>
                <a:cubicBezTo>
                  <a:pt x="1157809" y="1890925"/>
                  <a:pt x="1264932" y="1913982"/>
                  <a:pt x="1344304" y="1924335"/>
                </a:cubicBezTo>
                <a:cubicBezTo>
                  <a:pt x="1462369" y="1939735"/>
                  <a:pt x="1580938" y="1951012"/>
                  <a:pt x="1699146" y="1965278"/>
                </a:cubicBezTo>
                <a:cubicBezTo>
                  <a:pt x="1732614" y="1969317"/>
                  <a:pt x="1755282" y="1974892"/>
                  <a:pt x="1787856" y="1985750"/>
                </a:cubicBezTo>
                <a:cubicBezTo>
                  <a:pt x="1799477" y="1989623"/>
                  <a:pt x="1810295" y="1995708"/>
                  <a:pt x="1821976" y="1999397"/>
                </a:cubicBezTo>
                <a:cubicBezTo>
                  <a:pt x="1853558" y="2009370"/>
                  <a:pt x="1885665" y="2017594"/>
                  <a:pt x="1917510" y="2026693"/>
                </a:cubicBezTo>
                <a:lnTo>
                  <a:pt x="2245056" y="2019869"/>
                </a:lnTo>
                <a:cubicBezTo>
                  <a:pt x="2285867" y="2018329"/>
                  <a:pt x="2279176" y="2020748"/>
                  <a:pt x="2279176" y="199257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033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05752" y="209550"/>
            <a:ext cx="7847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Making sure gradient descent is working correctly.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003496" y="692983"/>
            <a:ext cx="4572000" cy="923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360"/>
              </a:lnSpc>
            </a:pPr>
            <a:r>
              <a:rPr lang="en-US" sz="2000" dirty="0"/>
              <a:t>Gradient descent not working. </a:t>
            </a:r>
          </a:p>
          <a:p>
            <a:pPr>
              <a:lnSpc>
                <a:spcPts val="3360"/>
              </a:lnSpc>
            </a:pPr>
            <a:r>
              <a:rPr lang="en-US" sz="2000" dirty="0"/>
              <a:t>Use smaller    . </a:t>
            </a: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901343"/>
            <a:ext cx="356616" cy="204216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927799" y="1854485"/>
            <a:ext cx="1943100" cy="480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1600" dirty="0"/>
              <a:t>No. of iterations</a:t>
            </a: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1018032" y="722751"/>
            <a:ext cx="0" cy="1435743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89432" y="1930685"/>
            <a:ext cx="2271411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792" y="1354664"/>
            <a:ext cx="171450" cy="13716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411" y="2509948"/>
            <a:ext cx="356616" cy="204216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902010" y="3463090"/>
            <a:ext cx="1943100" cy="480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1600" dirty="0"/>
              <a:t>No. of iterations</a:t>
            </a:r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992243" y="2331356"/>
            <a:ext cx="0" cy="1435743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763643" y="3539290"/>
            <a:ext cx="3655957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9782" y="2509948"/>
            <a:ext cx="356616" cy="204216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5490381" y="3463090"/>
            <a:ext cx="1943100" cy="480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1600" dirty="0"/>
              <a:t>No. of iterations</a:t>
            </a:r>
          </a:p>
        </p:txBody>
      </p:sp>
      <p:cxnSp>
        <p:nvCxnSpPr>
          <p:cNvPr id="29" name="Straight Connector 28"/>
          <p:cNvCxnSpPr/>
          <p:nvPr/>
        </p:nvCxnSpPr>
        <p:spPr>
          <a:xfrm flipV="1">
            <a:off x="5580614" y="1616056"/>
            <a:ext cx="0" cy="2151045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352014" y="3539290"/>
            <a:ext cx="2801386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902010" y="4149864"/>
            <a:ext cx="74924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000" dirty="0"/>
              <a:t>For sufficiently small     ,             should decrease on every iteration.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But if      is too small, gradient descent can be slow to converge.</a:t>
            </a:r>
          </a:p>
        </p:txBody>
      </p:sp>
      <p:pic>
        <p:nvPicPr>
          <p:cNvPr id="33" name="Picture 3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0852" y="4293528"/>
            <a:ext cx="171450" cy="13716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844" y="4186506"/>
            <a:ext cx="534924" cy="306324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926" y="4606659"/>
            <a:ext cx="171450" cy="137160"/>
          </a:xfrm>
          <a:prstGeom prst="rect">
            <a:avLst/>
          </a:prstGeom>
        </p:spPr>
      </p:pic>
      <p:sp>
        <p:nvSpPr>
          <p:cNvPr id="3" name="任意多边形: 形状 2">
            <a:extLst>
              <a:ext uri="{FF2B5EF4-FFF2-40B4-BE49-F238E27FC236}">
                <a16:creationId xmlns:a16="http://schemas.microsoft.com/office/drawing/2014/main" id="{037C3A70-21B3-4CD1-B0C9-F293133FC065}"/>
              </a:ext>
            </a:extLst>
          </p:cNvPr>
          <p:cNvSpPr/>
          <p:nvPr/>
        </p:nvSpPr>
        <p:spPr>
          <a:xfrm>
            <a:off x="1016758" y="839337"/>
            <a:ext cx="1166884" cy="745729"/>
          </a:xfrm>
          <a:custGeom>
            <a:avLst/>
            <a:gdLst>
              <a:gd name="connsiteX0" fmla="*/ 0 w 1166884"/>
              <a:gd name="connsiteY0" fmla="*/ 730156 h 745729"/>
              <a:gd name="connsiteX1" fmla="*/ 163773 w 1166884"/>
              <a:gd name="connsiteY1" fmla="*/ 743803 h 745729"/>
              <a:gd name="connsiteX2" fmla="*/ 368490 w 1166884"/>
              <a:gd name="connsiteY2" fmla="*/ 696036 h 745729"/>
              <a:gd name="connsiteX3" fmla="*/ 532263 w 1166884"/>
              <a:gd name="connsiteY3" fmla="*/ 641445 h 745729"/>
              <a:gd name="connsiteX4" fmla="*/ 730155 w 1166884"/>
              <a:gd name="connsiteY4" fmla="*/ 511791 h 745729"/>
              <a:gd name="connsiteX5" fmla="*/ 859809 w 1166884"/>
              <a:gd name="connsiteY5" fmla="*/ 423081 h 745729"/>
              <a:gd name="connsiteX6" fmla="*/ 934872 w 1166884"/>
              <a:gd name="connsiteY6" fmla="*/ 354842 h 745729"/>
              <a:gd name="connsiteX7" fmla="*/ 1050878 w 1166884"/>
              <a:gd name="connsiteY7" fmla="*/ 177421 h 745729"/>
              <a:gd name="connsiteX8" fmla="*/ 1091821 w 1166884"/>
              <a:gd name="connsiteY8" fmla="*/ 129654 h 745729"/>
              <a:gd name="connsiteX9" fmla="*/ 1166884 w 1166884"/>
              <a:gd name="connsiteY9" fmla="*/ 0 h 745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66884" h="745729">
                <a:moveTo>
                  <a:pt x="0" y="730156"/>
                </a:moveTo>
                <a:cubicBezTo>
                  <a:pt x="52849" y="738963"/>
                  <a:pt x="111724" y="750309"/>
                  <a:pt x="163773" y="743803"/>
                </a:cubicBezTo>
                <a:cubicBezTo>
                  <a:pt x="233304" y="735112"/>
                  <a:pt x="300974" y="714790"/>
                  <a:pt x="368490" y="696036"/>
                </a:cubicBezTo>
                <a:cubicBezTo>
                  <a:pt x="423935" y="680635"/>
                  <a:pt x="480989" y="667566"/>
                  <a:pt x="532263" y="641445"/>
                </a:cubicBezTo>
                <a:cubicBezTo>
                  <a:pt x="602531" y="605648"/>
                  <a:pt x="664035" y="554769"/>
                  <a:pt x="730155" y="511791"/>
                </a:cubicBezTo>
                <a:cubicBezTo>
                  <a:pt x="782141" y="478000"/>
                  <a:pt x="813909" y="461733"/>
                  <a:pt x="859809" y="423081"/>
                </a:cubicBezTo>
                <a:cubicBezTo>
                  <a:pt x="885674" y="401300"/>
                  <a:pt x="912944" y="380583"/>
                  <a:pt x="934872" y="354842"/>
                </a:cubicBezTo>
                <a:cubicBezTo>
                  <a:pt x="1089817" y="172950"/>
                  <a:pt x="964305" y="303344"/>
                  <a:pt x="1050878" y="177421"/>
                </a:cubicBezTo>
                <a:cubicBezTo>
                  <a:pt x="1062759" y="160140"/>
                  <a:pt x="1080706" y="147437"/>
                  <a:pt x="1091821" y="129654"/>
                </a:cubicBezTo>
                <a:cubicBezTo>
                  <a:pt x="1187265" y="-23057"/>
                  <a:pt x="1117737" y="49147"/>
                  <a:pt x="116688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A3975F18-9D3E-4902-BA82-BAC9E136DB3D}"/>
              </a:ext>
            </a:extLst>
          </p:cNvPr>
          <p:cNvSpPr/>
          <p:nvPr/>
        </p:nvSpPr>
        <p:spPr>
          <a:xfrm>
            <a:off x="1016758" y="2770496"/>
            <a:ext cx="3125338" cy="395785"/>
          </a:xfrm>
          <a:custGeom>
            <a:avLst/>
            <a:gdLst>
              <a:gd name="connsiteX0" fmla="*/ 0 w 3125338"/>
              <a:gd name="connsiteY0" fmla="*/ 40943 h 395785"/>
              <a:gd name="connsiteX1" fmla="*/ 68239 w 3125338"/>
              <a:gd name="connsiteY1" fmla="*/ 95534 h 395785"/>
              <a:gd name="connsiteX2" fmla="*/ 252484 w 3125338"/>
              <a:gd name="connsiteY2" fmla="*/ 259307 h 395785"/>
              <a:gd name="connsiteX3" fmla="*/ 300251 w 3125338"/>
              <a:gd name="connsiteY3" fmla="*/ 279779 h 395785"/>
              <a:gd name="connsiteX4" fmla="*/ 450376 w 3125338"/>
              <a:gd name="connsiteY4" fmla="*/ 252483 h 395785"/>
              <a:gd name="connsiteX5" fmla="*/ 518615 w 3125338"/>
              <a:gd name="connsiteY5" fmla="*/ 197892 h 395785"/>
              <a:gd name="connsiteX6" fmla="*/ 723332 w 3125338"/>
              <a:gd name="connsiteY6" fmla="*/ 54591 h 395785"/>
              <a:gd name="connsiteX7" fmla="*/ 805218 w 3125338"/>
              <a:gd name="connsiteY7" fmla="*/ 0 h 395785"/>
              <a:gd name="connsiteX8" fmla="*/ 955343 w 3125338"/>
              <a:gd name="connsiteY8" fmla="*/ 75062 h 395785"/>
              <a:gd name="connsiteX9" fmla="*/ 1030406 w 3125338"/>
              <a:gd name="connsiteY9" fmla="*/ 184244 h 395785"/>
              <a:gd name="connsiteX10" fmla="*/ 1344305 w 3125338"/>
              <a:gd name="connsiteY10" fmla="*/ 368489 h 395785"/>
              <a:gd name="connsiteX11" fmla="*/ 1651379 w 3125338"/>
              <a:gd name="connsiteY11" fmla="*/ 184244 h 395785"/>
              <a:gd name="connsiteX12" fmla="*/ 1869743 w 3125338"/>
              <a:gd name="connsiteY12" fmla="*/ 40943 h 395785"/>
              <a:gd name="connsiteX13" fmla="*/ 1978926 w 3125338"/>
              <a:gd name="connsiteY13" fmla="*/ 54591 h 395785"/>
              <a:gd name="connsiteX14" fmla="*/ 2040341 w 3125338"/>
              <a:gd name="connsiteY14" fmla="*/ 143301 h 395785"/>
              <a:gd name="connsiteX15" fmla="*/ 2169994 w 3125338"/>
              <a:gd name="connsiteY15" fmla="*/ 286603 h 395785"/>
              <a:gd name="connsiteX16" fmla="*/ 2388358 w 3125338"/>
              <a:gd name="connsiteY16" fmla="*/ 388961 h 395785"/>
              <a:gd name="connsiteX17" fmla="*/ 2463421 w 3125338"/>
              <a:gd name="connsiteY17" fmla="*/ 395785 h 395785"/>
              <a:gd name="connsiteX18" fmla="*/ 2579427 w 3125338"/>
              <a:gd name="connsiteY18" fmla="*/ 361665 h 395785"/>
              <a:gd name="connsiteX19" fmla="*/ 2661314 w 3125338"/>
              <a:gd name="connsiteY19" fmla="*/ 252483 h 395785"/>
              <a:gd name="connsiteX20" fmla="*/ 2715905 w 3125338"/>
              <a:gd name="connsiteY20" fmla="*/ 191068 h 395785"/>
              <a:gd name="connsiteX21" fmla="*/ 2784143 w 3125338"/>
              <a:gd name="connsiteY21" fmla="*/ 95534 h 395785"/>
              <a:gd name="connsiteX22" fmla="*/ 2886502 w 3125338"/>
              <a:gd name="connsiteY22" fmla="*/ 61414 h 395785"/>
              <a:gd name="connsiteX23" fmla="*/ 2920621 w 3125338"/>
              <a:gd name="connsiteY23" fmla="*/ 47767 h 395785"/>
              <a:gd name="connsiteX24" fmla="*/ 2947917 w 3125338"/>
              <a:gd name="connsiteY24" fmla="*/ 27295 h 395785"/>
              <a:gd name="connsiteX25" fmla="*/ 3050275 w 3125338"/>
              <a:gd name="connsiteY25" fmla="*/ 75062 h 395785"/>
              <a:gd name="connsiteX26" fmla="*/ 3084394 w 3125338"/>
              <a:gd name="connsiteY26" fmla="*/ 95534 h 395785"/>
              <a:gd name="connsiteX27" fmla="*/ 3104866 w 3125338"/>
              <a:gd name="connsiteY27" fmla="*/ 109182 h 395785"/>
              <a:gd name="connsiteX28" fmla="*/ 3125338 w 3125338"/>
              <a:gd name="connsiteY28" fmla="*/ 116005 h 395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125338" h="395785">
                <a:moveTo>
                  <a:pt x="0" y="40943"/>
                </a:moveTo>
                <a:cubicBezTo>
                  <a:pt x="22746" y="59140"/>
                  <a:pt x="46802" y="75812"/>
                  <a:pt x="68239" y="95534"/>
                </a:cubicBezTo>
                <a:cubicBezTo>
                  <a:pt x="159848" y="179814"/>
                  <a:pt x="156656" y="198784"/>
                  <a:pt x="252484" y="259307"/>
                </a:cubicBezTo>
                <a:cubicBezTo>
                  <a:pt x="267130" y="268557"/>
                  <a:pt x="284329" y="272955"/>
                  <a:pt x="300251" y="279779"/>
                </a:cubicBezTo>
                <a:cubicBezTo>
                  <a:pt x="350293" y="270680"/>
                  <a:pt x="402752" y="270342"/>
                  <a:pt x="450376" y="252483"/>
                </a:cubicBezTo>
                <a:cubicBezTo>
                  <a:pt x="477651" y="242255"/>
                  <a:pt x="495031" y="214990"/>
                  <a:pt x="518615" y="197892"/>
                </a:cubicBezTo>
                <a:cubicBezTo>
                  <a:pt x="586053" y="149000"/>
                  <a:pt x="655180" y="102482"/>
                  <a:pt x="723332" y="54591"/>
                </a:cubicBezTo>
                <a:cubicBezTo>
                  <a:pt x="788504" y="8794"/>
                  <a:pt x="749838" y="33227"/>
                  <a:pt x="805218" y="0"/>
                </a:cubicBezTo>
                <a:cubicBezTo>
                  <a:pt x="880972" y="15150"/>
                  <a:pt x="893057" y="7360"/>
                  <a:pt x="955343" y="75062"/>
                </a:cubicBezTo>
                <a:cubicBezTo>
                  <a:pt x="985245" y="107565"/>
                  <a:pt x="994324" y="158775"/>
                  <a:pt x="1030406" y="184244"/>
                </a:cubicBezTo>
                <a:cubicBezTo>
                  <a:pt x="1285404" y="364242"/>
                  <a:pt x="1170581" y="325057"/>
                  <a:pt x="1344305" y="368489"/>
                </a:cubicBezTo>
                <a:cubicBezTo>
                  <a:pt x="1482207" y="304842"/>
                  <a:pt x="1485603" y="308577"/>
                  <a:pt x="1651379" y="184244"/>
                </a:cubicBezTo>
                <a:cubicBezTo>
                  <a:pt x="1830699" y="49753"/>
                  <a:pt x="1751258" y="85374"/>
                  <a:pt x="1869743" y="40943"/>
                </a:cubicBezTo>
                <a:cubicBezTo>
                  <a:pt x="1906137" y="45492"/>
                  <a:pt x="1947475" y="35721"/>
                  <a:pt x="1978926" y="54591"/>
                </a:cubicBezTo>
                <a:cubicBezTo>
                  <a:pt x="2009766" y="73095"/>
                  <a:pt x="2018762" y="114529"/>
                  <a:pt x="2040341" y="143301"/>
                </a:cubicBezTo>
                <a:cubicBezTo>
                  <a:pt x="2064412" y="175396"/>
                  <a:pt x="2136322" y="263033"/>
                  <a:pt x="2169994" y="286603"/>
                </a:cubicBezTo>
                <a:cubicBezTo>
                  <a:pt x="2224571" y="324807"/>
                  <a:pt x="2316574" y="373356"/>
                  <a:pt x="2388358" y="388961"/>
                </a:cubicBezTo>
                <a:cubicBezTo>
                  <a:pt x="2412909" y="394298"/>
                  <a:pt x="2438400" y="393510"/>
                  <a:pt x="2463421" y="395785"/>
                </a:cubicBezTo>
                <a:cubicBezTo>
                  <a:pt x="2502090" y="384412"/>
                  <a:pt x="2543986" y="380862"/>
                  <a:pt x="2579427" y="361665"/>
                </a:cubicBezTo>
                <a:cubicBezTo>
                  <a:pt x="2612925" y="343520"/>
                  <a:pt x="2639583" y="280901"/>
                  <a:pt x="2661314" y="252483"/>
                </a:cubicBezTo>
                <a:cubicBezTo>
                  <a:pt x="2677952" y="230725"/>
                  <a:pt x="2700110" y="213445"/>
                  <a:pt x="2715905" y="191068"/>
                </a:cubicBezTo>
                <a:cubicBezTo>
                  <a:pt x="2744199" y="150984"/>
                  <a:pt x="2736054" y="120723"/>
                  <a:pt x="2784143" y="95534"/>
                </a:cubicBezTo>
                <a:cubicBezTo>
                  <a:pt x="2816002" y="78846"/>
                  <a:pt x="2852556" y="73295"/>
                  <a:pt x="2886502" y="61414"/>
                </a:cubicBezTo>
                <a:cubicBezTo>
                  <a:pt x="2898063" y="57368"/>
                  <a:pt x="2909913" y="53716"/>
                  <a:pt x="2920621" y="47767"/>
                </a:cubicBezTo>
                <a:cubicBezTo>
                  <a:pt x="2930563" y="42244"/>
                  <a:pt x="2938818" y="34119"/>
                  <a:pt x="2947917" y="27295"/>
                </a:cubicBezTo>
                <a:cubicBezTo>
                  <a:pt x="3075813" y="50549"/>
                  <a:pt x="2985040" y="17075"/>
                  <a:pt x="3050275" y="75062"/>
                </a:cubicBezTo>
                <a:cubicBezTo>
                  <a:pt x="3060188" y="83874"/>
                  <a:pt x="3073147" y="88504"/>
                  <a:pt x="3084394" y="95534"/>
                </a:cubicBezTo>
                <a:cubicBezTo>
                  <a:pt x="3091349" y="99881"/>
                  <a:pt x="3097530" y="105514"/>
                  <a:pt x="3104866" y="109182"/>
                </a:cubicBezTo>
                <a:cubicBezTo>
                  <a:pt x="3111300" y="112399"/>
                  <a:pt x="3125338" y="116005"/>
                  <a:pt x="3125338" y="11600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4B886CF5-F5E6-4791-93EE-FDC7CB573A9A}"/>
              </a:ext>
            </a:extLst>
          </p:cNvPr>
          <p:cNvSpPr/>
          <p:nvPr/>
        </p:nvSpPr>
        <p:spPr>
          <a:xfrm>
            <a:off x="5629701" y="1890215"/>
            <a:ext cx="2661314" cy="1501254"/>
          </a:xfrm>
          <a:custGeom>
            <a:avLst/>
            <a:gdLst>
              <a:gd name="connsiteX0" fmla="*/ 0 w 2661314"/>
              <a:gd name="connsiteY0" fmla="*/ 163773 h 1501254"/>
              <a:gd name="connsiteX1" fmla="*/ 136478 w 2661314"/>
              <a:gd name="connsiteY1" fmla="*/ 361666 h 1501254"/>
              <a:gd name="connsiteX2" fmla="*/ 443553 w 2661314"/>
              <a:gd name="connsiteY2" fmla="*/ 764275 h 1501254"/>
              <a:gd name="connsiteX3" fmla="*/ 491320 w 2661314"/>
              <a:gd name="connsiteY3" fmla="*/ 832513 h 1501254"/>
              <a:gd name="connsiteX4" fmla="*/ 518615 w 2661314"/>
              <a:gd name="connsiteY4" fmla="*/ 880281 h 1501254"/>
              <a:gd name="connsiteX5" fmla="*/ 566383 w 2661314"/>
              <a:gd name="connsiteY5" fmla="*/ 921224 h 1501254"/>
              <a:gd name="connsiteX6" fmla="*/ 586854 w 2661314"/>
              <a:gd name="connsiteY6" fmla="*/ 968991 h 1501254"/>
              <a:gd name="connsiteX7" fmla="*/ 668741 w 2661314"/>
              <a:gd name="connsiteY7" fmla="*/ 1064525 h 1501254"/>
              <a:gd name="connsiteX8" fmla="*/ 777923 w 2661314"/>
              <a:gd name="connsiteY8" fmla="*/ 1153236 h 1501254"/>
              <a:gd name="connsiteX9" fmla="*/ 818866 w 2661314"/>
              <a:gd name="connsiteY9" fmla="*/ 1201003 h 1501254"/>
              <a:gd name="connsiteX10" fmla="*/ 846162 w 2661314"/>
              <a:gd name="connsiteY10" fmla="*/ 1221475 h 1501254"/>
              <a:gd name="connsiteX11" fmla="*/ 941696 w 2661314"/>
              <a:gd name="connsiteY11" fmla="*/ 1282889 h 1501254"/>
              <a:gd name="connsiteX12" fmla="*/ 1071350 w 2661314"/>
              <a:gd name="connsiteY12" fmla="*/ 1357952 h 1501254"/>
              <a:gd name="connsiteX13" fmla="*/ 1119117 w 2661314"/>
              <a:gd name="connsiteY13" fmla="*/ 1398895 h 1501254"/>
              <a:gd name="connsiteX14" fmla="*/ 1166884 w 2661314"/>
              <a:gd name="connsiteY14" fmla="*/ 1412543 h 1501254"/>
              <a:gd name="connsiteX15" fmla="*/ 1214651 w 2661314"/>
              <a:gd name="connsiteY15" fmla="*/ 1433015 h 1501254"/>
              <a:gd name="connsiteX16" fmla="*/ 1310186 w 2661314"/>
              <a:gd name="connsiteY16" fmla="*/ 1467134 h 1501254"/>
              <a:gd name="connsiteX17" fmla="*/ 1426192 w 2661314"/>
              <a:gd name="connsiteY17" fmla="*/ 1494430 h 1501254"/>
              <a:gd name="connsiteX18" fmla="*/ 1487606 w 2661314"/>
              <a:gd name="connsiteY18" fmla="*/ 1501254 h 1501254"/>
              <a:gd name="connsiteX19" fmla="*/ 1624084 w 2661314"/>
              <a:gd name="connsiteY19" fmla="*/ 1453486 h 1501254"/>
              <a:gd name="connsiteX20" fmla="*/ 1903863 w 2661314"/>
              <a:gd name="connsiteY20" fmla="*/ 1221475 h 1501254"/>
              <a:gd name="connsiteX21" fmla="*/ 2094932 w 2661314"/>
              <a:gd name="connsiteY21" fmla="*/ 934872 h 1501254"/>
              <a:gd name="connsiteX22" fmla="*/ 2313296 w 2661314"/>
              <a:gd name="connsiteY22" fmla="*/ 627797 h 1501254"/>
              <a:gd name="connsiteX23" fmla="*/ 2367887 w 2661314"/>
              <a:gd name="connsiteY23" fmla="*/ 566382 h 1501254"/>
              <a:gd name="connsiteX24" fmla="*/ 2470245 w 2661314"/>
              <a:gd name="connsiteY24" fmla="*/ 402609 h 1501254"/>
              <a:gd name="connsiteX25" fmla="*/ 2552132 w 2661314"/>
              <a:gd name="connsiteY25" fmla="*/ 272955 h 1501254"/>
              <a:gd name="connsiteX26" fmla="*/ 2586251 w 2661314"/>
              <a:gd name="connsiteY26" fmla="*/ 218364 h 1501254"/>
              <a:gd name="connsiteX27" fmla="*/ 2620371 w 2661314"/>
              <a:gd name="connsiteY27" fmla="*/ 170597 h 1501254"/>
              <a:gd name="connsiteX28" fmla="*/ 2640842 w 2661314"/>
              <a:gd name="connsiteY28" fmla="*/ 75063 h 1501254"/>
              <a:gd name="connsiteX29" fmla="*/ 2661314 w 2661314"/>
              <a:gd name="connsiteY29" fmla="*/ 0 h 1501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2661314" h="1501254">
                <a:moveTo>
                  <a:pt x="0" y="163773"/>
                </a:moveTo>
                <a:cubicBezTo>
                  <a:pt x="102688" y="245924"/>
                  <a:pt x="-49793" y="117444"/>
                  <a:pt x="136478" y="361666"/>
                </a:cubicBezTo>
                <a:cubicBezTo>
                  <a:pt x="238836" y="495869"/>
                  <a:pt x="346762" y="626003"/>
                  <a:pt x="443553" y="764275"/>
                </a:cubicBezTo>
                <a:cubicBezTo>
                  <a:pt x="459475" y="787021"/>
                  <a:pt x="476237" y="809202"/>
                  <a:pt x="491320" y="832513"/>
                </a:cubicBezTo>
                <a:cubicBezTo>
                  <a:pt x="501283" y="847910"/>
                  <a:pt x="506769" y="866281"/>
                  <a:pt x="518615" y="880281"/>
                </a:cubicBezTo>
                <a:cubicBezTo>
                  <a:pt x="532161" y="896290"/>
                  <a:pt x="550460" y="907576"/>
                  <a:pt x="566383" y="921224"/>
                </a:cubicBezTo>
                <a:cubicBezTo>
                  <a:pt x="573207" y="937146"/>
                  <a:pt x="577941" y="954137"/>
                  <a:pt x="586854" y="968991"/>
                </a:cubicBezTo>
                <a:cubicBezTo>
                  <a:pt x="606162" y="1001171"/>
                  <a:pt x="639899" y="1039616"/>
                  <a:pt x="668741" y="1064525"/>
                </a:cubicBezTo>
                <a:cubicBezTo>
                  <a:pt x="704230" y="1095175"/>
                  <a:pt x="747406" y="1117632"/>
                  <a:pt x="777923" y="1153236"/>
                </a:cubicBezTo>
                <a:cubicBezTo>
                  <a:pt x="791571" y="1169158"/>
                  <a:pt x="804037" y="1186174"/>
                  <a:pt x="818866" y="1201003"/>
                </a:cubicBezTo>
                <a:cubicBezTo>
                  <a:pt x="826908" y="1209045"/>
                  <a:pt x="836699" y="1215166"/>
                  <a:pt x="846162" y="1221475"/>
                </a:cubicBezTo>
                <a:cubicBezTo>
                  <a:pt x="877661" y="1242474"/>
                  <a:pt x="910011" y="1262172"/>
                  <a:pt x="941696" y="1282889"/>
                </a:cubicBezTo>
                <a:cubicBezTo>
                  <a:pt x="1043480" y="1349440"/>
                  <a:pt x="990534" y="1323318"/>
                  <a:pt x="1071350" y="1357952"/>
                </a:cubicBezTo>
                <a:cubicBezTo>
                  <a:pt x="1087272" y="1371600"/>
                  <a:pt x="1100909" y="1388490"/>
                  <a:pt x="1119117" y="1398895"/>
                </a:cubicBezTo>
                <a:cubicBezTo>
                  <a:pt x="1133495" y="1407111"/>
                  <a:pt x="1151289" y="1406973"/>
                  <a:pt x="1166884" y="1412543"/>
                </a:cubicBezTo>
                <a:cubicBezTo>
                  <a:pt x="1183198" y="1418369"/>
                  <a:pt x="1199688" y="1424286"/>
                  <a:pt x="1214651" y="1433015"/>
                </a:cubicBezTo>
                <a:cubicBezTo>
                  <a:pt x="1287888" y="1475736"/>
                  <a:pt x="1201722" y="1455082"/>
                  <a:pt x="1310186" y="1467134"/>
                </a:cubicBezTo>
                <a:cubicBezTo>
                  <a:pt x="1337584" y="1473984"/>
                  <a:pt x="1399616" y="1490001"/>
                  <a:pt x="1426192" y="1494430"/>
                </a:cubicBezTo>
                <a:cubicBezTo>
                  <a:pt x="1446509" y="1497816"/>
                  <a:pt x="1467135" y="1498979"/>
                  <a:pt x="1487606" y="1501254"/>
                </a:cubicBezTo>
                <a:cubicBezTo>
                  <a:pt x="1533099" y="1485331"/>
                  <a:pt x="1582391" y="1477668"/>
                  <a:pt x="1624084" y="1453486"/>
                </a:cubicBezTo>
                <a:cubicBezTo>
                  <a:pt x="1703636" y="1407346"/>
                  <a:pt x="1839454" y="1310656"/>
                  <a:pt x="1903863" y="1221475"/>
                </a:cubicBezTo>
                <a:cubicBezTo>
                  <a:pt x="1971088" y="1128395"/>
                  <a:pt x="2031242" y="1030406"/>
                  <a:pt x="2094932" y="934872"/>
                </a:cubicBezTo>
                <a:cubicBezTo>
                  <a:pt x="2155181" y="844498"/>
                  <a:pt x="2246982" y="702401"/>
                  <a:pt x="2313296" y="627797"/>
                </a:cubicBezTo>
                <a:cubicBezTo>
                  <a:pt x="2331493" y="607325"/>
                  <a:pt x="2352226" y="588853"/>
                  <a:pt x="2367887" y="566382"/>
                </a:cubicBezTo>
                <a:cubicBezTo>
                  <a:pt x="2404697" y="513568"/>
                  <a:pt x="2435986" y="457112"/>
                  <a:pt x="2470245" y="402609"/>
                </a:cubicBezTo>
                <a:cubicBezTo>
                  <a:pt x="2656509" y="106278"/>
                  <a:pt x="2410419" y="499695"/>
                  <a:pt x="2552132" y="272955"/>
                </a:cubicBezTo>
                <a:cubicBezTo>
                  <a:pt x="2563505" y="254758"/>
                  <a:pt x="2573778" y="235826"/>
                  <a:pt x="2586251" y="218364"/>
                </a:cubicBezTo>
                <a:lnTo>
                  <a:pt x="2620371" y="170597"/>
                </a:lnTo>
                <a:cubicBezTo>
                  <a:pt x="2638311" y="45016"/>
                  <a:pt x="2613743" y="201531"/>
                  <a:pt x="2640842" y="75063"/>
                </a:cubicBezTo>
                <a:cubicBezTo>
                  <a:pt x="2656333" y="2768"/>
                  <a:pt x="2635901" y="50824"/>
                  <a:pt x="266131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96227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80999" y="361950"/>
            <a:ext cx="7314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Summary: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54640" y="890321"/>
            <a:ext cx="7314247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3360"/>
              </a:lnSpc>
              <a:buFontTx/>
              <a:buChar char="-"/>
            </a:pPr>
            <a:r>
              <a:rPr lang="en-US" sz="2800" dirty="0"/>
              <a:t>If     is too small: slow convergence.</a:t>
            </a:r>
          </a:p>
          <a:p>
            <a:pPr marL="457200" indent="-457200">
              <a:lnSpc>
                <a:spcPts val="3360"/>
              </a:lnSpc>
              <a:buFontTx/>
              <a:buChar char="-"/>
            </a:pPr>
            <a:r>
              <a:rPr lang="en-US" sz="2800" dirty="0"/>
              <a:t>If     is too large:         may not decrease on every iteration; may not converge.</a:t>
            </a:r>
          </a:p>
        </p:txBody>
      </p:sp>
      <p:pic>
        <p:nvPicPr>
          <p:cNvPr id="12" name="Picture 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526" y="1103402"/>
            <a:ext cx="200025" cy="16002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252" y="1533200"/>
            <a:ext cx="200025" cy="16002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6474" y="1462610"/>
            <a:ext cx="534924" cy="30632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04800" y="2560482"/>
            <a:ext cx="7314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To choose    , try</a:t>
            </a:r>
          </a:p>
        </p:txBody>
      </p:sp>
      <p:pic>
        <p:nvPicPr>
          <p:cNvPr id="15" name="Picture 1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466" y="2772904"/>
            <a:ext cx="200025" cy="16002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154" y="3216033"/>
            <a:ext cx="6576822" cy="306705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2798854" y="3083703"/>
            <a:ext cx="838200" cy="4390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545839" y="3067955"/>
            <a:ext cx="838200" cy="4390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120832" y="3067955"/>
            <a:ext cx="838200" cy="4390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3215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05752" y="209550"/>
            <a:ext cx="7847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Polynomial regression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-304800" y="1428750"/>
            <a:ext cx="1575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Price</a:t>
            </a:r>
          </a:p>
          <a:p>
            <a:pPr algn="ctr"/>
            <a:r>
              <a:rPr lang="en-US" dirty="0"/>
              <a:t>(y)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362200" y="2800350"/>
            <a:ext cx="838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Size (x)</a:t>
            </a:r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9841" y="998725"/>
            <a:ext cx="2023110" cy="30403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1676601"/>
            <a:ext cx="2985516" cy="30403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184" y="3296114"/>
            <a:ext cx="3537585" cy="25527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035" y="3619964"/>
            <a:ext cx="4265295" cy="27432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690" y="4067541"/>
            <a:ext cx="1215390" cy="25527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4152" y="4365222"/>
            <a:ext cx="1329690" cy="27432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4701187"/>
            <a:ext cx="1331595" cy="274320"/>
          </a:xfrm>
          <a:prstGeom prst="rect">
            <a:avLst/>
          </a:prstGeom>
        </p:spPr>
      </p:pic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0003934"/>
              </p:ext>
            </p:extLst>
          </p:nvPr>
        </p:nvGraphicFramePr>
        <p:xfrm>
          <a:off x="821251" y="671215"/>
          <a:ext cx="4265295" cy="22947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7"/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" name="Ink 1"/>
              <p14:cNvContentPartPr/>
              <p14:nvPr/>
            </p14:nvContentPartPr>
            <p14:xfrm>
              <a:off x="1364760" y="679320"/>
              <a:ext cx="7575480" cy="17035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356480" y="671400"/>
                <a:ext cx="7595640" cy="1719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119946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05752" y="209550"/>
            <a:ext cx="7847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Choice of features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447800" y="1745218"/>
            <a:ext cx="1575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Price</a:t>
            </a:r>
          </a:p>
          <a:p>
            <a:pPr algn="ctr"/>
            <a:r>
              <a:rPr lang="en-US" dirty="0"/>
              <a:t>(y)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343294" y="3116818"/>
            <a:ext cx="838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Size (x)</a:t>
            </a: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8915" y="3767658"/>
            <a:ext cx="3630930" cy="27432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4285582"/>
            <a:ext cx="3794760" cy="304800"/>
          </a:xfrm>
          <a:prstGeom prst="rect">
            <a:avLst/>
          </a:prstGeom>
        </p:spPr>
      </p:pic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5160604"/>
              </p:ext>
            </p:extLst>
          </p:nvPr>
        </p:nvGraphicFramePr>
        <p:xfrm>
          <a:off x="2514600" y="671215"/>
          <a:ext cx="4265295" cy="25445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30305965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110740" y="83820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多变量线性回归</a:t>
            </a:r>
            <a:endParaRPr lang="en-US" altLang="zh-CN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Linear Regression with multiple variables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2438400" y="24553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2438400" y="2266950"/>
            <a:ext cx="4495800" cy="1676400"/>
          </a:xfrm>
        </p:spPr>
        <p:txBody>
          <a:bodyPr>
            <a:noAutofit/>
          </a:bodyPr>
          <a:lstStyle/>
          <a:p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正规方程</a:t>
            </a:r>
            <a:b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Normal equation</a:t>
            </a:r>
          </a:p>
        </p:txBody>
      </p:sp>
    </p:spTree>
    <p:extLst>
      <p:ext uri="{BB962C8B-B14F-4D97-AF65-F5344CB8AC3E}">
        <p14:creationId xmlns:p14="http://schemas.microsoft.com/office/powerpoint/2010/main" val="1042191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 flipV="1">
            <a:off x="4963399" y="590550"/>
            <a:ext cx="0" cy="2357392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787321" y="2719340"/>
            <a:ext cx="2654102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2017" y="2843700"/>
            <a:ext cx="128016" cy="21945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8410" y="1007181"/>
            <a:ext cx="534924" cy="306324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38200" y="1440931"/>
            <a:ext cx="45597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Gradient Descent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38200" y="3405140"/>
            <a:ext cx="7772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Normal equation: Method to solve for </a:t>
            </a:r>
          </a:p>
          <a:p>
            <a:r>
              <a:rPr lang="en-US" sz="2800" dirty="0">
                <a:solidFill>
                  <a:srgbClr val="FF0000"/>
                </a:solidFill>
              </a:rPr>
              <a:t>analytically.</a:t>
            </a:r>
          </a:p>
        </p:txBody>
      </p:sp>
      <p:pic>
        <p:nvPicPr>
          <p:cNvPr id="23" name="Picture 2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341" y="3530645"/>
            <a:ext cx="149352" cy="256032"/>
          </a:xfrm>
          <a:prstGeom prst="rect">
            <a:avLst/>
          </a:prstGeom>
        </p:spPr>
      </p:pic>
      <p:sp>
        <p:nvSpPr>
          <p:cNvPr id="3" name="Freeform 2"/>
          <p:cNvSpPr/>
          <p:nvPr/>
        </p:nvSpPr>
        <p:spPr>
          <a:xfrm>
            <a:off x="5137487" y="1007182"/>
            <a:ext cx="1041121" cy="1391300"/>
          </a:xfrm>
          <a:custGeom>
            <a:avLst/>
            <a:gdLst>
              <a:gd name="connsiteX0" fmla="*/ 0 w 2667000"/>
              <a:gd name="connsiteY0" fmla="*/ 0 h 2076450"/>
              <a:gd name="connsiteX1" fmla="*/ 800100 w 2667000"/>
              <a:gd name="connsiteY1" fmla="*/ 1724025 h 2076450"/>
              <a:gd name="connsiteX2" fmla="*/ 2667000 w 2667000"/>
              <a:gd name="connsiteY2" fmla="*/ 2076450 h 2076450"/>
              <a:gd name="connsiteX0" fmla="*/ 0 w 1819275"/>
              <a:gd name="connsiteY0" fmla="*/ 0 h 2085975"/>
              <a:gd name="connsiteX1" fmla="*/ 800100 w 1819275"/>
              <a:gd name="connsiteY1" fmla="*/ 1724025 h 2085975"/>
              <a:gd name="connsiteX2" fmla="*/ 1819275 w 1819275"/>
              <a:gd name="connsiteY2" fmla="*/ 2085975 h 2085975"/>
              <a:gd name="connsiteX0" fmla="*/ 0 w 1819275"/>
              <a:gd name="connsiteY0" fmla="*/ 0 h 2085975"/>
              <a:gd name="connsiteX1" fmla="*/ 609600 w 1819275"/>
              <a:gd name="connsiteY1" fmla="*/ 1504950 h 2085975"/>
              <a:gd name="connsiteX2" fmla="*/ 1819275 w 1819275"/>
              <a:gd name="connsiteY2" fmla="*/ 2085975 h 2085975"/>
              <a:gd name="connsiteX0" fmla="*/ 0 w 1819275"/>
              <a:gd name="connsiteY0" fmla="*/ 0 h 2085975"/>
              <a:gd name="connsiteX1" fmla="*/ 609600 w 1819275"/>
              <a:gd name="connsiteY1" fmla="*/ 1504950 h 2085975"/>
              <a:gd name="connsiteX2" fmla="*/ 1819275 w 1819275"/>
              <a:gd name="connsiteY2" fmla="*/ 2085975 h 2085975"/>
              <a:gd name="connsiteX0" fmla="*/ 0 w 1819275"/>
              <a:gd name="connsiteY0" fmla="*/ 0 h 2087456"/>
              <a:gd name="connsiteX1" fmla="*/ 609600 w 1819275"/>
              <a:gd name="connsiteY1" fmla="*/ 1504950 h 2087456"/>
              <a:gd name="connsiteX2" fmla="*/ 1819275 w 1819275"/>
              <a:gd name="connsiteY2" fmla="*/ 2085975 h 2087456"/>
              <a:gd name="connsiteX0" fmla="*/ 0 w 1590675"/>
              <a:gd name="connsiteY0" fmla="*/ 0 h 2124809"/>
              <a:gd name="connsiteX1" fmla="*/ 381000 w 1590675"/>
              <a:gd name="connsiteY1" fmla="*/ 1543050 h 2124809"/>
              <a:gd name="connsiteX2" fmla="*/ 1590675 w 1590675"/>
              <a:gd name="connsiteY2" fmla="*/ 2124075 h 2124809"/>
              <a:gd name="connsiteX0" fmla="*/ 2321 w 1592996"/>
              <a:gd name="connsiteY0" fmla="*/ 0 h 2124809"/>
              <a:gd name="connsiteX1" fmla="*/ 383321 w 1592996"/>
              <a:gd name="connsiteY1" fmla="*/ 1543050 h 2124809"/>
              <a:gd name="connsiteX2" fmla="*/ 1592996 w 1592996"/>
              <a:gd name="connsiteY2" fmla="*/ 2124075 h 2124809"/>
              <a:gd name="connsiteX0" fmla="*/ 0 w 1590675"/>
              <a:gd name="connsiteY0" fmla="*/ 0 h 2124809"/>
              <a:gd name="connsiteX1" fmla="*/ 381000 w 1590675"/>
              <a:gd name="connsiteY1" fmla="*/ 1543050 h 2124809"/>
              <a:gd name="connsiteX2" fmla="*/ 1590675 w 1590675"/>
              <a:gd name="connsiteY2" fmla="*/ 2124075 h 2124809"/>
              <a:gd name="connsiteX0" fmla="*/ 0 w 1590675"/>
              <a:gd name="connsiteY0" fmla="*/ 0 h 2124675"/>
              <a:gd name="connsiteX1" fmla="*/ 468316 w 1590675"/>
              <a:gd name="connsiteY1" fmla="*/ 1484839 h 2124675"/>
              <a:gd name="connsiteX2" fmla="*/ 1590675 w 1590675"/>
              <a:gd name="connsiteY2" fmla="*/ 2124075 h 2124675"/>
              <a:gd name="connsiteX0" fmla="*/ 0 w 1590675"/>
              <a:gd name="connsiteY0" fmla="*/ 0 h 2125697"/>
              <a:gd name="connsiteX1" fmla="*/ 555633 w 1590675"/>
              <a:gd name="connsiteY1" fmla="*/ 1688578 h 2125697"/>
              <a:gd name="connsiteX2" fmla="*/ 1590675 w 1590675"/>
              <a:gd name="connsiteY2" fmla="*/ 2124075 h 2125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90675" h="2125697">
                <a:moveTo>
                  <a:pt x="0" y="0"/>
                </a:moveTo>
                <a:cubicBezTo>
                  <a:pt x="25400" y="917575"/>
                  <a:pt x="290521" y="1334566"/>
                  <a:pt x="555633" y="1688578"/>
                </a:cubicBezTo>
                <a:cubicBezTo>
                  <a:pt x="820745" y="2042590"/>
                  <a:pt x="1250950" y="2139950"/>
                  <a:pt x="1590675" y="212407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 flipH="1">
            <a:off x="6111933" y="1006891"/>
            <a:ext cx="1041121" cy="1391300"/>
          </a:xfrm>
          <a:custGeom>
            <a:avLst/>
            <a:gdLst>
              <a:gd name="connsiteX0" fmla="*/ 0 w 2667000"/>
              <a:gd name="connsiteY0" fmla="*/ 0 h 2076450"/>
              <a:gd name="connsiteX1" fmla="*/ 800100 w 2667000"/>
              <a:gd name="connsiteY1" fmla="*/ 1724025 h 2076450"/>
              <a:gd name="connsiteX2" fmla="*/ 2667000 w 2667000"/>
              <a:gd name="connsiteY2" fmla="*/ 2076450 h 2076450"/>
              <a:gd name="connsiteX0" fmla="*/ 0 w 1819275"/>
              <a:gd name="connsiteY0" fmla="*/ 0 h 2085975"/>
              <a:gd name="connsiteX1" fmla="*/ 800100 w 1819275"/>
              <a:gd name="connsiteY1" fmla="*/ 1724025 h 2085975"/>
              <a:gd name="connsiteX2" fmla="*/ 1819275 w 1819275"/>
              <a:gd name="connsiteY2" fmla="*/ 2085975 h 2085975"/>
              <a:gd name="connsiteX0" fmla="*/ 0 w 1819275"/>
              <a:gd name="connsiteY0" fmla="*/ 0 h 2085975"/>
              <a:gd name="connsiteX1" fmla="*/ 609600 w 1819275"/>
              <a:gd name="connsiteY1" fmla="*/ 1504950 h 2085975"/>
              <a:gd name="connsiteX2" fmla="*/ 1819275 w 1819275"/>
              <a:gd name="connsiteY2" fmla="*/ 2085975 h 2085975"/>
              <a:gd name="connsiteX0" fmla="*/ 0 w 1819275"/>
              <a:gd name="connsiteY0" fmla="*/ 0 h 2085975"/>
              <a:gd name="connsiteX1" fmla="*/ 609600 w 1819275"/>
              <a:gd name="connsiteY1" fmla="*/ 1504950 h 2085975"/>
              <a:gd name="connsiteX2" fmla="*/ 1819275 w 1819275"/>
              <a:gd name="connsiteY2" fmla="*/ 2085975 h 2085975"/>
              <a:gd name="connsiteX0" fmla="*/ 0 w 1819275"/>
              <a:gd name="connsiteY0" fmla="*/ 0 h 2087456"/>
              <a:gd name="connsiteX1" fmla="*/ 609600 w 1819275"/>
              <a:gd name="connsiteY1" fmla="*/ 1504950 h 2087456"/>
              <a:gd name="connsiteX2" fmla="*/ 1819275 w 1819275"/>
              <a:gd name="connsiteY2" fmla="*/ 2085975 h 2087456"/>
              <a:gd name="connsiteX0" fmla="*/ 0 w 1590675"/>
              <a:gd name="connsiteY0" fmla="*/ 0 h 2124809"/>
              <a:gd name="connsiteX1" fmla="*/ 381000 w 1590675"/>
              <a:gd name="connsiteY1" fmla="*/ 1543050 h 2124809"/>
              <a:gd name="connsiteX2" fmla="*/ 1590675 w 1590675"/>
              <a:gd name="connsiteY2" fmla="*/ 2124075 h 2124809"/>
              <a:gd name="connsiteX0" fmla="*/ 2321 w 1592996"/>
              <a:gd name="connsiteY0" fmla="*/ 0 h 2124809"/>
              <a:gd name="connsiteX1" fmla="*/ 383321 w 1592996"/>
              <a:gd name="connsiteY1" fmla="*/ 1543050 h 2124809"/>
              <a:gd name="connsiteX2" fmla="*/ 1592996 w 1592996"/>
              <a:gd name="connsiteY2" fmla="*/ 2124075 h 2124809"/>
              <a:gd name="connsiteX0" fmla="*/ 0 w 1590675"/>
              <a:gd name="connsiteY0" fmla="*/ 0 h 2124809"/>
              <a:gd name="connsiteX1" fmla="*/ 381000 w 1590675"/>
              <a:gd name="connsiteY1" fmla="*/ 1543050 h 2124809"/>
              <a:gd name="connsiteX2" fmla="*/ 1590675 w 1590675"/>
              <a:gd name="connsiteY2" fmla="*/ 2124075 h 2124809"/>
              <a:gd name="connsiteX0" fmla="*/ 0 w 1590675"/>
              <a:gd name="connsiteY0" fmla="*/ 0 h 2124675"/>
              <a:gd name="connsiteX1" fmla="*/ 468316 w 1590675"/>
              <a:gd name="connsiteY1" fmla="*/ 1484839 h 2124675"/>
              <a:gd name="connsiteX2" fmla="*/ 1590675 w 1590675"/>
              <a:gd name="connsiteY2" fmla="*/ 2124075 h 2124675"/>
              <a:gd name="connsiteX0" fmla="*/ 0 w 1590675"/>
              <a:gd name="connsiteY0" fmla="*/ 0 h 2125697"/>
              <a:gd name="connsiteX1" fmla="*/ 555633 w 1590675"/>
              <a:gd name="connsiteY1" fmla="*/ 1688578 h 2125697"/>
              <a:gd name="connsiteX2" fmla="*/ 1590675 w 1590675"/>
              <a:gd name="connsiteY2" fmla="*/ 2124075 h 2125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90675" h="2125697">
                <a:moveTo>
                  <a:pt x="0" y="0"/>
                </a:moveTo>
                <a:cubicBezTo>
                  <a:pt x="25400" y="917575"/>
                  <a:pt x="290521" y="1334566"/>
                  <a:pt x="555633" y="1688578"/>
                </a:cubicBezTo>
                <a:cubicBezTo>
                  <a:pt x="820745" y="2042590"/>
                  <a:pt x="1250950" y="2139950"/>
                  <a:pt x="1590675" y="212407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376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0745402"/>
              </p:ext>
            </p:extLst>
          </p:nvPr>
        </p:nvGraphicFramePr>
        <p:xfrm>
          <a:off x="3366448" y="1125446"/>
          <a:ext cx="2729552" cy="2444524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3647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47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824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j-lt"/>
                        </a:rPr>
                        <a:t>Size</a:t>
                      </a:r>
                      <a:r>
                        <a:rPr lang="en-US" sz="1800" b="1" u="none" strike="noStrike" baseline="0" dirty="0">
                          <a:effectLst/>
                          <a:latin typeface="+mj-lt"/>
                        </a:rPr>
                        <a:t> (</a:t>
                      </a:r>
                      <a:r>
                        <a:rPr lang="en-US" sz="1800" b="1" u="none" strike="noStrike" dirty="0">
                          <a:effectLst/>
                          <a:latin typeface="+mj-lt"/>
                        </a:rPr>
                        <a:t>feet</a:t>
                      </a:r>
                      <a:r>
                        <a:rPr lang="en-US" sz="1800" b="1" u="none" strike="noStrike" baseline="30000" dirty="0">
                          <a:effectLst/>
                          <a:latin typeface="+mj-lt"/>
                        </a:rPr>
                        <a:t>2</a:t>
                      </a:r>
                      <a:r>
                        <a:rPr lang="en-US" sz="1800" b="1" u="none" strike="noStrike" baseline="0" dirty="0">
                          <a:effectLst/>
                          <a:latin typeface="+mj-lt"/>
                        </a:rPr>
                        <a:t>)</a:t>
                      </a:r>
                    </a:p>
                    <a:p>
                      <a:pPr algn="ctr" fontAlgn="b"/>
                      <a:endParaRPr lang="en-US" sz="1800" b="1" u="none" strike="noStrike" baseline="0" dirty="0">
                        <a:effectLst/>
                        <a:latin typeface="+mj-lt"/>
                      </a:endParaRPr>
                    </a:p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Price ($1000)</a:t>
                      </a:r>
                    </a:p>
                    <a:p>
                      <a:pPr algn="ctr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+mj-lt"/>
                        </a:rPr>
                        <a:t>2104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460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9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j-lt"/>
                        </a:rPr>
                        <a:t>1416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232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9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1534</a:t>
                      </a: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315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9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852</a:t>
                      </a: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9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…</a:t>
                      </a: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…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982" y="1805940"/>
            <a:ext cx="153162" cy="1371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1916" y="1785747"/>
            <a:ext cx="144018" cy="19659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3858063"/>
            <a:ext cx="2935224" cy="40843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04800" y="285750"/>
            <a:ext cx="777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Multiple features (variables).</a:t>
            </a:r>
          </a:p>
        </p:txBody>
      </p:sp>
    </p:spTree>
    <p:extLst>
      <p:ext uri="{BB962C8B-B14F-4D97-AF65-F5344CB8AC3E}">
        <p14:creationId xmlns:p14="http://schemas.microsoft.com/office/powerpoint/2010/main" val="36164490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80999" y="361950"/>
            <a:ext cx="7314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Intuition: If 1D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" y="4481800"/>
            <a:ext cx="2057400" cy="528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360"/>
              </a:lnSpc>
            </a:pPr>
            <a:r>
              <a:rPr lang="en-US" sz="2400" dirty="0"/>
              <a:t>Solve for </a:t>
            </a:r>
          </a:p>
        </p:txBody>
      </p:sp>
      <p:pic>
        <p:nvPicPr>
          <p:cNvPr id="21" name="Picture 2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454948"/>
            <a:ext cx="918972" cy="30632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929209"/>
            <a:ext cx="2574036" cy="329184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 flipV="1">
            <a:off x="6011011" y="482104"/>
            <a:ext cx="0" cy="1727136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867400" y="2041755"/>
            <a:ext cx="2164713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4431" y="2132867"/>
            <a:ext cx="104411" cy="16078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3968" y="869374"/>
            <a:ext cx="436290" cy="224427"/>
          </a:xfrm>
          <a:prstGeom prst="rect">
            <a:avLst/>
          </a:prstGeom>
        </p:spPr>
      </p:pic>
      <p:cxnSp>
        <p:nvCxnSpPr>
          <p:cNvPr id="23" name="Straight Connector 22"/>
          <p:cNvCxnSpPr/>
          <p:nvPr/>
        </p:nvCxnSpPr>
        <p:spPr>
          <a:xfrm>
            <a:off x="381000" y="2876550"/>
            <a:ext cx="8305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238881"/>
            <a:ext cx="1170432" cy="267462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3001385"/>
            <a:ext cx="5719572" cy="8321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416" y="3947587"/>
            <a:ext cx="2299716" cy="436626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3679751" y="3833489"/>
            <a:ext cx="3336036" cy="5005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360"/>
              </a:lnSpc>
            </a:pPr>
            <a:r>
              <a:rPr lang="en-US" sz="2400" dirty="0"/>
              <a:t>(for every   )</a:t>
            </a:r>
          </a:p>
        </p:txBody>
      </p:sp>
      <p:pic>
        <p:nvPicPr>
          <p:cNvPr id="35" name="Picture 34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165" y="4012135"/>
            <a:ext cx="125730" cy="26289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869" y="4634567"/>
            <a:ext cx="1639062" cy="276606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6172200" y="833140"/>
            <a:ext cx="1524880" cy="1052810"/>
            <a:chOff x="5137487" y="1006891"/>
            <a:chExt cx="2015567" cy="1391591"/>
          </a:xfrm>
        </p:grpSpPr>
        <p:sp>
          <p:nvSpPr>
            <p:cNvPr id="22" name="Freeform 21"/>
            <p:cNvSpPr/>
            <p:nvPr/>
          </p:nvSpPr>
          <p:spPr>
            <a:xfrm>
              <a:off x="5137487" y="1007182"/>
              <a:ext cx="1041121" cy="1391300"/>
            </a:xfrm>
            <a:custGeom>
              <a:avLst/>
              <a:gdLst>
                <a:gd name="connsiteX0" fmla="*/ 0 w 2667000"/>
                <a:gd name="connsiteY0" fmla="*/ 0 h 2076450"/>
                <a:gd name="connsiteX1" fmla="*/ 800100 w 2667000"/>
                <a:gd name="connsiteY1" fmla="*/ 1724025 h 2076450"/>
                <a:gd name="connsiteX2" fmla="*/ 2667000 w 2667000"/>
                <a:gd name="connsiteY2" fmla="*/ 2076450 h 2076450"/>
                <a:gd name="connsiteX0" fmla="*/ 0 w 1819275"/>
                <a:gd name="connsiteY0" fmla="*/ 0 h 2085975"/>
                <a:gd name="connsiteX1" fmla="*/ 800100 w 1819275"/>
                <a:gd name="connsiteY1" fmla="*/ 1724025 h 2085975"/>
                <a:gd name="connsiteX2" fmla="*/ 1819275 w 1819275"/>
                <a:gd name="connsiteY2" fmla="*/ 2085975 h 2085975"/>
                <a:gd name="connsiteX0" fmla="*/ 0 w 1819275"/>
                <a:gd name="connsiteY0" fmla="*/ 0 h 2085975"/>
                <a:gd name="connsiteX1" fmla="*/ 609600 w 1819275"/>
                <a:gd name="connsiteY1" fmla="*/ 1504950 h 2085975"/>
                <a:gd name="connsiteX2" fmla="*/ 1819275 w 1819275"/>
                <a:gd name="connsiteY2" fmla="*/ 2085975 h 2085975"/>
                <a:gd name="connsiteX0" fmla="*/ 0 w 1819275"/>
                <a:gd name="connsiteY0" fmla="*/ 0 h 2085975"/>
                <a:gd name="connsiteX1" fmla="*/ 609600 w 1819275"/>
                <a:gd name="connsiteY1" fmla="*/ 1504950 h 2085975"/>
                <a:gd name="connsiteX2" fmla="*/ 1819275 w 1819275"/>
                <a:gd name="connsiteY2" fmla="*/ 2085975 h 2085975"/>
                <a:gd name="connsiteX0" fmla="*/ 0 w 1819275"/>
                <a:gd name="connsiteY0" fmla="*/ 0 h 2087456"/>
                <a:gd name="connsiteX1" fmla="*/ 609600 w 1819275"/>
                <a:gd name="connsiteY1" fmla="*/ 1504950 h 2087456"/>
                <a:gd name="connsiteX2" fmla="*/ 1819275 w 1819275"/>
                <a:gd name="connsiteY2" fmla="*/ 2085975 h 2087456"/>
                <a:gd name="connsiteX0" fmla="*/ 0 w 1590675"/>
                <a:gd name="connsiteY0" fmla="*/ 0 h 2124809"/>
                <a:gd name="connsiteX1" fmla="*/ 381000 w 1590675"/>
                <a:gd name="connsiteY1" fmla="*/ 1543050 h 2124809"/>
                <a:gd name="connsiteX2" fmla="*/ 1590675 w 1590675"/>
                <a:gd name="connsiteY2" fmla="*/ 2124075 h 2124809"/>
                <a:gd name="connsiteX0" fmla="*/ 2321 w 1592996"/>
                <a:gd name="connsiteY0" fmla="*/ 0 h 2124809"/>
                <a:gd name="connsiteX1" fmla="*/ 383321 w 1592996"/>
                <a:gd name="connsiteY1" fmla="*/ 1543050 h 2124809"/>
                <a:gd name="connsiteX2" fmla="*/ 1592996 w 1592996"/>
                <a:gd name="connsiteY2" fmla="*/ 2124075 h 2124809"/>
                <a:gd name="connsiteX0" fmla="*/ 0 w 1590675"/>
                <a:gd name="connsiteY0" fmla="*/ 0 h 2124809"/>
                <a:gd name="connsiteX1" fmla="*/ 381000 w 1590675"/>
                <a:gd name="connsiteY1" fmla="*/ 1543050 h 2124809"/>
                <a:gd name="connsiteX2" fmla="*/ 1590675 w 1590675"/>
                <a:gd name="connsiteY2" fmla="*/ 2124075 h 2124809"/>
                <a:gd name="connsiteX0" fmla="*/ 0 w 1590675"/>
                <a:gd name="connsiteY0" fmla="*/ 0 h 2124675"/>
                <a:gd name="connsiteX1" fmla="*/ 468316 w 1590675"/>
                <a:gd name="connsiteY1" fmla="*/ 1484839 h 2124675"/>
                <a:gd name="connsiteX2" fmla="*/ 1590675 w 1590675"/>
                <a:gd name="connsiteY2" fmla="*/ 2124075 h 2124675"/>
                <a:gd name="connsiteX0" fmla="*/ 0 w 1590675"/>
                <a:gd name="connsiteY0" fmla="*/ 0 h 2125697"/>
                <a:gd name="connsiteX1" fmla="*/ 555633 w 1590675"/>
                <a:gd name="connsiteY1" fmla="*/ 1688578 h 2125697"/>
                <a:gd name="connsiteX2" fmla="*/ 1590675 w 1590675"/>
                <a:gd name="connsiteY2" fmla="*/ 2124075 h 2125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90675" h="2125697">
                  <a:moveTo>
                    <a:pt x="0" y="0"/>
                  </a:moveTo>
                  <a:cubicBezTo>
                    <a:pt x="25400" y="917575"/>
                    <a:pt x="290521" y="1334566"/>
                    <a:pt x="555633" y="1688578"/>
                  </a:cubicBezTo>
                  <a:cubicBezTo>
                    <a:pt x="820745" y="2042590"/>
                    <a:pt x="1250950" y="2139950"/>
                    <a:pt x="1590675" y="2124075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/>
            <p:cNvSpPr/>
            <p:nvPr/>
          </p:nvSpPr>
          <p:spPr>
            <a:xfrm flipH="1">
              <a:off x="6111933" y="1006891"/>
              <a:ext cx="1041121" cy="1391300"/>
            </a:xfrm>
            <a:custGeom>
              <a:avLst/>
              <a:gdLst>
                <a:gd name="connsiteX0" fmla="*/ 0 w 2667000"/>
                <a:gd name="connsiteY0" fmla="*/ 0 h 2076450"/>
                <a:gd name="connsiteX1" fmla="*/ 800100 w 2667000"/>
                <a:gd name="connsiteY1" fmla="*/ 1724025 h 2076450"/>
                <a:gd name="connsiteX2" fmla="*/ 2667000 w 2667000"/>
                <a:gd name="connsiteY2" fmla="*/ 2076450 h 2076450"/>
                <a:gd name="connsiteX0" fmla="*/ 0 w 1819275"/>
                <a:gd name="connsiteY0" fmla="*/ 0 h 2085975"/>
                <a:gd name="connsiteX1" fmla="*/ 800100 w 1819275"/>
                <a:gd name="connsiteY1" fmla="*/ 1724025 h 2085975"/>
                <a:gd name="connsiteX2" fmla="*/ 1819275 w 1819275"/>
                <a:gd name="connsiteY2" fmla="*/ 2085975 h 2085975"/>
                <a:gd name="connsiteX0" fmla="*/ 0 w 1819275"/>
                <a:gd name="connsiteY0" fmla="*/ 0 h 2085975"/>
                <a:gd name="connsiteX1" fmla="*/ 609600 w 1819275"/>
                <a:gd name="connsiteY1" fmla="*/ 1504950 h 2085975"/>
                <a:gd name="connsiteX2" fmla="*/ 1819275 w 1819275"/>
                <a:gd name="connsiteY2" fmla="*/ 2085975 h 2085975"/>
                <a:gd name="connsiteX0" fmla="*/ 0 w 1819275"/>
                <a:gd name="connsiteY0" fmla="*/ 0 h 2085975"/>
                <a:gd name="connsiteX1" fmla="*/ 609600 w 1819275"/>
                <a:gd name="connsiteY1" fmla="*/ 1504950 h 2085975"/>
                <a:gd name="connsiteX2" fmla="*/ 1819275 w 1819275"/>
                <a:gd name="connsiteY2" fmla="*/ 2085975 h 2085975"/>
                <a:gd name="connsiteX0" fmla="*/ 0 w 1819275"/>
                <a:gd name="connsiteY0" fmla="*/ 0 h 2087456"/>
                <a:gd name="connsiteX1" fmla="*/ 609600 w 1819275"/>
                <a:gd name="connsiteY1" fmla="*/ 1504950 h 2087456"/>
                <a:gd name="connsiteX2" fmla="*/ 1819275 w 1819275"/>
                <a:gd name="connsiteY2" fmla="*/ 2085975 h 2087456"/>
                <a:gd name="connsiteX0" fmla="*/ 0 w 1590675"/>
                <a:gd name="connsiteY0" fmla="*/ 0 h 2124809"/>
                <a:gd name="connsiteX1" fmla="*/ 381000 w 1590675"/>
                <a:gd name="connsiteY1" fmla="*/ 1543050 h 2124809"/>
                <a:gd name="connsiteX2" fmla="*/ 1590675 w 1590675"/>
                <a:gd name="connsiteY2" fmla="*/ 2124075 h 2124809"/>
                <a:gd name="connsiteX0" fmla="*/ 2321 w 1592996"/>
                <a:gd name="connsiteY0" fmla="*/ 0 h 2124809"/>
                <a:gd name="connsiteX1" fmla="*/ 383321 w 1592996"/>
                <a:gd name="connsiteY1" fmla="*/ 1543050 h 2124809"/>
                <a:gd name="connsiteX2" fmla="*/ 1592996 w 1592996"/>
                <a:gd name="connsiteY2" fmla="*/ 2124075 h 2124809"/>
                <a:gd name="connsiteX0" fmla="*/ 0 w 1590675"/>
                <a:gd name="connsiteY0" fmla="*/ 0 h 2124809"/>
                <a:gd name="connsiteX1" fmla="*/ 381000 w 1590675"/>
                <a:gd name="connsiteY1" fmla="*/ 1543050 h 2124809"/>
                <a:gd name="connsiteX2" fmla="*/ 1590675 w 1590675"/>
                <a:gd name="connsiteY2" fmla="*/ 2124075 h 2124809"/>
                <a:gd name="connsiteX0" fmla="*/ 0 w 1590675"/>
                <a:gd name="connsiteY0" fmla="*/ 0 h 2124675"/>
                <a:gd name="connsiteX1" fmla="*/ 468316 w 1590675"/>
                <a:gd name="connsiteY1" fmla="*/ 1484839 h 2124675"/>
                <a:gd name="connsiteX2" fmla="*/ 1590675 w 1590675"/>
                <a:gd name="connsiteY2" fmla="*/ 2124075 h 2124675"/>
                <a:gd name="connsiteX0" fmla="*/ 0 w 1590675"/>
                <a:gd name="connsiteY0" fmla="*/ 0 h 2125697"/>
                <a:gd name="connsiteX1" fmla="*/ 555633 w 1590675"/>
                <a:gd name="connsiteY1" fmla="*/ 1688578 h 2125697"/>
                <a:gd name="connsiteX2" fmla="*/ 1590675 w 1590675"/>
                <a:gd name="connsiteY2" fmla="*/ 2124075 h 2125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90675" h="2125697">
                  <a:moveTo>
                    <a:pt x="0" y="0"/>
                  </a:moveTo>
                  <a:cubicBezTo>
                    <a:pt x="25400" y="917575"/>
                    <a:pt x="290521" y="1334566"/>
                    <a:pt x="555633" y="1688578"/>
                  </a:cubicBezTo>
                  <a:cubicBezTo>
                    <a:pt x="820745" y="2042590"/>
                    <a:pt x="1250950" y="2139950"/>
                    <a:pt x="1590675" y="2124075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093713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2942594"/>
              </p:ext>
            </p:extLst>
          </p:nvPr>
        </p:nvGraphicFramePr>
        <p:xfrm>
          <a:off x="679449" y="895350"/>
          <a:ext cx="7543798" cy="19278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142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29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946"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latin typeface="+mj-lt"/>
                        </a:rPr>
                        <a:t>Size</a:t>
                      </a:r>
                      <a:r>
                        <a:rPr lang="en-US" sz="1600" b="1" u="none" strike="noStrike" baseline="0" dirty="0">
                          <a:effectLst/>
                          <a:latin typeface="+mj-lt"/>
                        </a:rPr>
                        <a:t> (</a:t>
                      </a:r>
                      <a:r>
                        <a:rPr lang="en-US" sz="1600" b="1" u="none" strike="noStrike" dirty="0">
                          <a:effectLst/>
                          <a:latin typeface="+mj-lt"/>
                        </a:rPr>
                        <a:t>feet</a:t>
                      </a:r>
                      <a:r>
                        <a:rPr lang="en-US" sz="1600" b="1" u="none" strike="noStrike" baseline="30000" dirty="0">
                          <a:effectLst/>
                          <a:latin typeface="+mj-lt"/>
                        </a:rPr>
                        <a:t>2</a:t>
                      </a:r>
                      <a:r>
                        <a:rPr lang="en-US" sz="1600" b="1" u="none" strike="noStrike" baseline="0" dirty="0">
                          <a:effectLst/>
                          <a:latin typeface="+mj-lt"/>
                        </a:rPr>
                        <a:t>)</a:t>
                      </a:r>
                    </a:p>
                    <a:p>
                      <a:pPr algn="ctr" fontAlgn="b"/>
                      <a:endParaRPr lang="en-US" sz="1600" b="1" u="none" strike="noStrike" baseline="0" dirty="0">
                        <a:effectLst/>
                        <a:latin typeface="+mj-lt"/>
                      </a:endParaRPr>
                    </a:p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Number of bedrooms</a:t>
                      </a:r>
                    </a:p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Number of floors</a:t>
                      </a:r>
                    </a:p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Age</a:t>
                      </a:r>
                      <a:r>
                        <a:rPr lang="en-US" sz="16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of home (years)</a:t>
                      </a:r>
                    </a:p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Price ($1000)</a:t>
                      </a:r>
                    </a:p>
                    <a:p>
                      <a:pPr algn="ctr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67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j-lt"/>
                        </a:rPr>
                        <a:t>2104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460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92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j-lt"/>
                        </a:rPr>
                        <a:t>1416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232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92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1534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j-lt"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j-lt"/>
                        </a:rPr>
                        <a:t>30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315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92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852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2744098"/>
              </p:ext>
            </p:extLst>
          </p:nvPr>
        </p:nvGraphicFramePr>
        <p:xfrm>
          <a:off x="1832116" y="895350"/>
          <a:ext cx="6400799" cy="19278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142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469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latin typeface="+mj-lt"/>
                        </a:rPr>
                        <a:t>Size</a:t>
                      </a:r>
                      <a:r>
                        <a:rPr lang="en-US" sz="1600" b="1" u="none" strike="noStrike" baseline="0" dirty="0">
                          <a:effectLst/>
                          <a:latin typeface="+mj-lt"/>
                        </a:rPr>
                        <a:t> (</a:t>
                      </a:r>
                      <a:r>
                        <a:rPr lang="en-US" sz="1600" b="1" u="none" strike="noStrike" dirty="0">
                          <a:effectLst/>
                          <a:latin typeface="+mj-lt"/>
                        </a:rPr>
                        <a:t>feet</a:t>
                      </a:r>
                      <a:r>
                        <a:rPr lang="en-US" sz="1600" b="1" u="none" strike="noStrike" baseline="30000" dirty="0">
                          <a:effectLst/>
                          <a:latin typeface="+mj-lt"/>
                        </a:rPr>
                        <a:t>2</a:t>
                      </a:r>
                      <a:r>
                        <a:rPr lang="en-US" sz="1600" b="1" u="none" strike="noStrike" baseline="0" dirty="0">
                          <a:effectLst/>
                          <a:latin typeface="+mj-lt"/>
                        </a:rPr>
                        <a:t>)</a:t>
                      </a:r>
                    </a:p>
                    <a:p>
                      <a:pPr algn="ctr" fontAlgn="b"/>
                      <a:endParaRPr lang="en-US" sz="1600" b="1" u="none" strike="noStrike" baseline="0" dirty="0">
                        <a:effectLst/>
                        <a:latin typeface="+mj-lt"/>
                      </a:endParaRPr>
                    </a:p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Number of bedrooms</a:t>
                      </a:r>
                    </a:p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Number of floors</a:t>
                      </a:r>
                    </a:p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Age</a:t>
                      </a:r>
                      <a:r>
                        <a:rPr lang="en-US" sz="16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of home (years)</a:t>
                      </a:r>
                    </a:p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Price ($1000)</a:t>
                      </a:r>
                    </a:p>
                    <a:p>
                      <a:pPr algn="ctr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67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j-lt"/>
                        </a:rPr>
                        <a:t>2104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460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92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j-lt"/>
                        </a:rPr>
                        <a:t>1416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232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92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1534</a:t>
                      </a: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j-lt"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j-lt"/>
                        </a:rPr>
                        <a:t>30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315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92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852</a:t>
                      </a: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04800" y="285750"/>
            <a:ext cx="777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Examples: </a:t>
            </a: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434" y="1504950"/>
            <a:ext cx="230505" cy="1543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939" y="1504950"/>
            <a:ext cx="222885" cy="1504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397" y="1504949"/>
            <a:ext cx="228600" cy="1504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061" y="1504948"/>
            <a:ext cx="230505" cy="15430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7280" y="1501139"/>
            <a:ext cx="120015" cy="16383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9968" y="1501139"/>
            <a:ext cx="234315" cy="15049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178" y="431304"/>
            <a:ext cx="729615" cy="17526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179" y="3054792"/>
            <a:ext cx="2969895" cy="121539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0255" y="3084692"/>
            <a:ext cx="1101090" cy="121539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180" y="4574982"/>
            <a:ext cx="2055495" cy="27432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C30AD4CA-6ADD-4F60-B720-F312D44CFCC9}"/>
              </a:ext>
            </a:extLst>
          </p:cNvPr>
          <p:cNvSpPr/>
          <p:nvPr/>
        </p:nvSpPr>
        <p:spPr>
          <a:xfrm>
            <a:off x="2508969" y="2952750"/>
            <a:ext cx="158031" cy="1447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0798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516853"/>
              </p:ext>
            </p:extLst>
          </p:nvPr>
        </p:nvGraphicFramePr>
        <p:xfrm>
          <a:off x="679449" y="714375"/>
          <a:ext cx="7543798" cy="22098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142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29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946"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latin typeface="+mj-lt"/>
                        </a:rPr>
                        <a:t>Size</a:t>
                      </a:r>
                      <a:r>
                        <a:rPr lang="en-US" sz="1600" b="1" u="none" strike="noStrike" baseline="0" dirty="0">
                          <a:effectLst/>
                          <a:latin typeface="+mj-lt"/>
                        </a:rPr>
                        <a:t> (</a:t>
                      </a:r>
                      <a:r>
                        <a:rPr lang="en-US" sz="1600" b="1" u="none" strike="noStrike" dirty="0">
                          <a:effectLst/>
                          <a:latin typeface="+mj-lt"/>
                        </a:rPr>
                        <a:t>feet</a:t>
                      </a:r>
                      <a:r>
                        <a:rPr lang="en-US" sz="1600" b="1" u="none" strike="noStrike" baseline="30000" dirty="0">
                          <a:effectLst/>
                          <a:latin typeface="+mj-lt"/>
                        </a:rPr>
                        <a:t>2</a:t>
                      </a:r>
                      <a:r>
                        <a:rPr lang="en-US" sz="1600" b="1" u="none" strike="noStrike" baseline="0" dirty="0">
                          <a:effectLst/>
                          <a:latin typeface="+mj-lt"/>
                        </a:rPr>
                        <a:t>)</a:t>
                      </a:r>
                    </a:p>
                    <a:p>
                      <a:pPr algn="ctr" fontAlgn="b"/>
                      <a:endParaRPr lang="en-US" sz="1600" b="1" u="none" strike="noStrike" baseline="0" dirty="0">
                        <a:effectLst/>
                        <a:latin typeface="+mj-lt"/>
                      </a:endParaRPr>
                    </a:p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Number of bedrooms</a:t>
                      </a:r>
                    </a:p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Number of floors</a:t>
                      </a:r>
                    </a:p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Age</a:t>
                      </a:r>
                      <a:r>
                        <a:rPr lang="en-US" sz="16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of home (years)</a:t>
                      </a:r>
                    </a:p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Price ($1000)</a:t>
                      </a:r>
                    </a:p>
                    <a:p>
                      <a:pPr algn="ctr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67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j-lt"/>
                        </a:rPr>
                        <a:t>2104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460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92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j-lt"/>
                        </a:rPr>
                        <a:t>1416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232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92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1534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j-lt"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j-lt"/>
                        </a:rPr>
                        <a:t>30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315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92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852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92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7695587"/>
              </p:ext>
            </p:extLst>
          </p:nvPr>
        </p:nvGraphicFramePr>
        <p:xfrm>
          <a:off x="1832116" y="714375"/>
          <a:ext cx="6400799" cy="22098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142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469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latin typeface="+mj-lt"/>
                        </a:rPr>
                        <a:t>Size</a:t>
                      </a:r>
                      <a:r>
                        <a:rPr lang="en-US" sz="1600" b="1" u="none" strike="noStrike" baseline="0" dirty="0">
                          <a:effectLst/>
                          <a:latin typeface="+mj-lt"/>
                        </a:rPr>
                        <a:t> (</a:t>
                      </a:r>
                      <a:r>
                        <a:rPr lang="en-US" sz="1600" b="1" u="none" strike="noStrike" dirty="0">
                          <a:effectLst/>
                          <a:latin typeface="+mj-lt"/>
                        </a:rPr>
                        <a:t>feet</a:t>
                      </a:r>
                      <a:r>
                        <a:rPr lang="en-US" sz="1600" b="1" u="none" strike="noStrike" baseline="30000" dirty="0">
                          <a:effectLst/>
                          <a:latin typeface="+mj-lt"/>
                        </a:rPr>
                        <a:t>2</a:t>
                      </a:r>
                      <a:r>
                        <a:rPr lang="en-US" sz="1600" b="1" u="none" strike="noStrike" baseline="0" dirty="0">
                          <a:effectLst/>
                          <a:latin typeface="+mj-lt"/>
                        </a:rPr>
                        <a:t>)</a:t>
                      </a:r>
                    </a:p>
                    <a:p>
                      <a:pPr algn="ctr" fontAlgn="b"/>
                      <a:endParaRPr lang="en-US" sz="1600" b="1" u="none" strike="noStrike" baseline="0" dirty="0">
                        <a:effectLst/>
                        <a:latin typeface="+mj-lt"/>
                      </a:endParaRPr>
                    </a:p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Number of bedrooms</a:t>
                      </a:r>
                    </a:p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Number of floors</a:t>
                      </a:r>
                    </a:p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Age</a:t>
                      </a:r>
                      <a:r>
                        <a:rPr lang="en-US" sz="16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of home (years)</a:t>
                      </a:r>
                    </a:p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Price ($1000)</a:t>
                      </a:r>
                    </a:p>
                    <a:p>
                      <a:pPr algn="ctr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67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j-lt"/>
                        </a:rPr>
                        <a:t>2104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460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92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j-lt"/>
                        </a:rPr>
                        <a:t>1416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232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92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1534</a:t>
                      </a: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j-lt"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j-lt"/>
                        </a:rPr>
                        <a:t>30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315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92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852</a:t>
                      </a: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92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3000</a:t>
                      </a: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540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04800" y="209550"/>
            <a:ext cx="777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Examples: </a:t>
            </a: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434" y="1323975"/>
            <a:ext cx="230505" cy="1543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939" y="1323975"/>
            <a:ext cx="222885" cy="1504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397" y="1323974"/>
            <a:ext cx="228600" cy="1504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061" y="1323973"/>
            <a:ext cx="230505" cy="15430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7280" y="1320164"/>
            <a:ext cx="120015" cy="16383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9968" y="1320164"/>
            <a:ext cx="234315" cy="15049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178" y="355104"/>
            <a:ext cx="729615" cy="17526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232" y="3069950"/>
            <a:ext cx="2672906" cy="136817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0256" y="3084693"/>
            <a:ext cx="990981" cy="136817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939" y="4581774"/>
            <a:ext cx="2124075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9766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539" y="1115784"/>
            <a:ext cx="3288792" cy="438912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429000" y="1733550"/>
            <a:ext cx="4343400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360"/>
              </a:lnSpc>
            </a:pPr>
            <a:r>
              <a:rPr lang="en-US" sz="2800" dirty="0"/>
              <a:t>is inverse of matrix             .</a:t>
            </a:r>
          </a:p>
        </p:txBody>
      </p:sp>
      <p:sp>
        <p:nvSpPr>
          <p:cNvPr id="4" name="Rectangle 3"/>
          <p:cNvSpPr/>
          <p:nvPr/>
        </p:nvSpPr>
        <p:spPr>
          <a:xfrm>
            <a:off x="1981200" y="2571750"/>
            <a:ext cx="6477000" cy="9643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ts val="3360"/>
              </a:lnSpc>
              <a:buFontTx/>
              <a:buChar char="-"/>
            </a:pPr>
            <a:endParaRPr lang="en-US" sz="2800" dirty="0"/>
          </a:p>
          <a:p>
            <a:pPr>
              <a:lnSpc>
                <a:spcPts val="3360"/>
              </a:lnSpc>
            </a:pPr>
            <a:r>
              <a:rPr lang="en-US" sz="2800" dirty="0"/>
              <a:t>Octave: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76600" y="2997545"/>
            <a:ext cx="4486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pinv</a:t>
            </a:r>
            <a:r>
              <a:rPr lang="en-US" sz="24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(X’*X)*X’*y</a:t>
            </a: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836" y="1725384"/>
            <a:ext cx="1655064" cy="43891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356" y="1768330"/>
            <a:ext cx="957072" cy="338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3852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574057"/>
            <a:ext cx="293370" cy="160020"/>
          </a:xfrm>
          <a:prstGeom prst="rect">
            <a:avLst/>
          </a:prstGeom>
        </p:spPr>
      </p:pic>
      <p:sp>
        <p:nvSpPr>
          <p:cNvPr id="69" name="Rectangle 68"/>
          <p:cNvSpPr/>
          <p:nvPr/>
        </p:nvSpPr>
        <p:spPr>
          <a:xfrm>
            <a:off x="344042" y="357485"/>
            <a:ext cx="84189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      training examples,     features.</a:t>
            </a: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275" y="573040"/>
            <a:ext cx="194691" cy="16002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52400" y="886420"/>
            <a:ext cx="420947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u="sng" dirty="0"/>
              <a:t>Gradient Descent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00600" y="886420"/>
            <a:ext cx="420947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u="sng" dirty="0"/>
              <a:t>Normal Equation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419600" y="1047750"/>
            <a:ext cx="0" cy="3733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800600" y="1537734"/>
            <a:ext cx="4114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800" dirty="0"/>
              <a:t>No need to choose    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/>
              <a:t>Don’t need to iterate.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14921" y="1563434"/>
            <a:ext cx="399935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800" dirty="0"/>
              <a:t>Need to choose    .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/>
              <a:t>Needs many iterations.</a:t>
            </a:r>
          </a:p>
          <a:p>
            <a:endParaRPr lang="en-US" sz="2800" dirty="0"/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1776296"/>
            <a:ext cx="200025" cy="160020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513220" y="2412492"/>
            <a:ext cx="352367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800" dirty="0"/>
              <a:t>Works well even when     is large.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800600" y="2391430"/>
            <a:ext cx="39998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800" dirty="0"/>
              <a:t>Need to compute</a:t>
            </a:r>
          </a:p>
        </p:txBody>
      </p:sp>
      <p:pic>
        <p:nvPicPr>
          <p:cNvPr id="14" name="Picture 1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2914650"/>
            <a:ext cx="1448181" cy="384048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4800600" y="3238500"/>
            <a:ext cx="37226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800" dirty="0"/>
              <a:t>Slow if     is very large.</a:t>
            </a:r>
          </a:p>
        </p:txBody>
      </p:sp>
      <p:pic>
        <p:nvPicPr>
          <p:cNvPr id="20" name="Picture 19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1388" y="1744980"/>
            <a:ext cx="200025" cy="16002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3057525"/>
            <a:ext cx="194691" cy="16002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834" y="3448050"/>
            <a:ext cx="194691" cy="160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9122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80999" y="361950"/>
            <a:ext cx="7314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Normal equation</a:t>
            </a: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23950"/>
            <a:ext cx="3288792" cy="438912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914400" y="1926418"/>
            <a:ext cx="7772400" cy="964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3360"/>
              </a:lnSpc>
              <a:buFontTx/>
              <a:buChar char="-"/>
            </a:pPr>
            <a:r>
              <a:rPr lang="en-US" sz="2800" dirty="0"/>
              <a:t>What if             is non-invertible? (singular/ degenerate)</a:t>
            </a:r>
          </a:p>
        </p:txBody>
      </p:sp>
      <p:sp>
        <p:nvSpPr>
          <p:cNvPr id="4" name="Rectangle 3"/>
          <p:cNvSpPr/>
          <p:nvPr/>
        </p:nvSpPr>
        <p:spPr>
          <a:xfrm>
            <a:off x="914400" y="2632097"/>
            <a:ext cx="6477000" cy="9643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ts val="3360"/>
              </a:lnSpc>
              <a:buFontTx/>
              <a:buChar char="-"/>
            </a:pPr>
            <a:endParaRPr lang="en-US" sz="2800" dirty="0"/>
          </a:p>
          <a:p>
            <a:pPr marL="457200" indent="-457200">
              <a:lnSpc>
                <a:spcPts val="3360"/>
              </a:lnSpc>
              <a:buFontTx/>
              <a:buChar char="-"/>
            </a:pPr>
            <a:r>
              <a:rPr lang="en-US" sz="2800" dirty="0"/>
              <a:t>Octave: 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0227" y="1994947"/>
            <a:ext cx="837438" cy="29603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600227" y="3097401"/>
            <a:ext cx="4486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pinv</a:t>
            </a:r>
            <a:r>
              <a:rPr lang="en-US" sz="24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(X’*X)*X’*y</a:t>
            </a:r>
          </a:p>
        </p:txBody>
      </p:sp>
    </p:spTree>
    <p:extLst>
      <p:ext uri="{BB962C8B-B14F-4D97-AF65-F5344CB8AC3E}">
        <p14:creationId xmlns:p14="http://schemas.microsoft.com/office/powerpoint/2010/main" val="16015748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80999" y="361950"/>
            <a:ext cx="7314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if           is non-invertible?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14400" y="1073983"/>
            <a:ext cx="7772400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3360"/>
              </a:lnSpc>
              <a:buFont typeface="Arial" pitchFamily="34" charset="0"/>
              <a:buChar char="•"/>
            </a:pPr>
            <a:r>
              <a:rPr lang="en-US" sz="2800" dirty="0"/>
              <a:t>Redundant features (linearly dependent).</a:t>
            </a:r>
          </a:p>
          <a:p>
            <a:pPr lvl="1">
              <a:lnSpc>
                <a:spcPts val="3360"/>
              </a:lnSpc>
            </a:pPr>
            <a:r>
              <a:rPr lang="en-US" sz="2800" dirty="0"/>
              <a:t>E.g.            size in feet</a:t>
            </a:r>
            <a:r>
              <a:rPr lang="en-US" sz="2800" baseline="30000" dirty="0"/>
              <a:t>2</a:t>
            </a:r>
            <a:endParaRPr lang="en-US" sz="2800" dirty="0"/>
          </a:p>
          <a:p>
            <a:pPr lvl="1">
              <a:lnSpc>
                <a:spcPts val="3360"/>
              </a:lnSpc>
            </a:pPr>
            <a:r>
              <a:rPr lang="en-US" sz="2800" dirty="0"/>
              <a:t>                   size in m</a:t>
            </a:r>
            <a:r>
              <a:rPr lang="en-US" sz="2800" baseline="30000" dirty="0"/>
              <a:t>2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914400" y="2632097"/>
            <a:ext cx="6477000" cy="9643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ts val="3360"/>
              </a:lnSpc>
              <a:buFontTx/>
              <a:buChar char="-"/>
            </a:pPr>
            <a:endParaRPr lang="en-US" sz="2800" dirty="0"/>
          </a:p>
          <a:p>
            <a:pPr marL="457200" indent="-457200">
              <a:lnSpc>
                <a:spcPts val="3360"/>
              </a:lnSpc>
              <a:buFont typeface="Arial" pitchFamily="34" charset="0"/>
              <a:buChar char="•"/>
            </a:pPr>
            <a:r>
              <a:rPr lang="en-US" sz="2800" dirty="0"/>
              <a:t>Too many features (e.g.             ).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447800" y="3586206"/>
            <a:ext cx="7086600" cy="528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ts val="3360"/>
              </a:lnSpc>
              <a:buFontTx/>
              <a:buChar char="-"/>
            </a:pPr>
            <a:r>
              <a:rPr lang="en-US" sz="2800" dirty="0"/>
              <a:t>Delete some features, or use regularization.</a:t>
            </a: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227" y="1713912"/>
            <a:ext cx="709422" cy="2106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654" y="2143778"/>
            <a:ext cx="709422" cy="21069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5535" y="3208782"/>
            <a:ext cx="978789" cy="27736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817" y="435785"/>
            <a:ext cx="837438" cy="29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464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0340416"/>
              </p:ext>
            </p:extLst>
          </p:nvPr>
        </p:nvGraphicFramePr>
        <p:xfrm>
          <a:off x="838201" y="1125446"/>
          <a:ext cx="7315199" cy="2444524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3647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85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85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85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47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824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j-lt"/>
                        </a:rPr>
                        <a:t>Size</a:t>
                      </a:r>
                      <a:r>
                        <a:rPr lang="en-US" sz="1800" b="1" u="none" strike="noStrike" baseline="0" dirty="0">
                          <a:effectLst/>
                          <a:latin typeface="+mj-lt"/>
                        </a:rPr>
                        <a:t> (</a:t>
                      </a:r>
                      <a:r>
                        <a:rPr lang="en-US" sz="1800" b="1" u="none" strike="noStrike" dirty="0">
                          <a:effectLst/>
                          <a:latin typeface="+mj-lt"/>
                        </a:rPr>
                        <a:t>feet</a:t>
                      </a:r>
                      <a:r>
                        <a:rPr lang="en-US" sz="1800" b="1" u="none" strike="noStrike" baseline="30000" dirty="0">
                          <a:effectLst/>
                          <a:latin typeface="+mj-lt"/>
                        </a:rPr>
                        <a:t>2</a:t>
                      </a:r>
                      <a:r>
                        <a:rPr lang="en-US" sz="1800" b="1" u="none" strike="noStrike" baseline="0" dirty="0">
                          <a:effectLst/>
                          <a:latin typeface="+mj-lt"/>
                        </a:rPr>
                        <a:t>)</a:t>
                      </a:r>
                    </a:p>
                    <a:p>
                      <a:pPr algn="ctr" fontAlgn="b"/>
                      <a:endParaRPr lang="en-US" sz="1800" b="1" u="none" strike="noStrike" baseline="0" dirty="0">
                        <a:effectLst/>
                        <a:latin typeface="+mj-lt"/>
                      </a:endParaRPr>
                    </a:p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Number of bedrooms</a:t>
                      </a:r>
                    </a:p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Number of floors</a:t>
                      </a:r>
                    </a:p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Age</a:t>
                      </a:r>
                      <a:r>
                        <a:rPr lang="en-US" sz="18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of home (years)</a:t>
                      </a:r>
                    </a:p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Price ($1000)</a:t>
                      </a:r>
                    </a:p>
                    <a:p>
                      <a:pPr algn="ctr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+mj-lt"/>
                        </a:rPr>
                        <a:t>2104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460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9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j-lt"/>
                        </a:rPr>
                        <a:t>1416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232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9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1534</a:t>
                      </a: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j-lt"/>
                        </a:rPr>
                        <a:t>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j-lt"/>
                        </a:rPr>
                        <a:t>30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315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9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852</a:t>
                      </a: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9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…</a:t>
                      </a: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…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…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…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…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04800" y="285750"/>
            <a:ext cx="777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Multiple features (variables).</a:t>
            </a:r>
          </a:p>
        </p:txBody>
      </p:sp>
    </p:spTree>
    <p:extLst>
      <p:ext uri="{BB962C8B-B14F-4D97-AF65-F5344CB8AC3E}">
        <p14:creationId xmlns:p14="http://schemas.microsoft.com/office/powerpoint/2010/main" val="3003617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5033276"/>
              </p:ext>
            </p:extLst>
          </p:nvPr>
        </p:nvGraphicFramePr>
        <p:xfrm>
          <a:off x="636896" y="868054"/>
          <a:ext cx="6400799" cy="22098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142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469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latin typeface="+mj-lt"/>
                        </a:rPr>
                        <a:t>Size</a:t>
                      </a:r>
                      <a:r>
                        <a:rPr lang="en-US" sz="1600" b="1" u="none" strike="noStrike" baseline="0" dirty="0">
                          <a:effectLst/>
                          <a:latin typeface="+mj-lt"/>
                        </a:rPr>
                        <a:t> (</a:t>
                      </a:r>
                      <a:r>
                        <a:rPr lang="en-US" sz="1600" b="1" u="none" strike="noStrike" dirty="0">
                          <a:effectLst/>
                          <a:latin typeface="+mj-lt"/>
                        </a:rPr>
                        <a:t>feet</a:t>
                      </a:r>
                      <a:r>
                        <a:rPr lang="en-US" sz="1600" b="1" u="none" strike="noStrike" baseline="30000" dirty="0">
                          <a:effectLst/>
                          <a:latin typeface="+mj-lt"/>
                        </a:rPr>
                        <a:t>2</a:t>
                      </a:r>
                      <a:r>
                        <a:rPr lang="en-US" sz="1600" b="1" u="none" strike="noStrike" baseline="0" dirty="0">
                          <a:effectLst/>
                          <a:latin typeface="+mj-lt"/>
                        </a:rPr>
                        <a:t>)</a:t>
                      </a:r>
                    </a:p>
                    <a:p>
                      <a:pPr algn="ctr" fontAlgn="b"/>
                      <a:endParaRPr lang="en-US" sz="1600" b="1" u="none" strike="noStrike" baseline="0" dirty="0">
                        <a:effectLst/>
                        <a:latin typeface="+mj-lt"/>
                      </a:endParaRPr>
                    </a:p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Number of bedrooms</a:t>
                      </a:r>
                    </a:p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Number of floors</a:t>
                      </a:r>
                    </a:p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Age</a:t>
                      </a:r>
                      <a:r>
                        <a:rPr lang="en-US" sz="16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of home (years)</a:t>
                      </a:r>
                    </a:p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Price ($1000)</a:t>
                      </a:r>
                    </a:p>
                    <a:p>
                      <a:pPr algn="ctr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67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j-lt"/>
                        </a:rPr>
                        <a:t>2104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460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92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j-lt"/>
                        </a:rPr>
                        <a:t>1416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232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92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1534</a:t>
                      </a: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j-lt"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j-lt"/>
                        </a:rPr>
                        <a:t>30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315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92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852</a:t>
                      </a: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92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…</a:t>
                      </a: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…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…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…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…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04800" y="285750"/>
            <a:ext cx="777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Multiple features (variables).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9820" y="3189550"/>
            <a:ext cx="6756780" cy="1515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400"/>
              </a:spcAft>
            </a:pPr>
            <a:r>
              <a:rPr lang="en-US" sz="2000" dirty="0"/>
              <a:t>Notation:</a:t>
            </a:r>
          </a:p>
          <a:p>
            <a:pPr lvl="2">
              <a:spcAft>
                <a:spcPts val="400"/>
              </a:spcAft>
            </a:pPr>
            <a:r>
              <a:rPr lang="en-US" sz="2000" dirty="0"/>
              <a:t>= number of features</a:t>
            </a:r>
          </a:p>
          <a:p>
            <a:pPr lvl="2">
              <a:spcAft>
                <a:spcPts val="700"/>
              </a:spcAft>
            </a:pPr>
            <a:r>
              <a:rPr lang="en-US" sz="2000" dirty="0"/>
              <a:t>= input (features) of        training example.</a:t>
            </a:r>
          </a:p>
          <a:p>
            <a:pPr lvl="2">
              <a:spcAft>
                <a:spcPts val="700"/>
              </a:spcAft>
            </a:pPr>
            <a:r>
              <a:rPr lang="en-US" sz="2000" dirty="0"/>
              <a:t>= value of feature    in        training example.</a:t>
            </a:r>
          </a:p>
        </p:txBody>
      </p:sp>
      <p:pic>
        <p:nvPicPr>
          <p:cNvPr id="15" name="Picture 1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530" y="3705451"/>
            <a:ext cx="139065" cy="1143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76" y="3953101"/>
            <a:ext cx="350520" cy="23050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76" y="4313261"/>
            <a:ext cx="350520" cy="37528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817" y="3953101"/>
            <a:ext cx="268605" cy="21717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097" y="4370601"/>
            <a:ext cx="268605" cy="21717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4408511"/>
            <a:ext cx="104775" cy="21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934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04800" y="285750"/>
            <a:ext cx="777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Hypothesis: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2900" y="747415"/>
            <a:ext cx="777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	Previously:</a:t>
            </a: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799558"/>
            <a:ext cx="2568321" cy="357378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2A97CF7E-BF78-40C9-B12D-FF7E21964859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75" y="1840664"/>
            <a:ext cx="5870067" cy="357378"/>
          </a:xfrm>
          <a:prstGeom prst="rect">
            <a:avLst/>
          </a:prstGeom>
        </p:spPr>
      </p:pic>
      <p:sp>
        <p:nvSpPr>
          <p:cNvPr id="9" name="TextBox 6">
            <a:extLst>
              <a:ext uri="{FF2B5EF4-FFF2-40B4-BE49-F238E27FC236}">
                <a16:creationId xmlns:a16="http://schemas.microsoft.com/office/drawing/2014/main" id="{54A90AC8-B4E2-4BEB-9D30-8C55806D6EFE}"/>
              </a:ext>
            </a:extLst>
          </p:cNvPr>
          <p:cNvSpPr txBox="1"/>
          <p:nvPr/>
        </p:nvSpPr>
        <p:spPr>
          <a:xfrm>
            <a:off x="304800" y="2340917"/>
            <a:ext cx="777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For convenience of notation, define                </a:t>
            </a:r>
            <a:r>
              <a:rPr lang="en-US" sz="2400" dirty="0"/>
              <a:t>.</a:t>
            </a:r>
          </a:p>
        </p:txBody>
      </p:sp>
      <p:pic>
        <p:nvPicPr>
          <p:cNvPr id="10" name="Picture 3">
            <a:extLst>
              <a:ext uri="{FF2B5EF4-FFF2-40B4-BE49-F238E27FC236}">
                <a16:creationId xmlns:a16="http://schemas.microsoft.com/office/drawing/2014/main" id="{F0D725B1-D5E0-4281-8FAF-7822990595B8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900" y="2423730"/>
            <a:ext cx="976122" cy="296037"/>
          </a:xfrm>
          <a:prstGeom prst="rect">
            <a:avLst/>
          </a:prstGeom>
        </p:spPr>
      </p:pic>
      <p:sp>
        <p:nvSpPr>
          <p:cNvPr id="11" name="TextBox 9">
            <a:extLst>
              <a:ext uri="{FF2B5EF4-FFF2-40B4-BE49-F238E27FC236}">
                <a16:creationId xmlns:a16="http://schemas.microsoft.com/office/drawing/2014/main" id="{31C41997-8D58-4FFB-A33D-F4062FE2D7E7}"/>
              </a:ext>
            </a:extLst>
          </p:cNvPr>
          <p:cNvSpPr txBox="1"/>
          <p:nvPr/>
        </p:nvSpPr>
        <p:spPr>
          <a:xfrm>
            <a:off x="354106" y="3337723"/>
            <a:ext cx="777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Multivariate linear regression.</a:t>
            </a:r>
          </a:p>
        </p:txBody>
      </p:sp>
    </p:spTree>
    <p:extLst>
      <p:ext uri="{BB962C8B-B14F-4D97-AF65-F5344CB8AC3E}">
        <p14:creationId xmlns:p14="http://schemas.microsoft.com/office/powerpoint/2010/main" val="3474082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095500" y="53340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多变量线性回归</a:t>
            </a:r>
            <a:endParaRPr lang="en-US" altLang="zh-CN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Linear Regression with multiple variables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23960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2362200" y="1962150"/>
            <a:ext cx="4495800" cy="1981200"/>
          </a:xfrm>
        </p:spPr>
        <p:txBody>
          <a:bodyPr>
            <a:noAutofit/>
          </a:bodyPr>
          <a:lstStyle/>
          <a:p>
            <a:b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多变量的梯度下降</a:t>
            </a:r>
            <a:b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Gradient descent for multiple variables</a:t>
            </a:r>
          </a:p>
        </p:txBody>
      </p:sp>
    </p:spTree>
    <p:extLst>
      <p:ext uri="{BB962C8B-B14F-4D97-AF65-F5344CB8AC3E}">
        <p14:creationId xmlns:p14="http://schemas.microsoft.com/office/powerpoint/2010/main" val="1329536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850" y="428190"/>
            <a:ext cx="6261354" cy="32918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81000" y="361950"/>
            <a:ext cx="1866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Hypothesis: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1000" y="1424285"/>
            <a:ext cx="266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Cost function: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81000" y="906065"/>
            <a:ext cx="1866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Parameters:</a:t>
            </a: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402" y="998594"/>
            <a:ext cx="1639062" cy="276606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688973"/>
            <a:ext cx="5655564" cy="832104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381000" y="2952750"/>
            <a:ext cx="8458200" cy="1781235"/>
            <a:chOff x="381000" y="2952750"/>
            <a:chExt cx="8458200" cy="1781235"/>
          </a:xfrm>
        </p:grpSpPr>
        <p:pic>
          <p:nvPicPr>
            <p:cNvPr id="27" name="Picture 26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8500" y="4423440"/>
              <a:ext cx="1293495" cy="220980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9963" y="3447007"/>
              <a:ext cx="109728" cy="304038"/>
            </a:xfrm>
            <a:prstGeom prst="rect">
              <a:avLst/>
            </a:prstGeom>
          </p:spPr>
        </p:pic>
        <p:grpSp>
          <p:nvGrpSpPr>
            <p:cNvPr id="3" name="Group 2"/>
            <p:cNvGrpSpPr/>
            <p:nvPr/>
          </p:nvGrpSpPr>
          <p:grpSpPr>
            <a:xfrm>
              <a:off x="381000" y="2952750"/>
              <a:ext cx="8458200" cy="1781235"/>
              <a:chOff x="381000" y="2952750"/>
              <a:chExt cx="8458200" cy="1781235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3505200" y="4333875"/>
                <a:ext cx="5334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(simultaneously update for every                        )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028700" y="3390840"/>
                <a:ext cx="96126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Repeat</a:t>
                </a:r>
                <a:endParaRPr lang="en-US" sz="2400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381000" y="2952750"/>
                <a:ext cx="2667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Gradient descent:</a:t>
                </a:r>
              </a:p>
            </p:txBody>
          </p:sp>
          <p:pic>
            <p:nvPicPr>
              <p:cNvPr id="31" name="Picture 30"/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47800" y="4379695"/>
                <a:ext cx="109728" cy="304038"/>
              </a:xfrm>
              <a:prstGeom prst="rect">
                <a:avLst/>
              </a:prstGeom>
            </p:spPr>
          </p:pic>
          <p:pic>
            <p:nvPicPr>
              <p:cNvPr id="4" name="Picture 3"/>
              <p:cNvPicPr>
                <a:picLocks noChangeAspect="1"/>
              </p:cNvPicPr>
              <p:nvPr>
                <p:custDataLst>
                  <p:tags r:id="rId7"/>
                </p:custDataLst>
              </p:nvPr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19047" y="3854463"/>
                <a:ext cx="3698748" cy="436626"/>
              </a:xfrm>
              <a:prstGeom prst="rect">
                <a:avLst/>
              </a:prstGeom>
            </p:spPr>
          </p:pic>
        </p:grpSp>
      </p:grpSp>
      <p:sp>
        <p:nvSpPr>
          <p:cNvPr id="18" name="TextBox 14">
            <a:extLst>
              <a:ext uri="{FF2B5EF4-FFF2-40B4-BE49-F238E27FC236}">
                <a16:creationId xmlns:a16="http://schemas.microsoft.com/office/drawing/2014/main" id="{4CDBD642-EB74-4E29-8426-8885F7265C9E}"/>
              </a:ext>
            </a:extLst>
          </p:cNvPr>
          <p:cNvSpPr txBox="1"/>
          <p:nvPr/>
        </p:nvSpPr>
        <p:spPr>
          <a:xfrm>
            <a:off x="4038600" y="860792"/>
            <a:ext cx="1866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几维度？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6534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872614" y="3580463"/>
            <a:ext cx="36499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(simultaneously update             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4800" y="207317"/>
            <a:ext cx="3589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Gradient Descent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1151541"/>
            <a:ext cx="266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Repeat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457200" y="751431"/>
            <a:ext cx="3581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Previously (n=1):</a:t>
            </a: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3" y="1533525"/>
            <a:ext cx="3355277" cy="62407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853" y="3660003"/>
            <a:ext cx="483489" cy="20745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463" y="1207708"/>
            <a:ext cx="109728" cy="304038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86" y="4095750"/>
            <a:ext cx="109728" cy="30403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21" y="2862072"/>
            <a:ext cx="3698177" cy="62407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919" y="2417254"/>
            <a:ext cx="726948" cy="306896"/>
          </a:xfrm>
          <a:prstGeom prst="rect">
            <a:avLst/>
          </a:prstGeom>
        </p:spPr>
      </p:pic>
      <p:sp>
        <p:nvSpPr>
          <p:cNvPr id="16" name="Right Brace 15"/>
          <p:cNvSpPr/>
          <p:nvPr/>
        </p:nvSpPr>
        <p:spPr>
          <a:xfrm rot="5400000">
            <a:off x="3134487" y="1284256"/>
            <a:ext cx="134303" cy="2059878"/>
          </a:xfrm>
          <a:prstGeom prst="rightBrace">
            <a:avLst>
              <a:gd name="adj1" fmla="val 47916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4686300" y="133350"/>
            <a:ext cx="0" cy="4876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838700" y="57150"/>
            <a:ext cx="3581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New algorithm               :</a:t>
            </a:r>
          </a:p>
        </p:txBody>
      </p:sp>
      <p:pic>
        <p:nvPicPr>
          <p:cNvPr id="20" name="Picture 19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399" y="142333"/>
            <a:ext cx="687515" cy="229743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4829175" y="438150"/>
            <a:ext cx="266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Repeat</a:t>
            </a:r>
            <a:endParaRPr lang="en-US" sz="2400" dirty="0"/>
          </a:p>
        </p:txBody>
      </p:sp>
      <p:pic>
        <p:nvPicPr>
          <p:cNvPr id="32" name="Picture 31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0438" y="494317"/>
            <a:ext cx="109728" cy="304038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686" y="2190750"/>
            <a:ext cx="109728" cy="30403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700" y="1008883"/>
            <a:ext cx="3686175" cy="624078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6258308" y="1682175"/>
            <a:ext cx="27489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(simultaneously update        for      </a:t>
            </a:r>
          </a:p>
          <a:p>
            <a:r>
              <a:rPr lang="en-US" sz="1600" dirty="0"/>
              <a:t>                        )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1757232"/>
            <a:ext cx="168021" cy="22974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987" y="2056837"/>
            <a:ext cx="1034796" cy="176784"/>
          </a:xfrm>
          <a:prstGeom prst="rect">
            <a:avLst/>
          </a:prstGeom>
        </p:spPr>
      </p:pic>
      <p:cxnSp>
        <p:nvCxnSpPr>
          <p:cNvPr id="40" name="Straight Connector 39"/>
          <p:cNvCxnSpPr/>
          <p:nvPr/>
        </p:nvCxnSpPr>
        <p:spPr>
          <a:xfrm flipH="1">
            <a:off x="4876800" y="2639990"/>
            <a:ext cx="3962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686" y="2724150"/>
            <a:ext cx="3660458" cy="62407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681" y="3471672"/>
            <a:ext cx="3660458" cy="6240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681" y="4157472"/>
            <a:ext cx="3660458" cy="624078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681" y="4879181"/>
            <a:ext cx="190024" cy="2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148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1000" y="971550"/>
            <a:ext cx="4648200" cy="833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500"/>
              </a:spcAft>
            </a:pPr>
            <a:r>
              <a:rPr lang="en-US" sz="2000" dirty="0"/>
              <a:t>E.g.       = size (0-2000 feet</a:t>
            </a:r>
            <a:r>
              <a:rPr lang="en-US" sz="2000" baseline="30000" dirty="0"/>
              <a:t>2</a:t>
            </a:r>
            <a:r>
              <a:rPr lang="en-US" sz="2000" dirty="0"/>
              <a:t>)</a:t>
            </a:r>
            <a:endParaRPr lang="en-US" sz="2000" dirty="0">
              <a:solidFill>
                <a:srgbClr val="000000"/>
              </a:solidFill>
            </a:endParaRPr>
          </a:p>
          <a:p>
            <a:pPr>
              <a:spcAft>
                <a:spcPts val="500"/>
              </a:spcAft>
            </a:pPr>
            <a:r>
              <a:rPr lang="en-US" sz="2000" dirty="0"/>
              <a:t>              = number of bedrooms (1-5</a:t>
            </a:r>
            <a:r>
              <a:rPr lang="en-US" sz="2400" dirty="0"/>
              <a:t>)</a:t>
            </a: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23950"/>
            <a:ext cx="267462" cy="18059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493282"/>
            <a:ext cx="274320" cy="180594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>
            <a:off x="4724400" y="1123950"/>
            <a:ext cx="0" cy="36622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1701965" y="1931329"/>
            <a:ext cx="0" cy="3069649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473365" y="4760595"/>
            <a:ext cx="2031835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5952744" y="3163429"/>
            <a:ext cx="0" cy="1812719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5724144" y="4760595"/>
            <a:ext cx="1981200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01" y="2125638"/>
            <a:ext cx="237744" cy="26289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4629150"/>
            <a:ext cx="230886" cy="262890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7744" y="4640930"/>
            <a:ext cx="230886" cy="262890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3163429"/>
            <a:ext cx="237744" cy="262890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0099" y="972531"/>
            <a:ext cx="1959102" cy="450342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1743664"/>
            <a:ext cx="3241548" cy="395478"/>
          </a:xfrm>
          <a:prstGeom prst="rect">
            <a:avLst/>
          </a:prstGeom>
        </p:spPr>
      </p:pic>
      <p:sp>
        <p:nvSpPr>
          <p:cNvPr id="69" name="Rectangle 68"/>
          <p:cNvSpPr/>
          <p:nvPr/>
        </p:nvSpPr>
        <p:spPr>
          <a:xfrm>
            <a:off x="344043" y="133350"/>
            <a:ext cx="7010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Feature Scaling</a:t>
            </a:r>
          </a:p>
          <a:p>
            <a:pPr>
              <a:spcAft>
                <a:spcPts val="500"/>
              </a:spcAft>
            </a:pPr>
            <a:r>
              <a:rPr lang="en-US" sz="2400" dirty="0">
                <a:solidFill>
                  <a:srgbClr val="FF0000"/>
                </a:solidFill>
              </a:rPr>
              <a:t>Idea: Make sure features are on a similar scale.</a:t>
            </a:r>
          </a:p>
        </p:txBody>
      </p:sp>
      <p:pic>
        <p:nvPicPr>
          <p:cNvPr id="79" name="Picture 78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942" y="1994193"/>
            <a:ext cx="534924" cy="306324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213680" y="971550"/>
            <a:ext cx="1251871" cy="249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0" name="Picture 79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344" y="3273157"/>
            <a:ext cx="534924" cy="306324"/>
          </a:xfrm>
          <a:prstGeom prst="rect">
            <a:avLst/>
          </a:prstGeom>
        </p:spPr>
      </p:pic>
      <p:sp>
        <p:nvSpPr>
          <p:cNvPr id="65" name="Rectangle 64"/>
          <p:cNvSpPr/>
          <p:nvPr/>
        </p:nvSpPr>
        <p:spPr>
          <a:xfrm>
            <a:off x="6191698" y="910372"/>
            <a:ext cx="13466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size (feet</a:t>
            </a:r>
            <a:r>
              <a:rPr lang="en-US" sz="2000" baseline="30000" dirty="0"/>
              <a:t>2</a:t>
            </a:r>
            <a:r>
              <a:rPr lang="en-US" sz="2000" dirty="0"/>
              <a:t>)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213680" y="1743664"/>
            <a:ext cx="2514268" cy="1876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6213680" y="1640768"/>
            <a:ext cx="25426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number of bedrooms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584463EF-AC84-4351-A9DB-C5D3C68F6F8F}"/>
              </a:ext>
            </a:extLst>
          </p:cNvPr>
          <p:cNvSpPr/>
          <p:nvPr/>
        </p:nvSpPr>
        <p:spPr>
          <a:xfrm>
            <a:off x="2133600" y="1994193"/>
            <a:ext cx="1130808" cy="27111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EFA58953-3759-4932-9AB8-0976C94A8BD5}"/>
              </a:ext>
            </a:extLst>
          </p:cNvPr>
          <p:cNvSpPr/>
          <p:nvPr/>
        </p:nvSpPr>
        <p:spPr>
          <a:xfrm>
            <a:off x="2286000" y="2146594"/>
            <a:ext cx="787744" cy="23736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0017E5DD-650C-4B27-B7AC-C002D4BD8684}"/>
              </a:ext>
            </a:extLst>
          </p:cNvPr>
          <p:cNvSpPr/>
          <p:nvPr/>
        </p:nvSpPr>
        <p:spPr>
          <a:xfrm>
            <a:off x="2457274" y="2257083"/>
            <a:ext cx="441199" cy="21015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7932D0A6-F280-494B-906C-4CF2E94270AA}"/>
              </a:ext>
            </a:extLst>
          </p:cNvPr>
          <p:cNvSpPr/>
          <p:nvPr/>
        </p:nvSpPr>
        <p:spPr>
          <a:xfrm>
            <a:off x="6263640" y="3400667"/>
            <a:ext cx="1130808" cy="12155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3984FC29-3C33-41CF-9AD9-7ABAFCF163C0}"/>
              </a:ext>
            </a:extLst>
          </p:cNvPr>
          <p:cNvSpPr/>
          <p:nvPr/>
        </p:nvSpPr>
        <p:spPr>
          <a:xfrm>
            <a:off x="6398876" y="3574022"/>
            <a:ext cx="881478" cy="86885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9EF48E56-2D76-4578-8825-E7CBB3AAF7C5}"/>
              </a:ext>
            </a:extLst>
          </p:cNvPr>
          <p:cNvSpPr/>
          <p:nvPr/>
        </p:nvSpPr>
        <p:spPr>
          <a:xfrm>
            <a:off x="6511030" y="3673257"/>
            <a:ext cx="636027" cy="6703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171480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35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j$&#10;&#10;\end{document}"/>
  <p:tag name="IGUANATEXSIZE" val="20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y = \begin{bmatrix}&#10; 460\\&#10; 232\\&#10; 315\\&#10; 178&#10;\end{bmatrix}&#10;$&#10;&#10;\end{document}"/>
  <p:tag name="IGUANATEXSIZE" val="20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theta = (X^TX)^{-1}X^Ty&#10;$&#10;&#10;\end{document}"/>
  <p:tag name="IGUANATEXSIZE" val="20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0&#10;$&#10;&#10;\end{document}"/>
  <p:tag name="IGUANATEXSIZE" val="20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1&#10;$&#10;&#10;\end{document}"/>
  <p:tag name="IGUANATEXSIZE" val="20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2&#10;$&#10;&#10;\end{document}"/>
  <p:tag name="IGUANATEXSIZE" val="20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3&#10;$&#10;&#10;\end{document}"/>
  <p:tag name="IGUANATEXSIZE" val="20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y&#10;$&#10;&#10;\end{document}"/>
  <p:tag name="IGUANATEXSIZE" val="20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4&#10;$&#10;&#10;\end{document}"/>
  <p:tag name="IGUANATEXSIZE" val="20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m = 5.&#10;$&#10;&#10;\end{document}"/>
  <p:tag name="IGUANATEXSIZE" val="20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 = \begin{bmatrix}&#10;1 &amp; 2104 &amp; 5 &amp; 1 &amp; 45 \\&#10;1 &amp; 1416 &amp; 3 &amp; 2 &amp; 40 \\&#10;1 &amp; 1534 &amp; 3 &amp; 2 &amp; 30 \\&#10;1 &amp; 852 &amp; 2 &amp; 1 &amp; 36 \\&#10;1 &amp; 3000 &amp; 4 &amp; 1 &amp; 38&#10;\end{bmatrix}&#10;$&#10;&#10;\end{document}"/>
  <p:tag name="IGUANATEXSIZE" val="1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h_\theta (x) = \theta_0 + \theta_1 x$&#10;&#10;\end{document}"/>
  <p:tag name="IGUANATEXSIZE" val="28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y = \begin{bmatrix}&#10; 460\\&#10; 232\\&#10; 315\\&#10; 178\\&#10;540&#10;\end{bmatrix}&#10;$&#10;&#10;\end{document}"/>
  <p:tag name="IGUANATEXSIZE" val="18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Theta = (X^TX)^{-1}X^Ty&#10;$&#10;&#10;\end{document}"/>
  <p:tag name="IGUANATEXSIZE" val="20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theta = (X^T X)^{-1} X^Ty&#10;$&#10;&#10;\end{document}"/>
  <p:tag name="IGUANATEXSIZE" val="32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(X^T X)^{-1}&#10;$&#10;&#10;\end{document}"/>
  <p:tag name="IGUANATEXSIZE" val="32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^T X&#10;$&#10;&#10;\end{document}"/>
  <p:tag name="IGUANATEXSIZE" val="32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m$&#10;&#10;&#10;\end{document}"/>
  <p:tag name="IGUANATEXSIZE" val="28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n$&#10;&#10;&#10;\end{document}"/>
  <p:tag name="IGUANATEXSIZE" val="28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alpha$&#10;&#10;&#10;\end{document}"/>
  <p:tag name="IGUANATEXSIZE" val="28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(X^TX)^{-1}$&#10;&#10;&#10;\end{document}"/>
  <p:tag name="IGUANATEXSIZE" val="28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alpha$&#10;&#10;&#10;\end{document}"/>
  <p:tag name="IGUANATEXSIZE" val="2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h_\theta (x) = \theta_0 + \theta_1 x_1 + \theta_2 x_2 + \dots + \theta_n x_n$&#10;&#10;\end{document}"/>
  <p:tag name="IGUANATEXSIZE" val="28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n$&#10;&#10;&#10;\end{document}"/>
  <p:tag name="IGUANATEXSIZE" val="28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n$&#10;&#10;&#10;\end{document}"/>
  <p:tag name="IGUANATEXSIZE" val="28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theta = (X^T X)^{-1} X^Ty&#10;$&#10;&#10;\end{document}"/>
  <p:tag name="IGUANATEXSIZE" val="32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^TX&#10;$&#10;&#10;\end{document}"/>
  <p:tag name="IGUANATEXSIZE" val="28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1 =&#10;$&#10;&#10;\end{document}"/>
  <p:tag name="IGUANATEXSIZE" val="28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2 =&#10;$&#10;&#10;\end{document}"/>
  <p:tag name="IGUANATEXSIZE" val="28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m \leq n&#10;$&#10;&#10;\end{document}"/>
  <p:tag name="IGUANATEXSIZE" val="28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^TX&#10;$&#10;&#10;\end{document}"/>
  <p:tag name="IGUANATEXSIZE" val="2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 &#10;&#10;$x_0 = 1$&#10;&#10;\end{document}"/>
  <p:tag name="IGUANATEXSIZE" val="2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h_\theta (x) = \theta^T x =  \theta_0 x_0 + \theta_1 x_1 + \theta_2 x_2 + \dots + \theta_n x_n$&#10;&#10;\end{document}"/>
  <p:tag name="IGUANATEXSIZE" val="2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theta_0, \theta_1, \dots, \theta_n$&#10;&#10;\end{document}"/>
  <p:tag name="IGUANATEXSIZE" val="2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  J(\theta_0, \theta_1, \dots, \theta_n) = \frac{1}{2m} \sum^{m}_{i=1} (h_\theta (x^{(i)}) - y^{(i)})^2$&#10;&#10;\end{document}"/>
  <p:tag name="IGUANATEXSIZE" val="2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j = 0, \dots, n$&#10;&#10;\end{document}"/>
  <p:tag name="IGUANATEXSIZE" val="2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{$&#10;&#10;\end{document}"/>
  <p:tag name="IGUANATEXSIZE" val="2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}$&#10;&#10;\end{document}"/>
  <p:tag name="IGUANATEXSIZE" val="2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x&#10;$&#10;&#10;\end{document}"/>
  <p:tag name="IGUANATEXSIZE" val="2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theta_j := \theta_j - \alpha &#10;\frac{\partial}{\partial \theta_j} J(\theta_0, \dots, \theta_n)&#10;$&#10;&#10;\end{document}"/>
  <p:tag name="IGUANATEXSIZE" val="2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  \theta_0 := \theta_0 - \alpha \frac{1}{m} \sum^{m}_{i=1} (h_\theta (x^{(i)}) - y^{(i)})$&#10;&#10;\end{document}"/>
  <p:tag name="IGUANATEXSIZE" val="18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theta_0, \theta_1$&#10;&#10;\end{document}"/>
  <p:tag name="IGUANATEXSIZE" val="18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{$&#10;&#10;\end{document}"/>
  <p:tag name="IGUANATEXSIZE" val="2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}$&#10;&#10;\end{document}"/>
  <p:tag name="IGUANATEXSIZE" val="2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  \theta_1 := \theta_1 - \alpha \frac{1}{m} \sum^{m}_{i=1} (h_\theta (x^{(i)}) - y^{(i)})x^{(i)}$&#10;&#10;\end{document}"/>
  <p:tag name="IGUANATEXSIZE" val="18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frac{\partial}{\partial \theta_0} J(\theta)&#10;$&#10;&#10;\end{document}"/>
  <p:tag name="IGUANATEXSIZE" val="18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(n \geq 1)&#10;$&#10;&#10;\end{document}"/>
  <p:tag name="IGUANATEXSIZE" val="18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{$&#10;&#10;\end{document}"/>
  <p:tag name="IGUANATEXSIZE" val="2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}$&#10;&#10;\end{document}"/>
  <p:tag name="IGUANATEXSIZE" val="2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y&#10;$&#10;&#10;\end{document}"/>
  <p:tag name="IGUANATEXSIZE" val="2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  \theta_j := \theta_j - &#10;\alpha \frac{1}{m} \sum^{m}_{i=1} (h_\theta (x^{(i)}) - y^{(i)})x^{(i)}_j$&#10;&#10;\end{document}"/>
  <p:tag name="IGUANATEXSIZE" val="18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theta_j$&#10;&#10;\end{document}"/>
  <p:tag name="IGUANATEXSIZE" val="18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j = 0, \dots, n$&#10;&#10;\end{document}"/>
  <p:tag name="IGUANATEXSIZE" val="16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theta_0 := \theta_0 - &#10;\alpha \frac{1}{m} \displaystyle\sum^{m}_{i=1} (h_\theta (x^{(i)}) - y^{(i)})x^{(i)}_0$&#10;&#10;\end{document}"/>
  <p:tag name="IGUANATEXSIZE" val="18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theta_1 := \theta_1 - &#10;\alpha \frac{1}{m} \displaystyle\sum^{m}_{i=1} (h_\theta (x^{(i)}) - y^{(i)})x^{(i)}_1$&#10;&#10;\end{document}"/>
  <p:tag name="IGUANATEXSIZE" val="18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theta_2 := \theta_2 - &#10;\alpha \frac{1}{m} \displaystyle\sum^{m}_{i=1} (h_\theta (x^{(i)}) - y^{(i)})x^{(i)}_2$&#10;&#10;\end{document}"/>
  <p:tag name="IGUANATEXSIZE" val="18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ots $&#10;&#10;&#10;\end{document}"/>
  <p:tag name="IGUANATEXSIZE" val="15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x_1$&#10;&#10;\end{document}"/>
  <p:tag name="IGUANATEXSIZE" val="2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x_2$&#10;&#10;\end{document}"/>
  <p:tag name="IGUANATEXSIZE" val="2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theta_2$&#10;&#10;\end{document}"/>
  <p:tag name="IGUANATEXSIZE" val="2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h_\theta (x) = \theta_0 + \theta_1 x$&#10;&#10;\end{document}"/>
  <p:tag name="IGUANATEXSIZE" val="32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theta_1$&#10;&#10;\end{document}"/>
  <p:tag name="IGUANATEXSIZE" val="2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theta_1$&#10;&#10;\end{document}"/>
  <p:tag name="IGUANATEXSIZE" val="2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theta_2$&#10;&#10;\end{document}"/>
  <p:tag name="IGUANATEXSIZE" val="2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x_1 = \frac{size (feet^2)}{2000}$&#10;&#10;\end{document}"/>
  <p:tag name="IGUANATEXSIZE" val="2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x_2 = \frac{numbersdf    of bedrooms}{5}$&#10;&#10;\end{document}"/>
  <p:tag name="IGUANATEXSIZE" val="2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J(\theta)$&#10;&#10;\end{document}"/>
  <p:tag name="IGUANATEXSIZE" val="2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J(\theta)$&#10;&#10;\end{document}"/>
  <p:tag name="IGUANATEXSIZE" val="2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-1 \leq x_i \leq 1$&#10;&#10;\end{document}"/>
  <p:tag name="IGUANATEXSIZE" val="2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x_i$&#10;&#10;&#10;\end{document}"/>
  <p:tag name="IGUANATEXSIZE" val="2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x_i - \mu_i$&#10;&#10;&#10;\end{document}"/>
  <p:tag name="IGUANATEXSIZE" val="2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n$&#10;&#10;\end{document}"/>
  <p:tag name="IGUANATEXSIZE" val="2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x_0 = 1$&#10;&#10;&#10;\end{document}"/>
  <p:tag name="IGUANATEXSIZE" val="2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x_1 = \frac{size - 1000}{2000}$&#10;&#10;&#10;\end{document}"/>
  <p:tag name="IGUANATEXSIZE" val="2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x_2 = \frac{\#bedrooms - 2}{5}$&#10;&#10;&#10;\end{document}"/>
  <p:tag name="IGUANATEXSIZE" val="2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-0.5 \leq x_1 \leq 0.5, -0.5 \leq x_2 \leq 0.5$&#10;&#10;&#10;\end{document}"/>
  <p:tag name="IGUANATEXSIZE" val="2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theta_j := \theta_j - \alpha \frac{\partial}{\partial \theta_j} J(\theta)&#10;$&#10;&#10;\end{document}"/>
  <p:tag name="IGUANATEXSIZE" val="32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alpha&#10;$&#10;&#10;\end{document}"/>
  <p:tag name="IGUANATEXSIZE" val="32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displaystyle&#10;\min_\theta J(\theta)&#10;$&#10;&#10;\end{document}"/>
  <p:tag name="IGUANATEXSIZE" val="2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J(\theta)&#10;$&#10;&#10;\end{document}"/>
  <p:tag name="IGUANATEXSIZE" val="2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10^{-3}&#10;$&#10;&#10;\end{document}"/>
  <p:tag name="IGUANATEXSIZE" val="2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J(\theta)&#10;$&#10;&#10;\end{document}"/>
  <p:tag name="IGUANATEXSIZE" val="1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x^{(i)}$&#10;&#10;\end{document}"/>
  <p:tag name="IGUANATEXSIZE" val="2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alpha&#10;$&#10;&#10;\end{document}"/>
  <p:tag name="IGUANATEXSIZE" val="24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J(\theta)&#10;$&#10;&#10;\end{document}"/>
  <p:tag name="IGUANATEXSIZE" val="16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J(\theta)&#10;$&#10;&#10;\end{document}"/>
  <p:tag name="IGUANATEXSIZE" val="16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alpha&#10;$&#10;&#10;\end{document}"/>
  <p:tag name="IGUANATEXSIZE" val="2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J(\theta)&#10;$&#10;&#10;\end{document}"/>
  <p:tag name="IGUANATEXSIZE" val="2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alpha&#10;$&#10;&#10;\end{document}"/>
  <p:tag name="IGUANATEXSIZE" val="2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alpha&#10;$&#10;&#10;\end{document}"/>
  <p:tag name="IGUANATEXSIZE" val="28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alpha&#10;$&#10;&#10;\end{document}"/>
  <p:tag name="IGUANATEXSIZE" val="28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J(\theta)&#10;$&#10;&#10;\end{document}"/>
  <p:tag name="IGUANATEXSIZE" val="2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alpha&#10;$&#10;&#10;\end{document}"/>
  <p:tag name="IGUANATEXSIZE" val="2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x^{(i)}_j$&#10;&#10;\end{document}"/>
  <p:tag name="IGUANATEXSIZE" val="2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dots, 0.001, 0.000, 0.01, 0.000, 0.1, 0.000, 1, \dots&#10;$&#10;&#10;\end{document}"/>
  <p:tag name="IGUANATEXSIZE" val="28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theta_0 + \theta_1 x + \theta_2 x^2&#10;$&#10;&#10;\end{document}"/>
  <p:tag name="IGUANATEXSIZE" val="24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theta_0 + \theta_1 x + \theta_2 x^2 + \theta_3 x^3&#10;$&#10;&#10;\end{document}"/>
  <p:tag name="IGUANATEXSIZE" val="2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h_\theta(x) = \theta_0 + \theta_1 x_1 + \theta_2 x_2 + \theta_3 x_3&#10;$&#10;&#10;\end{document}"/>
  <p:tag name="IGUANATEXSIZE" val="2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= \theta_0 + \theta_1 (size) + \theta_2 (size)^2 + \theta_3 (size)^3&#10;$&#10;&#10;\end{document}"/>
  <p:tag name="IGUANATEXSIZE" val="2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1 = (size)&#10;$&#10;&#10;\end{document}"/>
  <p:tag name="IGUANATEXSIZE" val="2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2 = (size)^2&#10;$&#10;&#10;\end{document}"/>
  <p:tag name="IGUANATEXSIZE" val="2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3 = (size)^3&#10;$&#10;&#10;\end{document}"/>
  <p:tag name="IGUANATEXSIZE" val="20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h_\theta (x) = \theta_0 + \theta_1 (size) + \theta_2 (size)^2&#10;$&#10;&#10;\end{document}"/>
  <p:tag name="IGUANATEXSIZE" val="20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h_\theta (x) = \theta_0 + \theta_1 (size) + \theta_2 \sqrt{(size)}&#10;$&#10;&#10;\end{document}"/>
  <p:tag name="IGUANATEXSIZE" val="2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i^{th}$&#10;&#10;\end{document}"/>
  <p:tag name="IGUANATEXSIZE" val="20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&#10;$&#10;% \delta_i^{(l)} = \left(\sum_j W_{ji}^{(l)} \delta_j^{(l+1)}\right) f'(z_i^{(l)})&#10;&#10;&#10;&#10;\end{document}"/>
  <p:tag name="IGUANATEXSIZE" val="24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&#10;$ &#10;&#10;% \delta_i^{(l)} = \left(\sum_j W_{ji}^{(l)} \delta_j^{(l+1)}\right) f'(z_i^{(l)})&#10;&#10;&#10;&#10;\end{document}"/>
  <p:tag name="IGUANATEXSIZE" val="24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&#10;$&#10;% \delta_i^{(l)} = \left(\sum_j W_{ji}^{(l)} \delta_j^{(l+1)}\right) f'(z_i^{(l)})&#10;&#10;&#10;&#10;\end{document}"/>
  <p:tag name="IGUANATEXSIZE" val="28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 $(\theta \in \mathbb{R})$&#10;&#10;\end{document}"/>
  <p:tag name="IGUANATEXSIZE" val="24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J(\theta) = a\theta^2 + b\theta + c&#10;$&#10;&#10;\end{document}"/>
  <p:tag name="IGUANATEXSIZE" val="24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&#10;$&#10;% \delta_i^{(l)} = \left(\sum_j W_{ji}^{(l)} \delta_j^{(l+1)}\right) f'(z_i^{(l)})&#10;&#10;&#10;&#10;\end{document}"/>
  <p:tag name="IGUANATEXSIZE" val="24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&#10;$ &#10;&#10;% \delta_i^{(l)} = \left(\sum_j W_{ji}^{(l)} \delta_j^{(l+1)}\right) f'(z_i^{(l)})&#10;&#10;&#10;&#10;\end{document}"/>
  <p:tag name="IGUANATEXSIZE" val="24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\theta \in \mathbb{R}^{n+1}&#10;$&#10;&#10;\end{document}"/>
  <p:tag name="IGUANATEXSIZE" val="24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\displaystyle&#10;J(\theta_0, \theta_1, \dots, \theta_m) = \frac{1}{2m} \sum^{m}_{i=1} (h_\theta(x^{(i)}) - y^{(i)})^2&#10;$&#10;&#10;\end{document}"/>
  <p:tag name="IGUANATEXSIZE" val="24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\frac{\partial}{\partial\theta_j} J(\theta) = \dots = 0&#10;$&#10;&#10;\end{document}"/>
  <p:tag name="IGUANATEXSIZE" val="2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i^{th}$&#10;&#10;\end{document}"/>
  <p:tag name="IGUANATEXSIZE" val="20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j&#10;$&#10;&#10;\end{document}"/>
  <p:tag name="IGUANATEXSIZE" val="24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\theta_0, \theta_1, \dots, \theta_n&#10;$&#10;&#10;\end{document}"/>
  <p:tag name="IGUANATEXSIZE" val="24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0&#10;$&#10;&#10;\end{document}"/>
  <p:tag name="IGUANATEXSIZE" val="20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1&#10;$&#10;&#10;\end{document}"/>
  <p:tag name="IGUANATEXSIZE" val="20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2&#10;$&#10;&#10;\end{document}"/>
  <p:tag name="IGUANATEXSIZE" val="20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3&#10;$&#10;&#10;\end{document}"/>
  <p:tag name="IGUANATEXSIZE" val="20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y&#10;$&#10;&#10;\end{document}"/>
  <p:tag name="IGUANATEXSIZE" val="20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4&#10;$&#10;&#10;\end{document}"/>
  <p:tag name="IGUANATEXSIZE" val="20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m = 4.&#10;$&#10;&#10;\end{document}"/>
  <p:tag name="IGUANATEXSIZE" val="20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 = \begin{bmatrix}&#10;1 &amp; 2104 &amp; 5 &amp; 1 &amp; 45 \\&#10;1 &amp; 1416 &amp; 3 &amp; 2 &amp; 40 \\&#10;1 &amp; 1534 &amp; 3 &amp; 2 &amp; 30 \\&#10;1 &amp; 852 &amp; 2 &amp; 1 &amp; 36 \\&#10;\end{bmatrix}&#10;$&#10;&#10;\end{document}"/>
  <p:tag name="IGUANATEXSIZE" val="20"/>
</p:tagLst>
</file>

<file path=ppt/theme/theme1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2423</TotalTime>
  <Words>856</Words>
  <Application>Microsoft Office PowerPoint</Application>
  <PresentationFormat>全屏显示(16:9)</PresentationFormat>
  <Paragraphs>324</Paragraphs>
  <Slides>26</Slides>
  <Notes>25</Notes>
  <HiddenSlides>2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26</vt:i4>
      </vt:variant>
    </vt:vector>
  </HeadingPairs>
  <TitlesOfParts>
    <vt:vector size="32" baseType="lpstr">
      <vt:lpstr>Arial</vt:lpstr>
      <vt:lpstr>Calibri</vt:lpstr>
      <vt:lpstr>Courier New</vt:lpstr>
      <vt:lpstr>1_Lecture</vt:lpstr>
      <vt:lpstr>2_Office Theme</vt:lpstr>
      <vt:lpstr>3_Office Theme</vt:lpstr>
      <vt:lpstr>多维特征 Multiple features</vt:lpstr>
      <vt:lpstr>PowerPoint 演示文稿</vt:lpstr>
      <vt:lpstr>PowerPoint 演示文稿</vt:lpstr>
      <vt:lpstr>PowerPoint 演示文稿</vt:lpstr>
      <vt:lpstr>PowerPoint 演示文稿</vt:lpstr>
      <vt:lpstr> 多变量的梯度下降 Gradient descent for multiple variables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正规方程 Normal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geniocean</cp:lastModifiedBy>
  <cp:revision>278</cp:revision>
  <dcterms:created xsi:type="dcterms:W3CDTF">2010-07-08T21:59:02Z</dcterms:created>
  <dcterms:modified xsi:type="dcterms:W3CDTF">2021-06-04T02:40:59Z</dcterms:modified>
</cp:coreProperties>
</file>