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theme/themeOverride4.xml" ContentType="application/vnd.openxmlformats-officedocument.themeOverride+xml"/>
  <Override PartName="/ppt/notesSlides/notesSlide16.xml" ContentType="application/vnd.openxmlformats-officedocument.presentationml.notesSlide+xml"/>
  <Override PartName="/ppt/theme/themeOverride5.xml" ContentType="application/vnd.openxmlformats-officedocument.themeOverride+xml"/>
  <Override PartName="/ppt/notesSlides/notesSlide17.xml" ContentType="application/vnd.openxmlformats-officedocument.presentationml.notesSlide+xml"/>
  <Override PartName="/ppt/theme/themeOverride6.xml" ContentType="application/vnd.openxmlformats-officedocument.themeOverride+xml"/>
  <Override PartName="/ppt/notesSlides/notesSlide18.xml" ContentType="application/vnd.openxmlformats-officedocument.presentationml.notesSlide+xml"/>
  <Override PartName="/ppt/theme/themeOverride7.xml" ContentType="application/vnd.openxmlformats-officedocument.themeOverride+xml"/>
  <Override PartName="/ppt/notesSlides/notesSlide19.xml" ContentType="application/vnd.openxmlformats-officedocument.presentationml.notesSlide+xml"/>
  <Override PartName="/ppt/theme/themeOverride8.xml" ContentType="application/vnd.openxmlformats-officedocument.themeOverride+xml"/>
  <Override PartName="/ppt/notesSlides/notesSlide20.xml" ContentType="application/vnd.openxmlformats-officedocument.presentationml.notesSlide+xml"/>
  <Override PartName="/ppt/theme/themeOverride9.xml" ContentType="application/vnd.openxmlformats-officedocument.themeOverride+xml"/>
  <Override PartName="/ppt/notesSlides/notesSlide21.xml" ContentType="application/vnd.openxmlformats-officedocument.presentationml.notesSlide+xml"/>
  <Override PartName="/ppt/theme/themeOverride10.xml" ContentType="application/vnd.openxmlformats-officedocument.themeOverride+xml"/>
  <Override PartName="/ppt/notesSlides/notesSlide22.xml" ContentType="application/vnd.openxmlformats-officedocument.presentationml.notesSlide+xml"/>
  <Override PartName="/ppt/theme/themeOverride11.xml" ContentType="application/vnd.openxmlformats-officedocument.themeOverride+xml"/>
  <Override PartName="/ppt/notesSlides/notesSlide23.xml" ContentType="application/vnd.openxmlformats-officedocument.presentationml.notesSlide+xml"/>
  <Override PartName="/ppt/theme/themeOverride12.xml" ContentType="application/vnd.openxmlformats-officedocument.themeOverride+xml"/>
  <Override PartName="/ppt/notesSlides/notesSlide24.xml" ContentType="application/vnd.openxmlformats-officedocument.presentationml.notesSlide+xml"/>
  <Override PartName="/ppt/theme/themeOverride13.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29"/>
  </p:notesMasterIdLst>
  <p:sldIdLst>
    <p:sldId id="460" r:id="rId4"/>
    <p:sldId id="461" r:id="rId5"/>
    <p:sldId id="462" r:id="rId6"/>
    <p:sldId id="463" r:id="rId7"/>
    <p:sldId id="465" r:id="rId8"/>
    <p:sldId id="464" r:id="rId9"/>
    <p:sldId id="466" r:id="rId10"/>
    <p:sldId id="467" r:id="rId11"/>
    <p:sldId id="471" r:id="rId12"/>
    <p:sldId id="472" r:id="rId13"/>
    <p:sldId id="468" r:id="rId14"/>
    <p:sldId id="469" r:id="rId15"/>
    <p:sldId id="470"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Lst>
  <p:sldSz cx="9144000" cy="5143500" type="screen16x9"/>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1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00FF00"/>
    <a:srgbClr val="00FFCC"/>
    <a:srgbClr val="FF0000"/>
    <a:srgbClr val="99FF66"/>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58970" autoAdjust="0"/>
  </p:normalViewPr>
  <p:slideViewPr>
    <p:cSldViewPr>
      <p:cViewPr>
        <p:scale>
          <a:sx n="100" d="100"/>
          <a:sy n="100" d="100"/>
        </p:scale>
        <p:origin x="58" y="235"/>
      </p:cViewPr>
      <p:guideLst>
        <p:guide orient="horz" pos="1620"/>
        <p:guide pos="1392"/>
      </p:guideLst>
    </p:cSldViewPr>
  </p:slid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131866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292320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extLst>
      <p:ext uri="{BB962C8B-B14F-4D97-AF65-F5344CB8AC3E}">
        <p14:creationId xmlns:p14="http://schemas.microsoft.com/office/powerpoint/2010/main" val="233322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315703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167852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184968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342418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521784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1009285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extLst>
      <p:ext uri="{BB962C8B-B14F-4D97-AF65-F5344CB8AC3E}">
        <p14:creationId xmlns:p14="http://schemas.microsoft.com/office/powerpoint/2010/main" val="89373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val="71197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extLst>
      <p:ext uri="{BB962C8B-B14F-4D97-AF65-F5344CB8AC3E}">
        <p14:creationId xmlns:p14="http://schemas.microsoft.com/office/powerpoint/2010/main" val="3187006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a:p>
        </p:txBody>
      </p:sp>
    </p:spTree>
    <p:extLst>
      <p:ext uri="{BB962C8B-B14F-4D97-AF65-F5344CB8AC3E}">
        <p14:creationId xmlns:p14="http://schemas.microsoft.com/office/powerpoint/2010/main" val="152896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645787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a:p>
        </p:txBody>
      </p:sp>
    </p:spTree>
    <p:extLst>
      <p:ext uri="{BB962C8B-B14F-4D97-AF65-F5344CB8AC3E}">
        <p14:creationId xmlns:p14="http://schemas.microsoft.com/office/powerpoint/2010/main" val="155960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a:p>
        </p:txBody>
      </p:sp>
    </p:spTree>
    <p:extLst>
      <p:ext uri="{BB962C8B-B14F-4D97-AF65-F5344CB8AC3E}">
        <p14:creationId xmlns:p14="http://schemas.microsoft.com/office/powerpoint/2010/main" val="3266746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a:p>
        </p:txBody>
      </p:sp>
    </p:spTree>
    <p:extLst>
      <p:ext uri="{BB962C8B-B14F-4D97-AF65-F5344CB8AC3E}">
        <p14:creationId xmlns:p14="http://schemas.microsoft.com/office/powerpoint/2010/main" val="37829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91431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extLst>
      <p:ext uri="{BB962C8B-B14F-4D97-AF65-F5344CB8AC3E}">
        <p14:creationId xmlns:p14="http://schemas.microsoft.com/office/powerpoint/2010/main" val="348162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212299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164579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413348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199908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310716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hemeOverride" Target="../theme/themeOverride5.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hemeOverride" Target="../theme/themeOverride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hemeOverride" Target="../theme/themeOverride9.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hemeOverride" Target="../theme/themeOverride10.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hemeOverride" Target="../theme/themeOverride1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hemeOverride" Target="../theme/themeOverride1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hemeOverride" Target="../theme/themeOverride1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04535" y="822789"/>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tx1">
                  <a:lumMod val="75000"/>
                  <a:lumOff val="25000"/>
                </a:schemeClr>
              </a:solidFill>
            </a:endParaRPr>
          </a:p>
          <a:p>
            <a:r>
              <a:rPr lang="en-US" altLang="zh-CN" dirty="0">
                <a:solidFill>
                  <a:schemeClr val="tx1">
                    <a:lumMod val="75000"/>
                    <a:lumOff val="25000"/>
                  </a:schemeClr>
                </a:solidFill>
              </a:rPr>
              <a:t>Convolution </a:t>
            </a:r>
            <a:r>
              <a:rPr lang="en-US" dirty="0">
                <a:solidFill>
                  <a:schemeClr val="tx1">
                    <a:lumMod val="75000"/>
                    <a:lumOff val="25000"/>
                  </a:schemeClr>
                </a:solidFill>
              </a:rPr>
              <a:t>Neural Networks</a:t>
            </a:r>
          </a:p>
          <a:p>
            <a:r>
              <a:rPr lang="zh-CN" altLang="en-US" dirty="0">
                <a:solidFill>
                  <a:schemeClr val="tx1">
                    <a:lumMod val="75000"/>
                    <a:lumOff val="25000"/>
                  </a:schemeClr>
                </a:solidFill>
              </a:rPr>
              <a:t>网络结构介绍</a:t>
            </a:r>
            <a:endParaRPr lang="en-US" dirty="0">
              <a:solidFill>
                <a:schemeClr val="tx1">
                  <a:lumMod val="75000"/>
                  <a:lumOff val="25000"/>
                </a:schemeClr>
              </a:solidFill>
            </a:endParaRPr>
          </a:p>
        </p:txBody>
      </p:sp>
    </p:spTree>
    <p:extLst>
      <p:ext uri="{BB962C8B-B14F-4D97-AF65-F5344CB8AC3E}">
        <p14:creationId xmlns:p14="http://schemas.microsoft.com/office/powerpoint/2010/main" val="155425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卷积的概念</a:t>
            </a:r>
            <a:endParaRPr lang="en-US" altLang="zh-CN" b="1" i="0" dirty="0">
              <a:solidFill>
                <a:srgbClr val="4F4F4F"/>
              </a:solidFill>
              <a:effectLst/>
              <a:latin typeface="PingFang SC"/>
            </a:endParaRPr>
          </a:p>
        </p:txBody>
      </p:sp>
      <p:sp>
        <p:nvSpPr>
          <p:cNvPr id="8" name="文本框 7">
            <a:extLst>
              <a:ext uri="{FF2B5EF4-FFF2-40B4-BE49-F238E27FC236}">
                <a16:creationId xmlns:a16="http://schemas.microsoft.com/office/drawing/2014/main" id="{A04DC287-C8F9-40B4-9E57-CED4E6D48CF9}"/>
              </a:ext>
            </a:extLst>
          </p:cNvPr>
          <p:cNvSpPr txBox="1"/>
          <p:nvPr/>
        </p:nvSpPr>
        <p:spPr>
          <a:xfrm>
            <a:off x="533400" y="742950"/>
            <a:ext cx="4572000" cy="369332"/>
          </a:xfrm>
          <a:prstGeom prst="rect">
            <a:avLst/>
          </a:prstGeom>
          <a:noFill/>
        </p:spPr>
        <p:txBody>
          <a:bodyPr wrap="square">
            <a:spAutoFit/>
          </a:bodyPr>
          <a:lstStyle/>
          <a:p>
            <a:pPr algn="l"/>
            <a:r>
              <a:rPr lang="en-US" altLang="zh-CN" b="1" i="0" dirty="0">
                <a:solidFill>
                  <a:srgbClr val="1A1A1A"/>
                </a:solidFill>
                <a:effectLst/>
                <a:latin typeface="-apple-system"/>
              </a:rPr>
              <a:t>Group convolution </a:t>
            </a:r>
            <a:r>
              <a:rPr lang="zh-CN" altLang="en-US" b="1" i="0" dirty="0">
                <a:solidFill>
                  <a:srgbClr val="1A1A1A"/>
                </a:solidFill>
                <a:effectLst/>
                <a:latin typeface="-apple-system"/>
              </a:rPr>
              <a:t>和 </a:t>
            </a:r>
            <a:r>
              <a:rPr lang="en-US" altLang="zh-CN" b="1" i="0" dirty="0" err="1">
                <a:solidFill>
                  <a:srgbClr val="141418"/>
                </a:solidFill>
                <a:effectLst/>
                <a:latin typeface="PingFang SC"/>
              </a:rPr>
              <a:t>Depthwise</a:t>
            </a:r>
            <a:r>
              <a:rPr lang="en-US" altLang="zh-CN" b="1" i="0" dirty="0">
                <a:solidFill>
                  <a:srgbClr val="141418"/>
                </a:solidFill>
                <a:effectLst/>
                <a:latin typeface="PingFang SC"/>
              </a:rPr>
              <a:t> Convolution</a:t>
            </a:r>
            <a:endParaRPr lang="zh-CN" altLang="en-US" b="1" i="0" dirty="0">
              <a:solidFill>
                <a:srgbClr val="1A1A1A"/>
              </a:solidFill>
              <a:effectLst/>
              <a:latin typeface="-apple-system"/>
            </a:endParaRPr>
          </a:p>
        </p:txBody>
      </p:sp>
      <p:pic>
        <p:nvPicPr>
          <p:cNvPr id="10" name="图片 9">
            <a:extLst>
              <a:ext uri="{FF2B5EF4-FFF2-40B4-BE49-F238E27FC236}">
                <a16:creationId xmlns:a16="http://schemas.microsoft.com/office/drawing/2014/main" id="{4EC30514-C30E-4F1F-B8E3-DFC0D671146B}"/>
              </a:ext>
            </a:extLst>
          </p:cNvPr>
          <p:cNvPicPr>
            <a:picLocks noChangeAspect="1"/>
          </p:cNvPicPr>
          <p:nvPr/>
        </p:nvPicPr>
        <p:blipFill>
          <a:blip r:embed="rId3"/>
          <a:stretch>
            <a:fillRect/>
          </a:stretch>
        </p:blipFill>
        <p:spPr>
          <a:xfrm>
            <a:off x="1219200" y="1207576"/>
            <a:ext cx="7067550" cy="3726374"/>
          </a:xfrm>
          <a:prstGeom prst="rect">
            <a:avLst/>
          </a:prstGeom>
        </p:spPr>
      </p:pic>
    </p:spTree>
    <p:extLst>
      <p:ext uri="{BB962C8B-B14F-4D97-AF65-F5344CB8AC3E}">
        <p14:creationId xmlns:p14="http://schemas.microsoft.com/office/powerpoint/2010/main" val="112251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激活函数</a:t>
            </a:r>
            <a:endParaRPr lang="en-US" altLang="zh-CN" b="1" i="0" dirty="0">
              <a:solidFill>
                <a:srgbClr val="4F4F4F"/>
              </a:solidFill>
              <a:effectLst/>
              <a:latin typeface="PingFang SC"/>
            </a:endParaRPr>
          </a:p>
        </p:txBody>
      </p:sp>
      <p:pic>
        <p:nvPicPr>
          <p:cNvPr id="3" name="图片 2">
            <a:extLst>
              <a:ext uri="{FF2B5EF4-FFF2-40B4-BE49-F238E27FC236}">
                <a16:creationId xmlns:a16="http://schemas.microsoft.com/office/drawing/2014/main" id="{A50CF744-1B1E-4357-999A-8CA9BB8559EA}"/>
              </a:ext>
            </a:extLst>
          </p:cNvPr>
          <p:cNvPicPr>
            <a:picLocks noChangeAspect="1"/>
          </p:cNvPicPr>
          <p:nvPr/>
        </p:nvPicPr>
        <p:blipFill>
          <a:blip r:embed="rId3"/>
          <a:stretch>
            <a:fillRect/>
          </a:stretch>
        </p:blipFill>
        <p:spPr>
          <a:xfrm>
            <a:off x="381000" y="819150"/>
            <a:ext cx="1743075" cy="752475"/>
          </a:xfrm>
          <a:prstGeom prst="rect">
            <a:avLst/>
          </a:prstGeom>
        </p:spPr>
      </p:pic>
      <p:pic>
        <p:nvPicPr>
          <p:cNvPr id="7" name="图片 6">
            <a:extLst>
              <a:ext uri="{FF2B5EF4-FFF2-40B4-BE49-F238E27FC236}">
                <a16:creationId xmlns:a16="http://schemas.microsoft.com/office/drawing/2014/main" id="{38496231-2942-4929-9FC9-C786B08FF545}"/>
              </a:ext>
            </a:extLst>
          </p:cNvPr>
          <p:cNvPicPr>
            <a:picLocks noChangeAspect="1"/>
          </p:cNvPicPr>
          <p:nvPr/>
        </p:nvPicPr>
        <p:blipFill>
          <a:blip r:embed="rId4"/>
          <a:stretch>
            <a:fillRect/>
          </a:stretch>
        </p:blipFill>
        <p:spPr>
          <a:xfrm>
            <a:off x="2438400" y="761999"/>
            <a:ext cx="1838325" cy="866775"/>
          </a:xfrm>
          <a:prstGeom prst="rect">
            <a:avLst/>
          </a:prstGeom>
        </p:spPr>
      </p:pic>
      <p:pic>
        <p:nvPicPr>
          <p:cNvPr id="9" name="图片 8">
            <a:extLst>
              <a:ext uri="{FF2B5EF4-FFF2-40B4-BE49-F238E27FC236}">
                <a16:creationId xmlns:a16="http://schemas.microsoft.com/office/drawing/2014/main" id="{0BC3F4A6-510A-4BBE-A0DE-15B0F32FA012}"/>
              </a:ext>
            </a:extLst>
          </p:cNvPr>
          <p:cNvPicPr>
            <a:picLocks noChangeAspect="1"/>
          </p:cNvPicPr>
          <p:nvPr/>
        </p:nvPicPr>
        <p:blipFill>
          <a:blip r:embed="rId5"/>
          <a:stretch>
            <a:fillRect/>
          </a:stretch>
        </p:blipFill>
        <p:spPr>
          <a:xfrm>
            <a:off x="4648200" y="828673"/>
            <a:ext cx="2066925" cy="733425"/>
          </a:xfrm>
          <a:prstGeom prst="rect">
            <a:avLst/>
          </a:prstGeom>
        </p:spPr>
      </p:pic>
      <p:sp>
        <p:nvSpPr>
          <p:cNvPr id="10" name="文本框 9">
            <a:extLst>
              <a:ext uri="{FF2B5EF4-FFF2-40B4-BE49-F238E27FC236}">
                <a16:creationId xmlns:a16="http://schemas.microsoft.com/office/drawing/2014/main" id="{E429729C-2B7E-4E46-A0EE-249E28A65260}"/>
              </a:ext>
            </a:extLst>
          </p:cNvPr>
          <p:cNvSpPr txBox="1"/>
          <p:nvPr/>
        </p:nvSpPr>
        <p:spPr>
          <a:xfrm>
            <a:off x="876804" y="1456336"/>
            <a:ext cx="917239" cy="369332"/>
          </a:xfrm>
          <a:prstGeom prst="rect">
            <a:avLst/>
          </a:prstGeom>
          <a:noFill/>
        </p:spPr>
        <p:txBody>
          <a:bodyPr wrap="none" rtlCol="0">
            <a:spAutoFit/>
          </a:bodyPr>
          <a:lstStyle/>
          <a:p>
            <a:r>
              <a:rPr lang="en-US" altLang="zh-CN" dirty="0"/>
              <a:t>sigmoid</a:t>
            </a:r>
            <a:endParaRPr lang="zh-CN" altLang="en-US" dirty="0"/>
          </a:p>
        </p:txBody>
      </p:sp>
      <p:sp>
        <p:nvSpPr>
          <p:cNvPr id="13" name="文本框 12">
            <a:extLst>
              <a:ext uri="{FF2B5EF4-FFF2-40B4-BE49-F238E27FC236}">
                <a16:creationId xmlns:a16="http://schemas.microsoft.com/office/drawing/2014/main" id="{7FBB821F-CB05-4062-BEDE-E50412848567}"/>
              </a:ext>
            </a:extLst>
          </p:cNvPr>
          <p:cNvSpPr txBox="1"/>
          <p:nvPr/>
        </p:nvSpPr>
        <p:spPr>
          <a:xfrm>
            <a:off x="2626913" y="1444108"/>
            <a:ext cx="1536383" cy="369332"/>
          </a:xfrm>
          <a:prstGeom prst="rect">
            <a:avLst/>
          </a:prstGeom>
          <a:noFill/>
        </p:spPr>
        <p:txBody>
          <a:bodyPr wrap="none" rtlCol="0">
            <a:spAutoFit/>
          </a:bodyPr>
          <a:lstStyle/>
          <a:p>
            <a:r>
              <a:rPr lang="zh-CN" altLang="en-US" dirty="0"/>
              <a:t>双曲正切</a:t>
            </a:r>
            <a:r>
              <a:rPr lang="en-US" altLang="zh-CN" dirty="0"/>
              <a:t>tanh</a:t>
            </a:r>
            <a:endParaRPr lang="zh-CN" altLang="en-US" dirty="0"/>
          </a:p>
        </p:txBody>
      </p:sp>
      <p:sp>
        <p:nvSpPr>
          <p:cNvPr id="14" name="文本框 13">
            <a:extLst>
              <a:ext uri="{FF2B5EF4-FFF2-40B4-BE49-F238E27FC236}">
                <a16:creationId xmlns:a16="http://schemas.microsoft.com/office/drawing/2014/main" id="{20396E08-E038-475A-8322-FD5AD92D80D9}"/>
              </a:ext>
            </a:extLst>
          </p:cNvPr>
          <p:cNvSpPr txBox="1"/>
          <p:nvPr/>
        </p:nvSpPr>
        <p:spPr>
          <a:xfrm>
            <a:off x="5334000" y="1377432"/>
            <a:ext cx="595804" cy="369332"/>
          </a:xfrm>
          <a:prstGeom prst="rect">
            <a:avLst/>
          </a:prstGeom>
          <a:noFill/>
        </p:spPr>
        <p:txBody>
          <a:bodyPr wrap="none" rtlCol="0">
            <a:spAutoFit/>
          </a:bodyPr>
          <a:lstStyle/>
          <a:p>
            <a:r>
              <a:rPr lang="en-US" altLang="zh-CN" dirty="0" err="1"/>
              <a:t>Relu</a:t>
            </a:r>
            <a:endParaRPr lang="zh-CN" altLang="en-US" dirty="0"/>
          </a:p>
        </p:txBody>
      </p:sp>
      <p:pic>
        <p:nvPicPr>
          <p:cNvPr id="2050" name="Picture 2">
            <a:extLst>
              <a:ext uri="{FF2B5EF4-FFF2-40B4-BE49-F238E27FC236}">
                <a16:creationId xmlns:a16="http://schemas.microsoft.com/office/drawing/2014/main" id="{13C22F50-8272-4DBE-8BC9-DE2AA57950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522219"/>
            <a:ext cx="30480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B269DF6-E18C-477E-B689-D123760031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739" y="2324100"/>
            <a:ext cx="2666661" cy="228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63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激活函数</a:t>
            </a:r>
            <a:endParaRPr lang="en-US" altLang="zh-CN" b="1" i="0" dirty="0">
              <a:solidFill>
                <a:srgbClr val="4F4F4F"/>
              </a:solidFill>
              <a:effectLst/>
              <a:latin typeface="PingFang SC"/>
            </a:endParaRPr>
          </a:p>
        </p:txBody>
      </p:sp>
      <p:pic>
        <p:nvPicPr>
          <p:cNvPr id="3" name="图片 2">
            <a:extLst>
              <a:ext uri="{FF2B5EF4-FFF2-40B4-BE49-F238E27FC236}">
                <a16:creationId xmlns:a16="http://schemas.microsoft.com/office/drawing/2014/main" id="{A50CF744-1B1E-4357-999A-8CA9BB8559EA}"/>
              </a:ext>
            </a:extLst>
          </p:cNvPr>
          <p:cNvPicPr>
            <a:picLocks noChangeAspect="1"/>
          </p:cNvPicPr>
          <p:nvPr/>
        </p:nvPicPr>
        <p:blipFill>
          <a:blip r:embed="rId3"/>
          <a:stretch>
            <a:fillRect/>
          </a:stretch>
        </p:blipFill>
        <p:spPr>
          <a:xfrm>
            <a:off x="381000" y="819150"/>
            <a:ext cx="1743075" cy="752475"/>
          </a:xfrm>
          <a:prstGeom prst="rect">
            <a:avLst/>
          </a:prstGeom>
        </p:spPr>
      </p:pic>
      <p:pic>
        <p:nvPicPr>
          <p:cNvPr id="7" name="图片 6">
            <a:extLst>
              <a:ext uri="{FF2B5EF4-FFF2-40B4-BE49-F238E27FC236}">
                <a16:creationId xmlns:a16="http://schemas.microsoft.com/office/drawing/2014/main" id="{38496231-2942-4929-9FC9-C786B08FF545}"/>
              </a:ext>
            </a:extLst>
          </p:cNvPr>
          <p:cNvPicPr>
            <a:picLocks noChangeAspect="1"/>
          </p:cNvPicPr>
          <p:nvPr/>
        </p:nvPicPr>
        <p:blipFill>
          <a:blip r:embed="rId4"/>
          <a:stretch>
            <a:fillRect/>
          </a:stretch>
        </p:blipFill>
        <p:spPr>
          <a:xfrm>
            <a:off x="2438400" y="761999"/>
            <a:ext cx="1838325" cy="866775"/>
          </a:xfrm>
          <a:prstGeom prst="rect">
            <a:avLst/>
          </a:prstGeom>
        </p:spPr>
      </p:pic>
      <p:pic>
        <p:nvPicPr>
          <p:cNvPr id="9" name="图片 8">
            <a:extLst>
              <a:ext uri="{FF2B5EF4-FFF2-40B4-BE49-F238E27FC236}">
                <a16:creationId xmlns:a16="http://schemas.microsoft.com/office/drawing/2014/main" id="{0BC3F4A6-510A-4BBE-A0DE-15B0F32FA012}"/>
              </a:ext>
            </a:extLst>
          </p:cNvPr>
          <p:cNvPicPr>
            <a:picLocks noChangeAspect="1"/>
          </p:cNvPicPr>
          <p:nvPr/>
        </p:nvPicPr>
        <p:blipFill>
          <a:blip r:embed="rId5"/>
          <a:stretch>
            <a:fillRect/>
          </a:stretch>
        </p:blipFill>
        <p:spPr>
          <a:xfrm>
            <a:off x="4648200" y="828673"/>
            <a:ext cx="2066925" cy="733425"/>
          </a:xfrm>
          <a:prstGeom prst="rect">
            <a:avLst/>
          </a:prstGeom>
        </p:spPr>
      </p:pic>
      <p:sp>
        <p:nvSpPr>
          <p:cNvPr id="10" name="文本框 9">
            <a:extLst>
              <a:ext uri="{FF2B5EF4-FFF2-40B4-BE49-F238E27FC236}">
                <a16:creationId xmlns:a16="http://schemas.microsoft.com/office/drawing/2014/main" id="{E429729C-2B7E-4E46-A0EE-249E28A65260}"/>
              </a:ext>
            </a:extLst>
          </p:cNvPr>
          <p:cNvSpPr txBox="1"/>
          <p:nvPr/>
        </p:nvSpPr>
        <p:spPr>
          <a:xfrm>
            <a:off x="876804" y="1456336"/>
            <a:ext cx="917239" cy="369332"/>
          </a:xfrm>
          <a:prstGeom prst="rect">
            <a:avLst/>
          </a:prstGeom>
          <a:noFill/>
        </p:spPr>
        <p:txBody>
          <a:bodyPr wrap="none" rtlCol="0">
            <a:spAutoFit/>
          </a:bodyPr>
          <a:lstStyle/>
          <a:p>
            <a:r>
              <a:rPr lang="en-US" altLang="zh-CN" dirty="0"/>
              <a:t>sigmoid</a:t>
            </a:r>
            <a:endParaRPr lang="zh-CN" altLang="en-US" dirty="0"/>
          </a:p>
        </p:txBody>
      </p:sp>
      <p:sp>
        <p:nvSpPr>
          <p:cNvPr id="13" name="文本框 12">
            <a:extLst>
              <a:ext uri="{FF2B5EF4-FFF2-40B4-BE49-F238E27FC236}">
                <a16:creationId xmlns:a16="http://schemas.microsoft.com/office/drawing/2014/main" id="{7FBB821F-CB05-4062-BEDE-E50412848567}"/>
              </a:ext>
            </a:extLst>
          </p:cNvPr>
          <p:cNvSpPr txBox="1"/>
          <p:nvPr/>
        </p:nvSpPr>
        <p:spPr>
          <a:xfrm>
            <a:off x="2626913" y="1444108"/>
            <a:ext cx="1536383" cy="369332"/>
          </a:xfrm>
          <a:prstGeom prst="rect">
            <a:avLst/>
          </a:prstGeom>
          <a:noFill/>
        </p:spPr>
        <p:txBody>
          <a:bodyPr wrap="none" rtlCol="0">
            <a:spAutoFit/>
          </a:bodyPr>
          <a:lstStyle/>
          <a:p>
            <a:r>
              <a:rPr lang="zh-CN" altLang="en-US" dirty="0"/>
              <a:t>双曲正切</a:t>
            </a:r>
            <a:r>
              <a:rPr lang="en-US" altLang="zh-CN" dirty="0"/>
              <a:t>tanh</a:t>
            </a:r>
            <a:endParaRPr lang="zh-CN" altLang="en-US" dirty="0"/>
          </a:p>
        </p:txBody>
      </p:sp>
      <p:sp>
        <p:nvSpPr>
          <p:cNvPr id="14" name="文本框 13">
            <a:extLst>
              <a:ext uri="{FF2B5EF4-FFF2-40B4-BE49-F238E27FC236}">
                <a16:creationId xmlns:a16="http://schemas.microsoft.com/office/drawing/2014/main" id="{20396E08-E038-475A-8322-FD5AD92D80D9}"/>
              </a:ext>
            </a:extLst>
          </p:cNvPr>
          <p:cNvSpPr txBox="1"/>
          <p:nvPr/>
        </p:nvSpPr>
        <p:spPr>
          <a:xfrm>
            <a:off x="5334000" y="1377432"/>
            <a:ext cx="595804" cy="369332"/>
          </a:xfrm>
          <a:prstGeom prst="rect">
            <a:avLst/>
          </a:prstGeom>
          <a:noFill/>
        </p:spPr>
        <p:txBody>
          <a:bodyPr wrap="none" rtlCol="0">
            <a:spAutoFit/>
          </a:bodyPr>
          <a:lstStyle/>
          <a:p>
            <a:r>
              <a:rPr lang="en-US" altLang="zh-CN" dirty="0" err="1"/>
              <a:t>Relu</a:t>
            </a:r>
            <a:endParaRPr lang="zh-CN" altLang="en-US" dirty="0"/>
          </a:p>
        </p:txBody>
      </p:sp>
      <p:sp>
        <p:nvSpPr>
          <p:cNvPr id="15" name="文本框 14">
            <a:extLst>
              <a:ext uri="{FF2B5EF4-FFF2-40B4-BE49-F238E27FC236}">
                <a16:creationId xmlns:a16="http://schemas.microsoft.com/office/drawing/2014/main" id="{F947EDBD-4F00-4162-960F-B12E03B1189A}"/>
              </a:ext>
            </a:extLst>
          </p:cNvPr>
          <p:cNvSpPr txBox="1"/>
          <p:nvPr/>
        </p:nvSpPr>
        <p:spPr>
          <a:xfrm>
            <a:off x="152400" y="1980419"/>
            <a:ext cx="8610600" cy="2862322"/>
          </a:xfrm>
          <a:prstGeom prst="rect">
            <a:avLst/>
          </a:prstGeom>
          <a:noFill/>
        </p:spPr>
        <p:txBody>
          <a:bodyPr wrap="square">
            <a:spAutoFit/>
          </a:bodyPr>
          <a:lstStyle/>
          <a:p>
            <a:r>
              <a:rPr lang="zh-CN" altLang="en-US" dirty="0"/>
              <a:t>      引入激活函数是为了增加神经网络模型的非线性。没有激活函数的每层都相当于矩阵相乘。就算你叠加了若干层之后，无非还是个矩阵相乘罢了。</a:t>
            </a:r>
            <a:endParaRPr lang="en-US" altLang="zh-CN" dirty="0"/>
          </a:p>
          <a:p>
            <a:endParaRPr lang="en-US" altLang="zh-CN" dirty="0"/>
          </a:p>
          <a:p>
            <a:r>
              <a:rPr lang="zh-CN" altLang="en-US" dirty="0"/>
              <a:t>      如果不用激活函数，每一层输出都是上层输入的线性函数，无论神经网络有多少层，输出都是输入的线性组合，这种情况就是最原始的感知机（</a:t>
            </a:r>
            <a:r>
              <a:rPr lang="en-US" altLang="zh-CN" dirty="0"/>
              <a:t>Perceptron</a:t>
            </a:r>
            <a:r>
              <a:rPr lang="zh-CN" altLang="en-US" dirty="0"/>
              <a:t>）。</a:t>
            </a:r>
            <a:endParaRPr lang="en-US" altLang="zh-CN" dirty="0"/>
          </a:p>
          <a:p>
            <a:endParaRPr lang="zh-CN" altLang="en-US" dirty="0"/>
          </a:p>
          <a:p>
            <a:r>
              <a:rPr lang="zh-CN" altLang="en-US" dirty="0"/>
              <a:t>     如果使用的话，激活函数给神经元引入了非线性因素，使得神经网络可以任意逼近任何非线性函数，这样神经网络就可以应用到众多的非线性模型中。</a:t>
            </a:r>
            <a:endParaRPr lang="en-US" altLang="zh-CN" dirty="0"/>
          </a:p>
          <a:p>
            <a:endParaRPr lang="en-US" altLang="zh-CN" dirty="0"/>
          </a:p>
          <a:p>
            <a:r>
              <a:rPr lang="en-US" altLang="zh-CN" dirty="0"/>
              <a:t>      </a:t>
            </a:r>
            <a:r>
              <a:rPr lang="zh-CN" altLang="en-US" dirty="0"/>
              <a:t>选择哪个好；实现问题；</a:t>
            </a:r>
          </a:p>
        </p:txBody>
      </p:sp>
    </p:spTree>
    <p:extLst>
      <p:ext uri="{BB962C8B-B14F-4D97-AF65-F5344CB8AC3E}">
        <p14:creationId xmlns:p14="http://schemas.microsoft.com/office/powerpoint/2010/main" val="281017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下采样</a:t>
            </a:r>
            <a:r>
              <a:rPr lang="en-US" altLang="zh-CN" b="1" i="0" dirty="0">
                <a:solidFill>
                  <a:srgbClr val="4F4F4F"/>
                </a:solidFill>
                <a:effectLst/>
                <a:latin typeface="PingFang SC"/>
              </a:rPr>
              <a:t>subsampling</a:t>
            </a:r>
            <a:r>
              <a:rPr lang="zh-CN" altLang="en-US" b="1" i="0" dirty="0">
                <a:solidFill>
                  <a:srgbClr val="4F4F4F"/>
                </a:solidFill>
                <a:effectLst/>
                <a:latin typeface="PingFang SC"/>
              </a:rPr>
              <a:t>，池化函数（</a:t>
            </a:r>
            <a:r>
              <a:rPr lang="en-US" altLang="zh-CN" b="1" i="0" dirty="0">
                <a:solidFill>
                  <a:srgbClr val="4F4F4F"/>
                </a:solidFill>
                <a:effectLst/>
                <a:latin typeface="PingFang SC"/>
              </a:rPr>
              <a:t>pooling</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11" name="文本框 10">
            <a:extLst>
              <a:ext uri="{FF2B5EF4-FFF2-40B4-BE49-F238E27FC236}">
                <a16:creationId xmlns:a16="http://schemas.microsoft.com/office/drawing/2014/main" id="{BE689FFC-0B32-4D6A-AE20-78BB42902481}"/>
              </a:ext>
            </a:extLst>
          </p:cNvPr>
          <p:cNvSpPr txBox="1"/>
          <p:nvPr/>
        </p:nvSpPr>
        <p:spPr>
          <a:xfrm>
            <a:off x="304800" y="666750"/>
            <a:ext cx="8534400" cy="1200329"/>
          </a:xfrm>
          <a:prstGeom prst="rect">
            <a:avLst/>
          </a:prstGeom>
          <a:noFill/>
        </p:spPr>
        <p:txBody>
          <a:bodyPr wrap="square">
            <a:spAutoFit/>
          </a:bodyPr>
          <a:lstStyle/>
          <a:p>
            <a:r>
              <a:rPr lang="zh-CN" altLang="en-US" dirty="0"/>
              <a:t>池化操作是利用一个矩阵窗口在张量上进行扫描，将每个矩阵中的通过取最大值或者平均值等来减少元素的个数（最大值和平均值的方法可以使得特征提取拥有“平移不变性”，也就说图像有了几个像素的位移情况下，依然可以获得稳定的特征组合，平移不变形对于识别十分重要）。</a:t>
            </a:r>
          </a:p>
        </p:txBody>
      </p:sp>
      <p:pic>
        <p:nvPicPr>
          <p:cNvPr id="4098" name="Picture 2">
            <a:extLst>
              <a:ext uri="{FF2B5EF4-FFF2-40B4-BE49-F238E27FC236}">
                <a16:creationId xmlns:a16="http://schemas.microsoft.com/office/drawing/2014/main" id="{17A27CC2-DA74-4FFC-A48F-D0F99609AD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47620"/>
            <a:ext cx="4800600" cy="295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72563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下采样</a:t>
            </a:r>
            <a:r>
              <a:rPr lang="en-US" altLang="zh-CN" b="1" i="0" dirty="0">
                <a:solidFill>
                  <a:srgbClr val="4F4F4F"/>
                </a:solidFill>
                <a:effectLst/>
                <a:latin typeface="PingFang SC"/>
              </a:rPr>
              <a:t>subsampling</a:t>
            </a:r>
            <a:r>
              <a:rPr lang="zh-CN" altLang="en-US" b="1" i="0" dirty="0">
                <a:solidFill>
                  <a:srgbClr val="4F4F4F"/>
                </a:solidFill>
                <a:effectLst/>
                <a:latin typeface="PingFang SC"/>
              </a:rPr>
              <a:t>，池化函数（</a:t>
            </a:r>
            <a:r>
              <a:rPr lang="en-US" altLang="zh-CN" b="1" i="0" dirty="0">
                <a:solidFill>
                  <a:srgbClr val="4F4F4F"/>
                </a:solidFill>
                <a:effectLst/>
                <a:latin typeface="PingFang SC"/>
              </a:rPr>
              <a:t>pooling</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16" name="文本框 15">
            <a:extLst>
              <a:ext uri="{FF2B5EF4-FFF2-40B4-BE49-F238E27FC236}">
                <a16:creationId xmlns:a16="http://schemas.microsoft.com/office/drawing/2014/main" id="{486BF0FF-5259-4407-A87B-FEAAA4777FC3}"/>
              </a:ext>
            </a:extLst>
          </p:cNvPr>
          <p:cNvSpPr txBox="1"/>
          <p:nvPr/>
        </p:nvSpPr>
        <p:spPr>
          <a:xfrm>
            <a:off x="228600" y="742950"/>
            <a:ext cx="8382000" cy="1477328"/>
          </a:xfrm>
          <a:prstGeom prst="rect">
            <a:avLst/>
          </a:prstGeom>
          <a:noFill/>
        </p:spPr>
        <p:txBody>
          <a:bodyPr wrap="square">
            <a:spAutoFit/>
          </a:bodyPr>
          <a:lstStyle/>
          <a:p>
            <a:r>
              <a:rPr lang="en-US" altLang="zh-CN" dirty="0"/>
              <a:t>1) </a:t>
            </a:r>
            <a:r>
              <a:rPr lang="zh-CN" altLang="en-US" dirty="0"/>
              <a:t>池化层可以减少</a:t>
            </a:r>
            <a:r>
              <a:rPr lang="en-US" altLang="zh-CN" dirty="0"/>
              <a:t>feature map</a:t>
            </a:r>
            <a:r>
              <a:rPr lang="zh-CN" altLang="en-US" dirty="0"/>
              <a:t>的尺寸</a:t>
            </a:r>
            <a:r>
              <a:rPr lang="en-US" altLang="zh-CN" dirty="0"/>
              <a:t>, </a:t>
            </a:r>
            <a:r>
              <a:rPr lang="zh-CN" altLang="en-US" dirty="0"/>
              <a:t>进而减少计算量；</a:t>
            </a:r>
            <a:endParaRPr lang="en-US" altLang="zh-CN" dirty="0"/>
          </a:p>
          <a:p>
            <a:r>
              <a:rPr lang="en-US" altLang="zh-CN" dirty="0"/>
              <a:t>2) </a:t>
            </a:r>
            <a:r>
              <a:rPr lang="zh-CN" altLang="en-US" dirty="0"/>
              <a:t>池化层可以增加感受野；</a:t>
            </a:r>
            <a:endParaRPr lang="en-US" altLang="zh-CN" dirty="0"/>
          </a:p>
          <a:p>
            <a:r>
              <a:rPr lang="en-US" altLang="zh-CN" dirty="0"/>
              <a:t>3) </a:t>
            </a:r>
            <a:r>
              <a:rPr lang="zh-CN" altLang="en-US" dirty="0"/>
              <a:t>池化层可以带来特征的平移</a:t>
            </a:r>
            <a:r>
              <a:rPr lang="en-US" altLang="zh-CN" dirty="0"/>
              <a:t>, </a:t>
            </a:r>
            <a:r>
              <a:rPr lang="zh-CN" altLang="en-US" dirty="0"/>
              <a:t>旋转等不变性</a:t>
            </a:r>
            <a:r>
              <a:rPr lang="en-US" altLang="zh-CN" dirty="0"/>
              <a:t>.</a:t>
            </a:r>
          </a:p>
          <a:p>
            <a:r>
              <a:rPr lang="en-US" altLang="zh-CN" dirty="0"/>
              <a:t>4) (</a:t>
            </a:r>
            <a:r>
              <a:rPr lang="zh-CN" altLang="en-US" dirty="0"/>
              <a:t>最大值等</a:t>
            </a:r>
            <a:r>
              <a:rPr lang="en-US" altLang="zh-CN" dirty="0"/>
              <a:t>)</a:t>
            </a:r>
            <a:r>
              <a:rPr lang="zh-CN" altLang="en-US" dirty="0"/>
              <a:t>池化层一般是非线性操作</a:t>
            </a:r>
            <a:r>
              <a:rPr lang="en-US" altLang="zh-CN" dirty="0"/>
              <a:t>, </a:t>
            </a:r>
            <a:r>
              <a:rPr lang="zh-CN" altLang="en-US" dirty="0"/>
              <a:t>可以增强网络的表达能力</a:t>
            </a:r>
            <a:r>
              <a:rPr lang="en-US" altLang="zh-CN" dirty="0"/>
              <a:t>. </a:t>
            </a:r>
            <a:r>
              <a:rPr lang="zh-CN" altLang="en-US" dirty="0"/>
              <a:t>激活层一般也是非线性的</a:t>
            </a:r>
            <a:r>
              <a:rPr lang="en-US" altLang="zh-CN" dirty="0"/>
              <a:t>.</a:t>
            </a:r>
          </a:p>
        </p:txBody>
      </p:sp>
      <p:pic>
        <p:nvPicPr>
          <p:cNvPr id="3" name="图片 2">
            <a:extLst>
              <a:ext uri="{FF2B5EF4-FFF2-40B4-BE49-F238E27FC236}">
                <a16:creationId xmlns:a16="http://schemas.microsoft.com/office/drawing/2014/main" id="{21419204-CC79-443B-B0A3-0A18DC396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4508" y="1962150"/>
            <a:ext cx="3670184" cy="2667000"/>
          </a:xfrm>
          <a:prstGeom prst="rect">
            <a:avLst/>
          </a:prstGeom>
        </p:spPr>
      </p:pic>
    </p:spTree>
    <p:extLst>
      <p:ext uri="{BB962C8B-B14F-4D97-AF65-F5344CB8AC3E}">
        <p14:creationId xmlns:p14="http://schemas.microsoft.com/office/powerpoint/2010/main" val="79342541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全连接层</a:t>
            </a:r>
            <a:r>
              <a:rPr lang="en-US" altLang="zh-CN" b="1" i="0" dirty="0">
                <a:solidFill>
                  <a:srgbClr val="4F4F4F"/>
                </a:solidFill>
                <a:effectLst/>
                <a:latin typeface="PingFang SC"/>
              </a:rPr>
              <a:t>FC</a:t>
            </a:r>
          </a:p>
        </p:txBody>
      </p:sp>
      <p:sp>
        <p:nvSpPr>
          <p:cNvPr id="16" name="文本框 15">
            <a:extLst>
              <a:ext uri="{FF2B5EF4-FFF2-40B4-BE49-F238E27FC236}">
                <a16:creationId xmlns:a16="http://schemas.microsoft.com/office/drawing/2014/main" id="{486BF0FF-5259-4407-A87B-FEAAA4777FC3}"/>
              </a:ext>
            </a:extLst>
          </p:cNvPr>
          <p:cNvSpPr txBox="1"/>
          <p:nvPr/>
        </p:nvSpPr>
        <p:spPr>
          <a:xfrm>
            <a:off x="381000" y="742950"/>
            <a:ext cx="8382000" cy="369332"/>
          </a:xfrm>
          <a:prstGeom prst="rect">
            <a:avLst/>
          </a:prstGeom>
          <a:noFill/>
        </p:spPr>
        <p:txBody>
          <a:bodyPr wrap="square">
            <a:spAutoFit/>
          </a:bodyPr>
          <a:lstStyle/>
          <a:p>
            <a:r>
              <a:rPr lang="zh-CN" altLang="en-US" dirty="0"/>
              <a:t>直白的说，就是</a:t>
            </a:r>
            <a:r>
              <a:rPr lang="en-US" altLang="zh-CN" dirty="0"/>
              <a:t>MLP</a:t>
            </a:r>
            <a:r>
              <a:rPr lang="zh-CN" altLang="en-US" dirty="0"/>
              <a:t>的结构，是用来最终分类的！！</a:t>
            </a:r>
            <a:endParaRPr lang="en-US" altLang="zh-CN" dirty="0"/>
          </a:p>
        </p:txBody>
      </p:sp>
      <p:pic>
        <p:nvPicPr>
          <p:cNvPr id="5122" name="Picture 2">
            <a:extLst>
              <a:ext uri="{FF2B5EF4-FFF2-40B4-BE49-F238E27FC236}">
                <a16:creationId xmlns:a16="http://schemas.microsoft.com/office/drawing/2014/main" id="{66F3BE9B-4412-4760-9CEF-BEEF63C65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51914"/>
            <a:ext cx="3260196" cy="34861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5645188-88A0-42A1-8062-CF68FF2A2992}"/>
              </a:ext>
            </a:extLst>
          </p:cNvPr>
          <p:cNvSpPr txBox="1"/>
          <p:nvPr/>
        </p:nvSpPr>
        <p:spPr>
          <a:xfrm>
            <a:off x="2774852" y="1284263"/>
            <a:ext cx="6445348" cy="369332"/>
          </a:xfrm>
          <a:prstGeom prst="rect">
            <a:avLst/>
          </a:prstGeom>
          <a:noFill/>
        </p:spPr>
        <p:txBody>
          <a:bodyPr wrap="square">
            <a:spAutoFit/>
          </a:bodyPr>
          <a:lstStyle/>
          <a:p>
            <a:r>
              <a:rPr lang="en-US" altLang="zh-CN" dirty="0"/>
              <a:t>D</a:t>
            </a:r>
            <a:r>
              <a:rPr lang="zh-CN" altLang="en-US" dirty="0"/>
              <a:t>ropout是为了防止过拟合的！！Dropout 一般在全连接层使用</a:t>
            </a:r>
          </a:p>
        </p:txBody>
      </p:sp>
      <p:pic>
        <p:nvPicPr>
          <p:cNvPr id="5" name="图片 4">
            <a:extLst>
              <a:ext uri="{FF2B5EF4-FFF2-40B4-BE49-F238E27FC236}">
                <a16:creationId xmlns:a16="http://schemas.microsoft.com/office/drawing/2014/main" id="{094E5168-ADC7-41AA-A937-BADAB54D8A86}"/>
              </a:ext>
            </a:extLst>
          </p:cNvPr>
          <p:cNvPicPr>
            <a:picLocks noChangeAspect="1"/>
          </p:cNvPicPr>
          <p:nvPr/>
        </p:nvPicPr>
        <p:blipFill>
          <a:blip r:embed="rId5"/>
          <a:stretch>
            <a:fillRect/>
          </a:stretch>
        </p:blipFill>
        <p:spPr>
          <a:xfrm>
            <a:off x="4584895" y="1774288"/>
            <a:ext cx="2914650" cy="3124200"/>
          </a:xfrm>
          <a:prstGeom prst="rect">
            <a:avLst/>
          </a:prstGeom>
        </p:spPr>
      </p:pic>
    </p:spTree>
    <p:extLst>
      <p:ext uri="{BB962C8B-B14F-4D97-AF65-F5344CB8AC3E}">
        <p14:creationId xmlns:p14="http://schemas.microsoft.com/office/powerpoint/2010/main" val="45965613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err="1">
                <a:solidFill>
                  <a:srgbClr val="4F4F4F"/>
                </a:solidFill>
                <a:effectLst/>
                <a:latin typeface="PingFang SC"/>
              </a:rPr>
              <a:t>Softmax</a:t>
            </a:r>
            <a:r>
              <a:rPr lang="zh-CN" altLang="en-US" b="1" i="0" dirty="0">
                <a:solidFill>
                  <a:srgbClr val="4F4F4F"/>
                </a:solidFill>
                <a:effectLst/>
                <a:latin typeface="PingFang SC"/>
              </a:rPr>
              <a:t>函数，</a:t>
            </a:r>
            <a:r>
              <a:rPr lang="en-US" altLang="zh-CN" b="1" i="0" dirty="0">
                <a:solidFill>
                  <a:srgbClr val="4F4F4F"/>
                </a:solidFill>
                <a:effectLst/>
                <a:latin typeface="PingFang SC"/>
              </a:rPr>
              <a:t>sigmoid</a:t>
            </a:r>
            <a:r>
              <a:rPr lang="zh-CN" altLang="en-US" b="1" i="0" dirty="0">
                <a:solidFill>
                  <a:srgbClr val="4F4F4F"/>
                </a:solidFill>
                <a:effectLst/>
                <a:latin typeface="PingFang SC"/>
              </a:rPr>
              <a:t>函数和交叉熵（</a:t>
            </a:r>
            <a:r>
              <a:rPr lang="en-US" altLang="zh-CN" b="0" i="0" dirty="0">
                <a:solidFill>
                  <a:srgbClr val="121212"/>
                </a:solidFill>
                <a:effectLst/>
                <a:latin typeface="-apple-system"/>
              </a:rPr>
              <a:t>Cross Entropy</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pic>
        <p:nvPicPr>
          <p:cNvPr id="3" name="图片 2">
            <a:extLst>
              <a:ext uri="{FF2B5EF4-FFF2-40B4-BE49-F238E27FC236}">
                <a16:creationId xmlns:a16="http://schemas.microsoft.com/office/drawing/2014/main" id="{A2A03B30-DB65-43F2-A759-61C24AF457B1}"/>
              </a:ext>
            </a:extLst>
          </p:cNvPr>
          <p:cNvPicPr>
            <a:picLocks noChangeAspect="1"/>
          </p:cNvPicPr>
          <p:nvPr/>
        </p:nvPicPr>
        <p:blipFill>
          <a:blip r:embed="rId4"/>
          <a:stretch>
            <a:fillRect/>
          </a:stretch>
        </p:blipFill>
        <p:spPr>
          <a:xfrm>
            <a:off x="990600" y="819150"/>
            <a:ext cx="6477000" cy="3552730"/>
          </a:xfrm>
          <a:prstGeom prst="rect">
            <a:avLst/>
          </a:prstGeom>
        </p:spPr>
      </p:pic>
    </p:spTree>
    <p:extLst>
      <p:ext uri="{BB962C8B-B14F-4D97-AF65-F5344CB8AC3E}">
        <p14:creationId xmlns:p14="http://schemas.microsoft.com/office/powerpoint/2010/main" val="263946319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err="1">
                <a:solidFill>
                  <a:srgbClr val="4F4F4F"/>
                </a:solidFill>
                <a:effectLst/>
                <a:latin typeface="PingFang SC"/>
              </a:rPr>
              <a:t>ResNet</a:t>
            </a:r>
            <a:r>
              <a:rPr lang="zh-CN" altLang="en-US" b="1" i="0" dirty="0">
                <a:solidFill>
                  <a:srgbClr val="4F4F4F"/>
                </a:solidFill>
                <a:effectLst/>
                <a:latin typeface="PingFang SC"/>
              </a:rPr>
              <a:t>结构和梯度消失的问题</a:t>
            </a:r>
            <a:endParaRPr lang="en-US" altLang="zh-CN" b="1" i="0" dirty="0">
              <a:solidFill>
                <a:srgbClr val="4F4F4F"/>
              </a:solidFill>
              <a:effectLst/>
              <a:latin typeface="PingFang SC"/>
            </a:endParaRPr>
          </a:p>
        </p:txBody>
      </p:sp>
      <p:sp>
        <p:nvSpPr>
          <p:cNvPr id="5" name="文本框 4">
            <a:extLst>
              <a:ext uri="{FF2B5EF4-FFF2-40B4-BE49-F238E27FC236}">
                <a16:creationId xmlns:a16="http://schemas.microsoft.com/office/drawing/2014/main" id="{DC2E05DE-7958-40FF-B8BF-345FB900ABCF}"/>
              </a:ext>
            </a:extLst>
          </p:cNvPr>
          <p:cNvSpPr txBox="1"/>
          <p:nvPr/>
        </p:nvSpPr>
        <p:spPr>
          <a:xfrm>
            <a:off x="152400" y="666750"/>
            <a:ext cx="8534400" cy="1200329"/>
          </a:xfrm>
          <a:prstGeom prst="rect">
            <a:avLst/>
          </a:prstGeom>
          <a:noFill/>
        </p:spPr>
        <p:txBody>
          <a:bodyPr wrap="square">
            <a:spAutoFit/>
          </a:bodyPr>
          <a:lstStyle/>
          <a:p>
            <a:r>
              <a:rPr lang="zh-CN" altLang="en-US" b="0" i="0" dirty="0">
                <a:solidFill>
                  <a:srgbClr val="4D4D4D"/>
                </a:solidFill>
                <a:effectLst/>
                <a:latin typeface="-apple-system"/>
              </a:rPr>
              <a:t>      神经网络在反向传播过程中要不断地传播梯度，</a:t>
            </a:r>
            <a:r>
              <a:rPr lang="zh-CN" altLang="en-US" b="0" i="0" dirty="0">
                <a:solidFill>
                  <a:srgbClr val="FF0000"/>
                </a:solidFill>
                <a:effectLst/>
                <a:latin typeface="-apple-system"/>
              </a:rPr>
              <a:t>而当网络层数加深时，梯度在传播过程中会逐渐消失（假如采用</a:t>
            </a:r>
            <a:r>
              <a:rPr lang="en-US" altLang="zh-CN" b="0" i="0" dirty="0">
                <a:solidFill>
                  <a:srgbClr val="FF0000"/>
                </a:solidFill>
                <a:effectLst/>
                <a:latin typeface="-apple-system"/>
              </a:rPr>
              <a:t>Sigmoid</a:t>
            </a:r>
            <a:r>
              <a:rPr lang="zh-CN" altLang="en-US" b="0" i="0" dirty="0">
                <a:solidFill>
                  <a:srgbClr val="FF0000"/>
                </a:solidFill>
                <a:effectLst/>
                <a:latin typeface="-apple-system"/>
              </a:rPr>
              <a:t>函数，对于幅度为</a:t>
            </a:r>
            <a:r>
              <a:rPr lang="en-US" altLang="zh-CN" b="0" i="0" dirty="0">
                <a:solidFill>
                  <a:srgbClr val="FF0000"/>
                </a:solidFill>
                <a:effectLst/>
                <a:latin typeface="-apple-system"/>
              </a:rPr>
              <a:t>1</a:t>
            </a:r>
            <a:r>
              <a:rPr lang="zh-CN" altLang="en-US" b="0" i="0" dirty="0">
                <a:solidFill>
                  <a:srgbClr val="FF0000"/>
                </a:solidFill>
                <a:effectLst/>
                <a:latin typeface="-apple-system"/>
              </a:rPr>
              <a:t>的信号，每向后传递一层，梯度就衰减为原来的</a:t>
            </a:r>
            <a:r>
              <a:rPr lang="en-US" altLang="zh-CN" b="0" i="0" dirty="0">
                <a:solidFill>
                  <a:srgbClr val="FF0000"/>
                </a:solidFill>
                <a:effectLst/>
                <a:latin typeface="-apple-system"/>
              </a:rPr>
              <a:t>0.25</a:t>
            </a:r>
            <a:r>
              <a:rPr lang="zh-CN" altLang="en-US" b="0" i="0" dirty="0">
                <a:solidFill>
                  <a:srgbClr val="FF0000"/>
                </a:solidFill>
                <a:effectLst/>
                <a:latin typeface="-apple-system"/>
              </a:rPr>
              <a:t>，层数越多，衰减越厉害），</a:t>
            </a:r>
            <a:r>
              <a:rPr lang="zh-CN" altLang="en-US" b="0" i="0" dirty="0">
                <a:solidFill>
                  <a:srgbClr val="4D4D4D"/>
                </a:solidFill>
                <a:effectLst/>
                <a:latin typeface="-apple-system"/>
              </a:rPr>
              <a:t>导致无法对前面网络层的权重进行有效的调整。</a:t>
            </a:r>
            <a:endParaRPr lang="zh-CN" altLang="en-US" dirty="0"/>
          </a:p>
        </p:txBody>
      </p:sp>
      <p:pic>
        <p:nvPicPr>
          <p:cNvPr id="9" name="图片 8">
            <a:extLst>
              <a:ext uri="{FF2B5EF4-FFF2-40B4-BE49-F238E27FC236}">
                <a16:creationId xmlns:a16="http://schemas.microsoft.com/office/drawing/2014/main" id="{7B582F18-6A40-40D1-99F1-E2D17EF7D699}"/>
              </a:ext>
            </a:extLst>
          </p:cNvPr>
          <p:cNvPicPr>
            <a:picLocks noChangeAspect="1"/>
          </p:cNvPicPr>
          <p:nvPr/>
        </p:nvPicPr>
        <p:blipFill>
          <a:blip r:embed="rId4"/>
          <a:stretch>
            <a:fillRect/>
          </a:stretch>
        </p:blipFill>
        <p:spPr>
          <a:xfrm>
            <a:off x="331910" y="2190750"/>
            <a:ext cx="3571875" cy="2581275"/>
          </a:xfrm>
          <a:prstGeom prst="rect">
            <a:avLst/>
          </a:prstGeom>
        </p:spPr>
      </p:pic>
      <p:pic>
        <p:nvPicPr>
          <p:cNvPr id="7172" name="Picture 4" descr="这里写图片描述">
            <a:extLst>
              <a:ext uri="{FF2B5EF4-FFF2-40B4-BE49-F238E27FC236}">
                <a16:creationId xmlns:a16="http://schemas.microsoft.com/office/drawing/2014/main" id="{7A2B9E47-67FA-4B32-90F4-203A3E11D0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949965"/>
            <a:ext cx="3810000" cy="2491434"/>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D75AF74-A080-40EB-BFE1-48F283C52CC4}"/>
              </a:ext>
            </a:extLst>
          </p:cNvPr>
          <p:cNvSpPr txBox="1"/>
          <p:nvPr/>
        </p:nvSpPr>
        <p:spPr>
          <a:xfrm>
            <a:off x="4839286" y="4154953"/>
            <a:ext cx="3810000" cy="369332"/>
          </a:xfrm>
          <a:prstGeom prst="rect">
            <a:avLst/>
          </a:prstGeom>
          <a:noFill/>
        </p:spPr>
        <p:txBody>
          <a:bodyPr wrap="square">
            <a:spAutoFit/>
          </a:bodyPr>
          <a:lstStyle/>
          <a:p>
            <a:r>
              <a:rPr lang="zh-CN" altLang="en-US" dirty="0"/>
              <a:t>有可能需要</a:t>
            </a:r>
            <a:r>
              <a:rPr lang="en-US" altLang="zh-CN" dirty="0"/>
              <a:t>1x1</a:t>
            </a:r>
            <a:r>
              <a:rPr lang="zh-CN" altLang="en-US" dirty="0"/>
              <a:t>的卷积来调整通道数</a:t>
            </a:r>
          </a:p>
        </p:txBody>
      </p:sp>
    </p:spTree>
    <p:extLst>
      <p:ext uri="{BB962C8B-B14F-4D97-AF65-F5344CB8AC3E}">
        <p14:creationId xmlns:p14="http://schemas.microsoft.com/office/powerpoint/2010/main" val="363212421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8" name="文本框 7">
            <a:extLst>
              <a:ext uri="{FF2B5EF4-FFF2-40B4-BE49-F238E27FC236}">
                <a16:creationId xmlns:a16="http://schemas.microsoft.com/office/drawing/2014/main" id="{88E74E13-8F2E-4833-BB20-ED951ED5B4DF}"/>
              </a:ext>
            </a:extLst>
          </p:cNvPr>
          <p:cNvSpPr txBox="1"/>
          <p:nvPr/>
        </p:nvSpPr>
        <p:spPr>
          <a:xfrm>
            <a:off x="114300" y="537389"/>
            <a:ext cx="8915400" cy="1200329"/>
          </a:xfrm>
          <a:prstGeom prst="rect">
            <a:avLst/>
          </a:prstGeom>
          <a:noFill/>
        </p:spPr>
        <p:txBody>
          <a:bodyPr wrap="square">
            <a:spAutoFit/>
          </a:bodyPr>
          <a:lstStyle/>
          <a:p>
            <a:r>
              <a:rPr lang="zh-CN" altLang="en-US" b="0" i="0" dirty="0">
                <a:solidFill>
                  <a:srgbClr val="121212"/>
                </a:solidFill>
                <a:effectLst/>
                <a:latin typeface="-apple-system"/>
              </a:rPr>
              <a:t>在深度学习中，由于问题的复杂性，我们往往会使用</a:t>
            </a:r>
            <a:r>
              <a:rPr lang="zh-CN" altLang="en-US" b="0" i="0" dirty="0">
                <a:solidFill>
                  <a:srgbClr val="FF0000"/>
                </a:solidFill>
                <a:effectLst/>
                <a:latin typeface="-apple-system"/>
              </a:rPr>
              <a:t>较深层数</a:t>
            </a:r>
            <a:r>
              <a:rPr lang="zh-CN" altLang="en-US" b="0" i="0" dirty="0">
                <a:solidFill>
                  <a:srgbClr val="121212"/>
                </a:solidFill>
                <a:effectLst/>
                <a:latin typeface="-apple-system"/>
              </a:rPr>
              <a:t>的网络进行训练，深层神经网络的训练调参困难且复杂。在这个过程中，我们需要去尝试不同的学习率、初始化参数方法等方式来帮助我们的模型加速收敛。深度神经网络之所以如此难训练，其中一个重要原因就是网络中层与层之间存在高度的关联性与耦合性。</a:t>
            </a:r>
            <a:endParaRPr lang="zh-CN" altLang="en-US" dirty="0"/>
          </a:p>
        </p:txBody>
      </p:sp>
      <p:pic>
        <p:nvPicPr>
          <p:cNvPr id="4" name="图片 3">
            <a:extLst>
              <a:ext uri="{FF2B5EF4-FFF2-40B4-BE49-F238E27FC236}">
                <a16:creationId xmlns:a16="http://schemas.microsoft.com/office/drawing/2014/main" id="{1E8546AC-4FE9-4F8D-8AD5-82BE02ABE506}"/>
              </a:ext>
            </a:extLst>
          </p:cNvPr>
          <p:cNvPicPr>
            <a:picLocks noChangeAspect="1"/>
          </p:cNvPicPr>
          <p:nvPr/>
        </p:nvPicPr>
        <p:blipFill>
          <a:blip r:embed="rId4"/>
          <a:stretch>
            <a:fillRect/>
          </a:stretch>
        </p:blipFill>
        <p:spPr>
          <a:xfrm>
            <a:off x="457200" y="1943278"/>
            <a:ext cx="2350846" cy="2685871"/>
          </a:xfrm>
          <a:prstGeom prst="rect">
            <a:avLst/>
          </a:prstGeom>
        </p:spPr>
      </p:pic>
      <p:sp>
        <p:nvSpPr>
          <p:cNvPr id="12" name="文本框 11">
            <a:extLst>
              <a:ext uri="{FF2B5EF4-FFF2-40B4-BE49-F238E27FC236}">
                <a16:creationId xmlns:a16="http://schemas.microsoft.com/office/drawing/2014/main" id="{D4CA5012-F196-4BE8-A961-313F6D93B246}"/>
              </a:ext>
            </a:extLst>
          </p:cNvPr>
          <p:cNvSpPr txBox="1"/>
          <p:nvPr/>
        </p:nvSpPr>
        <p:spPr>
          <a:xfrm>
            <a:off x="2971800" y="2065557"/>
            <a:ext cx="5562600" cy="2308324"/>
          </a:xfrm>
          <a:prstGeom prst="rect">
            <a:avLst/>
          </a:prstGeom>
          <a:noFill/>
        </p:spPr>
        <p:txBody>
          <a:bodyPr wrap="square">
            <a:spAutoFit/>
          </a:bodyPr>
          <a:lstStyle/>
          <a:p>
            <a:r>
              <a:rPr lang="zh-CN" altLang="en-US" b="0" i="0" dirty="0">
                <a:solidFill>
                  <a:srgbClr val="121212"/>
                </a:solidFill>
                <a:effectLst/>
                <a:latin typeface="-apple-system"/>
              </a:rPr>
              <a:t>随着训练的进行，网络中的参数也随着梯度下降在不停更新。一方面，当底层网络中参数发生微弱变化时，由于每一层中的线性变换与非线性激活映射，这些微弱变化随着网络层数的加深而被放大（类似蝴蝶效应）；另一方面，参数的变化导致每一层的输入分布会发生改变，进而上层的网络需要不停地去适应这些分布变化，使得我们的模型训练变得困难。上述这一现象叫做</a:t>
            </a:r>
            <a:r>
              <a:rPr lang="en-US" altLang="zh-CN" b="0" i="0" dirty="0">
                <a:solidFill>
                  <a:srgbClr val="121212"/>
                </a:solidFill>
                <a:effectLst/>
                <a:latin typeface="-apple-system"/>
              </a:rPr>
              <a:t>Internal Covariate Shift</a:t>
            </a:r>
            <a:r>
              <a:rPr lang="zh-CN" altLang="en-US" b="0" i="0" dirty="0">
                <a:solidFill>
                  <a:srgbClr val="121212"/>
                </a:solidFill>
                <a:effectLst/>
                <a:latin typeface="-apple-system"/>
              </a:rPr>
              <a:t>。</a:t>
            </a:r>
            <a:endParaRPr lang="zh-CN" altLang="en-US" dirty="0"/>
          </a:p>
        </p:txBody>
      </p:sp>
    </p:spTree>
    <p:extLst>
      <p:ext uri="{BB962C8B-B14F-4D97-AF65-F5344CB8AC3E}">
        <p14:creationId xmlns:p14="http://schemas.microsoft.com/office/powerpoint/2010/main" val="227557038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8" name="文本框 7">
            <a:extLst>
              <a:ext uri="{FF2B5EF4-FFF2-40B4-BE49-F238E27FC236}">
                <a16:creationId xmlns:a16="http://schemas.microsoft.com/office/drawing/2014/main" id="{88E74E13-8F2E-4833-BB20-ED951ED5B4DF}"/>
              </a:ext>
            </a:extLst>
          </p:cNvPr>
          <p:cNvSpPr txBox="1"/>
          <p:nvPr/>
        </p:nvSpPr>
        <p:spPr>
          <a:xfrm>
            <a:off x="114300" y="537389"/>
            <a:ext cx="8915400" cy="923330"/>
          </a:xfrm>
          <a:prstGeom prst="rect">
            <a:avLst/>
          </a:prstGeom>
          <a:noFill/>
        </p:spPr>
        <p:txBody>
          <a:bodyPr wrap="square">
            <a:spAutoFit/>
          </a:bodyPr>
          <a:lstStyle/>
          <a:p>
            <a:r>
              <a:rPr lang="en-US" altLang="zh-CN" b="0" i="0" dirty="0">
                <a:solidFill>
                  <a:srgbClr val="FF0000"/>
                </a:solidFill>
                <a:effectLst/>
                <a:latin typeface="-apple-system"/>
              </a:rPr>
              <a:t>Batch Normalization</a:t>
            </a:r>
            <a:r>
              <a:rPr lang="zh-CN" altLang="en-US" b="0" i="0" dirty="0">
                <a:solidFill>
                  <a:srgbClr val="FF0000"/>
                </a:solidFill>
                <a:effectLst/>
                <a:latin typeface="-apple-system"/>
              </a:rPr>
              <a:t>的原论文作者给了</a:t>
            </a:r>
            <a:r>
              <a:rPr lang="en-US" altLang="zh-CN" b="0" i="0" dirty="0">
                <a:solidFill>
                  <a:srgbClr val="FF0000"/>
                </a:solidFill>
                <a:effectLst/>
                <a:latin typeface="-apple-system"/>
              </a:rPr>
              <a:t>Internal Covariate Shift</a:t>
            </a:r>
            <a:r>
              <a:rPr lang="zh-CN" altLang="en-US" b="0" i="0" dirty="0">
                <a:solidFill>
                  <a:srgbClr val="FF0000"/>
                </a:solidFill>
                <a:effectLst/>
                <a:latin typeface="-apple-system"/>
              </a:rPr>
              <a:t>一个较规范的定义：在深层网络训练的过程中，由于网络中参数变化而引起内部结点数据分布发生变化的这一过程被称作</a:t>
            </a:r>
            <a:r>
              <a:rPr lang="en-US" altLang="zh-CN" b="0" i="0" dirty="0">
                <a:solidFill>
                  <a:srgbClr val="FF0000"/>
                </a:solidFill>
                <a:effectLst/>
                <a:latin typeface="-apple-system"/>
              </a:rPr>
              <a:t>Internal Covariate Shift</a:t>
            </a:r>
            <a:r>
              <a:rPr lang="zh-CN" altLang="en-US" b="0" i="0" dirty="0">
                <a:solidFill>
                  <a:srgbClr val="FF0000"/>
                </a:solidFill>
                <a:effectLst/>
                <a:latin typeface="-apple-system"/>
              </a:rPr>
              <a:t>。</a:t>
            </a:r>
            <a:endParaRPr lang="zh-CN" altLang="en-US" dirty="0">
              <a:solidFill>
                <a:srgbClr val="FF0000"/>
              </a:solidFill>
            </a:endParaRPr>
          </a:p>
        </p:txBody>
      </p:sp>
      <p:sp>
        <p:nvSpPr>
          <p:cNvPr id="7" name="文本框 6">
            <a:extLst>
              <a:ext uri="{FF2B5EF4-FFF2-40B4-BE49-F238E27FC236}">
                <a16:creationId xmlns:a16="http://schemas.microsoft.com/office/drawing/2014/main" id="{3A7794FD-119C-42A9-BB85-665906BF265C}"/>
              </a:ext>
            </a:extLst>
          </p:cNvPr>
          <p:cNvSpPr txBox="1"/>
          <p:nvPr/>
        </p:nvSpPr>
        <p:spPr>
          <a:xfrm>
            <a:off x="304800" y="1581150"/>
            <a:ext cx="8839200" cy="369332"/>
          </a:xfrm>
          <a:prstGeom prst="rect">
            <a:avLst/>
          </a:prstGeom>
          <a:noFill/>
        </p:spPr>
        <p:txBody>
          <a:bodyPr wrap="square">
            <a:spAutoFit/>
          </a:bodyPr>
          <a:lstStyle/>
          <a:p>
            <a:r>
              <a:rPr lang="zh-CN" altLang="en-US" b="1" i="0" dirty="0">
                <a:solidFill>
                  <a:srgbClr val="121212"/>
                </a:solidFill>
                <a:effectLst/>
                <a:latin typeface="-apple-system"/>
              </a:rPr>
              <a:t>（</a:t>
            </a:r>
            <a:r>
              <a:rPr lang="en-US" altLang="zh-CN" b="1" i="0" dirty="0">
                <a:solidFill>
                  <a:srgbClr val="121212"/>
                </a:solidFill>
                <a:effectLst/>
                <a:latin typeface="-apple-system"/>
              </a:rPr>
              <a:t>1</a:t>
            </a:r>
            <a:r>
              <a:rPr lang="zh-CN" altLang="en-US" b="1" i="0" dirty="0">
                <a:solidFill>
                  <a:srgbClr val="121212"/>
                </a:solidFill>
                <a:effectLst/>
                <a:latin typeface="-apple-system"/>
              </a:rPr>
              <a:t>）上层网络需要不停调整来适应输入数据分布的变化，导致网络学习速度的降低</a:t>
            </a:r>
            <a:endParaRPr lang="zh-CN" altLang="en-US" dirty="0"/>
          </a:p>
        </p:txBody>
      </p:sp>
      <p:sp>
        <p:nvSpPr>
          <p:cNvPr id="9" name="文本框 8">
            <a:extLst>
              <a:ext uri="{FF2B5EF4-FFF2-40B4-BE49-F238E27FC236}">
                <a16:creationId xmlns:a16="http://schemas.microsoft.com/office/drawing/2014/main" id="{E97F3938-9891-4ACA-B875-E167B03F8DFF}"/>
              </a:ext>
            </a:extLst>
          </p:cNvPr>
          <p:cNvSpPr txBox="1"/>
          <p:nvPr/>
        </p:nvSpPr>
        <p:spPr>
          <a:xfrm>
            <a:off x="304800" y="2247706"/>
            <a:ext cx="8458200" cy="1477328"/>
          </a:xfrm>
          <a:prstGeom prst="rect">
            <a:avLst/>
          </a:prstGeom>
          <a:noFill/>
        </p:spPr>
        <p:txBody>
          <a:bodyPr wrap="square">
            <a:spAutoFit/>
          </a:bodyPr>
          <a:lstStyle/>
          <a:p>
            <a:r>
              <a:rPr lang="zh-CN" altLang="en-US" b="1" i="0" dirty="0">
                <a:solidFill>
                  <a:srgbClr val="121212"/>
                </a:solidFill>
                <a:effectLst/>
                <a:latin typeface="-apple-system"/>
              </a:rPr>
              <a:t>（</a:t>
            </a:r>
            <a:r>
              <a:rPr lang="en-US" altLang="zh-CN" b="1" i="0" dirty="0">
                <a:solidFill>
                  <a:srgbClr val="121212"/>
                </a:solidFill>
                <a:effectLst/>
                <a:latin typeface="-apple-system"/>
              </a:rPr>
              <a:t>2</a:t>
            </a:r>
            <a:r>
              <a:rPr lang="zh-CN" altLang="en-US" b="1" i="0" dirty="0">
                <a:solidFill>
                  <a:srgbClr val="121212"/>
                </a:solidFill>
                <a:effectLst/>
                <a:latin typeface="-apple-system"/>
              </a:rPr>
              <a:t>）网络的训练过程容易陷入梯度饱和区，减缓网络收敛速度</a:t>
            </a:r>
          </a:p>
          <a:p>
            <a:r>
              <a:rPr lang="zh-CN" altLang="en-US" b="0" i="0" dirty="0">
                <a:solidFill>
                  <a:srgbClr val="121212"/>
                </a:solidFill>
                <a:effectLst/>
                <a:latin typeface="-apple-system"/>
              </a:rPr>
              <a:t>      对于激活函数梯度饱和问题，有两种解决思路。第一种就是更为非饱和性激活函数，例如线性整流函数</a:t>
            </a:r>
            <a:r>
              <a:rPr lang="en-US" altLang="zh-CN" b="0" i="0" dirty="0" err="1">
                <a:solidFill>
                  <a:srgbClr val="121212"/>
                </a:solidFill>
                <a:effectLst/>
                <a:latin typeface="-apple-system"/>
              </a:rPr>
              <a:t>ReLU</a:t>
            </a:r>
            <a:r>
              <a:rPr lang="zh-CN" altLang="en-US" b="0" i="0" dirty="0">
                <a:solidFill>
                  <a:srgbClr val="121212"/>
                </a:solidFill>
                <a:effectLst/>
                <a:latin typeface="-apple-system"/>
              </a:rPr>
              <a:t>可以在一定程度上解决训练进入梯度饱和区的问题。另一种思路是，我们可以让激活函数的输入分布保持在一个稳定状态来尽可能避免它们陷入梯度饱和区，这也就是</a:t>
            </a:r>
            <a:r>
              <a:rPr lang="en-US" altLang="zh-CN" b="0" i="0" dirty="0">
                <a:solidFill>
                  <a:srgbClr val="121212"/>
                </a:solidFill>
                <a:effectLst/>
                <a:latin typeface="-apple-system"/>
              </a:rPr>
              <a:t>Normalization</a:t>
            </a:r>
            <a:r>
              <a:rPr lang="zh-CN" altLang="en-US" b="0" i="0" dirty="0">
                <a:solidFill>
                  <a:srgbClr val="121212"/>
                </a:solidFill>
                <a:effectLst/>
                <a:latin typeface="-apple-system"/>
              </a:rPr>
              <a:t>的思路。</a:t>
            </a:r>
            <a:endParaRPr lang="zh-CN" altLang="en-US" dirty="0"/>
          </a:p>
        </p:txBody>
      </p:sp>
    </p:spTree>
    <p:extLst>
      <p:ext uri="{BB962C8B-B14F-4D97-AF65-F5344CB8AC3E}">
        <p14:creationId xmlns:p14="http://schemas.microsoft.com/office/powerpoint/2010/main" val="6743963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88DBC1-92D1-46D1-8708-BE4DE52C9A02}"/>
              </a:ext>
            </a:extLst>
          </p:cNvPr>
          <p:cNvSpPr txBox="1"/>
          <p:nvPr/>
        </p:nvSpPr>
        <p:spPr>
          <a:xfrm>
            <a:off x="381000" y="209550"/>
            <a:ext cx="4572000" cy="369332"/>
          </a:xfrm>
          <a:prstGeom prst="rect">
            <a:avLst/>
          </a:prstGeom>
          <a:noFill/>
        </p:spPr>
        <p:txBody>
          <a:bodyPr wrap="square">
            <a:spAutoFit/>
          </a:bodyPr>
          <a:lstStyle/>
          <a:p>
            <a:pPr algn="l"/>
            <a:r>
              <a:rPr lang="en-US" altLang="zh-CN" b="1" i="0" dirty="0">
                <a:solidFill>
                  <a:srgbClr val="4F4F4F"/>
                </a:solidFill>
                <a:effectLst/>
                <a:latin typeface="PingFang SC"/>
              </a:rPr>
              <a:t>1</a:t>
            </a:r>
            <a:r>
              <a:rPr lang="zh-CN" altLang="en-US" b="1" i="0" dirty="0">
                <a:solidFill>
                  <a:srgbClr val="4F4F4F"/>
                </a:solidFill>
                <a:effectLst/>
                <a:latin typeface="PingFang SC"/>
              </a:rPr>
              <a:t>、卷积神经网络的概念</a:t>
            </a:r>
          </a:p>
        </p:txBody>
      </p:sp>
      <p:sp>
        <p:nvSpPr>
          <p:cNvPr id="6" name="文本框 5">
            <a:extLst>
              <a:ext uri="{FF2B5EF4-FFF2-40B4-BE49-F238E27FC236}">
                <a16:creationId xmlns:a16="http://schemas.microsoft.com/office/drawing/2014/main" id="{4B17FF65-708B-424D-8DBC-B9A8F2862A95}"/>
              </a:ext>
            </a:extLst>
          </p:cNvPr>
          <p:cNvSpPr txBox="1"/>
          <p:nvPr/>
        </p:nvSpPr>
        <p:spPr>
          <a:xfrm>
            <a:off x="190500" y="638821"/>
            <a:ext cx="8763000" cy="4524315"/>
          </a:xfrm>
          <a:prstGeom prst="rect">
            <a:avLst/>
          </a:prstGeom>
          <a:noFill/>
        </p:spPr>
        <p:txBody>
          <a:bodyPr wrap="square">
            <a:spAutoFit/>
          </a:bodyPr>
          <a:lstStyle/>
          <a:p>
            <a:r>
              <a:rPr lang="zh-CN" altLang="en-US" dirty="0"/>
              <a:t>     上世纪60年代，Hubel等人通过对猫视觉皮层细胞的研究，提出了感受野这个概念，到80年代，Fukushima在感受野概念的基础之上提出了神经认知机的概念，可以看作是卷积神经网络的第一个实现网络，神经认知机将一个视觉模式分解成许多子模式（特征），然后进入分层递阶式相连的特征平面进行处理，它试图将视觉系统模型化，使其能够在即使物体有位移或轻微变形的时候，也能完成识别。</a:t>
            </a:r>
            <a:endParaRPr lang="en-US" altLang="zh-CN" dirty="0"/>
          </a:p>
          <a:p>
            <a:r>
              <a:rPr lang="en-US" altLang="zh-CN" dirty="0"/>
              <a:t>    </a:t>
            </a:r>
            <a:r>
              <a:rPr lang="zh-CN" altLang="en-US" dirty="0"/>
              <a:t>卷积神经网络是多层感知机（MLP）的变种，由生物学家休博尔和维瑟尔在早期关于猫视觉皮层的研究发展而来，视觉皮层的细胞存在一个复杂的构造，这些细胞对视觉输入空间的子区域非常敏感，</a:t>
            </a:r>
            <a:r>
              <a:rPr lang="zh-CN" altLang="en-US" dirty="0">
                <a:solidFill>
                  <a:srgbClr val="FF0000"/>
                </a:solidFill>
              </a:rPr>
              <a:t>称之为感受野</a:t>
            </a:r>
            <a:r>
              <a:rPr lang="zh-CN" altLang="en-US" dirty="0"/>
              <a:t>。CNN由纽约大学的Yann Lecun于1998年提出，其本质是一个多层感知机，</a:t>
            </a:r>
            <a:r>
              <a:rPr lang="zh-CN" altLang="en-US" dirty="0">
                <a:solidFill>
                  <a:srgbClr val="FF0000"/>
                </a:solidFill>
              </a:rPr>
              <a:t>成功的原因在于其所采用的局部连接和权值共享的方式</a:t>
            </a:r>
            <a:r>
              <a:rPr lang="zh-CN" altLang="en-US" dirty="0"/>
              <a:t>：一方面减少了权值的数量使得网络易于优化另一方面降低了模型的复杂度，也就是减小了过拟合的风险。该优点在网络的输入是图像时表现的更为明显，使得图像可以直接作为网络的输入，避免了传统识别算法中复杂的特征提取和数据重建的过程，在二维图像的处理过程中有很大的优势，如网络能够自行抽取图像的特征包括颜色、纹理、形状及图像的拓扑结构，在处理二维图像的问题上，特别是识别位移、缩放及其他形式扭曲不变性的应用上具有良好的鲁棒性和运算效率等。</a:t>
            </a:r>
          </a:p>
          <a:p>
            <a:endParaRPr lang="zh-CN" altLang="en-US" dirty="0"/>
          </a:p>
        </p:txBody>
      </p:sp>
    </p:spTree>
    <p:extLst>
      <p:ext uri="{BB962C8B-B14F-4D97-AF65-F5344CB8AC3E}">
        <p14:creationId xmlns:p14="http://schemas.microsoft.com/office/powerpoint/2010/main" val="35559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10" name="文本框 9">
            <a:extLst>
              <a:ext uri="{FF2B5EF4-FFF2-40B4-BE49-F238E27FC236}">
                <a16:creationId xmlns:a16="http://schemas.microsoft.com/office/drawing/2014/main" id="{96A99AA9-AEAF-4A02-85A9-18EE058334EF}"/>
              </a:ext>
            </a:extLst>
          </p:cNvPr>
          <p:cNvSpPr txBox="1"/>
          <p:nvPr/>
        </p:nvSpPr>
        <p:spPr>
          <a:xfrm>
            <a:off x="304800" y="724212"/>
            <a:ext cx="8686800" cy="2031325"/>
          </a:xfrm>
          <a:prstGeom prst="rect">
            <a:avLst/>
          </a:prstGeom>
          <a:noFill/>
        </p:spPr>
        <p:txBody>
          <a:bodyPr wrap="square">
            <a:spAutoFit/>
          </a:bodyPr>
          <a:lstStyle/>
          <a:p>
            <a:pPr algn="l"/>
            <a:r>
              <a:rPr lang="zh-CN" altLang="en-US" b="0" i="0" dirty="0">
                <a:solidFill>
                  <a:srgbClr val="121212"/>
                </a:solidFill>
                <a:effectLst/>
                <a:latin typeface="-apple-system"/>
              </a:rPr>
              <a:t>白化（</a:t>
            </a:r>
            <a:r>
              <a:rPr lang="en-US" altLang="zh-CN" b="0" i="0" dirty="0">
                <a:solidFill>
                  <a:srgbClr val="121212"/>
                </a:solidFill>
                <a:effectLst/>
                <a:latin typeface="-apple-system"/>
              </a:rPr>
              <a:t>Whitening</a:t>
            </a:r>
            <a:r>
              <a:rPr lang="zh-CN" altLang="en-US" b="0" i="0" dirty="0">
                <a:solidFill>
                  <a:srgbClr val="121212"/>
                </a:solidFill>
                <a:effectLst/>
                <a:latin typeface="-apple-system"/>
              </a:rPr>
              <a:t>）是机器学习里面常用的一种规范化数据分布的方法，主要是</a:t>
            </a:r>
            <a:r>
              <a:rPr lang="en-US" altLang="zh-CN" b="0" i="0" dirty="0">
                <a:solidFill>
                  <a:srgbClr val="121212"/>
                </a:solidFill>
                <a:effectLst/>
                <a:latin typeface="-apple-system"/>
              </a:rPr>
              <a:t>PCA</a:t>
            </a:r>
            <a:r>
              <a:rPr lang="zh-CN" altLang="en-US" b="0" i="0" dirty="0">
                <a:solidFill>
                  <a:srgbClr val="121212"/>
                </a:solidFill>
                <a:effectLst/>
                <a:latin typeface="-apple-system"/>
              </a:rPr>
              <a:t>白化与</a:t>
            </a:r>
            <a:r>
              <a:rPr lang="en-US" altLang="zh-CN" b="0" i="0" dirty="0">
                <a:solidFill>
                  <a:srgbClr val="121212"/>
                </a:solidFill>
                <a:effectLst/>
                <a:latin typeface="-apple-system"/>
              </a:rPr>
              <a:t>ZCA</a:t>
            </a:r>
            <a:r>
              <a:rPr lang="zh-CN" altLang="en-US" b="0" i="0" dirty="0">
                <a:solidFill>
                  <a:srgbClr val="121212"/>
                </a:solidFill>
                <a:effectLst/>
                <a:latin typeface="-apple-system"/>
              </a:rPr>
              <a:t>白化。白化是对输入数据分布进行变换，进而达到以下两个目的：</a:t>
            </a:r>
          </a:p>
          <a:p>
            <a:pPr marL="285750" indent="-285750" algn="l">
              <a:buFont typeface="Wingdings" panose="05000000000000000000" pitchFamily="2" charset="2"/>
              <a:buChar char="p"/>
            </a:pPr>
            <a:r>
              <a:rPr lang="zh-CN" altLang="en-US" b="1" i="0" dirty="0">
                <a:solidFill>
                  <a:srgbClr val="121212"/>
                </a:solidFill>
                <a:effectLst/>
                <a:latin typeface="-apple-system"/>
              </a:rPr>
              <a:t>使得输入特征分布具有相同的均值与方差。</a:t>
            </a:r>
            <a:r>
              <a:rPr lang="zh-CN" altLang="en-US" b="0" i="0" dirty="0">
                <a:solidFill>
                  <a:srgbClr val="121212"/>
                </a:solidFill>
                <a:effectLst/>
                <a:latin typeface="-apple-system"/>
              </a:rPr>
              <a:t>其中</a:t>
            </a:r>
            <a:r>
              <a:rPr lang="en-US" altLang="zh-CN" b="0" i="0" dirty="0">
                <a:solidFill>
                  <a:srgbClr val="121212"/>
                </a:solidFill>
                <a:effectLst/>
                <a:latin typeface="-apple-system"/>
              </a:rPr>
              <a:t>PCA</a:t>
            </a:r>
            <a:r>
              <a:rPr lang="zh-CN" altLang="en-US" b="0" i="0" dirty="0">
                <a:solidFill>
                  <a:srgbClr val="121212"/>
                </a:solidFill>
                <a:effectLst/>
                <a:latin typeface="-apple-system"/>
              </a:rPr>
              <a:t>白化保证了所有特征分布均值为</a:t>
            </a:r>
            <a:r>
              <a:rPr lang="en-US" altLang="zh-CN" b="0" i="0" dirty="0">
                <a:solidFill>
                  <a:srgbClr val="121212"/>
                </a:solidFill>
                <a:effectLst/>
                <a:latin typeface="-apple-system"/>
              </a:rPr>
              <a:t>0</a:t>
            </a:r>
            <a:r>
              <a:rPr lang="zh-CN" altLang="en-US" b="0" i="0" dirty="0">
                <a:solidFill>
                  <a:srgbClr val="121212"/>
                </a:solidFill>
                <a:effectLst/>
                <a:latin typeface="-apple-system"/>
              </a:rPr>
              <a:t>，方差为</a:t>
            </a:r>
            <a:r>
              <a:rPr lang="en-US" altLang="zh-CN" b="0" i="0" dirty="0">
                <a:solidFill>
                  <a:srgbClr val="121212"/>
                </a:solidFill>
                <a:effectLst/>
                <a:latin typeface="-apple-system"/>
              </a:rPr>
              <a:t>1</a:t>
            </a:r>
            <a:r>
              <a:rPr lang="zh-CN" altLang="en-US" b="0" i="0" dirty="0">
                <a:solidFill>
                  <a:srgbClr val="121212"/>
                </a:solidFill>
                <a:effectLst/>
                <a:latin typeface="-apple-system"/>
              </a:rPr>
              <a:t>；而</a:t>
            </a:r>
            <a:r>
              <a:rPr lang="en-US" altLang="zh-CN" b="0" i="0" dirty="0">
                <a:solidFill>
                  <a:srgbClr val="121212"/>
                </a:solidFill>
                <a:effectLst/>
                <a:latin typeface="-apple-system"/>
              </a:rPr>
              <a:t>ZCA</a:t>
            </a:r>
            <a:r>
              <a:rPr lang="zh-CN" altLang="en-US" b="0" i="0" dirty="0">
                <a:solidFill>
                  <a:srgbClr val="121212"/>
                </a:solidFill>
                <a:effectLst/>
                <a:latin typeface="-apple-system"/>
              </a:rPr>
              <a:t>白化则保证了所有特征分布均值为</a:t>
            </a:r>
            <a:r>
              <a:rPr lang="en-US" altLang="zh-CN" b="0" i="0" dirty="0">
                <a:solidFill>
                  <a:srgbClr val="121212"/>
                </a:solidFill>
                <a:effectLst/>
                <a:latin typeface="-apple-system"/>
              </a:rPr>
              <a:t>0</a:t>
            </a:r>
            <a:r>
              <a:rPr lang="zh-CN" altLang="en-US" b="0" i="0" dirty="0">
                <a:solidFill>
                  <a:srgbClr val="121212"/>
                </a:solidFill>
                <a:effectLst/>
                <a:latin typeface="-apple-system"/>
              </a:rPr>
              <a:t>，方差相同；</a:t>
            </a:r>
          </a:p>
          <a:p>
            <a:pPr marL="285750" indent="-285750" algn="l">
              <a:buFont typeface="Wingdings" panose="05000000000000000000" pitchFamily="2" charset="2"/>
              <a:buChar char="p"/>
            </a:pPr>
            <a:r>
              <a:rPr lang="zh-CN" altLang="en-US" b="1" i="0" dirty="0">
                <a:solidFill>
                  <a:srgbClr val="121212"/>
                </a:solidFill>
                <a:effectLst/>
                <a:latin typeface="-apple-system"/>
              </a:rPr>
              <a:t>去除特征之间的相关性。</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通过白化操作，我们可以减缓</a:t>
            </a:r>
            <a:r>
              <a:rPr lang="en-US" altLang="zh-CN" b="0" i="0" dirty="0">
                <a:solidFill>
                  <a:srgbClr val="121212"/>
                </a:solidFill>
                <a:effectLst/>
                <a:latin typeface="-apple-system"/>
              </a:rPr>
              <a:t>ICS</a:t>
            </a:r>
            <a:r>
              <a:rPr lang="zh-CN" altLang="en-US" b="0" i="0" dirty="0">
                <a:solidFill>
                  <a:srgbClr val="121212"/>
                </a:solidFill>
                <a:effectLst/>
                <a:latin typeface="-apple-system"/>
              </a:rPr>
              <a:t>的问题，进而固定了每一层网络输入分布，加速网络训练过程的收敛。</a:t>
            </a:r>
          </a:p>
        </p:txBody>
      </p:sp>
      <p:sp>
        <p:nvSpPr>
          <p:cNvPr id="11" name="文本框 10">
            <a:extLst>
              <a:ext uri="{FF2B5EF4-FFF2-40B4-BE49-F238E27FC236}">
                <a16:creationId xmlns:a16="http://schemas.microsoft.com/office/drawing/2014/main" id="{E121399C-C8D7-4AD1-BBEA-7BEE4728019D}"/>
              </a:ext>
            </a:extLst>
          </p:cNvPr>
          <p:cNvSpPr txBox="1"/>
          <p:nvPr/>
        </p:nvSpPr>
        <p:spPr>
          <a:xfrm>
            <a:off x="345244" y="2900867"/>
            <a:ext cx="8453511" cy="1200329"/>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121212"/>
                </a:solidFill>
                <a:effectLst/>
                <a:latin typeface="-apple-system"/>
              </a:rPr>
              <a:t>白化过程计算成本太高，</a:t>
            </a:r>
            <a:r>
              <a:rPr lang="zh-CN" altLang="en-US" b="0" i="0" dirty="0">
                <a:solidFill>
                  <a:srgbClr val="121212"/>
                </a:solidFill>
                <a:effectLst/>
                <a:latin typeface="-apple-system"/>
              </a:rPr>
              <a:t>并且在每一轮训练中的每一层我们都需要做如此高成本计算的白化操作；</a:t>
            </a:r>
          </a:p>
          <a:p>
            <a:pPr algn="l">
              <a:buFont typeface="Arial" panose="020B0604020202020204" pitchFamily="34" charset="0"/>
              <a:buChar char="•"/>
            </a:pPr>
            <a:r>
              <a:rPr lang="zh-CN" altLang="en-US" b="1" i="0" dirty="0">
                <a:solidFill>
                  <a:srgbClr val="121212"/>
                </a:solidFill>
                <a:effectLst/>
                <a:latin typeface="-apple-system"/>
              </a:rPr>
              <a:t>白化过程由于改变了网络每一层的分布</a:t>
            </a:r>
            <a:r>
              <a:rPr lang="zh-CN" altLang="en-US" b="0" i="0" dirty="0">
                <a:solidFill>
                  <a:srgbClr val="121212"/>
                </a:solidFill>
                <a:effectLst/>
                <a:latin typeface="-apple-system"/>
              </a:rPr>
              <a:t>，因而改变了网络层中本身数据的表达能力。底层网络学习到的参数信息会被白化操作丢失掉。</a:t>
            </a:r>
          </a:p>
        </p:txBody>
      </p:sp>
    </p:spTree>
    <p:extLst>
      <p:ext uri="{BB962C8B-B14F-4D97-AF65-F5344CB8AC3E}">
        <p14:creationId xmlns:p14="http://schemas.microsoft.com/office/powerpoint/2010/main" val="72812728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7" name="文本框 6">
            <a:extLst>
              <a:ext uri="{FF2B5EF4-FFF2-40B4-BE49-F238E27FC236}">
                <a16:creationId xmlns:a16="http://schemas.microsoft.com/office/drawing/2014/main" id="{7EADCFF5-DE73-4E64-AD00-FD007B4AEE04}"/>
              </a:ext>
            </a:extLst>
          </p:cNvPr>
          <p:cNvSpPr txBox="1"/>
          <p:nvPr/>
        </p:nvSpPr>
        <p:spPr>
          <a:xfrm>
            <a:off x="457200" y="742950"/>
            <a:ext cx="8153400" cy="923330"/>
          </a:xfrm>
          <a:prstGeom prst="rect">
            <a:avLst/>
          </a:prstGeom>
          <a:noFill/>
        </p:spPr>
        <p:txBody>
          <a:bodyPr wrap="square">
            <a:spAutoFit/>
          </a:bodyPr>
          <a:lstStyle/>
          <a:p>
            <a:r>
              <a:rPr lang="zh-CN" altLang="en-US" b="0" i="0" dirty="0">
                <a:solidFill>
                  <a:srgbClr val="121212"/>
                </a:solidFill>
                <a:effectLst/>
                <a:latin typeface="-apple-system"/>
              </a:rPr>
              <a:t>解决思路，一方面，我们提出的</a:t>
            </a:r>
            <a:r>
              <a:rPr lang="en-US" altLang="zh-CN" b="0" i="0" dirty="0">
                <a:solidFill>
                  <a:srgbClr val="121212"/>
                </a:solidFill>
                <a:effectLst/>
                <a:latin typeface="-apple-system"/>
              </a:rPr>
              <a:t>normalization</a:t>
            </a:r>
            <a:r>
              <a:rPr lang="zh-CN" altLang="en-US" b="0" i="0" dirty="0">
                <a:solidFill>
                  <a:srgbClr val="121212"/>
                </a:solidFill>
                <a:effectLst/>
                <a:latin typeface="-apple-system"/>
              </a:rPr>
              <a:t>方法要能够简化计算过程；另一方面又需要经过规范化处理后让数据尽可能保留原始的表达能力。于是就有了简化</a:t>
            </a:r>
            <a:r>
              <a:rPr lang="en-US" altLang="zh-CN" b="0" i="0" dirty="0">
                <a:solidFill>
                  <a:srgbClr val="121212"/>
                </a:solidFill>
                <a:effectLst/>
                <a:latin typeface="-apple-system"/>
              </a:rPr>
              <a:t>+</a:t>
            </a:r>
            <a:r>
              <a:rPr lang="zh-CN" altLang="en-US" b="0" i="0" dirty="0">
                <a:solidFill>
                  <a:srgbClr val="121212"/>
                </a:solidFill>
                <a:effectLst/>
                <a:latin typeface="-apple-system"/>
              </a:rPr>
              <a:t>改进版的白化</a:t>
            </a:r>
            <a:r>
              <a:rPr lang="en-US" altLang="zh-CN" b="0" i="0" dirty="0">
                <a:solidFill>
                  <a:srgbClr val="121212"/>
                </a:solidFill>
                <a:effectLst/>
                <a:latin typeface="-apple-system"/>
              </a:rPr>
              <a:t>——Batch Normalization</a:t>
            </a:r>
            <a:r>
              <a:rPr lang="zh-CN" altLang="en-US" b="0" i="0" dirty="0">
                <a:solidFill>
                  <a:srgbClr val="121212"/>
                </a:solidFill>
                <a:effectLst/>
                <a:latin typeface="-apple-system"/>
              </a:rPr>
              <a:t>。</a:t>
            </a:r>
            <a:endParaRPr lang="zh-CN" altLang="en-US" dirty="0"/>
          </a:p>
        </p:txBody>
      </p:sp>
      <p:pic>
        <p:nvPicPr>
          <p:cNvPr id="1026" name="Picture 2">
            <a:extLst>
              <a:ext uri="{FF2B5EF4-FFF2-40B4-BE49-F238E27FC236}">
                <a16:creationId xmlns:a16="http://schemas.microsoft.com/office/drawing/2014/main" id="{8B61746B-D55E-46CE-8199-23CA06B65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579" y="1793713"/>
            <a:ext cx="5966641"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22060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pic>
        <p:nvPicPr>
          <p:cNvPr id="2050" name="Picture 2">
            <a:extLst>
              <a:ext uri="{FF2B5EF4-FFF2-40B4-BE49-F238E27FC236}">
                <a16:creationId xmlns:a16="http://schemas.microsoft.com/office/drawing/2014/main" id="{BDAD1942-9D0F-4C70-BAEB-0356D186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42962"/>
            <a:ext cx="6858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5445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2" name="Rectangle 1">
            <a:extLst>
              <a:ext uri="{FF2B5EF4-FFF2-40B4-BE49-F238E27FC236}">
                <a16:creationId xmlns:a16="http://schemas.microsoft.com/office/drawing/2014/main" id="{4A615E51-4867-4E21-B252-BAA95E2EA955}"/>
              </a:ext>
            </a:extLst>
          </p:cNvPr>
          <p:cNvSpPr>
            <a:spLocks noChangeArrowheads="1"/>
          </p:cNvSpPr>
          <p:nvPr/>
        </p:nvSpPr>
        <p:spPr bwMode="auto">
          <a:xfrm>
            <a:off x="304800" y="688345"/>
            <a:ext cx="85344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通过上面的变换，</a:t>
            </a:r>
            <a:r>
              <a:rPr kumimoji="0" lang="zh-CN" altLang="zh-CN" sz="1800" b="1" i="0" u="none" strike="noStrike" cap="none" normalizeH="0" baseline="0" dirty="0">
                <a:ln>
                  <a:noFill/>
                </a:ln>
                <a:solidFill>
                  <a:srgbClr val="121212"/>
                </a:solidFill>
                <a:effectLst/>
                <a:latin typeface="Arial" panose="020B0604020202020204" pitchFamily="34" charset="0"/>
                <a:ea typeface="-apple-system"/>
              </a:rPr>
              <a:t>我们解决了第一个问题，即用更加简化的方式来对数据进行规范化，使得输入每个特征的分布均值为0，方差为1。</a:t>
            </a:r>
            <a:endParaRPr kumimoji="0" lang="en-US" altLang="zh-CN" sz="1800" b="1" i="0" u="none" strike="noStrike" cap="none" normalizeH="0" baseline="0" dirty="0">
              <a:ln>
                <a:noFill/>
              </a:ln>
              <a:solidFill>
                <a:srgbClr val="121212"/>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如同上面提到的，Normalization操作我们虽然缓解了ICS问题，让每一层网络的输入数据分布都变得稳定，但却导致了数据表达能力的缺失。也就是我们通过变换操作改变了原有数据的信息表达（representation ability of the network），使得底层网络学习到的参数信息丢失。另一方面，通过让每一层的输入分布均值为0，方差为1，会使得输入在经过sigmoid或tanh激活函数时，容易陷入非线性激活函数的线性区域。</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AutoShape 2" descr="[公式]">
            <a:extLst>
              <a:ext uri="{FF2B5EF4-FFF2-40B4-BE49-F238E27FC236}">
                <a16:creationId xmlns:a16="http://schemas.microsoft.com/office/drawing/2014/main" id="{4A319FDE-AD46-4D74-8ECF-B85D33895053}"/>
              </a:ext>
            </a:extLst>
          </p:cNvPr>
          <p:cNvSpPr>
            <a:spLocks noChangeAspect="1" noChangeArrowheads="1"/>
          </p:cNvSpPr>
          <p:nvPr/>
        </p:nvSpPr>
        <p:spPr bwMode="auto">
          <a:xfrm>
            <a:off x="95631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 name="图片 20">
            <a:extLst>
              <a:ext uri="{FF2B5EF4-FFF2-40B4-BE49-F238E27FC236}">
                <a16:creationId xmlns:a16="http://schemas.microsoft.com/office/drawing/2014/main" id="{4E7B744F-ED41-4741-B629-2C0B47720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383130"/>
            <a:ext cx="6611018" cy="1169819"/>
          </a:xfrm>
          <a:prstGeom prst="rect">
            <a:avLst/>
          </a:prstGeom>
        </p:spPr>
      </p:pic>
    </p:spTree>
    <p:extLst>
      <p:ext uri="{BB962C8B-B14F-4D97-AF65-F5344CB8AC3E}">
        <p14:creationId xmlns:p14="http://schemas.microsoft.com/office/powerpoint/2010/main" val="381871423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3" name="AutoShape 2" descr="[公式]">
            <a:extLst>
              <a:ext uri="{FF2B5EF4-FFF2-40B4-BE49-F238E27FC236}">
                <a16:creationId xmlns:a16="http://schemas.microsoft.com/office/drawing/2014/main" id="{4A319FDE-AD46-4D74-8ECF-B85D33895053}"/>
              </a:ext>
            </a:extLst>
          </p:cNvPr>
          <p:cNvSpPr>
            <a:spLocks noChangeAspect="1" noChangeArrowheads="1"/>
          </p:cNvSpPr>
          <p:nvPr/>
        </p:nvSpPr>
        <p:spPr bwMode="auto">
          <a:xfrm>
            <a:off x="95631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1">
            <a:extLst>
              <a:ext uri="{FF2B5EF4-FFF2-40B4-BE49-F238E27FC236}">
                <a16:creationId xmlns:a16="http://schemas.microsoft.com/office/drawing/2014/main" id="{4DBAD375-0064-4638-A3A8-1B0E7EDF1B03}"/>
              </a:ext>
            </a:extLst>
          </p:cNvPr>
          <p:cNvSpPr>
            <a:spLocks noChangeArrowheads="1"/>
          </p:cNvSpPr>
          <p:nvPr/>
        </p:nvSpPr>
        <p:spPr bwMode="auto">
          <a:xfrm>
            <a:off x="163794" y="742950"/>
            <a:ext cx="8816412"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我们知道BN在每一层计算的</a:t>
            </a:r>
            <a:r>
              <a:rPr kumimoji="0" lang="zh-CN" altLang="en-US" sz="1800" b="0" i="0" u="none" strike="noStrike" cap="none" normalizeH="0" baseline="0" dirty="0">
                <a:ln>
                  <a:noFill/>
                </a:ln>
                <a:solidFill>
                  <a:srgbClr val="121212"/>
                </a:solidFill>
                <a:effectLst/>
                <a:latin typeface="Arial" panose="020B0604020202020204" pitchFamily="34" charset="0"/>
                <a:ea typeface="-apple-system"/>
              </a:rPr>
              <a:t>均值</a:t>
            </a: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与</a:t>
            </a:r>
            <a:r>
              <a:rPr kumimoji="0" lang="zh-CN" altLang="en-US" sz="1800" b="0" i="0" u="none" strike="noStrike" cap="none" normalizeH="0" baseline="0" dirty="0">
                <a:ln>
                  <a:noFill/>
                </a:ln>
                <a:solidFill>
                  <a:srgbClr val="121212"/>
                </a:solidFill>
                <a:effectLst/>
                <a:latin typeface="Arial" panose="020B0604020202020204" pitchFamily="34" charset="0"/>
                <a:ea typeface="-apple-system"/>
              </a:rPr>
              <a:t>方差</a:t>
            </a: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都是基于当前batch中的训练数据，但是这就带来了一个问题：我们在测阶段，有可能只需要预测一个样本或很少的样本，没有像训练样本中那么多的数据，</a:t>
            </a:r>
            <a:r>
              <a:rPr kumimoji="0" lang="zh-CN" altLang="en-US" sz="1800" b="0" i="0" u="none" strike="noStrike" cap="none" normalizeH="0" baseline="0" dirty="0">
                <a:ln>
                  <a:noFill/>
                </a:ln>
                <a:solidFill>
                  <a:srgbClr val="121212"/>
                </a:solidFill>
                <a:effectLst/>
                <a:latin typeface="Arial" panose="020B0604020202020204" pitchFamily="34" charset="0"/>
                <a:ea typeface="-apple-system"/>
              </a:rPr>
              <a:t>此时均值和方差</a:t>
            </a: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的计算一定是有偏估计，这个时候我们该如何进行计算呢？</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5" name="AutoShape 2" descr="[公式]">
            <a:extLst>
              <a:ext uri="{FF2B5EF4-FFF2-40B4-BE49-F238E27FC236}">
                <a16:creationId xmlns:a16="http://schemas.microsoft.com/office/drawing/2014/main" id="{B32B5A27-1D7D-40EA-BAB6-72673D67840C}"/>
              </a:ext>
            </a:extLst>
          </p:cNvPr>
          <p:cNvSpPr>
            <a:spLocks noChangeAspect="1" noChangeArrowheads="1"/>
          </p:cNvSpPr>
          <p:nvPr/>
        </p:nvSpPr>
        <p:spPr bwMode="auto">
          <a:xfrm>
            <a:off x="30226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公式]">
            <a:extLst>
              <a:ext uri="{FF2B5EF4-FFF2-40B4-BE49-F238E27FC236}">
                <a16:creationId xmlns:a16="http://schemas.microsoft.com/office/drawing/2014/main" id="{50579A19-1C08-4367-8214-79C5A7E97D90}"/>
              </a:ext>
            </a:extLst>
          </p:cNvPr>
          <p:cNvSpPr>
            <a:spLocks noChangeAspect="1" noChangeArrowheads="1"/>
          </p:cNvSpPr>
          <p:nvPr/>
        </p:nvSpPr>
        <p:spPr bwMode="auto">
          <a:xfrm>
            <a:off x="383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公式]">
            <a:extLst>
              <a:ext uri="{FF2B5EF4-FFF2-40B4-BE49-F238E27FC236}">
                <a16:creationId xmlns:a16="http://schemas.microsoft.com/office/drawing/2014/main" id="{100C3E4A-04DD-45F9-9A42-FCFDA422A712}"/>
              </a:ext>
            </a:extLst>
          </p:cNvPr>
          <p:cNvSpPr>
            <a:spLocks noChangeAspect="1" noChangeArrowheads="1"/>
          </p:cNvSpPr>
          <p:nvPr/>
        </p:nvSpPr>
        <p:spPr bwMode="auto">
          <a:xfrm>
            <a:off x="20758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5" descr="[公式]">
            <a:extLst>
              <a:ext uri="{FF2B5EF4-FFF2-40B4-BE49-F238E27FC236}">
                <a16:creationId xmlns:a16="http://schemas.microsoft.com/office/drawing/2014/main" id="{E36CAD8B-88B5-475A-8455-BF0EB31A89FF}"/>
              </a:ext>
            </a:extLst>
          </p:cNvPr>
          <p:cNvSpPr>
            <a:spLocks noChangeAspect="1" noChangeArrowheads="1"/>
          </p:cNvSpPr>
          <p:nvPr/>
        </p:nvSpPr>
        <p:spPr bwMode="auto">
          <a:xfrm>
            <a:off x="21574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B79F31E7-509D-4BE1-B66B-7E2191154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0996" y="1958667"/>
            <a:ext cx="3059958" cy="1564865"/>
          </a:xfrm>
          <a:prstGeom prst="rect">
            <a:avLst/>
          </a:prstGeom>
        </p:spPr>
      </p:pic>
      <p:sp>
        <p:nvSpPr>
          <p:cNvPr id="15" name="文本框 14">
            <a:extLst>
              <a:ext uri="{FF2B5EF4-FFF2-40B4-BE49-F238E27FC236}">
                <a16:creationId xmlns:a16="http://schemas.microsoft.com/office/drawing/2014/main" id="{F98979BF-86AA-4C85-AAC6-7C913F16B07F}"/>
              </a:ext>
            </a:extLst>
          </p:cNvPr>
          <p:cNvSpPr txBox="1"/>
          <p:nvPr/>
        </p:nvSpPr>
        <p:spPr>
          <a:xfrm>
            <a:off x="125694" y="3557822"/>
            <a:ext cx="7620000" cy="369332"/>
          </a:xfrm>
          <a:prstGeom prst="rect">
            <a:avLst/>
          </a:prstGeom>
          <a:noFill/>
        </p:spPr>
        <p:txBody>
          <a:bodyPr wrap="square">
            <a:spAutoFit/>
          </a:bodyPr>
          <a:lstStyle/>
          <a:p>
            <a:r>
              <a:rPr lang="zh-CN" altLang="en-US" b="1" i="0" dirty="0">
                <a:solidFill>
                  <a:srgbClr val="FF0000"/>
                </a:solidFill>
                <a:effectLst/>
                <a:latin typeface="-apple-system"/>
              </a:rPr>
              <a:t>（</a:t>
            </a:r>
            <a:r>
              <a:rPr lang="en-US" altLang="zh-CN" b="1" i="0" dirty="0">
                <a:solidFill>
                  <a:srgbClr val="FF0000"/>
                </a:solidFill>
                <a:effectLst/>
                <a:latin typeface="-apple-system"/>
              </a:rPr>
              <a:t>1</a:t>
            </a:r>
            <a:r>
              <a:rPr lang="zh-CN" altLang="en-US" b="1" i="0" dirty="0">
                <a:solidFill>
                  <a:srgbClr val="FF0000"/>
                </a:solidFill>
                <a:effectLst/>
                <a:latin typeface="-apple-system"/>
              </a:rPr>
              <a:t>）</a:t>
            </a:r>
            <a:r>
              <a:rPr lang="en-US" altLang="zh-CN" b="1" i="0" dirty="0">
                <a:solidFill>
                  <a:srgbClr val="FF0000"/>
                </a:solidFill>
                <a:effectLst/>
                <a:latin typeface="-apple-system"/>
              </a:rPr>
              <a:t>BN</a:t>
            </a:r>
            <a:r>
              <a:rPr lang="zh-CN" altLang="en-US" b="1" i="0" dirty="0">
                <a:solidFill>
                  <a:srgbClr val="FF0000"/>
                </a:solidFill>
                <a:effectLst/>
                <a:latin typeface="-apple-system"/>
              </a:rPr>
              <a:t>使得网络中每层输入数据的分布相对稳定，加速模型学习速度</a:t>
            </a:r>
            <a:endParaRPr lang="zh-CN" altLang="en-US" dirty="0">
              <a:solidFill>
                <a:srgbClr val="FF0000"/>
              </a:solidFill>
            </a:endParaRPr>
          </a:p>
        </p:txBody>
      </p:sp>
      <p:sp>
        <p:nvSpPr>
          <p:cNvPr id="17" name="文本框 16">
            <a:extLst>
              <a:ext uri="{FF2B5EF4-FFF2-40B4-BE49-F238E27FC236}">
                <a16:creationId xmlns:a16="http://schemas.microsoft.com/office/drawing/2014/main" id="{39FDD4A3-9C1B-4994-A8DC-B5AC06DBCB08}"/>
              </a:ext>
            </a:extLst>
          </p:cNvPr>
          <p:cNvSpPr txBox="1"/>
          <p:nvPr/>
        </p:nvSpPr>
        <p:spPr>
          <a:xfrm>
            <a:off x="125694" y="4215884"/>
            <a:ext cx="8942106" cy="369332"/>
          </a:xfrm>
          <a:prstGeom prst="rect">
            <a:avLst/>
          </a:prstGeom>
          <a:noFill/>
        </p:spPr>
        <p:txBody>
          <a:bodyPr wrap="square">
            <a:spAutoFit/>
          </a:bodyPr>
          <a:lstStyle/>
          <a:p>
            <a:r>
              <a:rPr lang="zh-CN" altLang="en-US" b="1" i="0" dirty="0">
                <a:solidFill>
                  <a:srgbClr val="FF0000"/>
                </a:solidFill>
                <a:effectLst/>
                <a:latin typeface="-apple-system"/>
              </a:rPr>
              <a:t>（</a:t>
            </a:r>
            <a:r>
              <a:rPr lang="en-US" altLang="zh-CN" b="1" i="0" dirty="0">
                <a:solidFill>
                  <a:srgbClr val="FF0000"/>
                </a:solidFill>
                <a:effectLst/>
                <a:latin typeface="-apple-system"/>
              </a:rPr>
              <a:t>2</a:t>
            </a:r>
            <a:r>
              <a:rPr lang="zh-CN" altLang="en-US" b="1" i="0" dirty="0">
                <a:solidFill>
                  <a:srgbClr val="FF0000"/>
                </a:solidFill>
                <a:effectLst/>
                <a:latin typeface="-apple-system"/>
              </a:rPr>
              <a:t>）</a:t>
            </a:r>
            <a:r>
              <a:rPr lang="en-US" altLang="zh-CN" b="1" i="0" dirty="0">
                <a:solidFill>
                  <a:srgbClr val="FF0000"/>
                </a:solidFill>
                <a:effectLst/>
                <a:latin typeface="-apple-system"/>
              </a:rPr>
              <a:t>BN</a:t>
            </a:r>
            <a:r>
              <a:rPr lang="zh-CN" altLang="en-US" b="1" i="0" dirty="0">
                <a:solidFill>
                  <a:srgbClr val="FF0000"/>
                </a:solidFill>
                <a:effectLst/>
                <a:latin typeface="-apple-system"/>
              </a:rPr>
              <a:t>使得模型对网络中的参数不那么敏感，简化调参过程，使得网络学习更加稳定</a:t>
            </a:r>
            <a:endParaRPr lang="zh-CN" altLang="en-US" dirty="0">
              <a:solidFill>
                <a:srgbClr val="FF0000"/>
              </a:solidFill>
            </a:endParaRPr>
          </a:p>
        </p:txBody>
      </p:sp>
    </p:spTree>
    <p:extLst>
      <p:ext uri="{BB962C8B-B14F-4D97-AF65-F5344CB8AC3E}">
        <p14:creationId xmlns:p14="http://schemas.microsoft.com/office/powerpoint/2010/main" val="151826842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7010400" cy="369332"/>
          </a:xfrm>
          <a:prstGeom prst="rect">
            <a:avLst/>
          </a:prstGeom>
          <a:noFill/>
        </p:spPr>
        <p:txBody>
          <a:bodyPr wrap="square">
            <a:spAutoFit/>
          </a:bodyPr>
          <a:lstStyle/>
          <a:p>
            <a:pPr algn="l"/>
            <a:r>
              <a:rPr lang="en-US" altLang="zh-CN" b="1" i="0" dirty="0">
                <a:solidFill>
                  <a:srgbClr val="4F4F4F"/>
                </a:solidFill>
                <a:effectLst/>
                <a:latin typeface="PingFang SC"/>
              </a:rPr>
              <a:t>Batch Normalization</a:t>
            </a:r>
            <a:r>
              <a:rPr lang="zh-CN" altLang="en-US" b="1" i="0" dirty="0">
                <a:solidFill>
                  <a:srgbClr val="4F4F4F"/>
                </a:solidFill>
                <a:effectLst/>
                <a:latin typeface="PingFang SC"/>
              </a:rPr>
              <a:t>（</a:t>
            </a:r>
            <a:r>
              <a:rPr lang="en-US" altLang="zh-CN" b="1" i="0" dirty="0">
                <a:solidFill>
                  <a:srgbClr val="4F4F4F"/>
                </a:solidFill>
                <a:effectLst/>
                <a:latin typeface="PingFang SC"/>
              </a:rPr>
              <a:t>BN</a:t>
            </a:r>
            <a:r>
              <a:rPr lang="zh-CN" altLang="en-US" b="1" i="0" dirty="0">
                <a:solidFill>
                  <a:srgbClr val="4F4F4F"/>
                </a:solidFill>
                <a:effectLst/>
                <a:latin typeface="PingFang SC"/>
              </a:rPr>
              <a:t>）</a:t>
            </a:r>
            <a:endParaRPr lang="en-US" altLang="zh-CN" b="1" i="0" dirty="0">
              <a:solidFill>
                <a:srgbClr val="4F4F4F"/>
              </a:solidFill>
              <a:effectLst/>
              <a:latin typeface="PingFang SC"/>
            </a:endParaRPr>
          </a:p>
        </p:txBody>
      </p:sp>
      <p:sp>
        <p:nvSpPr>
          <p:cNvPr id="3" name="AutoShape 2" descr="[公式]">
            <a:extLst>
              <a:ext uri="{FF2B5EF4-FFF2-40B4-BE49-F238E27FC236}">
                <a16:creationId xmlns:a16="http://schemas.microsoft.com/office/drawing/2014/main" id="{4A319FDE-AD46-4D74-8ECF-B85D33895053}"/>
              </a:ext>
            </a:extLst>
          </p:cNvPr>
          <p:cNvSpPr>
            <a:spLocks noChangeAspect="1" noChangeArrowheads="1"/>
          </p:cNvSpPr>
          <p:nvPr/>
        </p:nvSpPr>
        <p:spPr bwMode="auto">
          <a:xfrm>
            <a:off x="95631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公式]">
            <a:extLst>
              <a:ext uri="{FF2B5EF4-FFF2-40B4-BE49-F238E27FC236}">
                <a16:creationId xmlns:a16="http://schemas.microsoft.com/office/drawing/2014/main" id="{B32B5A27-1D7D-40EA-BAB6-72673D67840C}"/>
              </a:ext>
            </a:extLst>
          </p:cNvPr>
          <p:cNvSpPr>
            <a:spLocks noChangeAspect="1" noChangeArrowheads="1"/>
          </p:cNvSpPr>
          <p:nvPr/>
        </p:nvSpPr>
        <p:spPr bwMode="auto">
          <a:xfrm>
            <a:off x="30226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公式]">
            <a:extLst>
              <a:ext uri="{FF2B5EF4-FFF2-40B4-BE49-F238E27FC236}">
                <a16:creationId xmlns:a16="http://schemas.microsoft.com/office/drawing/2014/main" id="{50579A19-1C08-4367-8214-79C5A7E97D90}"/>
              </a:ext>
            </a:extLst>
          </p:cNvPr>
          <p:cNvSpPr>
            <a:spLocks noChangeAspect="1" noChangeArrowheads="1"/>
          </p:cNvSpPr>
          <p:nvPr/>
        </p:nvSpPr>
        <p:spPr bwMode="auto">
          <a:xfrm>
            <a:off x="383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公式]">
            <a:extLst>
              <a:ext uri="{FF2B5EF4-FFF2-40B4-BE49-F238E27FC236}">
                <a16:creationId xmlns:a16="http://schemas.microsoft.com/office/drawing/2014/main" id="{100C3E4A-04DD-45F9-9A42-FCFDA422A712}"/>
              </a:ext>
            </a:extLst>
          </p:cNvPr>
          <p:cNvSpPr>
            <a:spLocks noChangeAspect="1" noChangeArrowheads="1"/>
          </p:cNvSpPr>
          <p:nvPr/>
        </p:nvSpPr>
        <p:spPr bwMode="auto">
          <a:xfrm>
            <a:off x="20758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5" descr="[公式]">
            <a:extLst>
              <a:ext uri="{FF2B5EF4-FFF2-40B4-BE49-F238E27FC236}">
                <a16:creationId xmlns:a16="http://schemas.microsoft.com/office/drawing/2014/main" id="{E36CAD8B-88B5-475A-8455-BF0EB31A89FF}"/>
              </a:ext>
            </a:extLst>
          </p:cNvPr>
          <p:cNvSpPr>
            <a:spLocks noChangeAspect="1" noChangeArrowheads="1"/>
          </p:cNvSpPr>
          <p:nvPr/>
        </p:nvSpPr>
        <p:spPr bwMode="auto">
          <a:xfrm>
            <a:off x="21574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665D0D66-2938-48C8-ACEA-F4DC1149F313}"/>
              </a:ext>
            </a:extLst>
          </p:cNvPr>
          <p:cNvPicPr>
            <a:picLocks noChangeAspect="1"/>
          </p:cNvPicPr>
          <p:nvPr/>
        </p:nvPicPr>
        <p:blipFill>
          <a:blip r:embed="rId4"/>
          <a:stretch>
            <a:fillRect/>
          </a:stretch>
        </p:blipFill>
        <p:spPr>
          <a:xfrm>
            <a:off x="3296920" y="57149"/>
            <a:ext cx="3180080" cy="4861625"/>
          </a:xfrm>
          <a:prstGeom prst="rect">
            <a:avLst/>
          </a:prstGeom>
        </p:spPr>
      </p:pic>
    </p:spTree>
    <p:extLst>
      <p:ext uri="{BB962C8B-B14F-4D97-AF65-F5344CB8AC3E}">
        <p14:creationId xmlns:p14="http://schemas.microsoft.com/office/powerpoint/2010/main" val="147083817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88DBC1-92D1-46D1-8708-BE4DE52C9A02}"/>
              </a:ext>
            </a:extLst>
          </p:cNvPr>
          <p:cNvSpPr txBox="1"/>
          <p:nvPr/>
        </p:nvSpPr>
        <p:spPr>
          <a:xfrm>
            <a:off x="381000" y="209550"/>
            <a:ext cx="4572000" cy="369332"/>
          </a:xfrm>
          <a:prstGeom prst="rect">
            <a:avLst/>
          </a:prstGeom>
          <a:noFill/>
        </p:spPr>
        <p:txBody>
          <a:bodyPr wrap="square">
            <a:spAutoFit/>
          </a:bodyPr>
          <a:lstStyle/>
          <a:p>
            <a:pPr algn="l"/>
            <a:r>
              <a:rPr lang="en-US" altLang="zh-CN" b="1" i="0" dirty="0">
                <a:solidFill>
                  <a:srgbClr val="4F4F4F"/>
                </a:solidFill>
                <a:effectLst/>
                <a:latin typeface="PingFang SC"/>
              </a:rPr>
              <a:t>1</a:t>
            </a:r>
            <a:r>
              <a:rPr lang="zh-CN" altLang="en-US" b="1" i="0" dirty="0">
                <a:solidFill>
                  <a:srgbClr val="4F4F4F"/>
                </a:solidFill>
                <a:effectLst/>
                <a:latin typeface="PingFang SC"/>
              </a:rPr>
              <a:t>、卷积神经网络的概念</a:t>
            </a:r>
          </a:p>
        </p:txBody>
      </p:sp>
      <p:pic>
        <p:nvPicPr>
          <p:cNvPr id="3" name="图片 2">
            <a:extLst>
              <a:ext uri="{FF2B5EF4-FFF2-40B4-BE49-F238E27FC236}">
                <a16:creationId xmlns:a16="http://schemas.microsoft.com/office/drawing/2014/main" id="{720B460D-8868-4194-A9AC-30F04423E782}"/>
              </a:ext>
            </a:extLst>
          </p:cNvPr>
          <p:cNvPicPr>
            <a:picLocks noChangeAspect="1"/>
          </p:cNvPicPr>
          <p:nvPr/>
        </p:nvPicPr>
        <p:blipFill>
          <a:blip r:embed="rId3"/>
          <a:stretch>
            <a:fillRect/>
          </a:stretch>
        </p:blipFill>
        <p:spPr>
          <a:xfrm>
            <a:off x="0" y="787782"/>
            <a:ext cx="9144000" cy="3567935"/>
          </a:xfrm>
          <a:prstGeom prst="rect">
            <a:avLst/>
          </a:prstGeom>
        </p:spPr>
      </p:pic>
    </p:spTree>
    <p:extLst>
      <p:ext uri="{BB962C8B-B14F-4D97-AF65-F5344CB8AC3E}">
        <p14:creationId xmlns:p14="http://schemas.microsoft.com/office/powerpoint/2010/main" val="303507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88DBC1-92D1-46D1-8708-BE4DE52C9A02}"/>
              </a:ext>
            </a:extLst>
          </p:cNvPr>
          <p:cNvSpPr txBox="1"/>
          <p:nvPr/>
        </p:nvSpPr>
        <p:spPr>
          <a:xfrm>
            <a:off x="381000" y="209550"/>
            <a:ext cx="4572000" cy="369332"/>
          </a:xfrm>
          <a:prstGeom prst="rect">
            <a:avLst/>
          </a:prstGeom>
          <a:noFill/>
        </p:spPr>
        <p:txBody>
          <a:bodyPr wrap="square">
            <a:spAutoFit/>
          </a:bodyPr>
          <a:lstStyle/>
          <a:p>
            <a:pPr algn="l"/>
            <a:r>
              <a:rPr lang="en-US" altLang="zh-CN" b="1" dirty="0">
                <a:solidFill>
                  <a:srgbClr val="4F4F4F"/>
                </a:solidFill>
                <a:latin typeface="PingFang SC"/>
              </a:rPr>
              <a:t>2</a:t>
            </a:r>
            <a:r>
              <a:rPr lang="zh-CN" altLang="en-US" b="1" i="0" dirty="0">
                <a:solidFill>
                  <a:srgbClr val="4F4F4F"/>
                </a:solidFill>
                <a:effectLst/>
                <a:latin typeface="PingFang SC"/>
              </a:rPr>
              <a:t>、</a:t>
            </a:r>
            <a:r>
              <a:rPr lang="zh-CN" altLang="en-US" b="1" dirty="0">
                <a:solidFill>
                  <a:srgbClr val="4F4F4F"/>
                </a:solidFill>
                <a:latin typeface="PingFang SC"/>
              </a:rPr>
              <a:t>发展过程</a:t>
            </a:r>
            <a:endParaRPr lang="zh-CN" altLang="en-US" b="1" i="0" dirty="0">
              <a:solidFill>
                <a:srgbClr val="4F4F4F"/>
              </a:solidFill>
              <a:effectLst/>
              <a:latin typeface="PingFang SC"/>
            </a:endParaRPr>
          </a:p>
        </p:txBody>
      </p:sp>
      <p:sp>
        <p:nvSpPr>
          <p:cNvPr id="5" name="文本框 4">
            <a:extLst>
              <a:ext uri="{FF2B5EF4-FFF2-40B4-BE49-F238E27FC236}">
                <a16:creationId xmlns:a16="http://schemas.microsoft.com/office/drawing/2014/main" id="{C353518D-7892-441C-A9F6-83A4A25410CA}"/>
              </a:ext>
            </a:extLst>
          </p:cNvPr>
          <p:cNvSpPr txBox="1"/>
          <p:nvPr/>
        </p:nvSpPr>
        <p:spPr>
          <a:xfrm>
            <a:off x="76200" y="666750"/>
            <a:ext cx="8991600" cy="3970318"/>
          </a:xfrm>
          <a:prstGeom prst="rect">
            <a:avLst/>
          </a:prstGeom>
          <a:noFill/>
        </p:spPr>
        <p:txBody>
          <a:bodyPr wrap="square">
            <a:spAutoFit/>
          </a:bodyPr>
          <a:lstStyle/>
          <a:p>
            <a:r>
              <a:rPr lang="zh-CN" altLang="en-US" dirty="0"/>
              <a:t>     1986年Rumelhart等人提出了人工神经网络的</a:t>
            </a:r>
            <a:r>
              <a:rPr lang="zh-CN" altLang="en-US" dirty="0">
                <a:solidFill>
                  <a:srgbClr val="FF0000"/>
                </a:solidFill>
              </a:rPr>
              <a:t>反向传播算法</a:t>
            </a:r>
            <a:r>
              <a:rPr lang="zh-CN" altLang="en-US" dirty="0"/>
              <a:t>，掀起了神经网络在机器学习中的热潮，神经网络中存在大量的参数，存在容易发生过拟合、训练时间长的缺点，但是对比Boosting、Logistic回归、SVM等基于统计学习理论的方法（也可以看做具有一层隐层节点或不含隐层节点的学习模型，被称为浅层模型）来说，具有较大的优越性。浅层模型为什么效果没有深层模型好？浅层学习模型通常要由人工的方法来获得好的样本特性</a:t>
            </a:r>
            <a:r>
              <a:rPr lang="zh-CN" altLang="en-US" dirty="0">
                <a:solidFill>
                  <a:srgbClr val="FF0000"/>
                </a:solidFill>
              </a:rPr>
              <a:t>，在此基础上进行识别和预测，因此方法的有效性在很大程度上受到特征提取的制约。</a:t>
            </a:r>
            <a:endParaRPr lang="en-US" altLang="zh-CN" dirty="0">
              <a:solidFill>
                <a:srgbClr val="FF0000"/>
              </a:solidFill>
            </a:endParaRPr>
          </a:p>
          <a:p>
            <a:r>
              <a:rPr lang="en-US" altLang="zh-CN" dirty="0">
                <a:solidFill>
                  <a:srgbClr val="FF0000"/>
                </a:solidFill>
              </a:rPr>
              <a:t>      </a:t>
            </a:r>
            <a:r>
              <a:rPr lang="zh-CN" altLang="en-US" dirty="0"/>
              <a:t>深度学习的提出：2006年，Hinton提出了深度学习，两个主要的观点是：多隐层的人工神经网络具有优异的特征学习能力，学习到的数据更能反映数据的本质特征有利于可视化或分类。</a:t>
            </a:r>
            <a:endParaRPr lang="en-US" altLang="zh-CN" dirty="0"/>
          </a:p>
          <a:p>
            <a:r>
              <a:rPr lang="en-US" altLang="zh-CN" dirty="0"/>
              <a:t>     </a:t>
            </a:r>
            <a:r>
              <a:rPr lang="zh-CN" altLang="en-US" dirty="0"/>
              <a:t>深度学习取得成功的原因：大规模数据（例如ImageNet），为深度学习提供了好的训练资源。计算机硬件的飞速发展，特别是GPU的出现，使得训练大规模上网络成为可能   </a:t>
            </a:r>
            <a:endParaRPr lang="en-US" altLang="zh-CN" dirty="0"/>
          </a:p>
          <a:p>
            <a:r>
              <a:rPr lang="en-US" altLang="zh-CN" dirty="0"/>
              <a:t>      </a:t>
            </a:r>
            <a:r>
              <a:rPr lang="zh-CN" altLang="en-US" dirty="0">
                <a:solidFill>
                  <a:srgbClr val="FF0000"/>
                </a:solidFill>
              </a:rPr>
              <a:t>深度学习的思想：深度神经网络的基本思想是通过构建多层网络，对目标进行多层表示，以期通过多层的高层次特征来表示数据的抽象语义信息，获得更好的特征鲁棒性。</a:t>
            </a:r>
          </a:p>
        </p:txBody>
      </p:sp>
    </p:spTree>
    <p:extLst>
      <p:ext uri="{BB962C8B-B14F-4D97-AF65-F5344CB8AC3E}">
        <p14:creationId xmlns:p14="http://schemas.microsoft.com/office/powerpoint/2010/main" val="345688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D52875F-E4B3-492A-BB7E-CEEF3E352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 y="1200150"/>
            <a:ext cx="8658225" cy="25622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en-US" altLang="zh-CN" b="1" dirty="0">
                <a:solidFill>
                  <a:srgbClr val="4F4F4F"/>
                </a:solidFill>
                <a:latin typeface="PingFang SC"/>
              </a:rPr>
              <a:t>LeNet-5</a:t>
            </a:r>
            <a:r>
              <a:rPr lang="zh-CN" altLang="en-US" b="1" dirty="0">
                <a:solidFill>
                  <a:srgbClr val="4F4F4F"/>
                </a:solidFill>
                <a:latin typeface="PingFang SC"/>
              </a:rPr>
              <a:t>的结构示意图</a:t>
            </a:r>
            <a:endParaRPr lang="zh-CN" altLang="en-US" b="1" i="0" dirty="0">
              <a:solidFill>
                <a:srgbClr val="4F4F4F"/>
              </a:solidFill>
              <a:effectLst/>
              <a:latin typeface="PingFang SC"/>
            </a:endParaRPr>
          </a:p>
        </p:txBody>
      </p:sp>
    </p:spTree>
    <p:extLst>
      <p:ext uri="{BB962C8B-B14F-4D97-AF65-F5344CB8AC3E}">
        <p14:creationId xmlns:p14="http://schemas.microsoft.com/office/powerpoint/2010/main" val="384546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卷积的概念</a:t>
            </a:r>
            <a:endParaRPr lang="en-US" altLang="zh-CN" b="1" i="0" dirty="0">
              <a:solidFill>
                <a:srgbClr val="4F4F4F"/>
              </a:solidFill>
              <a:effectLst/>
              <a:latin typeface="PingFang SC"/>
            </a:endParaRPr>
          </a:p>
        </p:txBody>
      </p:sp>
      <p:pic>
        <p:nvPicPr>
          <p:cNvPr id="3" name="图片 2">
            <a:extLst>
              <a:ext uri="{FF2B5EF4-FFF2-40B4-BE49-F238E27FC236}">
                <a16:creationId xmlns:a16="http://schemas.microsoft.com/office/drawing/2014/main" id="{E398ABF3-79A9-4618-86FB-A037078AC7FE}"/>
              </a:ext>
            </a:extLst>
          </p:cNvPr>
          <p:cNvPicPr>
            <a:picLocks noChangeAspect="1"/>
          </p:cNvPicPr>
          <p:nvPr/>
        </p:nvPicPr>
        <p:blipFill>
          <a:blip r:embed="rId3"/>
          <a:stretch>
            <a:fillRect/>
          </a:stretch>
        </p:blipFill>
        <p:spPr>
          <a:xfrm>
            <a:off x="1905000" y="678418"/>
            <a:ext cx="5138821" cy="2438400"/>
          </a:xfrm>
          <a:prstGeom prst="rect">
            <a:avLst/>
          </a:prstGeom>
        </p:spPr>
      </p:pic>
      <p:sp>
        <p:nvSpPr>
          <p:cNvPr id="10" name="文本框 9">
            <a:extLst>
              <a:ext uri="{FF2B5EF4-FFF2-40B4-BE49-F238E27FC236}">
                <a16:creationId xmlns:a16="http://schemas.microsoft.com/office/drawing/2014/main" id="{8BF943BA-2D4F-4C0E-9798-0BB878221503}"/>
              </a:ext>
            </a:extLst>
          </p:cNvPr>
          <p:cNvSpPr txBox="1"/>
          <p:nvPr/>
        </p:nvSpPr>
        <p:spPr>
          <a:xfrm>
            <a:off x="762000" y="3257550"/>
            <a:ext cx="7239000" cy="1200329"/>
          </a:xfrm>
          <a:prstGeom prst="rect">
            <a:avLst/>
          </a:prstGeom>
          <a:noFill/>
        </p:spPr>
        <p:txBody>
          <a:bodyPr wrap="square">
            <a:spAutoFit/>
          </a:bodyPr>
          <a:lstStyle/>
          <a:p>
            <a:pPr algn="l"/>
            <a:r>
              <a:rPr lang="en-US" altLang="zh-CN" b="1" i="0" dirty="0">
                <a:solidFill>
                  <a:srgbClr val="4F4F4F"/>
                </a:solidFill>
                <a:effectLst/>
                <a:latin typeface="PingFang SC"/>
              </a:rPr>
              <a:t>32x</a:t>
            </a:r>
            <a:r>
              <a:rPr lang="en-US" altLang="zh-CN" b="1" dirty="0">
                <a:solidFill>
                  <a:srgbClr val="4F4F4F"/>
                </a:solidFill>
                <a:latin typeface="PingFang SC"/>
              </a:rPr>
              <a:t>32x3</a:t>
            </a:r>
            <a:r>
              <a:rPr lang="zh-CN" altLang="en-US" b="1" dirty="0">
                <a:solidFill>
                  <a:srgbClr val="4F4F4F"/>
                </a:solidFill>
                <a:latin typeface="PingFang SC"/>
              </a:rPr>
              <a:t>的图，经过两个</a:t>
            </a:r>
            <a:r>
              <a:rPr lang="en-US" altLang="zh-CN" b="1" dirty="0">
                <a:solidFill>
                  <a:srgbClr val="4F4F4F"/>
                </a:solidFill>
                <a:latin typeface="PingFang SC"/>
              </a:rPr>
              <a:t>5x5x3</a:t>
            </a:r>
            <a:r>
              <a:rPr lang="zh-CN" altLang="en-US" b="1" dirty="0">
                <a:solidFill>
                  <a:srgbClr val="4F4F4F"/>
                </a:solidFill>
                <a:latin typeface="PingFang SC"/>
              </a:rPr>
              <a:t>的滤波器卷积，得到相应的输出；</a:t>
            </a:r>
            <a:endParaRPr lang="en-US" altLang="zh-CN" b="1" dirty="0">
              <a:solidFill>
                <a:srgbClr val="4F4F4F"/>
              </a:solidFill>
              <a:latin typeface="PingFang SC"/>
            </a:endParaRPr>
          </a:p>
          <a:p>
            <a:pPr algn="l"/>
            <a:r>
              <a:rPr lang="zh-CN" altLang="en-US" b="1" i="0" dirty="0">
                <a:solidFill>
                  <a:srgbClr val="4F4F4F"/>
                </a:solidFill>
                <a:effectLst/>
                <a:latin typeface="PingFang SC"/>
              </a:rPr>
              <a:t>（</a:t>
            </a:r>
            <a:r>
              <a:rPr lang="en-US" altLang="zh-CN" b="1" i="0" dirty="0">
                <a:solidFill>
                  <a:srgbClr val="4F4F4F"/>
                </a:solidFill>
                <a:effectLst/>
                <a:latin typeface="PingFang SC"/>
              </a:rPr>
              <a:t>B,C,H,W</a:t>
            </a:r>
            <a:r>
              <a:rPr lang="zh-CN" altLang="en-US" b="1" i="0" dirty="0">
                <a:solidFill>
                  <a:srgbClr val="4F4F4F"/>
                </a:solidFill>
                <a:effectLst/>
                <a:latin typeface="PingFang SC"/>
              </a:rPr>
              <a:t>）的记录格式，</a:t>
            </a:r>
            <a:r>
              <a:rPr lang="en-US" altLang="zh-CN" b="1" i="0" dirty="0" err="1">
                <a:solidFill>
                  <a:srgbClr val="4F4F4F"/>
                </a:solidFill>
                <a:effectLst/>
                <a:latin typeface="PingFang SC"/>
              </a:rPr>
              <a:t>pytorch</a:t>
            </a:r>
            <a:r>
              <a:rPr lang="zh-CN" altLang="en-US" b="1" i="0" dirty="0">
                <a:solidFill>
                  <a:srgbClr val="4F4F4F"/>
                </a:solidFill>
                <a:effectLst/>
                <a:latin typeface="PingFang SC"/>
              </a:rPr>
              <a:t>工具；</a:t>
            </a:r>
            <a:endParaRPr lang="en-US" altLang="zh-CN" b="1" i="0" dirty="0">
              <a:solidFill>
                <a:srgbClr val="4F4F4F"/>
              </a:solidFill>
              <a:effectLst/>
              <a:latin typeface="PingFang SC"/>
            </a:endParaRPr>
          </a:p>
          <a:p>
            <a:pPr algn="l"/>
            <a:r>
              <a:rPr lang="en-US" altLang="zh-CN" b="1" i="0" dirty="0">
                <a:solidFill>
                  <a:srgbClr val="4F4F4F"/>
                </a:solidFill>
                <a:effectLst/>
                <a:latin typeface="PingFang SC"/>
              </a:rPr>
              <a:t>Padding</a:t>
            </a:r>
            <a:r>
              <a:rPr lang="zh-CN" altLang="en-US" b="1" i="0" dirty="0">
                <a:solidFill>
                  <a:srgbClr val="4F4F4F"/>
                </a:solidFill>
                <a:effectLst/>
                <a:latin typeface="PingFang SC"/>
              </a:rPr>
              <a:t>的概念；</a:t>
            </a:r>
            <a:r>
              <a:rPr lang="en-US" altLang="zh-CN" b="1" i="0" dirty="0">
                <a:solidFill>
                  <a:srgbClr val="4F4F4F"/>
                </a:solidFill>
                <a:effectLst/>
                <a:latin typeface="PingFang SC"/>
              </a:rPr>
              <a:t>Stride</a:t>
            </a:r>
            <a:r>
              <a:rPr lang="zh-CN" altLang="en-US" b="1" i="0" dirty="0">
                <a:solidFill>
                  <a:srgbClr val="4F4F4F"/>
                </a:solidFill>
                <a:effectLst/>
                <a:latin typeface="PingFang SC"/>
              </a:rPr>
              <a:t>的概念；感受野的概念；</a:t>
            </a:r>
            <a:r>
              <a:rPr lang="en-US" altLang="zh-CN" b="1" i="0" dirty="0">
                <a:solidFill>
                  <a:srgbClr val="4F4F4F"/>
                </a:solidFill>
                <a:effectLst/>
                <a:latin typeface="PingFang SC"/>
              </a:rPr>
              <a:t>feature-map</a:t>
            </a:r>
            <a:r>
              <a:rPr lang="zh-CN" altLang="en-US" b="1" i="0" dirty="0">
                <a:solidFill>
                  <a:srgbClr val="4F4F4F"/>
                </a:solidFill>
                <a:effectLst/>
                <a:latin typeface="PingFang SC"/>
              </a:rPr>
              <a:t>的概念；</a:t>
            </a:r>
            <a:endParaRPr lang="en-US" altLang="zh-CN" b="1" i="0" dirty="0">
              <a:solidFill>
                <a:srgbClr val="4F4F4F"/>
              </a:solidFill>
              <a:effectLst/>
              <a:latin typeface="PingFang SC"/>
            </a:endParaRPr>
          </a:p>
          <a:p>
            <a:pPr algn="l"/>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30452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卷积的概念</a:t>
            </a:r>
            <a:endParaRPr lang="en-US" altLang="zh-CN" b="1" i="0" dirty="0">
              <a:solidFill>
                <a:srgbClr val="4F4F4F"/>
              </a:solidFill>
              <a:effectLst/>
              <a:latin typeface="PingFang SC"/>
            </a:endParaRPr>
          </a:p>
        </p:txBody>
      </p:sp>
      <p:pic>
        <p:nvPicPr>
          <p:cNvPr id="4" name="图片 3">
            <a:extLst>
              <a:ext uri="{FF2B5EF4-FFF2-40B4-BE49-F238E27FC236}">
                <a16:creationId xmlns:a16="http://schemas.microsoft.com/office/drawing/2014/main" id="{2D47C7FB-825B-47D9-B6DA-1A45F62C8D26}"/>
              </a:ext>
            </a:extLst>
          </p:cNvPr>
          <p:cNvPicPr>
            <a:picLocks noChangeAspect="1"/>
          </p:cNvPicPr>
          <p:nvPr/>
        </p:nvPicPr>
        <p:blipFill>
          <a:blip r:embed="rId3"/>
          <a:stretch>
            <a:fillRect/>
          </a:stretch>
        </p:blipFill>
        <p:spPr>
          <a:xfrm>
            <a:off x="685800" y="666750"/>
            <a:ext cx="7206838" cy="4010982"/>
          </a:xfrm>
          <a:prstGeom prst="rect">
            <a:avLst/>
          </a:prstGeom>
        </p:spPr>
      </p:pic>
    </p:spTree>
    <p:extLst>
      <p:ext uri="{BB962C8B-B14F-4D97-AF65-F5344CB8AC3E}">
        <p14:creationId xmlns:p14="http://schemas.microsoft.com/office/powerpoint/2010/main" val="31223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卷积的概念</a:t>
            </a:r>
            <a:endParaRPr lang="en-US" altLang="zh-CN" b="1" i="0" dirty="0">
              <a:solidFill>
                <a:srgbClr val="4F4F4F"/>
              </a:solidFill>
              <a:effectLst/>
              <a:latin typeface="PingFang SC"/>
            </a:endParaRPr>
          </a:p>
        </p:txBody>
      </p:sp>
      <p:sp>
        <p:nvSpPr>
          <p:cNvPr id="5" name="文本框 4">
            <a:extLst>
              <a:ext uri="{FF2B5EF4-FFF2-40B4-BE49-F238E27FC236}">
                <a16:creationId xmlns:a16="http://schemas.microsoft.com/office/drawing/2014/main" id="{B5C86600-33CA-490E-B870-C3FF357D4D73}"/>
              </a:ext>
            </a:extLst>
          </p:cNvPr>
          <p:cNvSpPr txBox="1"/>
          <p:nvPr/>
        </p:nvSpPr>
        <p:spPr>
          <a:xfrm>
            <a:off x="381000" y="742950"/>
            <a:ext cx="8001000" cy="4247317"/>
          </a:xfrm>
          <a:prstGeom prst="rect">
            <a:avLst/>
          </a:prstGeom>
          <a:noFill/>
        </p:spPr>
        <p:txBody>
          <a:bodyPr wrap="square">
            <a:spAutoFit/>
          </a:bodyPr>
          <a:lstStyle/>
          <a:p>
            <a:r>
              <a:rPr lang="zh-CN" altLang="en-US" dirty="0"/>
              <a:t>假设输入大小为(H,W)，滤波器大小为(FH,FW)，输出大小为(OH,OW)，填充为P，步幅为S。此时，输出大小公式：</a:t>
            </a:r>
            <a:endParaRPr lang="en-US" altLang="zh-CN" dirty="0"/>
          </a:p>
          <a:p>
            <a:r>
              <a:rPr lang="zh-CN" altLang="en-US" dirty="0"/>
              <a:t>OH = （H + 2 P − F H ）</a:t>
            </a:r>
            <a:r>
              <a:rPr lang="en-US" altLang="zh-CN" dirty="0"/>
              <a:t>/  </a:t>
            </a:r>
            <a:r>
              <a:rPr lang="zh-CN" altLang="en-US" dirty="0"/>
              <a:t>S  </a:t>
            </a:r>
            <a:r>
              <a:rPr lang="en-US" altLang="zh-CN" dirty="0"/>
              <a:t>+ 1</a:t>
            </a:r>
          </a:p>
          <a:p>
            <a:r>
              <a:rPr lang="zh-CN" altLang="en-US" dirty="0"/>
              <a:t>OW = （W + 2 P − F W ） </a:t>
            </a:r>
            <a:r>
              <a:rPr lang="en-US" altLang="zh-CN" dirty="0"/>
              <a:t>/ </a:t>
            </a:r>
            <a:r>
              <a:rPr lang="zh-CN" altLang="en-US" dirty="0"/>
              <a:t>S  </a:t>
            </a:r>
            <a:r>
              <a:rPr lang="en-US" altLang="zh-CN" dirty="0"/>
              <a:t>+ 1</a:t>
            </a:r>
          </a:p>
          <a:p>
            <a:endParaRPr lang="en-US" altLang="zh-CN" dirty="0"/>
          </a:p>
          <a:p>
            <a:r>
              <a:rPr lang="zh-CN" altLang="en-US" dirty="0"/>
              <a:t>举例：</a:t>
            </a:r>
            <a:endParaRPr lang="en-US" altLang="zh-CN" dirty="0"/>
          </a:p>
          <a:p>
            <a:r>
              <a:rPr lang="zh-CN" altLang="en-US" dirty="0"/>
              <a:t>输入大小：（28，31）；</a:t>
            </a:r>
            <a:endParaRPr lang="en-US" altLang="zh-CN" dirty="0"/>
          </a:p>
          <a:p>
            <a:r>
              <a:rPr lang="zh-CN" altLang="en-US" dirty="0"/>
              <a:t>填充：2；步幅：3；</a:t>
            </a:r>
            <a:endParaRPr lang="en-US" altLang="zh-CN" dirty="0"/>
          </a:p>
          <a:p>
            <a:r>
              <a:rPr lang="zh-CN" altLang="en-US" dirty="0"/>
              <a:t>滤波器大小：（5,5）</a:t>
            </a:r>
            <a:endParaRPr lang="en-US" altLang="zh-CN" dirty="0"/>
          </a:p>
          <a:p>
            <a:r>
              <a:rPr lang="zh-CN" altLang="en-US" dirty="0"/>
              <a:t>OH = </a:t>
            </a:r>
            <a:r>
              <a:rPr lang="en-US" altLang="zh-CN" dirty="0"/>
              <a:t>(</a:t>
            </a:r>
            <a:r>
              <a:rPr lang="zh-CN" altLang="en-US" dirty="0"/>
              <a:t>28 + 2 ∗ 2 − 5</a:t>
            </a:r>
            <a:r>
              <a:rPr lang="en-US" altLang="zh-CN" dirty="0"/>
              <a:t>) /</a:t>
            </a:r>
            <a:r>
              <a:rPr lang="zh-CN" altLang="en-US" dirty="0"/>
              <a:t> 3 </a:t>
            </a:r>
            <a:r>
              <a:rPr lang="en-US" altLang="zh-CN" dirty="0"/>
              <a:t>+ 1 = 10</a:t>
            </a:r>
          </a:p>
          <a:p>
            <a:r>
              <a:rPr lang="zh-CN" altLang="en-US" dirty="0"/>
              <a:t>OW = </a:t>
            </a:r>
            <a:r>
              <a:rPr lang="en-US" altLang="zh-CN" dirty="0"/>
              <a:t>(</a:t>
            </a:r>
            <a:r>
              <a:rPr lang="zh-CN" altLang="en-US" dirty="0"/>
              <a:t>31 + 2 ∗ 2 − 5</a:t>
            </a:r>
            <a:r>
              <a:rPr lang="en-US" altLang="zh-CN" dirty="0"/>
              <a:t>) /</a:t>
            </a:r>
            <a:r>
              <a:rPr lang="zh-CN" altLang="en-US" dirty="0"/>
              <a:t> </a:t>
            </a:r>
            <a:r>
              <a:rPr lang="en-US" altLang="zh-CN" dirty="0"/>
              <a:t>3</a:t>
            </a:r>
            <a:r>
              <a:rPr lang="zh-CN" altLang="en-US" dirty="0"/>
              <a:t> + 1 = 11</a:t>
            </a:r>
            <a:endParaRPr lang="en-US" altLang="zh-CN" dirty="0"/>
          </a:p>
          <a:p>
            <a:endParaRPr lang="en-US" altLang="zh-CN" dirty="0"/>
          </a:p>
          <a:p>
            <a:r>
              <a:rPr lang="zh-CN" altLang="en-US" dirty="0">
                <a:solidFill>
                  <a:srgbClr val="FF0000"/>
                </a:solidFill>
              </a:rPr>
              <a:t>问：输入（</a:t>
            </a:r>
            <a:r>
              <a:rPr lang="en-US" altLang="zh-CN" dirty="0">
                <a:solidFill>
                  <a:srgbClr val="FF0000"/>
                </a:solidFill>
              </a:rPr>
              <a:t>1</a:t>
            </a: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a:solidFill>
                  <a:srgbClr val="FF0000"/>
                </a:solidFill>
              </a:rPr>
              <a:t>640</a:t>
            </a:r>
            <a:r>
              <a:rPr lang="zh-CN" altLang="en-US" dirty="0">
                <a:solidFill>
                  <a:srgbClr val="FF0000"/>
                </a:solidFill>
              </a:rPr>
              <a:t>，</a:t>
            </a:r>
            <a:r>
              <a:rPr lang="en-US" altLang="zh-CN" dirty="0">
                <a:solidFill>
                  <a:srgbClr val="FF0000"/>
                </a:solidFill>
              </a:rPr>
              <a:t>480</a:t>
            </a:r>
            <a:r>
              <a:rPr lang="zh-CN" altLang="en-US" dirty="0">
                <a:solidFill>
                  <a:srgbClr val="FF0000"/>
                </a:solidFill>
              </a:rPr>
              <a:t>），要想输出（</a:t>
            </a:r>
            <a:r>
              <a:rPr lang="en-US" altLang="zh-CN" dirty="0">
                <a:solidFill>
                  <a:srgbClr val="FF0000"/>
                </a:solidFill>
              </a:rPr>
              <a:t>5</a:t>
            </a:r>
            <a:r>
              <a:rPr lang="zh-CN" altLang="en-US" dirty="0">
                <a:solidFill>
                  <a:srgbClr val="FF0000"/>
                </a:solidFill>
              </a:rPr>
              <a:t>，</a:t>
            </a:r>
            <a:r>
              <a:rPr lang="en-US" altLang="zh-CN" dirty="0">
                <a:solidFill>
                  <a:srgbClr val="FF0000"/>
                </a:solidFill>
              </a:rPr>
              <a:t>10</a:t>
            </a:r>
            <a:r>
              <a:rPr lang="zh-CN" altLang="en-US" dirty="0">
                <a:solidFill>
                  <a:srgbClr val="FF0000"/>
                </a:solidFill>
              </a:rPr>
              <a:t>，</a:t>
            </a:r>
            <a:r>
              <a:rPr lang="en-US" altLang="zh-CN" dirty="0">
                <a:solidFill>
                  <a:srgbClr val="FF0000"/>
                </a:solidFill>
              </a:rPr>
              <a:t>640</a:t>
            </a:r>
            <a:r>
              <a:rPr lang="zh-CN" altLang="en-US" dirty="0">
                <a:solidFill>
                  <a:srgbClr val="FF0000"/>
                </a:solidFill>
              </a:rPr>
              <a:t>，</a:t>
            </a:r>
            <a:r>
              <a:rPr lang="en-US" altLang="zh-CN" dirty="0">
                <a:solidFill>
                  <a:srgbClr val="FF0000"/>
                </a:solidFill>
              </a:rPr>
              <a:t>480</a:t>
            </a:r>
            <a:r>
              <a:rPr lang="zh-CN" altLang="en-US" dirty="0">
                <a:solidFill>
                  <a:srgbClr val="FF0000"/>
                </a:solidFill>
              </a:rPr>
              <a:t>）的</a:t>
            </a:r>
            <a:r>
              <a:rPr lang="en-US" altLang="zh-CN" dirty="0">
                <a:solidFill>
                  <a:srgbClr val="FF0000"/>
                </a:solidFill>
              </a:rPr>
              <a:t>feature-map</a:t>
            </a:r>
            <a:r>
              <a:rPr lang="zh-CN" altLang="en-US" dirty="0">
                <a:solidFill>
                  <a:srgbClr val="FF0000"/>
                </a:solidFill>
              </a:rPr>
              <a:t>，</a:t>
            </a:r>
            <a:r>
              <a:rPr lang="en-US" altLang="zh-CN" dirty="0">
                <a:solidFill>
                  <a:srgbClr val="FF0000"/>
                </a:solidFill>
              </a:rPr>
              <a:t>5x5</a:t>
            </a:r>
            <a:r>
              <a:rPr lang="zh-CN" altLang="en-US" dirty="0">
                <a:solidFill>
                  <a:srgbClr val="FF0000"/>
                </a:solidFill>
              </a:rPr>
              <a:t>的卷积核要多少个，每个的深度是多少，</a:t>
            </a:r>
            <a:r>
              <a:rPr lang="en-US" altLang="zh-CN" dirty="0">
                <a:solidFill>
                  <a:srgbClr val="FF0000"/>
                </a:solidFill>
              </a:rPr>
              <a:t>padding</a:t>
            </a:r>
            <a:r>
              <a:rPr lang="zh-CN" altLang="en-US" dirty="0">
                <a:solidFill>
                  <a:srgbClr val="FF0000"/>
                </a:solidFill>
              </a:rPr>
              <a:t>是多少，</a:t>
            </a:r>
            <a:r>
              <a:rPr lang="en-US" altLang="zh-CN" dirty="0">
                <a:solidFill>
                  <a:srgbClr val="FF0000"/>
                </a:solidFill>
              </a:rPr>
              <a:t>stride</a:t>
            </a:r>
            <a:r>
              <a:rPr lang="zh-CN" altLang="en-US" dirty="0">
                <a:solidFill>
                  <a:srgbClr val="FF0000"/>
                </a:solidFill>
              </a:rPr>
              <a:t>是多少，总共参数是多少，总共计算了多少次乘法？</a:t>
            </a:r>
            <a:endParaRPr lang="en-US" altLang="zh-CN" dirty="0">
              <a:solidFill>
                <a:srgbClr val="FF0000"/>
              </a:solidFill>
            </a:endParaRPr>
          </a:p>
        </p:txBody>
      </p:sp>
    </p:spTree>
    <p:extLst>
      <p:ext uri="{BB962C8B-B14F-4D97-AF65-F5344CB8AC3E}">
        <p14:creationId xmlns:p14="http://schemas.microsoft.com/office/powerpoint/2010/main" val="267001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F2593DD-9291-4151-BA1A-271B76FC8A95}"/>
              </a:ext>
            </a:extLst>
          </p:cNvPr>
          <p:cNvSpPr txBox="1"/>
          <p:nvPr/>
        </p:nvSpPr>
        <p:spPr>
          <a:xfrm>
            <a:off x="381000" y="209550"/>
            <a:ext cx="4572000" cy="369332"/>
          </a:xfrm>
          <a:prstGeom prst="rect">
            <a:avLst/>
          </a:prstGeom>
          <a:noFill/>
        </p:spPr>
        <p:txBody>
          <a:bodyPr wrap="square">
            <a:spAutoFit/>
          </a:bodyPr>
          <a:lstStyle/>
          <a:p>
            <a:pPr algn="l"/>
            <a:r>
              <a:rPr lang="zh-CN" altLang="en-US" b="1" i="0" dirty="0">
                <a:solidFill>
                  <a:srgbClr val="4F4F4F"/>
                </a:solidFill>
                <a:effectLst/>
                <a:latin typeface="PingFang SC"/>
              </a:rPr>
              <a:t>卷积的概念</a:t>
            </a:r>
            <a:endParaRPr lang="en-US" altLang="zh-CN" b="1" i="0" dirty="0">
              <a:solidFill>
                <a:srgbClr val="4F4F4F"/>
              </a:solidFill>
              <a:effectLst/>
              <a:latin typeface="PingFang SC"/>
            </a:endParaRPr>
          </a:p>
        </p:txBody>
      </p:sp>
      <p:sp>
        <p:nvSpPr>
          <p:cNvPr id="7" name="文本框 6">
            <a:extLst>
              <a:ext uri="{FF2B5EF4-FFF2-40B4-BE49-F238E27FC236}">
                <a16:creationId xmlns:a16="http://schemas.microsoft.com/office/drawing/2014/main" id="{D0AFD08C-AE1A-416B-924F-DE2E10659A00}"/>
              </a:ext>
            </a:extLst>
          </p:cNvPr>
          <p:cNvSpPr txBox="1"/>
          <p:nvPr/>
        </p:nvSpPr>
        <p:spPr>
          <a:xfrm>
            <a:off x="381000" y="742950"/>
            <a:ext cx="4572000" cy="369332"/>
          </a:xfrm>
          <a:prstGeom prst="rect">
            <a:avLst/>
          </a:prstGeom>
          <a:noFill/>
        </p:spPr>
        <p:txBody>
          <a:bodyPr wrap="square">
            <a:spAutoFit/>
          </a:bodyPr>
          <a:lstStyle/>
          <a:p>
            <a:pPr algn="l"/>
            <a:r>
              <a:rPr lang="en-US" altLang="zh-CN" b="1" i="0" dirty="0">
                <a:solidFill>
                  <a:srgbClr val="1A1A1A"/>
                </a:solidFill>
                <a:effectLst/>
                <a:latin typeface="-apple-system"/>
              </a:rPr>
              <a:t> Dilated convolution</a:t>
            </a:r>
            <a:r>
              <a:rPr lang="zh-CN" altLang="en-US" b="1" i="0" dirty="0">
                <a:solidFill>
                  <a:srgbClr val="1A1A1A"/>
                </a:solidFill>
                <a:effectLst/>
                <a:latin typeface="-apple-system"/>
              </a:rPr>
              <a:t>（空洞卷积）</a:t>
            </a:r>
            <a:endParaRPr lang="en-US" altLang="zh-CN" b="1" i="0" dirty="0">
              <a:solidFill>
                <a:srgbClr val="1A1A1A"/>
              </a:solidFill>
              <a:effectLst/>
              <a:latin typeface="-apple-system"/>
            </a:endParaRPr>
          </a:p>
        </p:txBody>
      </p:sp>
      <p:pic>
        <p:nvPicPr>
          <p:cNvPr id="4" name="图片 3">
            <a:extLst>
              <a:ext uri="{FF2B5EF4-FFF2-40B4-BE49-F238E27FC236}">
                <a16:creationId xmlns:a16="http://schemas.microsoft.com/office/drawing/2014/main" id="{933BCCEF-6304-4057-9B4D-7B39FD3569D1}"/>
              </a:ext>
            </a:extLst>
          </p:cNvPr>
          <p:cNvPicPr>
            <a:picLocks noChangeAspect="1"/>
          </p:cNvPicPr>
          <p:nvPr/>
        </p:nvPicPr>
        <p:blipFill>
          <a:blip r:embed="rId3"/>
          <a:stretch>
            <a:fillRect/>
          </a:stretch>
        </p:blipFill>
        <p:spPr>
          <a:xfrm>
            <a:off x="685800" y="1352550"/>
            <a:ext cx="7560735" cy="2505966"/>
          </a:xfrm>
          <a:prstGeom prst="rect">
            <a:avLst/>
          </a:prstGeom>
        </p:spPr>
      </p:pic>
    </p:spTree>
    <p:extLst>
      <p:ext uri="{BB962C8B-B14F-4D97-AF65-F5344CB8AC3E}">
        <p14:creationId xmlns:p14="http://schemas.microsoft.com/office/powerpoint/2010/main" val="1044798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0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Lecture</Template>
  <TotalTime>3972</TotalTime>
  <Words>2206</Words>
  <Application>Microsoft Office PowerPoint</Application>
  <PresentationFormat>全屏显示(16:9)</PresentationFormat>
  <Paragraphs>116</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25</vt:i4>
      </vt:variant>
    </vt:vector>
  </HeadingPairs>
  <TitlesOfParts>
    <vt:vector size="33" baseType="lpstr">
      <vt:lpstr>-apple-system</vt:lpstr>
      <vt:lpstr>PingFang SC</vt:lpstr>
      <vt:lpstr>Arial</vt:lpstr>
      <vt:lpstr>Calibri</vt:lpstr>
      <vt:lpstr>Wingdings</vt:lpstr>
      <vt:lpstr>1_Lecture</vt:lpstr>
      <vt:lpstr>2_Office Theme</vt:lpstr>
      <vt:lpstr>3_Office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542</cp:revision>
  <dcterms:created xsi:type="dcterms:W3CDTF">2010-07-08T21:59:02Z</dcterms:created>
  <dcterms:modified xsi:type="dcterms:W3CDTF">2021-10-08T07:25:25Z</dcterms:modified>
</cp:coreProperties>
</file>