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ink/ink1.xml" ContentType="application/inkml+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9.xml" ContentType="application/vnd.openxmlformats-officedocument.presentationml.notesSlide+xml"/>
  <Override PartName="/ppt/ink/ink2.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7.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Lst>
  <p:notesMasterIdLst>
    <p:notesMasterId r:id="rId30"/>
  </p:notesMasterIdLst>
  <p:sldIdLst>
    <p:sldId id="367" r:id="rId4"/>
    <p:sldId id="460" r:id="rId5"/>
    <p:sldId id="606" r:id="rId6"/>
    <p:sldId id="549" r:id="rId7"/>
    <p:sldId id="607" r:id="rId8"/>
    <p:sldId id="524" r:id="rId9"/>
    <p:sldId id="635" r:id="rId10"/>
    <p:sldId id="634" r:id="rId11"/>
    <p:sldId id="608" r:id="rId12"/>
    <p:sldId id="560" r:id="rId13"/>
    <p:sldId id="612" r:id="rId14"/>
    <p:sldId id="639" r:id="rId15"/>
    <p:sldId id="640" r:id="rId16"/>
    <p:sldId id="595" r:id="rId17"/>
    <p:sldId id="641" r:id="rId18"/>
    <p:sldId id="642" r:id="rId19"/>
    <p:sldId id="643" r:id="rId20"/>
    <p:sldId id="626" r:id="rId21"/>
    <p:sldId id="622" r:id="rId22"/>
    <p:sldId id="623" r:id="rId23"/>
    <p:sldId id="627" r:id="rId24"/>
    <p:sldId id="630" r:id="rId25"/>
    <p:sldId id="628" r:id="rId26"/>
    <p:sldId id="629" r:id="rId27"/>
    <p:sldId id="631" r:id="rId28"/>
    <p:sldId id="632" r:id="rId29"/>
  </p:sldIdLst>
  <p:sldSz cx="9144000" cy="5143500" type="screen16x9"/>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7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CC00"/>
    <a:srgbClr val="993366"/>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9574" autoAdjust="0"/>
  </p:normalViewPr>
  <p:slideViewPr>
    <p:cSldViewPr>
      <p:cViewPr varScale="1">
        <p:scale>
          <a:sx n="86" d="100"/>
          <a:sy n="86" d="100"/>
        </p:scale>
        <p:origin x="1310" y="62"/>
      </p:cViewPr>
      <p:guideLst>
        <p:guide orient="horz" pos="1572"/>
        <p:guide pos="2880"/>
      </p:guideLst>
    </p:cSldViewPr>
  </p:slideViewPr>
  <p:outlineViewPr>
    <p:cViewPr>
      <p:scale>
        <a:sx n="33" d="100"/>
        <a:sy n="33" d="100"/>
      </p:scale>
      <p:origin x="0" y="1440"/>
    </p:cViewPr>
  </p:outlineViewPr>
  <p:notesTextViewPr>
    <p:cViewPr>
      <p:scale>
        <a:sx n="1" d="1"/>
        <a:sy n="1" d="1"/>
      </p:scale>
      <p:origin x="0" y="0"/>
    </p:cViewPr>
  </p:notesTextViewPr>
  <p:sorterViewPr>
    <p:cViewPr>
      <p:scale>
        <a:sx n="100" d="100"/>
        <a:sy n="100" d="100"/>
      </p:scale>
      <p:origin x="0" y="655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20T23:32:47.265"/>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00FF00"/>
    </inkml:brush>
  </inkml:definitions>
  <inkml:trace contextRef="#ctx0" brushRef="#br0">16218 6001 7366,'0'0'2114,"0"-20"-352,0 20-64,-20 0-257,0 0-576,0 0-641,-1 20-160,-17 19 32,-3 1 96,21 20-95,0-21 63,20 21-128,0-20 0,40 0 32,-19-21-32,19 2 32,19-1-32,-19-20-96,-1-20-288,1 20-641,-20-21-1346,-1-18-5316</inkml:trace>
  <inkml:trace contextRef="#ctx0" brushRef="#br0" timeOffset="124">16119 6239 11178,'0'0'481,"39"0"223,1 0-127,-1-20-321,21 20-160,-21-19-160,1 19-2915</inkml:trace>
  <inkml:trace contextRef="#ctx0" brushRef="#br0" timeOffset="361.02">16634 5783 12651,'0'20'1890,"0"-1"-2018,0 1 737,20 20 416,-20-1 0,0 21-577,0 19-256,20-19-64,-20 20-352,20-20-352,-20-21-193,20 0-256,-1-18-256,1-21-449,0 20-2338</inkml:trace>
  <inkml:trace contextRef="#ctx0" brushRef="#br0" timeOffset="577.03">16813 5783 13805,'0'59'672,"19"1"65,1-1 0,0 1-65,-20-1-255,21 21-289,-1-40-64,0 20-320,-2-41 63,3 21-127,-21-21-737,20-19-769,-20 0-1793</inkml:trace>
  <inkml:trace contextRef="#ctx0" brushRef="#br0" timeOffset="866.04">16694 5783 12716,'0'-41'192,"39"22"288,1-1 577,0 20 353,-1 0-193,22 20-1089,-23-1-160,-17 22 0,-1-2-225,-20 0-223,0 21 0,-41-20 287,23 0 161,-22-1 32,19 1 32,1-20 0,20 0 32,0 0 65,20 0 31,21-20-64,-3 0-192,23 0-833,-22 0-1537,21-20-3941</inkml:trace>
  <inkml:trace contextRef="#ctx0" brushRef="#br0" timeOffset="1177.06">17190 5544 12716,'40'-20'-97,"-1"0"33,-19 0 513,21 20 672,-23 0-352,2 20-673,1 0-64,-21 20 0,0-1 32,-21 1-32,1-20-32,20 20 32,0-20 0,0-1-32,0-19 128,0 20 224,20-20 353,1 0-96,19 0-353,-1 0-224,-19 21-384,20-21-1154,-21 20-3907</inkml:trace>
  <inkml:trace contextRef="#ctx0" brushRef="#br0" timeOffset="1747.1">16376 7292 12619,'0'-20'865,"0"1"-512,-20 19-129,0 0-192,1 0 224,-1 19 64,0 21-127,0 20-33,20-1 0,-20-19-96,20 19 32,20-19-64,0-19 128,0-2-64,19 0 32,-19-19-31,20 0-130,-19 0-607,17-19-930,-18 19-1985</inkml:trace>
  <inkml:trace contextRef="#ctx0" brushRef="#br0" timeOffset="1870.1">16336 7471 1249,'0'0'10474,"20"20"-10410,0-20 96,0 0-96,19 0-32,1-20-320,1 20-2115</inkml:trace>
  <inkml:trace contextRef="#ctx0" brushRef="#br0" timeOffset="2100.12">16773 7173 14189,'0'40'96,"20"-20"417,-20 19 127,0 21 129,20-20-97,-20 19-415,19-19-129,-19-1-224,20 2-160,-20-1-225,20-21-384,-20 0-192,21 2-256,-21-21-865,20 0-2306</inkml:trace>
  <inkml:trace contextRef="#ctx0" brushRef="#br0" timeOffset="2294.13">16893 7193 12139,'20'40'480,"-20"-1"449,0 1 385,20 20 127,-2-21-480,-18 21-577,21-1-224,-21 2-768,20-2-353,-20-19 160,20-20-416,0 0-865,-20-1-2274</inkml:trace>
  <inkml:trace contextRef="#ctx0" brushRef="#br0" timeOffset="2626.15">16733 7154 16143,'20'-21'-96,"20"21"192,-1 0 833,22-19 352,18 19-737,-19 19-480,-21 2-288,1-2-96,-20 1 288,-1 20-352,-19-1-1,0 1 321,-19 0 32,-21-1 32,0 1 64,21-20 32,-1 0 193,0 19-33,20-19-64,20 1-64,19-2 0,1 21-32,19-21-96,-19 2-480,19-1-289,-19-20-352,1 0-737,-3 0-1505,-17 0-7431</inkml:trace>
  <inkml:trace contextRef="#ctx0" brushRef="#br0" timeOffset="2944.16">17330 7054 9833,'18'-40'1633,"23"20"-576,-21 20 1057,0-20-448,-1 20-705,1 20-801,-20 0-128,0 0 0,0 20 0,0-21-32,0 21 32,-20-19 0,20-2-32,0-19 32,0 20 0,20-20 417,0 0 63,0 20-95,0-20-321,19 0-64,-19 0-128,20 0-705,-21 0-1185,1 20-3812</inkml:trace>
  <inkml:trace contextRef="#ctx0" brushRef="#br0" timeOffset="3499.2">21677 5882 11082,'0'-21'1121,"0"21"-640,-20 0-353,0 21-96,-1-1 128,3-1-64,-23 1-64,21 20 32,0 0 256,20 19 257,0-19-97,20 0-63,0 0-161,1-21-64,17 22 32,3-41-64,-1 19-95,19-19-162,-39 0-607,19-19-930,-39-2-3587</inkml:trace>
  <inkml:trace contextRef="#ctx0" brushRef="#br0" timeOffset="3629.2">21557 6120 7366,'41'20'4036,"-23"-40"-3876,23 20 1,-1 0 159,-1 0-640,1-20-2115</inkml:trace>
  <inkml:trace contextRef="#ctx0" brushRef="#br0" timeOffset="3903.22">21954 5783 10505,'0'0'1794,"21"0"-1890,-21 0 288,20 20 449,-20-1 416,20 1-128,-20 20-225,0 19-31,18 1 0,-18-1-385,0-19-128,21 20-64,-21-20 0,0-1-64,20 1-64,-20-20-288,0 0-577,0-20-1025,0 19-2114</inkml:trace>
  <inkml:trace contextRef="#ctx0" brushRef="#br0" timeOffset="4241.24">22213 5684 7334,'0'-21'2243,"0"21"-1507,0 21 994,0-2 320,0 20-705,0 2-320,19 18-352,-19 1-193,20-1-160,-20 1-191,0-1-65,0 1 0,20 0-256,-20-21-257,0 1-352,20-20-320,-20 0-640,20-1-1538,-20-19-5318</inkml:trace>
  <inkml:trace contextRef="#ctx0" brushRef="#br0" timeOffset="4558.26">21954 5762 15566,'0'-20'1121,"21"1"-1665,19 19 159,19 0 482,20 0 639,0 0 33,1 0-577,0 0-224,-22 19 32,-17 1-160,-21 21-256,-20-2-321,-20 1-32,-21-1 449,3 1 256,-23 0 320,22-1 737,-1-19-32,20 20-160,20-20-33,0 0-159,20 19-129,20-18-127,-1-2-161,22 1-192,-23 1-128,23-2-1185,-22 1-1987,-19 0-11209</inkml:trace>
  <inkml:trace contextRef="#ctx0" brushRef="#br0" timeOffset="5035.28">21616 7312 14958,'0'0'512,"0"-20"-800,-18 40-161,-2-20 385,-1 40 321,1-1 127,0 1-256,2 0-64,18-1-32,0 2 224,0-1-95,18-21-1,22 0-32,1-19 96,-2 21-96,-19-21-64,20 0-320,-21-21-705,-19 21-512,0-19-2019,0 19-5828</inkml:trace>
  <inkml:trace contextRef="#ctx0" brushRef="#br0" timeOffset="5137.29">21557 7551 7174,'-40'0'3876,"40"0"-1570,0 0-1281,20 0-416,21 0-257,-3 0-288,23-21-480,-22 21-1410,21 0-5093</inkml:trace>
  <inkml:trace contextRef="#ctx0" brushRef="#br0" timeOffset="5354.3">22054 7193 12619,'20'20'2307,"-20"20"-1667,0-1-31,0 1 192,0 19 63,0 1-479,0-1-289,0-18-448,20-1-513,-20-2-128,20 3-545,-20-21-1376,19-20-3268</inkml:trace>
  <inkml:trace contextRef="#ctx0" brushRef="#br0" timeOffset="5569.31">22232 7213 12523,'20'59'385,"0"-19"-1,-20 0 801,0 19 96,0 1-448,0-1-673,0-19-96,20 19-288,-20-18-224,20-1-65,-20-20-640,19-1-1730,-19-19-5508</inkml:trace>
  <inkml:trace contextRef="#ctx0" brushRef="#br0" timeOffset="5921.33">21995 7213 15150,'-20'-40'320,"20"21"-672,20 19-65,18-21 674,3 21 832,38 0-224,-19 0-545,39 21 64,-19-2 449,-22 21-160,3-20-737,-42 19-33,1 21-287,-20-20-160,-20-21 223,-19 21 257,19 0 96,-39-20 128,39-1 321,-21 1 384,41 1-385,0-2-31,0 2 127,41-2-95,-3 0-161,3 2-160,18-1-64,-19 0-128,19 0-384,-19 0-769,0-1-865,-1 1-1250,-19-20-8935</inkml:trace>
  <inkml:trace contextRef="#ctx0" brushRef="#br0" timeOffset="6975.39">16455 10492 12043,'-20'-20'256,"2"20"-608,-3 0 192,1 0 480,0 20 0,0 20-192,1-21-96,-1 22 32,20-2 417,0 0-129,0-18-224,20 18 1,19-19-65,-19-20 0,21 20-160,-23-20-449,22 0-1249,-40 0-3619</inkml:trace>
  <inkml:trace contextRef="#ctx0" brushRef="#br0" timeOffset="7113.4">16336 10670 12908,'60'0'64,"-21"-19"64,1 19-96,1-20-32,-2 20-1185,1-20-7015</inkml:trace>
  <inkml:trace contextRef="#ctx0" brushRef="#br0" timeOffset="7337.41">16733 10273 14541,'20'20'257,"-20"20"607,20-20 450,-20 39-1,20-19-769,-20 19-576,20 1-32,-20 0-608,19-21 95,-19 2-416,20-2-1057,-20-19-865,20-20-864</inkml:trace>
  <inkml:trace contextRef="#ctx0" brushRef="#br0" timeOffset="7559.42">16933 10253 12716,'0'40'1473,"0"-20"-1185,0 20 481,18 0 1217,3-1-481,-21 21-1120,20-1-193,-20 21-128,20-20 0,-20-1-609,20 1-608,-20-21-769,19 1-896,1-20-1859</inkml:trace>
  <inkml:trace contextRef="#ctx0" brushRef="#br0" timeOffset="7898.45">16654 10313 15182,'0'-20'32,"40"0"-448,-1 20 512,21-20 608,19 20 417,0 20-416,2-20-577,-22 40-128,-19-20-32,-1 40 64,-19-21-128,-20 21-288,0-1 224,-20-18 160,0-2 96,1 0 32,-1-18 192,20-1-96,0-1 65,0 1 31,39 0-32,-19-20-192,20 20-32,-20-20-352,19 0-289,-19 0-544,21 20-1153,-23-20-4228</inkml:trace>
  <inkml:trace contextRef="#ctx0" brushRef="#br0" timeOffset="8209.44">17230 10154 13676,'19'-20'-864,"21"1"287,-19-2 1058,-1 21 576,18 0 32,-17 0-577,-1 21-320,0-2-32,-20 21 161,0-21-161,0 2-64,0 18 96,-20-19 192,20-20-63,0 20-33,0-20 32,0 0 65,20 20-97,-1-20-96,21 0 0,-20 0-192,19 0 64,-19 0-736,0 20-930,20-20-1280,-21 0-7592</inkml:trace>
  <inkml:trace contextRef="#ctx0" brushRef="#br0" timeOffset="8772.5">21815 10393 14253,'0'-40'545,"0"20"-257,-19 20 448,-1 0-575,0 20 31,0-1-128,-19 21-64,19-20 0,0 40 320,20-20 0,0-1-95,0-18 63,20 18-64,0-19 64,-1-1-63,21 2-97,19-21-96,-19 0-417,-20 0-896,21-21-1153,-41 21-4292</inkml:trace>
  <inkml:trace contextRef="#ctx0" brushRef="#br0" timeOffset="8894.5">21657 10532 11659,'0'19'3395,"20"-19"-3523,0 0 224,39-19 32,-19 19-32,-1 0-641,21 0-4483</inkml:trace>
  <inkml:trace contextRef="#ctx0" brushRef="#br0" timeOffset="9138.52">22193 10174 3235,'20'0'12876,"-20"19"-13261,0 2 706,0 18 896,0 1 96,19 0-736,-19 20-545,0 19 128,0-19-160,0 0 64,0-1-224,20-19-417,-20-1-288,0 1-256,20-20-416,-20 0-1122,20-20-5829</inkml:trace>
  <inkml:trace contextRef="#ctx0" brushRef="#br0" timeOffset="9362.53">22392 10174 12235,'20'60'1570,"-20"-21"-994,18 1 769,-18 19 801,20 1-736,-20 19-1026,0-19-288,0 20-64,0-20-192,0-1-128,0-19-545,21-1-640,-21-19-513,0-20-577,0 20-3202</inkml:trace>
  <inkml:trace contextRef="#ctx0" brushRef="#br0" timeOffset="9731.54">22173 10154 15822,'20'-39'-192,"0"39"-32,19-21 640,21 21 834,-1 0 159,20 0-768,-18 40-193,-22-20-192,1 19-224,-40 2 0,20-2-288,-40 1-288,20 0-97,-40 19 321,20-39 320,1 20 96,-1-20 352,0 20 353,20-21-128,0 1-1,0 1-159,40 18-225,-21-19-96,21-1-64,0 2 0,-1-1-128,21-1 0,-21 1-128,1 0-384,-19 0-225,-1 0-608,-2-20-769,-18 0-2819</inkml:trace>
  <inkml:trace contextRef="#ctx0" brushRef="#br1" timeOffset="15868.9">4564 9339 2370,'0'0'2947,"20"0"-2115,-20 0 385,0 0 577,0-20-64,21 20-449,-21-20-448,20 20-385,-20-20-95,18 20 31,2-19-160,-20-1 32,21 0-63,-1 20 95,0-20-96,-2 0-64,3 0-64,-1 0 0,0-20-32,0 21 0,-1-1 0,21 0 0,-20 0 64,0 0 65,19 0 63,1 1-32,-19-21-96,17 20 64,3-20-64,-3 0-32,3 21 0,-1-21 1,-1 0-33,1 1-32,-1-1 64,1 19-64,0-18 32,-1-1 64,-19 20 0,21-19 0,-21 18-64,19 2 32,-19-21-32,20 21 32,-21-22-96,21 2 64,0 19 0,-21-20-32,21 20 0,0-20 32,-1 1-64,2 19 64,-3-20-32,-18 20 0,21-19 0,-2-2 0,1 22 0,-20-21-32,19 20 64,1-20-32,-20 21 0,21-1 32,-23-20-32,22 20 64,1 0-96,-2-19 0,-19 19 32,0 0 0,19-21 32,-19 22-32,20 0 0,-1-2 0,-19 2-64,20-22 96,-20 22-32,19-1 32,-19-20-64,21 20 32,-3 0 0,-17-19-32,19 19 0,-22 0-32,23-20 64,-1 21 0,-21-1 0,21-20 32,-20 20-64,20 1 64,-21-21-64,21 19 32,-19 2 32,17-1-64,-18-20 32,21 20 32,-21 0-64,19 1 64,-19-21 0,20 20-64,-21 0 0,21-19 64,0 19-32,-21 0-32,21-20 96,1 20-96,-3-20 32,3 21 32,-3-21-64,3 21 32,-1-22 0,-1 21-32,1-20 64,0 21-64,-1-21 32,1 20 32,-19 0-32,17-19 0,3 19 0,-3-1 0,3-18 0,-1 19 0,-21 1-32,21-22 64,0 22-32,-1-2-32,-19 2 64,20-1-32,-1-20-32,-19 20 64,21 0-64,-3 0 64,-17-19-64,19 19 32,-1 0-32,-19 0 64,20 0-32,-20-19 32,19 18-64,1 2 32,-1-1 64,1-19-64,-19 18 32,17-18-32,3 19 0,-1-20 0,-1 20-64,1-20 128,-1 21-64,1-21 0,19 20 96,-19 0-160,1-20 128,-3 21-64,23-21 32,-22 0-96,1 20 64,0-19 32,19-1-64,-19 0 64,19 21-32,-18-22-128,-3 22 288,3-21-224,-2 20 128,1 0-96,0-20-192,-1 20 448,1-19-224,19-1 0,-19 0-256,19 20 256,-18-19 448,18-1-416,-19 0 33,19-1-130,-19 2 65,0 19 0,19-20-96,-18 1 96,-3-1-96,3 0 64,-3 1 32,23-1 0,-22 0 0,1 0 32,19-19-32,-19 19 0,-20 0 0,19 20 64,22-20-32,-23 1 0,3 0-64,18-2 96,-19 2-64,20-1 32,-21 0 1,22 0 31,-3 1-32,-17-1 288,-2 0 128,21 20 33,-21-19-321,21-1-96,-1 0 32,-19 0-64,19 1 32,0-1-32,2 0-64,18 1 64,-19-1-64,19 0 256,-20 0-95,20 1 127,-18-1 96,-22 19-352,1-18 64,0 20-64,-1-2 0,-19 1-160,0 0-32,0 1-128,-1 19-129,1-20-31,0 20-449,0-20-513,-20 20-1408,0 0-7336</inkml:trace>
  <inkml:trace contextRef="#ctx0" brushRef="#br0" timeOffset="18466.05">4485 7690 7078,'0'-20'897,"-20"0"384,20 20 193,0 0-65,0 0-608,0 0-641,0 0-192,0 0 256,20 20 192,-20 0 1,0 0-193,0 19-96,20 1 32,-20 20-32,19 19 33,1-20 31,0 21-96,0 0-96,1-41 32,-1 21 32,-20-40-160,18 20-64,-18-20-129,0-20-768,0 19-1345,0-19-2947</inkml:trace>
  <inkml:trace contextRef="#ctx0" brushRef="#br0" timeOffset="18705.06">4386 8286 12619,'20'40'737,"-1"-21"-577,1 1-64,0 20-32,0-20-32,0 0 33,-1-1 31,1 2-64,-20-21 32,20 0 160,0 0 32,1-21-32,-1 2-95,-2-21-1,2 0-192,-20 1-641,21 19-1153,-21-20-3971</inkml:trace>
  <inkml:trace contextRef="#ctx0" brushRef="#br0" timeOffset="19109.09">4267 7074 7943,'-21'0'2883,"21"0"-1570,0 0-544,0 0-481,21 0 737,-1 0 0,0 0-224,19 19-161,21-19-351,-21 21-97,1-2-96,-1 2-64,1-2 32,1 1-192,-21 0-289,18 0-159,-17-20-161,-21 0-576,0 0-961,20 0-1986</inkml:trace>
  <inkml:trace contextRef="#ctx0" brushRef="#br0" timeOffset="19289.09">4524 6935 2338,'0'20'9224,"-19"-1"-9159,-1 21 63,20-20 256,-20 20-160,0 0 97,20 19-225,-20-19-64,20 0-257,-19-21-639,19 21-2083</inkml:trace>
  <inkml:trace contextRef="#ctx0" brushRef="#br0" timeOffset="19650.12">4524 6537 9064,'0'0'128,"0"-20"-96,0 20 449,-19 20-1,19-20-320,0 20 32,0 0 545,0 0 160,19 20 96,-19 0-192,20 0-289,0-21-288,0 21-160,1-20-31,-1 0-33,18 0-129,-17-20-287,-1 0-609,0 0-1281,-20-20-4388</inkml:trace>
  <inkml:trace contextRef="#ctx0" brushRef="#br0" timeOffset="19816.12">4684 6618 6021,'0'19'577,"20"-19"63,-20 19 321,20 2-833,-2-2 1,3 2-226,-21-2-831,20-19-1731</inkml:trace>
  <inkml:trace contextRef="#ctx0" brushRef="#br0" timeOffset="20125.14">4724 6418 8808,'0'20'2210,"18"-20"-1377,-18 0 768,21 20-512,-1 0-32,0 0-576,19-1-161,-19 1-160,0 0-64,20 0-64,-21 21 32,-19-22-32,20 21-64,-20-21-32,0 2 0,-20 18-352,20-19-897,-19 0-2947</inkml:trace>
  <inkml:trace contextRef="#ctx0" brushRef="#br0" timeOffset="21019.2">6291 8941 7559,'0'0'1313,"0"0"-608,0 0 1152,0-19-95,0 19-289,0 0-352,0 0-288,0 0-320,0 0-353,0 0 64,20 0 96,1 19-127,17-19 127,-17 21 0,39-21 65,-21 19 31,21-19-256,-1 20-64,20 0-32,-18 0-32,-2-20-32,-19 0-160,-1 20 0,1-20-192,-20 0-161,-1 0-127,-19 0-193,0 0-641,0 0-672,0 0-4164</inkml:trace>
  <inkml:trace contextRef="#ctx0" brushRef="#br0" timeOffset="21344.22">6550 8703 8616,'-40'0'1377,"20"20"-929,0 0 385,-19 0 320,-22 20-128,23-21-256,-3 1-321,21 20-255,2-20 95,18 0 0,0-1-32,18 2 97,22-21-97,-19 19-128,17 1-32,3 0-128,-1 0-128,-1 0-192,1-20-193,-1 20-256,-19-20-480,0 19-705,0-19-2242</inkml:trace>
  <inkml:trace contextRef="#ctx0" brushRef="#br0" timeOffset="21639.23">7085 8862 5285,'0'0'7975,"0"0"-7623,0 0-191,0 0 639,40 20 546,-19-20-65,17 20-769,3 0-288,-1-1-224,-1-19 0,1 21-192,-1-21-288,-19 19-193,20-19-160,-20 0-608,-20 0-1730,19-19-6918</inkml:trace>
  <inkml:trace contextRef="#ctx0" brushRef="#br0" timeOffset="21856.25">7344 8663 9320,'0'40'4485,"-20"-20"-4389,20 20 192,-20-20 897,-1 19 449,21 1-577,-18 20-833,18-20-128,0-1-224,0-19-385,18 0-832,3 0-929,-1-20-3139</inkml:trace>
  <inkml:trace contextRef="#ctx0" brushRef="#br0" timeOffset="22123.26">7502 8306 10954,'-20'-20'1730,"1"20"-1602,19 0 608,0 20 385,-20 0 417,20 19-161,20 1-576,-20 19-289,19-18-223,21-2-225,-20-19 0,1 0-513,17-20-287,-18 0-514,21 0-1088,-23-20-3940</inkml:trace>
  <inkml:trace contextRef="#ctx0" brushRef="#br0" timeOffset="22376.27">7642 8306 10249,'20'0'929,"-2"0"-833,3 0 257,-1 20 575,0-20 193,0 0-672,-20 19-161,0 1 257,0 1 159,0-2-31,0-19-353,0 20-224,-20-20-32,40 20-128,-20-20 64,19 0-256,1 0-577,0-20-640,0 20-1186,0-20-3619</inkml:trace>
  <inkml:trace contextRef="#ctx0" brushRef="#br0" timeOffset="22563.29">7880 8147 10634,'39'20'2306,"-19"-20"-801,21 19-192,-23 2 289,2-2-289,-20 21-832,21-20-321,-21 20-160,0-1-609,0-18-896,-21 18-2691</inkml:trace>
  <inkml:trace contextRef="#ctx0" brushRef="#br0" timeOffset="23255.33">4684 11664 10409,'0'0'2242,"0"0"-2914,0-19-33,20 19 225,-20-20 480,20 0 288,-2 0-128,3-20-96,19 0 257,-20 0 415,19 0 257,-19 1-384,0-1-129,0 0 65,-1 1-289,1 19-160,-20 0-32,0 20-96,0-20-384,0 20-321,0 20-865,0-20-1440,-20 20-3717</inkml:trace>
  <inkml:trace contextRef="#ctx0" brushRef="#br0" timeOffset="23522.34">4684 11386 9352,'-21'20'4004,"21"-20"-4068,0 19 32,0 2 64,0-2 0,0 2 96,21 19-32,-21-1 64,20-19 257,-20 20 416,20-20 256,-20-1-449,18-19-191,3 20-33,-1-20 1,0-20-225,19 1-96,-19-1-513,0 0-704,20 0-1025,-21 0-2370</inkml:trace>
  <inkml:trace contextRef="#ctx0" brushRef="#br0" timeOffset="23919.36">4724 10611 11306,'-40'20'1602,"40"-20"-1474,20-20 32,-20 20 320,38 0 706,-17 0-161,19-19-609,-1 19-224,1 0-96,-20-21 32,19 21-96,-19 21 32,0-2 33,-20 1-1,0 0 32,0-1 0,0 22-128,-20-22 96,20 1-96,0 0 0,0 0-32,20-20-32,-20 0 64,20 20-192,-20-20-257,21 0-352,-21 0-864,18 0-1570,-18-20-3684</inkml:trace>
  <inkml:trace contextRef="#ctx0" brushRef="#br0" timeOffset="24077.37">4862 10711 14573,'-20'0'1954,"20"0"-2082,20 0 192,0 0 96,0-20 545,0 20-289,19-21-320,-19 2-192,21 19-416,-23-20-353,2 20-1153,-20 0-2979</inkml:trace>
  <inkml:trace contextRef="#ctx0" brushRef="#br0" timeOffset="24344.39">5080 10313 4644,'-20'-20'5926,"20"20"-4869,0 0 160,0 0 320,0 0-256,0 20-544,0 0 0,0 0-257,20-1-192,-20 21-127,0-20-97,21 0-64,-1 0-193,-20 0-479,18-1-449,3-19-705,-21 0-2018</inkml:trace>
  <inkml:trace contextRef="#ctx0" brushRef="#br0" timeOffset="24504.4">5200 10313 12587,'0'20'929,"0"-20"-929,0 20 192,0-20 449,20 19-321,-20 2-448,19-2-1057,1 1-2594,0 0-5797</inkml:trace>
  <inkml:trace contextRef="#ctx0" brushRef="#br0" timeOffset="24718.41">5319 10214 6277,'19'0'5670,"1"0"-5414,0 20 929,0-1 481,0 1-513,-20 0-641,21 0-352,-21 20-63,18-21-33,-18 2-96,0-2-385,0 1-736,0 0-1666,0-20-7206</inkml:trace>
  <inkml:trace contextRef="#ctx0" brushRef="#br0" timeOffset="25383.45">5775 11704 9288,'0'20'4068,"0"-20"-2883,0 0-224,0-20 256,0 20-64,20-20-352,0 0-128,19-19-225,-19-1-63,21 0-1,17 0-224,-17 0 128,-2-19-159,1 19-33,0 0-96,-21 20-32,21-19 128,-40 39-289,20-20-255,-20 20-32,0 0-97,0 0-480,0 0-224,0 0-513,0 20-1025,-20 0-4804</inkml:trace>
  <inkml:trace contextRef="#ctx0" brushRef="#br0" timeOffset="25679.46">5775 11505 10057,'0'0'480,"0"21"-576,0-21 353,0 19 287,0 1 193,0 0-193,-20 0-31,20 0 192,0 0 63,0-1 129,0-19-192,20 20-225,0 0 33,-20-20-129,40 0-256,-21 20-96,21-20-64,-19-20-288,17 20-385,3-20-736,-21 0-1154,19 1-5156</inkml:trace>
  <inkml:trace contextRef="#ctx0" brushRef="#br0" timeOffset="26083.49">6212 10810 13965,'-20'0'416,"20"0"-480,0 0 224,20-20 577,0 20 160,19 0-481,22 0-224,-23-20-96,-17 40-96,19-20 0,-20 20 0,-1 0-32,-19 19 0,0 1 32,-19 0 64,19-20 97,-20 20-65,20-21 0,0-19-32,0 20-32,20-20 96,-1 0 0,1 21-64,0-21-96,0-21-512,19 21-545,-19-20-961,-20 1-2403</inkml:trace>
  <inkml:trace contextRef="#ctx0" brushRef="#br0" timeOffset="26241.5">6271 10988 11883,'20'21'1825,"0"-21"-1792,1-21 415,17 2-128,3 19-160,-1-20-160,-1 0-384,1 0-1602,-20 0-2786</inkml:trace>
  <inkml:trace contextRef="#ctx0" brushRef="#br0" timeOffset="26458.51">6649 10532 9513,'-20'0'1057,"0"0"0,20 19 800,0 1-479,0 20-257,20-20-513,-20 19-448,20-18-128,-1-1 0,1-1 32,0-19-192,0 20-544,1-20-609,-3 0-1570,2-20-8232</inkml:trace>
  <inkml:trace contextRef="#ctx0" brushRef="#br0" timeOffset="26681.52">6767 10532 12139,'20'0'64,"-20"-21"32,21 21 0,-1 21 128,0-21 257,-20 0-385,18 19-32,-18 1 64,21 1 160,-21-2-191,0 1-1,20 0-64,-20-20 32,20 0 32,-20 0-192,20 0-673,-20 0-1633,19-20-4677</inkml:trace>
  <inkml:trace contextRef="#ctx0" brushRef="#br0" timeOffset="26890.53">6947 10393 3555,'19'0'7591,"1"0"-6470,0 0 577,0 19-1,20 1-159,-21 0-898,1 20-511,0-21-65,1 21-161,-21-20-223,0 20-64,0-20-545,-21 0-512,21-1-1282,-20 2-6662</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20T23:59:13.411"/>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definitions>
  <inkml:trace contextRef="#ctx0" brushRef="#br0">7939 3059 13612,'0'20'641,"0"-20"-353,0 0 1090,20 0-225,1-20-64,-3 20-192,2 0-385,21 0-192,-21-19 161,19 19-321,1 0-32,-1-20 64,21 20-256,-21-20 128,1 0-32,0 20-128,-21-20-320,1 0 416,0 20-513,-20 0 1,0-19-257,0 19-352,-20 0-545,0 19-928,-19-19-673,19 20-3107</inkml:trace>
  <inkml:trace contextRef="#ctx0" brushRef="#br0" timeOffset="359.02">8178 2782 7014,'19'-20'3620,"-19"20"-3332,20-20 320,-20 20-159,0 0 191,0 0 546,0 20-962,-20-20-416,1 20 63,-21 18 129,-1-17-32,23-1 64,-2 0 1,-21 0 191,21 0-96,2-1 0,18 21-32,-21-20 128,21-20 193,21 20-33,-3 0 96,2-1 1,21 1-289,-21-20-160,19 20-32,1 1-416,-20-21-769,19 19-2499</inkml:trace>
  <inkml:trace contextRef="#ctx0" brushRef="#br0" timeOffset="1487.08">10976 9498 4484,'-20'0'1890,"20"0"320,-20 0-96,20 0 32,-19 0-160,19 19-609,0-19-384,0 0-257,0 0 1,0 0-64,0-19-385,19 19-64,1-20 1,0 0-161,21 1-32,-23-22 64,23 22 0,-1-1-96,-1 0 32,1-20-96,0 20 64,-21 1-160,1-1-225,0 20-255,0-20-65,1 0-128,-21 20 0,0 0-288,-21 0-929,21 0-1281,-20 0-929,0 0-1313</inkml:trace>
  <inkml:trace contextRef="#ctx0" brushRef="#br0" timeOffset="1804.1">11175 9160 5317,'0'-20'2626,"0"20"-512,0 0-64,20 0-801,0-19-320,-20 19-64,20 0-64,-1 0-161,1 0 1,0-21-257,0 21-128,1-19-95,-3 19-33,-18 0-160,20 0 64,0 0-96,-20 0 128,21 0-96,-1 0 32,-2 0 0,-18 19 64,21 2-128,-21-21 64,20 19-32,-20 1-32,0 0 64,0-20 96,-20 20 96,20 0-64,0 0-64,-21 0-128,21-1 0,0 1-833,-18-20-1890,18 20-11178</inkml:trace>
  <inkml:trace contextRef="#ctx0" brushRef="#br1" timeOffset="7452.42">2043 11923 2562,'0'19'1601,"0"-19"-1344,0 0 95,0 0 609,0 0 705,-20 0-1,20 19-1024,0-19-321,0 0 289,0 0 480,0 0-64,0 0-321,0-19-351,20 19-65,-20 0 0,0-19-160,0 19 32,21-21-64,-1 2-63,18-1-1,-17 0 64,-1 0-64,18 0 0,-17 0 32,-1 1-64,20-21 32,-21 20-32,21-20 32,0 21 0,-1-21-32,1 20 0,-1-20 32,1 21-32,1-2 32,-23 2-32,23-21 0,-1 19 32,-1 2-32,-19-21 0,20 20 0,-1 0 0,-19-19-32,20 19 32,-1-20-96,-19 20 96,21-19 32,-3-1-32,3 0-32,-1 0 64,-1 1-32,21-1 0,-21 0 0,1 0-32,-1 0-32,22 1 64,-23-1-32,23 0-225,-22 1 33,1-1 128,0 0 96,-1 21 32,-19-22-256,20 22-64,-21-2 192,21-18 0,-20 19 96,21 0-32,-23-19-1,23 18 33,-1-18 0,-1 19 65,1-20-97,-20 20-1,19-19-159,1 18-160,-20 2-96,19-1-1,1-19 129,-19 18 0,17-18 255,3 19 65,-3-20 65,-17 20 31,19-20-64,-1 21-64,-19-21 32,20 20 0,-1 0 0,-19-20 0,0 20 32,21-19 64,-21 19 32,18-20 32,3 20-64,-3-20 96,-17 21-160,19-1-32,-20-20 0,19 19 0,1 2 0,-1-1 0,-19-19 0,20 18 32,-19 1 96,17-19 161,-18 19-97,21 0-192,-2 0 32,-19 0-32,20 1 0,-21-1 32,21-20 32,0 20 256,-1 0-63,-19 0-193,20 1-64,-1-21 0,2 20 32,-21 0-32,18-20 0,3 20 32,-1 1-32,-1-21 0,1 0 32,-1 0 32,1 20 0,0-19 0,-1-1 0,2 20 0,-3-19-32,3-1 32,-1 19-64,-1-18 32,1-1-32,-1 1 0,21-2 32,-19 2-64,17 0 32,1-2 0,-18 2 0,-1-1 32,-1 0-32,21 0 0,-21 21-32,1-21 0,19 0 32,-19 0 0,19-20 0,2 21 0,-2-1 0,-19 0-64,19 1 96,1-1-64,-21 0 32,22 21 0,-2-21 0,-19 0 0,19 0-32,0 21 0,21-21-64,-21-1-96,0-18 32,-19 19 96,19 1 31,2-21 33,-2 20 33,1-19 31,-1 19 64,-19 0 32,19 0-160,2-19 0,-2 19 32,0 1-32,1-21 0,-1 20 0,20-19 0,-18 19 32,-3-20 0,22 20 32,-20-19 160,-1 19 161,1-19 127,-1-1-128,2 20-191,-2-20-1,0 21-32,1-21-64,19 0-32,0 21-32,-18-21 32,18 1-64,0 19 32,0-20 0,1 21-32,-21-1 32,20 1-32,-18-2 32,18-18-32,-20 19 64,1 0-32,-1 1 64,0-1-31,2 0-33,-2 0-32,20 1 0,-19-2 32,-1 2 96,22 0 96,-22-1 128,-1 0 129,23 0 127,-22 1-255,20-1-97,0 0-128,-18-20-96,18 21 0,-20-1 32,21 0-64,-21 20-192,2-19 865,18-1-705,-20 0 96,1 20 128,19-20-96,-20 0 32,1 21 96,-1-21-32,-18 0-96,-3 20-96,3 0-32,-21 0 97,-2 1-226,-18 19-383,0 0-513,0 0-1345,0 0-4133</inkml:trace>
  <inkml:trace contextRef="#ctx0" brushRef="#br0" timeOffset="14332.81">10104 4948 864,'18'0'1570,"-18"-20"159,0 20 257,0 0-256,0 0-673,0 0-192,0 0-193,0 0-351,0-20 95,0 20 97,0 0 223,0 0 257,0 0-32,0 0-128,0 0-257,0 0-63,0 20-193,0-20-96,0 20-63,0-20-33,0 39-128,0-19 96,0 0-96,0 20 64,0 0 0,0 0 96,-18 20 160,18-21-127,0 21-129,0-21 32,0 0-96,0-18 64,0 19-64,0-21 0,0 1 32,0-20-32,0 0 0,0 0-320,0 0 31,0 0 129,0-20-32,0 1-96,0-1 31,0 0 193,0 20 0,0-21 32,0 2-64,-21-1-64,21 1 0,0-22 32,0 22-32,0-21 31,21 21 33,-21-22 96,0 22-32,0-21 64,0 20 64,0 0 65,18 0-33,-18 0-32,0 20 64,0-20-128,20 0-32,-20 20 0,0 0 0,0 0 32,0-19 32,0 19-32,0 0 32,0 0-64,0 0-64,-20 0 0,20 19 32,0-19 32,-18 40 32,18-20 0,0 20 32,0-1 32,0 21 0,-21-20 32,21 19-128,0-18 65,0-2-130,0-20 1,0 22 32,0-41 0,0 20 64,0-20-128,0 0-192,0 0 128,0-20 160,0 0 32,0-1-32,0 2 32,0-20-32,0-2 32,0 2-32,21 0 0,-21-2-32,0 1 32,0 1-32,0-1 0,0 0 0,0 20 64,0 1-32,0-1 32,0 20 32,0 0 96,0 0-64,0 20-64,0-1 0,0 21 0,0 0 32,0 0 161,0 19 63,0 1-128,0-1 32,0 1-160,-21 0-64,21-20 128,0-21-128,0-19 32,0 0 32,0 0-32,0 0-64,0-19 32,0-1-64,0-21-32,0 2-96,0-21-161,0 1-191,-20-1-385,20 1 96,0 19 192,0 0 738,0 0 191,0 40 0,0-19 449,0 19 192,0 19-449,0 1-192,0 0-128,20 0-64,-20 20-32,0 20 32,0-21 65,-20 1 127,20 19-160,0-18 0,0-2-32,0 1 64,0-20-64,0 0-96,0-20-224,0 0-737,20 0-1089,-20 0-5125</inkml:trace>
  <inkml:trace contextRef="#ctx0" brushRef="#br0" timeOffset="15636.89">9905 5742 1153,'0'0'2050,"0"-19"224,0 19 224,19 0-704,-19 0-321,0-20-64,0 20-768,0 0 32,0 0 160,0 20-97,0-1-223,0 1-161,0 1-64,0 18 129,0 21 63,-19-21-63,19 21-97,0-1-256,-20 1 0,20-20-64,0-1 0,0 1-64,0-20-32,0 1 32,0-2-32,0 1-64,-20-20 127,20 20 1,0-20-128,0 0-32,0 0 32,0 0-64,0 0 32,0 0 31,0-20 33,20 0-64,-20 1 96,0-22-128,0 1-129,0 1 97,0-1 96,0 0 128,0 20 64,0-19 64,0-1 128,0 0 33,0 1-33,0-1-160,20 1-32,-20 19-32,0-1 32,0 21-64,0 0 64,0 0 64,0 0 128,0 0-160,0 21-32,0-1 0,0-1-64,0 20 64,0 2-32,-20 18 32,20 1 32,0-1 65,0 21 63,-20-21-32,20-18-96,0-2-32,0 0 0,0-18 0,0-21-64,0 0-192,0 0 32,0-21 64,20-18-65,-20 0-255,0-2 0,0 1 159,20-19 129,-20 19 0,0-19 128,0 19 32,-20 0 96,20 1-32,0 19 192,0-1 161,0 21-1,0 0 129,0 0-225,0 21-288,0-1 64,0 39-64,0-19 160,0 19-32,0 1-64,0-20-128,0 19-352,0-39-353,0 1-736,20-2-3139</inkml:trace>
  <inkml:trace contextRef="#ctx0" brushRef="#br0" timeOffset="16250.92">8296 6895 5605,'0'-20'1729,"0"0"97,20 20-32,-20-19-32,0 19 159,20-20-575,-20 20-385,0 0-449,0 0 97,0 20 95,0-1-383,0 1-193,0 0 0,0 0-32,0 0-160,0 0-64,0-20-545,0 19-672,0-19-1410,0-19-2978</inkml:trace>
  <inkml:trace contextRef="#ctx0" brushRef="#br0" timeOffset="17902.02">4763 9677 5124,'0'0'3235,"0"0"-3074,0 0 575,0 0 1314,-21 0-384,21 0-1186,0 0-416,21 0 96,-21 20 33,0 0 31,0 0 32,0 19 128,0 21-63,0-1-225,0-19-32,-21 20-32,21 0 64,-18 0-32,18-21 160,0 0-32,0 2-224,0-22-96,0 1-384,0 0-1,0 0 65,0-20-97,0 0-159,0 0-97,0 0 449,0-20 192,0 0 224,0 20 96,0-20 192,0-19 96,0 18-63,0 2-225,0-21-96,0 0-96,18 1 0,-18-21-32,0 20-32,21-20 64,-1 21 64,-20-21 64,20 21 224,-20-1 97,0 20-1,0 0 225,0 0-1,0 1-384,0 19 161,0 0-65,0 0-160,0 19-63,0 1-129,0 0 32,-20 0-32,20 20-129,0-1 1,-20 21 32,20 19 96,-21-19 32,3 19 0,18-19 192,-20-1-63,20-18-129,-20-2-32,20-39 0,0 20 0,0-20-96,0 0-129,20-20 193,-20 0-192,0-19-288,0-1 31,0 0 33,0 0 192,0 1-65,0-1 129,0 0 96,0 0 96,0 0 32,20 1 32,-20-1 64,0 0-64,0 1 257,18-1 223,-18 0-224,0 21-320,0-2 32,0 21 64,0 0 65,0 0 191,0 0-224,0 21-128,-18 18 32,18 1 128,0 0 0,-20 19 129,20 20-33,0-19-32,-20 0 64,20 19-256,0-39 32,-21 19-64,21-38 33,0 18-98,0-19 97,0 0-32,0-20-96,0 0-32,0 0-192,0 0-160,0 0 127,21-20-95,-21 0-65,0-19-127,0 18-1,0-18 129,0 0 351,0-2 33,0-18-128,-21 19 192,21 0 384,0 0 129,21 1 223,-21-1 193,0 20-128,20 0-673,-20 1-160,0-1 32,0 20 64,0 0-32,0 0-96,0 20 0,0 19 31,0 1 194,0 19 31,0 1-64,0 20 32,0 0 128,0-2-160,-20 2 224,20-40 161,0 0-449,0-21-64,0 2-225,0-21-1056,0-21-1025,0 2-993</inkml:trace>
  <inkml:trace contextRef="#ctx0" brushRef="#br0" timeOffset="18717.07">2758 11009 5317,'0'-21'1825,"0"21"642,0 0-1346,0 0-128,20 0 224,-20 0-192,0 0 224,0 0-480,0 0-481,0 21-192,0-2 64,0 22-32,0-22-96,-20 41-32,20-20 32,0-1-96,-20 21 96,20-21-32,-20 1 0,20-20-288,0-20-321,0 0-704,0 0-448,20-20-289,-20 0-1634,0-20-2754</inkml:trace>
  <inkml:trace contextRef="#ctx0" brushRef="#br0" timeOffset="19540.09">2758 11128 1665,'0'-20'1986,"0"0"-993,0-20 96,0 20-641,0 1-384,20-2 417,-20 2 1056,0 19-320,0 0 33,0 0 671,0 19-1344,0 2-225,-20 18 193,20 1-129,0 0 161,-20 20 416,20-21-609,0 21-224,-20-21 417,20 1-449,0-20-288,0-20-96,0 0-321,0 0 65,20-20 191,-20 0-127,0-20-65,20 1-31,-20-1-161,0-19 353,0 19 31,-20 20-31,20-19 256,0 18 192,0 1 289,0 1 127,0 19-96,0-21-63,0 21 608,0 0 160,0 21-609,0-21-480,0 19 32,0 22 0,0-2 96,-20 1 33,20 0 95,-20-1-128,20 1-128,0-20 32,0-1-64,0-19 96,0 0-320,0-19-192,0-1 320,0-20-193,20 1-415,0-1 255,-20-20 385,0 20 64,20 20 0,-20-20 0,0 21 32,0 19 96,0 0 417,0 0 63,0 0-512,-20 19-192,20 2 96,0 18 0,0 1 0,0 0 0,-20 0 32,20-1 129,0 1 127,0-20-192,0 0-160,0-20-353,0 0 65,0-20 320,20 0-64,-20-20-577,0 1-352,0-1-32,0 0 481,0 0-225,0 20-672,0 1 704,0 19 865,0 0 1025,0 0 96,0 19 129,0 22-97,0-22-577,0 21-95,-20 0 96,20 19-289,0-19-32,-20 19 161,20-19-353,-19-20-160,-1 19-320,20-39-1058,0 21-928,0-42-1345,0 21-1154</inkml:trace>
  <inkml:trace contextRef="#ctx0" brushRef="#br0" timeOffset="22733.3">10104 5484 2562,'0'0'1858,"0"-20"192,-21 20 96,21 0-289,0-19-383,-20 19-417,20 0-96,-20 0-64,20 0-545,0 19-224,-20-19-32,20 20-32,0 0-32,0 0-32,20 0 0,-20-20-128,20 20-32,0-20-32,1 0 32,-3-20 64,-18 20 128,20-20 128,-20 0 64,0 20 160,0-20-63,0 0-65,-20 1-32,20 19-64,-18 0 32,18 0-480,-21 0-737,21 0-1217,0 19-2370</inkml:trace>
  <inkml:trace contextRef="#ctx0" brushRef="#br0" timeOffset="23071.31">9924 5663 10153,'-19'0'801,"19"0"480,-20 0-288,20 0 128,-20 0-64,20 0-576,0 0-321,0 0-32,0 21-32,0-2-160,20-19-769,-20 20-2370</inkml:trace>
  <inkml:trace contextRef="#ctx0" brushRef="#br1" timeOffset="27766.58">13497 11942 4580,'0'0'2018,"0"0"-1217,0 0 480,0 0 0,0 0 192,0 0-191,0 0-482,0-19 33,0 19-32,20-21-193,-20 2-223,21-1-161,-1 0-96,-2 0-128,2 0 64,1-19-96,19-1 0,-20 0-32,19 1 64,1-1-64,-1 0 96,-19 1-32,20-1 0,-1 0 0,-19 19 32,21-18-32,-3 19 32,3-20-64,18 20 0,-19-19-32,0-1 32,19 1 0,0-1 64,-19-20-32,1 20 0,18 1 0,-19-1 0,-1 0 0,1 20 0,0-20 0,-1 1-96,21 19-256,-21-20 159,2 0 193,17 1 0,-17-21 64,18 21-32,-19-2 65,-1 22 95,1-21-192,0 0 0,-1 20 0,22-19 0,-23-1-160,3 20 63,-1-20 65,-1 0 64,1 21 0,-1-22 65,-19 2 31,20 0 32,-1 18-128,1-18-64,19-1 64,-18 0-96,17 20-128,-17-40 64,18 21-1,1-1 33,-1 0-64,2 1-128,-3-21 64,-17 21 128,-3-1 96,3 20 0,-1-20 0,-1 19 96,1-18-32,-1 19-32,1-20 0,1 1 32,-3 19 32,3-20 96,-3 0-64,3 1-32,-1 19-32,-1-20 0,1 0 65,-1 21-1,1-21 32,0 20-64,19-20 0,-18 0 32,18 0 0,1 1 193,-21-1 63,21 0 96,-1 1-255,-19-1-129,19 0-32,-18 0 0,18 0 32,-19 1-96,19-1 32,-19 1-64,-1-2 32,1 22-256,-20-1-545,-1 0-480,-19 1-1570,0-2-5733</inkml:trace>
  <inkml:trace contextRef="#ctx0" brushRef="#br1" timeOffset="29735.7">17607 8425 1953,'0'0'1346,"0"0"-225,0 0-192,0 0-161,0 0-511,0 0-578,0 0-287,0 0-321,0-20 160,20 20 545,-20 0 32,0 0-33,0 0 225,0 0 129,0 0 191,0-19-192,0 19-160,-20 0-96,20 0 544,0 0 673,0 0 257,20 0 95,-20 0-288,0 0 224,0 0-128,19-21-352,1 1-352,-20 20-321,20-19-96,21-1 0,-23 0-96,2 0 0,21 0 0,-21 0 0,19-20 0,1 21 97,0-21 191,-1 0-64,21 20-96,-21-19-64,1 19-160,-1-20 128,2 20-64,-1-20 0,-1 20 32,1-19-32,-1 19 0,-19 0 0,20 0 0,-1 0 32,-19 0 0,20 1 0,-1-21-32,1 20 0,-19 0 97,19-20-33,19 21-32,-19-2-32,-1-19 32,1 20-32,-1 1 32,1-1-64,1-20 0,-23 20 32,22 0 0,1 1 0,-2-1 0,1-20-32,-20 20 32,19 0-32,1 1 0,-1-1 32,1-20-161,0 20-31,-1 1 128,2-21 32,17 19-64,-17-18 32,18 19 64,-19-20 32,0 1-32,19 19 96,-19-20 64,19 0 161,-18 1-33,18 19 0,0-20-96,-19 20-96,0-20-96,19 21-32,-19-21 32,-1 0 32,22 20-32,-23-20 32,3 1 32,18 19 321,-19-20 159,0 20-287,19 0-161,-19-19-32,-1 18-64,1-18 0,19 19 64,-18-20-64,18 1 32,-19-1-32,19 20 0,1-20 64,-1 0-64,-18 1 32,17 19-32,-17-20 0,18 0 32,-19 1-64,-1-1 96,1 20-64,19-19-32,1-2 32,-21 2 32,22-1 128,-23 0 192,23 1-63,-22-1-33,21 20-64,-21-20 161,21 1-289,-1-1 0,2 0-64,-2 1 64,20-21 64,-19 20-32,-1 0 32,1 1 64,-1-1-32,0 0 1,2 0 127,-22 0 224,1 1-223,19 19 63,-39-20-224,20 20-288,1-19 736,-23 18-576,2 2 0,0 19 0,1-21 0,-21 2-192,20 19-192,-20 0-353,0-20-800,0 20-1058,-20 20-5572</inkml:trace>
  <inkml:trace contextRef="#ctx0" brushRef="#br0" timeOffset="32020.83">21319 4928 1825,'0'-20'2242,"0"20"-1057,-19 0 97,19 0 127,0 0 0,0 0 33,0 0-193,0 0-769,0 0-159,0 0-225,0 0 705,0 0-257,0 0 609,0-20-897,0 20 321,0 0-737,0 0 768,0 0-544,0 0 609,0 0-769,0 0 769,0 0-834,0 0 738,0 20-833,0-20 608,0 20-448,19-20 160,1 20-128,0 0 192,20 19 64,-21-19-128,21 0 161,1 20-225,-3-20 0,3 20 96,-3-21 32,3 22-160,-1-22 0,-1 1-96,-19 0 64,20-1-193,-21 2 161,21-1 32,-20-1-224,0-19-32,-20 20 31,21-1 33,-21-19 64,0 0 128,0 0 96,0 0-32,0 0 32,-21-19-32,-19 19 64,20-20-32,-19 1 160,-1-1-224,0-1 96,1-18-64,-1 19 0,-19 1-128,18-22 32,-18 22 96,19-21 32,-19 20-32,39 0 32,-20 0 0,21 0 0,-1 0 32,0 0 96,0 20 161,20 0-65,0-19 0,0 19-224,0 0-32,0 0-64,0 0 32,20 0 64,0 19 32,0-19-64,-1 20 0,21 0-96,0 20 192,-1-20-32,1 19-32,-1 1-96,22 1 128,-23-2 32,3-19-96,18 20 0,-19-20 0,0-1-96,-21 1 0,1-1 0,0-19 0,-20 0-449,0 0-672,-20 0-1794,20 0-9128</inkml:trace>
  <inkml:trace contextRef="#ctx0" brushRef="#br0" timeOffset="32802.87">20902 6299 2882,'-19'-20'12652,"-1"20"-11979,20 0 224,0 0-385,0-19 1,0 19-481,0 0 96,39 0-128,-19 19 64,20 1 128,-20 0-32,19-1-128,-19-19 0,0 21 64,1-1 0,-1-20 161,-20 0-33,0 19 32,0-19 96,-20 0-159,-1-19-65,1 19-96,0-20 0,-19-1 0,-1 21-32,0-19-96,1-1 64,19 0 64,0 1-32,20 19 384,0 0-192,0 0-192,20 0 128,0 19-128,0-19-32,19 20-32,1-20-160,-20 20-288,-1-20-385,-19 0-480,0 19-1762,0-19-8328</inkml:trace>
  <inkml:trace contextRef="#ctx0" brushRef="#br0" timeOffset="33478.91">19413 6974 10281,'0'0'1762,"-20"0"352,20 0-352,0 0-898,20 20 65,1-20-64,-21 20-352,20 0-321,18-20 32,-17 20-96,-1-20-32,0 20-32,0-20-64,-1 0 96,-19 0-96,0 0-96,0 0 0,0-20-128,-19 20 128,-1-20-32,0 0 96,0 20 64,-1-20-96,3 0 32,-2 20-161,20 0 706,0 0-449,0 0-64,0 0 32,20 0 128,-2 20-128,3 0-64,-1 0 32,0-20 32,0 20-96,-20-20-288,19 0-513,-19 20 0,0-20-1441,0 0-4773</inkml:trace>
  <inkml:trace contextRef="#ctx0" brushRef="#br0" timeOffset="34777.98">15603 10193 9160,'0'0'1249,"-21"0"-1313,21 0 609,0 0 448,0 0 64,0 0-160,0 0-289,0 0-191,0 0 63,0 0 161,0 0-33,21 0-255,-3 0-97,2 21 0,1-21-96,19 20 64,-22-1-128,23-19-96,-21 20-32,0 0-32,-1 0-32,1 0 0,0-20 160,-20 0-64,20 20 0,-20-20-32,0 0 192,0 0-31,-20 0-33,20 0-96,-20 0-64,0-20 32,1 0-1,-21 0-63,20 0-160,-19 0-64,-1-19-129,-1-1 161,2 20 96,-1 0 736,40 20-191,-20 0-225,20 0-32,0 0 0,0 20 64,20 19 97,20-18-97,-1-1 0,2 19 192,-1-19-288,-1 0 96,1 0-160,-20 0 0,19-1 64,-19 2-128,-20-21 64,20 19 0,-20-19-32,0 0-64,-20 0 96,20 0 64,-20-19-128,-19-2 0,19 2 0,-20-1-128,1-20-192,-1 0-289,-1 21 192,23-22 514,-3 22 383,1-1-192,0 20-160,20 0 353,-20 0-65,20 0-192,0 0-96,20 20-96,0-20 96,0 19-32,19 2 32,-19-1 32,21-1-32,-3 1-64,3 0-32,-21 0-96,19-20-192,-19 20-161,0-20 1,-20 0-97,0 0-415,0 0-1026,-20 0-2979</inkml:trace>
  <inkml:trace contextRef="#ctx0" brushRef="#br0" timeOffset="35953.05">13955 10988 864,'-21'0'2371,"1"0"-546,20 0 642,-20-19-834,20 19-95,0 0 159,-18 0 97,18 0-96,-21-20-353,21 20-448,0 0-289,0 0-159,0 0-321,0 0 0,21 20 96,-3-20 0,2 19-64,0 2-127,21-2 63,-23 1-96,23 1-32,-1-21 64,-21 19 32,21 1-32,-20 0-96,-20-20 96,20 20-128,-20-20 32,0 0-33,0 0-63,-20 0 32,20 0 32,-20 0-128,0 0 64,0-20-225,-19 20-127,19-40 95,-21 21-415,3-22-65,-3 22 256,21-21 577,2 20 128,-3 0 96,1 20 353,0-20 63,20 20 65,0 20-417,20-20-128,-20 20 96,41 0-127,-23-1 63,2-19 0,0 21 0,21-2 32,-23-19-256,23 20 96,-21 1-128,19-21-192,-19 19-385,0 1 0,0-20 33,-20 20 319,20-20 1,-20 0 192,-20 0 128,20 0 32,-20-20 0,0 20 32,-19-20 128,-1 1 128,20-2-160,-19 21-32,19-20 225,-1 1 63,21 19-32,-20 0-127,20 0 95,0 0-96,20 0 225,1 0-97,-1 19-32,19 1 161,1 1-129,-20-2-256,19 1-32,1-20-192,-20 20-192,19-20-225,-19 20-416,-20-20-1089,20 0-3171</inkml:trace>
  <inkml:trace contextRef="#ctx0" brushRef="#br0" timeOffset="36847.1">13934 11028 1,'0'-19'1888,"-20"19"867,20 0 192,0-21-769,-20 21-577,20 0-320,0 0-224,0 0-96,0 0 64,0 0-352,0 0-257,20 21 353,-20-2-192,41-19-193,-3 41-96,-17-22 1,19 1-353,-1 0 128,1 0-96,0 0 64,-21 0-161,1-20-159,0 0-160,0 0-769,-20 0-2435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11/26/2021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animation to block left</a:t>
            </a:r>
            <a:r>
              <a:rPr lang="en-US" baseline="0" dirty="0"/>
              <a:t> graph</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12</a:t>
            </a:fld>
            <a:endParaRPr lang="en-US"/>
          </a:p>
        </p:txBody>
      </p:sp>
    </p:spTree>
    <p:extLst>
      <p:ext uri="{BB962C8B-B14F-4D97-AF65-F5344CB8AC3E}">
        <p14:creationId xmlns:p14="http://schemas.microsoft.com/office/powerpoint/2010/main" val="612943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animation to block left</a:t>
            </a:r>
            <a:r>
              <a:rPr lang="en-US" baseline="0" dirty="0"/>
              <a:t> graph</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13</a:t>
            </a:fld>
            <a:endParaRPr lang="en-US"/>
          </a:p>
        </p:txBody>
      </p:sp>
    </p:spTree>
    <p:extLst>
      <p:ext uri="{BB962C8B-B14F-4D97-AF65-F5344CB8AC3E}">
        <p14:creationId xmlns:p14="http://schemas.microsoft.com/office/powerpoint/2010/main" val="3611186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as previous; change spacing to fill page</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14</a:t>
            </a:fld>
            <a:endParaRPr lang="en-US"/>
          </a:p>
        </p:txBody>
      </p:sp>
    </p:spTree>
    <p:extLst>
      <p:ext uri="{BB962C8B-B14F-4D97-AF65-F5344CB8AC3E}">
        <p14:creationId xmlns:p14="http://schemas.microsoft.com/office/powerpoint/2010/main" val="1592213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as previous; change spacing to fill page</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15</a:t>
            </a:fld>
            <a:endParaRPr lang="en-US"/>
          </a:p>
        </p:txBody>
      </p:sp>
    </p:spTree>
    <p:extLst>
      <p:ext uri="{BB962C8B-B14F-4D97-AF65-F5344CB8AC3E}">
        <p14:creationId xmlns:p14="http://schemas.microsoft.com/office/powerpoint/2010/main" val="3191404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as previous; change spacing to fill page</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16</a:t>
            </a:fld>
            <a:endParaRPr lang="en-US"/>
          </a:p>
        </p:txBody>
      </p:sp>
    </p:spTree>
    <p:extLst>
      <p:ext uri="{BB962C8B-B14F-4D97-AF65-F5344CB8AC3E}">
        <p14:creationId xmlns:p14="http://schemas.microsoft.com/office/powerpoint/2010/main" val="4116564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as previous; change spacing to fill page</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17</a:t>
            </a:fld>
            <a:endParaRPr lang="en-US"/>
          </a:p>
        </p:txBody>
      </p:sp>
    </p:spTree>
    <p:extLst>
      <p:ext uri="{BB962C8B-B14F-4D97-AF65-F5344CB8AC3E}">
        <p14:creationId xmlns:p14="http://schemas.microsoft.com/office/powerpoint/2010/main" val="3351763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FF38DAD-5F37-4EA5-A798-26ED1E453939}" type="slidenum">
              <a:rPr lang="en-US" smtClean="0"/>
              <a:pPr/>
              <a:t>26</a:t>
            </a:fld>
            <a:endParaRPr lang="en-US"/>
          </a:p>
        </p:txBody>
      </p:sp>
    </p:spTree>
    <p:extLst>
      <p:ext uri="{BB962C8B-B14F-4D97-AF65-F5344CB8AC3E}">
        <p14:creationId xmlns:p14="http://schemas.microsoft.com/office/powerpoint/2010/main" val="2627854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more unique colors (3-4)</a:t>
            </a:r>
          </a:p>
        </p:txBody>
      </p:sp>
      <p:sp>
        <p:nvSpPr>
          <p:cNvPr id="4" name="Slide Number Placeholder 3"/>
          <p:cNvSpPr>
            <a:spLocks noGrp="1"/>
          </p:cNvSpPr>
          <p:nvPr>
            <p:ph type="sldNum" sz="quarter" idx="10"/>
          </p:nvPr>
        </p:nvSpPr>
        <p:spPr/>
        <p:txBody>
          <a:bodyPr/>
          <a:lstStyle/>
          <a:p>
            <a:fld id="{8FF38DAD-5F37-4EA5-A798-26ED1E453939}" type="slidenum">
              <a:rPr lang="en-US" smtClean="0"/>
              <a:pPr/>
              <a:t>3</a:t>
            </a:fld>
            <a:endParaRPr lang="en-US"/>
          </a:p>
        </p:txBody>
      </p:sp>
    </p:spTree>
    <p:extLst>
      <p:ext uri="{BB962C8B-B14F-4D97-AF65-F5344CB8AC3E}">
        <p14:creationId xmlns:p14="http://schemas.microsoft.com/office/powerpoint/2010/main" val="2363485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Pca3d2d</a:t>
            </a:r>
            <a:r>
              <a:rPr lang="en-US" baseline="0" dirty="0"/>
              <a:t> in lecture-slides/assets/</a:t>
            </a:r>
            <a:r>
              <a:rPr lang="en-US" baseline="0" dirty="0" err="1"/>
              <a:t>pca</a:t>
            </a:r>
            <a:r>
              <a:rPr lang="en-US" baseline="0" dirty="0"/>
              <a:t>/</a:t>
            </a:r>
          </a:p>
          <a:p>
            <a:endParaRPr lang="en-US" baseline="0" dirty="0"/>
          </a:p>
          <a:p>
            <a:r>
              <a:rPr lang="en-US" baseline="0" dirty="0"/>
              <a:t>Label axes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4</a:t>
            </a:fld>
            <a:endParaRPr lang="en-US"/>
          </a:p>
        </p:txBody>
      </p:sp>
    </p:spTree>
    <p:extLst>
      <p:ext uri="{BB962C8B-B14F-4D97-AF65-F5344CB8AC3E}">
        <p14:creationId xmlns:p14="http://schemas.microsoft.com/office/powerpoint/2010/main" val="1929477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dots</a:t>
            </a:r>
          </a:p>
        </p:txBody>
      </p:sp>
      <p:sp>
        <p:nvSpPr>
          <p:cNvPr id="4" name="Slide Number Placeholder 3"/>
          <p:cNvSpPr>
            <a:spLocks noGrp="1"/>
          </p:cNvSpPr>
          <p:nvPr>
            <p:ph type="sldNum" sz="quarter" idx="10"/>
          </p:nvPr>
        </p:nvSpPr>
        <p:spPr/>
        <p:txBody>
          <a:bodyPr/>
          <a:lstStyle/>
          <a:p>
            <a:fld id="{8FF38DAD-5F37-4EA5-A798-26ED1E453939}" type="slidenum">
              <a:rPr lang="en-US" smtClean="0"/>
              <a:pPr/>
              <a:t>6</a:t>
            </a:fld>
            <a:endParaRPr lang="en-US"/>
          </a:p>
        </p:txBody>
      </p:sp>
    </p:spTree>
    <p:extLst>
      <p:ext uri="{BB962C8B-B14F-4D97-AF65-F5344CB8AC3E}">
        <p14:creationId xmlns:p14="http://schemas.microsoft.com/office/powerpoint/2010/main" val="1118079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points</a:t>
            </a:r>
            <a:r>
              <a:rPr lang="en-US" baseline="0" dirty="0"/>
              <a:t> look uncorrelated</a:t>
            </a:r>
          </a:p>
          <a:p>
            <a:endParaRPr lang="en-US" baseline="0" dirty="0"/>
          </a:p>
          <a:p>
            <a:r>
              <a:rPr lang="en-US" baseline="0" dirty="0"/>
              <a:t>US, Singapore in blue</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8</a:t>
            </a:fld>
            <a:endParaRPr lang="en-US"/>
          </a:p>
        </p:txBody>
      </p:sp>
    </p:spTree>
    <p:extLst>
      <p:ext uri="{BB962C8B-B14F-4D97-AF65-F5344CB8AC3E}">
        <p14:creationId xmlns:p14="http://schemas.microsoft.com/office/powerpoint/2010/main" val="329969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numbers to LATEX as well</a:t>
            </a:r>
          </a:p>
        </p:txBody>
      </p:sp>
      <p:sp>
        <p:nvSpPr>
          <p:cNvPr id="4" name="Slide Number Placeholder 3"/>
          <p:cNvSpPr>
            <a:spLocks noGrp="1"/>
          </p:cNvSpPr>
          <p:nvPr>
            <p:ph type="sldNum" sz="quarter" idx="10"/>
          </p:nvPr>
        </p:nvSpPr>
        <p:spPr/>
        <p:txBody>
          <a:bodyPr/>
          <a:lstStyle/>
          <a:p>
            <a:fld id="{8FF38DAD-5F37-4EA5-A798-26ED1E453939}" type="slidenum">
              <a:rPr lang="en-US" smtClean="0"/>
              <a:pPr/>
              <a:t>10</a:t>
            </a:fld>
            <a:endParaRPr lang="en-US"/>
          </a:p>
        </p:txBody>
      </p:sp>
    </p:spTree>
    <p:extLst>
      <p:ext uri="{BB962C8B-B14F-4D97-AF65-F5344CB8AC3E}">
        <p14:creationId xmlns:p14="http://schemas.microsoft.com/office/powerpoint/2010/main" val="2472396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animation to block left</a:t>
            </a:r>
            <a:r>
              <a:rPr lang="en-US" baseline="0" dirty="0"/>
              <a:t> graph</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11</a:t>
            </a:fld>
            <a:endParaRPr lang="en-US"/>
          </a:p>
        </p:txBody>
      </p:sp>
    </p:spTree>
    <p:extLst>
      <p:ext uri="{BB962C8B-B14F-4D97-AF65-F5344CB8AC3E}">
        <p14:creationId xmlns:p14="http://schemas.microsoft.com/office/powerpoint/2010/main" val="2472396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vertLeftWhite2</a:t>
            </a:r>
          </a:p>
        </p:txBody>
      </p:sp>
      <p:pic>
        <p:nvPicPr>
          <p:cNvPr id="13"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11/26/2021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block2x2White1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28.xml"/><Relationship Id="rId7" Type="http://schemas.openxmlformats.org/officeDocument/2006/relationships/image" Target="../media/image19.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notesSlide" Target="../notesSlides/notesSlide9.xml"/><Relationship Id="rId11" Type="http://schemas.openxmlformats.org/officeDocument/2006/relationships/image" Target="../media/image37.emf"/><Relationship Id="rId5" Type="http://schemas.openxmlformats.org/officeDocument/2006/relationships/slideLayout" Target="../slideLayouts/slideLayout12.xml"/><Relationship Id="rId10" Type="http://schemas.openxmlformats.org/officeDocument/2006/relationships/customXml" Target="../ink/ink2.xml"/><Relationship Id="rId4" Type="http://schemas.openxmlformats.org/officeDocument/2006/relationships/tags" Target="../tags/tag29.xml"/><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tags" Target="../tags/tag35.xml"/><Relationship Id="rId7" Type="http://schemas.openxmlformats.org/officeDocument/2006/relationships/image" Target="../media/image30.png"/><Relationship Id="rId12" Type="http://schemas.openxmlformats.org/officeDocument/2006/relationships/image" Target="../media/image42.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slideLayout" Target="../slideLayouts/slideLayout12.xml"/><Relationship Id="rId11" Type="http://schemas.openxmlformats.org/officeDocument/2006/relationships/image" Target="../media/image35.png"/><Relationship Id="rId5" Type="http://schemas.openxmlformats.org/officeDocument/2006/relationships/tags" Target="../tags/tag37.xml"/><Relationship Id="rId10" Type="http://schemas.openxmlformats.org/officeDocument/2006/relationships/image" Target="../media/image34.png"/><Relationship Id="rId4" Type="http://schemas.openxmlformats.org/officeDocument/2006/relationships/tags" Target="../tags/tag36.xml"/><Relationship Id="rId9"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36.png"/><Relationship Id="rId5" Type="http://schemas.openxmlformats.org/officeDocument/2006/relationships/image" Target="../media/image30.png"/><Relationship Id="rId4"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image" Target="../media/image40.png"/><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image" Target="../media/image39.png"/><Relationship Id="rId17" Type="http://schemas.openxmlformats.org/officeDocument/2006/relationships/image" Target="../media/image45.png"/><Relationship Id="rId2" Type="http://schemas.openxmlformats.org/officeDocument/2006/relationships/tags" Target="../tags/tag42.xml"/><Relationship Id="rId16" Type="http://schemas.openxmlformats.org/officeDocument/2006/relationships/image" Target="../media/image44.png"/><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image" Target="../media/image38.png"/><Relationship Id="rId5" Type="http://schemas.openxmlformats.org/officeDocument/2006/relationships/tags" Target="../tags/tag45.xml"/><Relationship Id="rId15" Type="http://schemas.openxmlformats.org/officeDocument/2006/relationships/image" Target="../media/image43.png"/><Relationship Id="rId10" Type="http://schemas.openxmlformats.org/officeDocument/2006/relationships/image" Target="../media/image37.png"/><Relationship Id="rId4" Type="http://schemas.openxmlformats.org/officeDocument/2006/relationships/tags" Target="../tags/tag44.xml"/><Relationship Id="rId9" Type="http://schemas.openxmlformats.org/officeDocument/2006/relationships/slideLayout" Target="../slideLayouts/slideLayout12.xml"/><Relationship Id="rId14"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tags" Target="../tags/tag51.xml"/><Relationship Id="rId7" Type="http://schemas.openxmlformats.org/officeDocument/2006/relationships/image" Target="../media/image47.pn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46.png"/><Relationship Id="rId5" Type="http://schemas.openxmlformats.org/officeDocument/2006/relationships/slideLayout" Target="../slideLayouts/slideLayout12.xml"/><Relationship Id="rId4" Type="http://schemas.openxmlformats.org/officeDocument/2006/relationships/tags" Target="../tags/tag52.xml"/><Relationship Id="rId9" Type="http://schemas.openxmlformats.org/officeDocument/2006/relationships/image" Target="../media/image49.png"/></Relationships>
</file>

<file path=ppt/slides/_rels/slide26.xml.rels><?xml version="1.0" encoding="UTF-8" standalone="yes"?>
<Relationships xmlns="http://schemas.openxmlformats.org/package/2006/relationships"><Relationship Id="rId8" Type="http://schemas.openxmlformats.org/officeDocument/2006/relationships/tags" Target="../tags/tag60.xml"/><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tags" Target="../tags/tag55.xml"/><Relationship Id="rId7" Type="http://schemas.openxmlformats.org/officeDocument/2006/relationships/tags" Target="../tags/tag59.xml"/><Relationship Id="rId12" Type="http://schemas.openxmlformats.org/officeDocument/2006/relationships/notesSlide" Target="../notesSlides/notesSlide18.xml"/><Relationship Id="rId17" Type="http://schemas.openxmlformats.org/officeDocument/2006/relationships/image" Target="../media/image54.png"/><Relationship Id="rId2" Type="http://schemas.openxmlformats.org/officeDocument/2006/relationships/tags" Target="../tags/tag54.xml"/><Relationship Id="rId16" Type="http://schemas.openxmlformats.org/officeDocument/2006/relationships/image" Target="../media/image53.png"/><Relationship Id="rId20" Type="http://schemas.openxmlformats.org/officeDocument/2006/relationships/image" Target="../media/image57.png"/><Relationship Id="rId1" Type="http://schemas.openxmlformats.org/officeDocument/2006/relationships/tags" Target="../tags/tag53.xml"/><Relationship Id="rId6" Type="http://schemas.openxmlformats.org/officeDocument/2006/relationships/tags" Target="../tags/tag58.xml"/><Relationship Id="rId11" Type="http://schemas.openxmlformats.org/officeDocument/2006/relationships/slideLayout" Target="../slideLayouts/slideLayout12.xml"/><Relationship Id="rId5" Type="http://schemas.openxmlformats.org/officeDocument/2006/relationships/tags" Target="../tags/tag57.xml"/><Relationship Id="rId15" Type="http://schemas.openxmlformats.org/officeDocument/2006/relationships/image" Target="../media/image52.png"/><Relationship Id="rId10" Type="http://schemas.openxmlformats.org/officeDocument/2006/relationships/tags" Target="../tags/tag62.xml"/><Relationship Id="rId19" Type="http://schemas.openxmlformats.org/officeDocument/2006/relationships/image" Target="../media/image56.png"/><Relationship Id="rId4" Type="http://schemas.openxmlformats.org/officeDocument/2006/relationships/tags" Target="../tags/tag56.xml"/><Relationship Id="rId9" Type="http://schemas.openxmlformats.org/officeDocument/2006/relationships/tags" Target="../tags/tag61.xml"/><Relationship Id="rId14" Type="http://schemas.openxmlformats.org/officeDocument/2006/relationships/image" Target="../media/image51.png"/></Relationships>
</file>

<file path=ppt/slides/_rels/slide3.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image" Target="../media/image4.png"/><Relationship Id="rId18" Type="http://schemas.openxmlformats.org/officeDocument/2006/relationships/image" Target="../media/image9.png"/><Relationship Id="rId3" Type="http://schemas.openxmlformats.org/officeDocument/2006/relationships/tags" Target="../tags/tag6.xml"/><Relationship Id="rId21" Type="http://schemas.openxmlformats.org/officeDocument/2006/relationships/image" Target="../media/image2.png"/><Relationship Id="rId7" Type="http://schemas.openxmlformats.org/officeDocument/2006/relationships/tags" Target="../tags/tag10.xml"/><Relationship Id="rId12" Type="http://schemas.openxmlformats.org/officeDocument/2006/relationships/notesSlide" Target="../notesSlides/notesSlide2.xml"/><Relationship Id="rId17" Type="http://schemas.openxmlformats.org/officeDocument/2006/relationships/image" Target="../media/image8.png"/><Relationship Id="rId2" Type="http://schemas.openxmlformats.org/officeDocument/2006/relationships/tags" Target="../tags/tag5.xml"/><Relationship Id="rId16" Type="http://schemas.openxmlformats.org/officeDocument/2006/relationships/image" Target="../media/image7.png"/><Relationship Id="rId20" Type="http://schemas.openxmlformats.org/officeDocument/2006/relationships/image" Target="../media/image11.png"/><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slideLayout" Target="../slideLayouts/slideLayout12.xml"/><Relationship Id="rId24" Type="http://schemas.openxmlformats.org/officeDocument/2006/relationships/image" Target="../media/image14.emf"/><Relationship Id="rId5" Type="http://schemas.openxmlformats.org/officeDocument/2006/relationships/tags" Target="../tags/tag8.xml"/><Relationship Id="rId15" Type="http://schemas.openxmlformats.org/officeDocument/2006/relationships/image" Target="../media/image6.png"/><Relationship Id="rId23" Type="http://schemas.openxmlformats.org/officeDocument/2006/relationships/customXml" Target="../ink/ink1.xml"/><Relationship Id="rId10" Type="http://schemas.openxmlformats.org/officeDocument/2006/relationships/tags" Target="../tags/tag13.xml"/><Relationship Id="rId19" Type="http://schemas.openxmlformats.org/officeDocument/2006/relationships/image" Target="../media/image10.png"/><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image" Target="../media/image5.png"/><Relationship Id="rId22"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14.jpeg"/><Relationship Id="rId18" Type="http://schemas.openxmlformats.org/officeDocument/2006/relationships/image" Target="../media/image16.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3.jpeg"/><Relationship Id="rId17" Type="http://schemas.openxmlformats.org/officeDocument/2006/relationships/image" Target="../media/image4.png"/><Relationship Id="rId2" Type="http://schemas.openxmlformats.org/officeDocument/2006/relationships/tags" Target="../tags/tag15.xml"/><Relationship Id="rId16" Type="http://schemas.openxmlformats.org/officeDocument/2006/relationships/image" Target="../media/image15.png"/><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12.jpeg"/><Relationship Id="rId5" Type="http://schemas.openxmlformats.org/officeDocument/2006/relationships/tags" Target="../tags/tag18.xml"/><Relationship Id="rId15" Type="http://schemas.openxmlformats.org/officeDocument/2006/relationships/image" Target="../media/image3.png"/><Relationship Id="rId10" Type="http://schemas.openxmlformats.org/officeDocument/2006/relationships/notesSlide" Target="../notesSlides/notesSlide3.xml"/><Relationship Id="rId4" Type="http://schemas.openxmlformats.org/officeDocument/2006/relationships/tags" Target="../tags/tag17.xml"/><Relationship Id="rId9" Type="http://schemas.openxmlformats.org/officeDocument/2006/relationships/slideLayout" Target="../slideLayouts/slideLayout12.xml"/><Relationship Id="rId1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4.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2.xml"/><Relationship Id="rId7" Type="http://schemas.openxmlformats.org/officeDocument/2006/relationships/image" Target="../media/image17.jpe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344377" y="5618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000" dirty="0">
                <a:solidFill>
                  <a:schemeClr val="tx1">
                    <a:lumMod val="75000"/>
                    <a:lumOff val="25000"/>
                  </a:schemeClr>
                </a:solidFill>
              </a:rPr>
              <a:t>Dimensionality Reduction</a:t>
            </a:r>
          </a:p>
        </p:txBody>
      </p:sp>
      <p:cxnSp>
        <p:nvCxnSpPr>
          <p:cNvPr id="6" name="Straight Connector 5"/>
          <p:cNvCxnSpPr/>
          <p:nvPr/>
        </p:nvCxnSpPr>
        <p:spPr>
          <a:xfrm>
            <a:off x="2401992" y="20743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2368127" y="1962150"/>
            <a:ext cx="4407745" cy="1676400"/>
          </a:xfrm>
        </p:spPr>
        <p:txBody>
          <a:bodyPr>
            <a:noAutofit/>
          </a:bodyPr>
          <a:lstStyle/>
          <a:p>
            <a:r>
              <a:rPr lang="en-US" sz="4000" dirty="0">
                <a:solidFill>
                  <a:schemeClr val="tx1">
                    <a:lumMod val="75000"/>
                    <a:lumOff val="25000"/>
                  </a:schemeClr>
                </a:solidFill>
              </a:rPr>
              <a:t>Motivation I: </a:t>
            </a:r>
            <a:br>
              <a:rPr lang="en-US" sz="4000" dirty="0">
                <a:solidFill>
                  <a:schemeClr val="tx1">
                    <a:lumMod val="75000"/>
                    <a:lumOff val="25000"/>
                  </a:schemeClr>
                </a:solidFill>
              </a:rPr>
            </a:br>
            <a:r>
              <a:rPr lang="en-US" sz="4000" dirty="0">
                <a:solidFill>
                  <a:schemeClr val="tx1">
                    <a:lumMod val="75000"/>
                    <a:lumOff val="25000"/>
                  </a:schemeClr>
                </a:solidFill>
              </a:rPr>
              <a:t>Data Compression</a:t>
            </a:r>
          </a:p>
        </p:txBody>
      </p:sp>
    </p:spTree>
    <p:extLst>
      <p:ext uri="{BB962C8B-B14F-4D97-AF65-F5344CB8AC3E}">
        <p14:creationId xmlns:p14="http://schemas.microsoft.com/office/powerpoint/2010/main" val="763718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a:t>Principal Component Analysis (PCA) problem formulation</a:t>
            </a:r>
          </a:p>
        </p:txBody>
      </p:sp>
      <p:pic>
        <p:nvPicPr>
          <p:cNvPr id="15" name="Picture">
            <a:extLst>
              <a:ext uri="{FF2B5EF4-FFF2-40B4-BE49-F238E27FC236}">
                <a16:creationId xmlns:a16="http://schemas.microsoft.com/office/drawing/2014/main" id="{ABF0568D-61E8-4B59-9248-ED38C7ED5673}"/>
              </a:ext>
            </a:extLst>
          </p:cNvPr>
          <p:cNvPicPr/>
          <p:nvPr/>
        </p:nvPicPr>
        <p:blipFill>
          <a:blip r:embed="rId3"/>
          <a:stretch>
            <a:fillRect/>
          </a:stretch>
        </p:blipFill>
        <p:spPr bwMode="auto">
          <a:xfrm>
            <a:off x="323850" y="1046366"/>
            <a:ext cx="4248150" cy="3422194"/>
          </a:xfrm>
          <a:prstGeom prst="rect">
            <a:avLst/>
          </a:prstGeom>
          <a:noFill/>
          <a:ln w="9525">
            <a:noFill/>
            <a:headEnd/>
            <a:tailEnd/>
          </a:ln>
        </p:spPr>
      </p:pic>
      <p:sp>
        <p:nvSpPr>
          <p:cNvPr id="17" name="文本框 16">
            <a:extLst>
              <a:ext uri="{FF2B5EF4-FFF2-40B4-BE49-F238E27FC236}">
                <a16:creationId xmlns:a16="http://schemas.microsoft.com/office/drawing/2014/main" id="{722F7604-1A49-4C06-AB3C-8F2206F25354}"/>
              </a:ext>
            </a:extLst>
          </p:cNvPr>
          <p:cNvSpPr txBox="1"/>
          <p:nvPr/>
        </p:nvSpPr>
        <p:spPr>
          <a:xfrm>
            <a:off x="4953000" y="709156"/>
            <a:ext cx="3810000" cy="2953373"/>
          </a:xfrm>
          <a:prstGeom prst="rect">
            <a:avLst/>
          </a:prstGeom>
          <a:noFill/>
        </p:spPr>
        <p:txBody>
          <a:bodyPr wrap="square">
            <a:spAutoFit/>
          </a:bodyPr>
          <a:lstStyle/>
          <a:p>
            <a:pPr indent="266700"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PCA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中，我们要做的是找到一个方向向量（</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Vector direction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），当我们把所有的数据都投射到该向量上时，我们希望投射平均均方误差能尽可能地小。方向向量是一个经过原点的向量，而投射误差是从特征向量向该方向向量作垂线的长度。</a:t>
            </a:r>
          </a:p>
        </p:txBody>
      </p:sp>
    </p:spTree>
    <p:extLst>
      <p:ext uri="{BB962C8B-B14F-4D97-AF65-F5344CB8AC3E}">
        <p14:creationId xmlns:p14="http://schemas.microsoft.com/office/powerpoint/2010/main" val="1297853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Arrow Connector 31"/>
          <p:cNvCxnSpPr/>
          <p:nvPr/>
        </p:nvCxnSpPr>
        <p:spPr>
          <a:xfrm flipV="1">
            <a:off x="2525775" y="1240206"/>
            <a:ext cx="0" cy="2870795"/>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567364" y="2900346"/>
            <a:ext cx="3810000"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Cross 33"/>
          <p:cNvSpPr/>
          <p:nvPr/>
        </p:nvSpPr>
        <p:spPr>
          <a:xfrm rot="2734294">
            <a:off x="2894569" y="2397617"/>
            <a:ext cx="202023" cy="202023"/>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ross 34"/>
          <p:cNvSpPr/>
          <p:nvPr/>
        </p:nvSpPr>
        <p:spPr>
          <a:xfrm rot="2734294">
            <a:off x="3536381" y="1662807"/>
            <a:ext cx="202023" cy="202023"/>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ross 35"/>
          <p:cNvSpPr/>
          <p:nvPr/>
        </p:nvSpPr>
        <p:spPr>
          <a:xfrm rot="2734294">
            <a:off x="3465166" y="2220713"/>
            <a:ext cx="202023" cy="202023"/>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ross 36"/>
          <p:cNvSpPr/>
          <p:nvPr/>
        </p:nvSpPr>
        <p:spPr>
          <a:xfrm rot="2734294">
            <a:off x="880014" y="3838507"/>
            <a:ext cx="202023" cy="202023"/>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ross 37"/>
          <p:cNvSpPr/>
          <p:nvPr/>
        </p:nvSpPr>
        <p:spPr>
          <a:xfrm rot="2734294">
            <a:off x="1590193" y="3681335"/>
            <a:ext cx="202023" cy="202023"/>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2632598" y="1050539"/>
            <a:ext cx="120015" cy="163830"/>
          </a:xfrm>
          <a:prstGeom prst="rect">
            <a:avLst/>
          </a:prstGeom>
        </p:spPr>
      </p:pic>
      <p:pic>
        <p:nvPicPr>
          <p:cNvPr id="42" name="Picture 41"/>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4169060" y="3120472"/>
            <a:ext cx="208304" cy="140649"/>
          </a:xfrm>
          <a:prstGeom prst="rect">
            <a:avLst/>
          </a:prstGeom>
        </p:spPr>
      </p:pic>
      <p:grpSp>
        <p:nvGrpSpPr>
          <p:cNvPr id="48" name="Group 47"/>
          <p:cNvGrpSpPr/>
          <p:nvPr/>
        </p:nvGrpSpPr>
        <p:grpSpPr>
          <a:xfrm>
            <a:off x="4572000" y="1047750"/>
            <a:ext cx="3810000" cy="3060462"/>
            <a:chOff x="838200" y="949289"/>
            <a:chExt cx="3158164" cy="2536861"/>
          </a:xfrm>
        </p:grpSpPr>
        <p:cxnSp>
          <p:nvCxnSpPr>
            <p:cNvPr id="49" name="Straight Arrow Connector 48"/>
            <p:cNvCxnSpPr/>
            <p:nvPr/>
          </p:nvCxnSpPr>
          <p:spPr>
            <a:xfrm flipV="1">
              <a:off x="2461555" y="1106507"/>
              <a:ext cx="0" cy="2379643"/>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838200" y="2482621"/>
              <a:ext cx="3158164"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Cross 50"/>
            <p:cNvSpPr/>
            <p:nvPr/>
          </p:nvSpPr>
          <p:spPr>
            <a:xfrm rot="2734294">
              <a:off x="2767254" y="2065901"/>
              <a:ext cx="167460" cy="167460"/>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ross 51"/>
            <p:cNvSpPr/>
            <p:nvPr/>
          </p:nvSpPr>
          <p:spPr>
            <a:xfrm rot="2734294">
              <a:off x="3299261" y="1456807"/>
              <a:ext cx="167460" cy="167460"/>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ross 52"/>
            <p:cNvSpPr/>
            <p:nvPr/>
          </p:nvSpPr>
          <p:spPr>
            <a:xfrm rot="2734294">
              <a:off x="3240230" y="1919263"/>
              <a:ext cx="167460" cy="167460"/>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ross 53"/>
            <p:cNvSpPr/>
            <p:nvPr/>
          </p:nvSpPr>
          <p:spPr>
            <a:xfrm rot="2734294">
              <a:off x="1097360" y="3260276"/>
              <a:ext cx="167460" cy="167460"/>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ross 54"/>
            <p:cNvSpPr/>
            <p:nvPr/>
          </p:nvSpPr>
          <p:spPr>
            <a:xfrm rot="2734294">
              <a:off x="1686038" y="3129994"/>
              <a:ext cx="167460" cy="167460"/>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5"/>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550102" y="949289"/>
              <a:ext cx="177093" cy="116586"/>
            </a:xfrm>
            <a:prstGeom prst="rect">
              <a:avLst/>
            </a:prstGeom>
          </p:spPr>
        </p:pic>
        <p:pic>
          <p:nvPicPr>
            <p:cNvPr id="57" name="Picture 56"/>
            <p:cNvPicPr>
              <a:picLocks noChangeAspect="1"/>
            </p:cNvPicPr>
            <p:nvPr>
              <p:custDataLst>
                <p:tags r:id="rId4"/>
              </p:custDataLst>
            </p:nvPr>
          </p:nvPicPr>
          <p:blipFill>
            <a:blip r:embed="rId8" cstate="print">
              <a:extLst>
                <a:ext uri="{28A0092B-C50C-407E-A947-70E740481C1C}">
                  <a14:useLocalDpi xmlns:a14="http://schemas.microsoft.com/office/drawing/2010/main" val="0"/>
                </a:ext>
              </a:extLst>
            </a:blip>
            <a:stretch>
              <a:fillRect/>
            </a:stretch>
          </p:blipFill>
          <p:spPr>
            <a:xfrm>
              <a:off x="3823698" y="2665086"/>
              <a:ext cx="172666" cy="116586"/>
            </a:xfrm>
            <a:prstGeom prst="rect">
              <a:avLst/>
            </a:prstGeom>
          </p:spPr>
        </p:pic>
      </p:grpSp>
      <p:sp>
        <p:nvSpPr>
          <p:cNvPr id="136" name="TextBox 135"/>
          <p:cNvSpPr txBox="1"/>
          <p:nvPr/>
        </p:nvSpPr>
        <p:spPr>
          <a:xfrm>
            <a:off x="224464" y="118318"/>
            <a:ext cx="8305800" cy="523220"/>
          </a:xfrm>
          <a:prstGeom prst="rect">
            <a:avLst/>
          </a:prstGeom>
          <a:noFill/>
        </p:spPr>
        <p:txBody>
          <a:bodyPr wrap="square" rtlCol="0">
            <a:spAutoFit/>
          </a:bodyPr>
          <a:lstStyle/>
          <a:p>
            <a:r>
              <a:rPr lang="en-US" sz="2800" b="1" dirty="0">
                <a:solidFill>
                  <a:srgbClr val="FF0000"/>
                </a:solidFill>
              </a:rPr>
              <a:t>PCA is not linear regression</a:t>
            </a:r>
          </a:p>
        </p:txBody>
      </p:sp>
      <mc:AlternateContent xmlns:mc="http://schemas.openxmlformats.org/markup-compatibility/2006" xmlns:p14="http://schemas.microsoft.com/office/powerpoint/2010/main">
        <mc:Choice Requires="p14">
          <p:contentPart p14:bwMode="auto" r:id="rId10">
            <p14:nvContentPartPr>
              <p14:cNvPr id="6" name="Ink 5"/>
              <p14:cNvContentPartPr/>
              <p14:nvPr/>
            </p14:nvContentPartPr>
            <p14:xfrm>
              <a:off x="728280" y="987120"/>
              <a:ext cx="7490520" cy="3319200"/>
            </p14:xfrm>
          </p:contentPart>
        </mc:Choice>
        <mc:Fallback xmlns="">
          <p:pic>
            <p:nvPicPr>
              <p:cNvPr id="6" name="Ink 5"/>
              <p:cNvPicPr/>
              <p:nvPr/>
            </p:nvPicPr>
            <p:blipFill>
              <a:blip r:embed="rId11"/>
              <a:stretch>
                <a:fillRect/>
              </a:stretch>
            </p:blipFill>
            <p:spPr>
              <a:xfrm>
                <a:off x="720000" y="978840"/>
                <a:ext cx="7510680" cy="3335760"/>
              </a:xfrm>
              <a:prstGeom prst="rect">
                <a:avLst/>
              </a:prstGeom>
            </p:spPr>
          </p:pic>
        </mc:Fallback>
      </mc:AlternateContent>
    </p:spTree>
    <p:extLst>
      <p:ext uri="{BB962C8B-B14F-4D97-AF65-F5344CB8AC3E}">
        <p14:creationId xmlns:p14="http://schemas.microsoft.com/office/powerpoint/2010/main" val="2351740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224464" y="118318"/>
            <a:ext cx="8305800" cy="523220"/>
          </a:xfrm>
          <a:prstGeom prst="rect">
            <a:avLst/>
          </a:prstGeom>
          <a:noFill/>
        </p:spPr>
        <p:txBody>
          <a:bodyPr wrap="square" rtlCol="0">
            <a:spAutoFit/>
          </a:bodyPr>
          <a:lstStyle/>
          <a:p>
            <a:r>
              <a:rPr lang="en-US" sz="2800" b="1" dirty="0">
                <a:solidFill>
                  <a:srgbClr val="FF0000"/>
                </a:solidFill>
              </a:rPr>
              <a:t>PCA is not linear regression</a:t>
            </a:r>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42BD76D0-4641-47A9-B6EC-6782E5F73F24}"/>
                  </a:ext>
                </a:extLst>
              </p:cNvPr>
              <p:cNvSpPr txBox="1"/>
              <p:nvPr/>
            </p:nvSpPr>
            <p:spPr>
              <a:xfrm>
                <a:off x="304800" y="669276"/>
                <a:ext cx="8305800" cy="2555123"/>
              </a:xfrm>
              <a:prstGeom prst="rect">
                <a:avLst/>
              </a:prstGeom>
              <a:noFill/>
            </p:spPr>
            <p:txBody>
              <a:bodyPr wrap="square">
                <a:spAutoFit/>
              </a:bodyPr>
              <a:lstStyle/>
              <a:p>
                <a:pPr indent="266700" algn="just">
                  <a:lnSpc>
                    <a:spcPct val="150000"/>
                  </a:lnSpc>
                </a:pPr>
                <a:r>
                  <a:rPr lang="zh-CN" altLang="en-US" kern="100" dirty="0">
                    <a:latin typeface="Calibri" panose="020F0502020204030204" pitchFamily="34" charset="0"/>
                    <a:ea typeface="宋体" panose="02010600030101010101" pitchFamily="2" charset="-122"/>
                    <a:cs typeface="Times New Roman" panose="02020603050405020304" pitchFamily="18" charset="0"/>
                  </a:rPr>
                  <a:t>总结：</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给出主成分分析问题的描述：</a:t>
                </a:r>
              </a:p>
              <a:p>
                <a:pPr indent="266700"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问题是要将</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维数据降至</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𝑘</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维，目标是找到向量</a:t>
                </a:r>
                <a14:m>
                  <m:oMath xmlns:m="http://schemas.openxmlformats.org/officeDocument/2006/math">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p>
                    </m:sSup>
                  </m:oMath>
                </a14:m>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14:m>
                  <m:oMath xmlns:m="http://schemas.openxmlformats.org/officeDocument/2006/math">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p>
                    </m:sSup>
                  </m:oMath>
                </a14:m>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14:m>
                  <m:oMath xmlns:m="http://schemas.openxmlformats.org/officeDocument/2006/math">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up>
                    </m:sSup>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使得总的投射误差最小。主成分分析与线性回顾的比较：</a:t>
                </a:r>
              </a:p>
              <a:p>
                <a:pPr indent="266700"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主成分分析与线性回归是两种不同的算法。主成分分析最小化的是投射误差（</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Projected Error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），而线性回归尝试的是最小化预测误差。线性回归的目的是预测结果，而主成分分析不作任何预测。</a:t>
                </a:r>
              </a:p>
            </p:txBody>
          </p:sp>
        </mc:Choice>
        <mc:Fallback xmlns="">
          <p:sp>
            <p:nvSpPr>
              <p:cNvPr id="24" name="文本框 23">
                <a:extLst>
                  <a:ext uri="{FF2B5EF4-FFF2-40B4-BE49-F238E27FC236}">
                    <a16:creationId xmlns:a16="http://schemas.microsoft.com/office/drawing/2014/main" id="{42BD76D0-4641-47A9-B6EC-6782E5F73F24}"/>
                  </a:ext>
                </a:extLst>
              </p:cNvPr>
              <p:cNvSpPr txBox="1">
                <a:spLocks noRot="1" noChangeAspect="1" noMove="1" noResize="1" noEditPoints="1" noAdjustHandles="1" noChangeArrowheads="1" noChangeShapeType="1" noTextEdit="1"/>
              </p:cNvSpPr>
              <p:nvPr/>
            </p:nvSpPr>
            <p:spPr>
              <a:xfrm>
                <a:off x="304800" y="669276"/>
                <a:ext cx="8305800" cy="2555123"/>
              </a:xfrm>
              <a:prstGeom prst="rect">
                <a:avLst/>
              </a:prstGeom>
              <a:blipFill>
                <a:blip r:embed="rId3"/>
                <a:stretch>
                  <a:fillRect l="-587" r="-514" b="-21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B64CD572-20F9-4E20-9F54-67AA36ED505D}"/>
                  </a:ext>
                </a:extLst>
              </p:cNvPr>
              <p:cNvSpPr txBox="1"/>
              <p:nvPr/>
            </p:nvSpPr>
            <p:spPr>
              <a:xfrm>
                <a:off x="220025" y="3182845"/>
                <a:ext cx="8305800" cy="1291379"/>
              </a:xfrm>
              <a:prstGeom prst="rect">
                <a:avLst/>
              </a:prstGeom>
              <a:noFill/>
            </p:spPr>
            <p:txBody>
              <a:bodyPr wrap="square">
                <a:spAutoFit/>
              </a:bodyPr>
              <a:lstStyle/>
              <a:p>
                <a:pPr indent="267970" algn="just">
                  <a:lnSpc>
                    <a:spcPct val="150000"/>
                  </a:lnSpc>
                </a:pP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PCA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将</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个特征降维到</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𝑘</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个，可以用来进行数据压缩，如果</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维的向量最后可以用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维来表示，那么压缩率为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90%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。同样图像处理领域的</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KL</a:t>
                </a: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变换</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使用</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PCA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做图像压缩。但</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PCA</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要保证降维后，还要保证数据的特性损失最小。</a:t>
                </a:r>
              </a:p>
            </p:txBody>
          </p:sp>
        </mc:Choice>
        <mc:Fallback xmlns="">
          <p:sp>
            <p:nvSpPr>
              <p:cNvPr id="26" name="文本框 25">
                <a:extLst>
                  <a:ext uri="{FF2B5EF4-FFF2-40B4-BE49-F238E27FC236}">
                    <a16:creationId xmlns:a16="http://schemas.microsoft.com/office/drawing/2014/main" id="{B64CD572-20F9-4E20-9F54-67AA36ED505D}"/>
                  </a:ext>
                </a:extLst>
              </p:cNvPr>
              <p:cNvSpPr txBox="1">
                <a:spLocks noRot="1" noChangeAspect="1" noMove="1" noResize="1" noEditPoints="1" noAdjustHandles="1" noChangeArrowheads="1" noChangeShapeType="1" noTextEdit="1"/>
              </p:cNvSpPr>
              <p:nvPr/>
            </p:nvSpPr>
            <p:spPr>
              <a:xfrm>
                <a:off x="220025" y="3182845"/>
                <a:ext cx="8305800" cy="1291379"/>
              </a:xfrm>
              <a:prstGeom prst="rect">
                <a:avLst/>
              </a:prstGeom>
              <a:blipFill>
                <a:blip r:embed="rId4"/>
                <a:stretch>
                  <a:fillRect l="-587" r="-587" b="-70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6485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224464" y="118318"/>
            <a:ext cx="8305800" cy="523220"/>
          </a:xfrm>
          <a:prstGeom prst="rect">
            <a:avLst/>
          </a:prstGeom>
          <a:noFill/>
        </p:spPr>
        <p:txBody>
          <a:bodyPr wrap="square" rtlCol="0">
            <a:spAutoFit/>
          </a:bodyPr>
          <a:lstStyle/>
          <a:p>
            <a:r>
              <a:rPr lang="en-US" sz="2800" b="1" dirty="0">
                <a:solidFill>
                  <a:srgbClr val="FF0000"/>
                </a:solidFill>
              </a:rPr>
              <a:t>PCA is not linear regression</a:t>
            </a:r>
          </a:p>
        </p:txBody>
      </p:sp>
      <p:sp>
        <p:nvSpPr>
          <p:cNvPr id="6" name="文本框 5">
            <a:extLst>
              <a:ext uri="{FF2B5EF4-FFF2-40B4-BE49-F238E27FC236}">
                <a16:creationId xmlns:a16="http://schemas.microsoft.com/office/drawing/2014/main" id="{806788A5-AB09-43EC-B9E2-A5DD853BA282}"/>
              </a:ext>
            </a:extLst>
          </p:cNvPr>
          <p:cNvSpPr txBox="1"/>
          <p:nvPr/>
        </p:nvSpPr>
        <p:spPr>
          <a:xfrm>
            <a:off x="224464" y="641538"/>
            <a:ext cx="8695072" cy="2537874"/>
          </a:xfrm>
          <a:prstGeom prst="rect">
            <a:avLst/>
          </a:prstGeom>
          <a:noFill/>
        </p:spPr>
        <p:txBody>
          <a:bodyPr wrap="square">
            <a:spAutoFit/>
          </a:bodyPr>
          <a:lstStyle/>
          <a:p>
            <a:pPr indent="267970" algn="just">
              <a:lnSpc>
                <a:spcPct val="150000"/>
              </a:lnSpc>
            </a:pP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PCA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技术的一大好处是对数据进行降维的处理。我们可以对新求出的</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主元</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向量的重要性进行排序，根据需要取前面最重要的部分，将后面的维数省去，可以达到降维从而简化模型或是对数据进行压缩的效果。同时最大程度的保持了原有数据的信息。</a:t>
            </a:r>
          </a:p>
          <a:p>
            <a:pPr indent="267970" algn="just">
              <a:lnSpc>
                <a:spcPct val="150000"/>
              </a:lnSpc>
            </a:pP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PCA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技术的一个很大的优点是，它是完全无参数限制的。在</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PCA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的计算过程中完全不需要人为的设定参数或是根据任何经验模型对计算进行干预，最后的结果只与数据相关，与用户是独立的。</a:t>
            </a:r>
          </a:p>
        </p:txBody>
      </p:sp>
    </p:spTree>
    <p:extLst>
      <p:ext uri="{BB962C8B-B14F-4D97-AF65-F5344CB8AC3E}">
        <p14:creationId xmlns:p14="http://schemas.microsoft.com/office/powerpoint/2010/main" val="3402474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137956EE-E955-4B23-AEE7-CEB1457264DD}"/>
                  </a:ext>
                </a:extLst>
              </p:cNvPr>
              <p:cNvSpPr txBox="1"/>
              <p:nvPr/>
            </p:nvSpPr>
            <p:spPr>
              <a:xfrm>
                <a:off x="228600" y="0"/>
                <a:ext cx="8458200" cy="3232808"/>
              </a:xfrm>
              <a:prstGeom prst="rect">
                <a:avLst/>
              </a:prstGeom>
              <a:noFill/>
            </p:spPr>
            <p:txBody>
              <a:bodyPr wrap="square">
                <a:spAutoFit/>
              </a:bodyPr>
              <a:lstStyle/>
              <a:p>
                <a:pPr indent="267970" algn="just">
                  <a:lnSpc>
                    <a:spcPct val="150000"/>
                  </a:lnSpc>
                </a:pP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PCA</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减少</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维到</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𝑘</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维：</a:t>
                </a:r>
              </a:p>
              <a:p>
                <a:pPr indent="266700"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第一步是均值归一化。我们需要计算出所有特征的均值，然后令 </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。如果特征是在不同的数量级上，我们还需要将其除以标准差 </a:t>
                </a:r>
                <a14:m>
                  <m:oMath xmlns:m="http://schemas.openxmlformats.org/officeDocument/2006/math">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𝜎</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p>
                    </m:sSup>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indent="266700"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第二步是计算</a:t>
                </a: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协方差矩阵</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covariance matrix</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𝛴</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𝑚</m:t>
                        </m:r>
                      </m:den>
                    </m:f>
                    <m:r>
                      <m:rPr>
                        <m:sty m:val="p"/>
                      </m:rPr>
                      <a:rPr lang="en-US" altLang="zh-CN" i="1" kern="100">
                        <a:latin typeface="Cambria Math" panose="02040503050406030204" pitchFamily="18" charset="0"/>
                        <a:ea typeface="宋体" panose="02010600030101010101" pitchFamily="2" charset="-122"/>
                        <a:cs typeface="Times New Roman" panose="02020603050405020304" pitchFamily="18" charset="0"/>
                      </a:rPr>
                      <m:t>X</m:t>
                    </m:r>
                    <m:r>
                      <a:rPr lang="en-US" altLang="zh-CN" b="0" i="0" kern="100" smtClean="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14:m>
                  <m:oMath xmlns:m="http://schemas.openxmlformats.org/officeDocument/2006/math">
                    <m:r>
                      <m:rPr>
                        <m:sty m:val="p"/>
                      </m:rPr>
                      <a:rPr lang="en-US" altLang="zh-CN" i="1" kern="100">
                        <a:latin typeface="Cambria Math" panose="02040503050406030204" pitchFamily="18" charset="0"/>
                        <a:cs typeface="Times New Roman" panose="02020603050405020304" pitchFamily="18" charset="0"/>
                      </a:rPr>
                      <m:t>X</m:t>
                    </m:r>
                  </m:oMath>
                </a14:m>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第三步是计算协方差矩阵</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𝛴</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a:t>
                </a: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特征向量</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eigenvectors</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在 </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Octave</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里我们可以利用</a:t>
                </a:r>
                <a:r>
                  <a:rPr lang="zh-CN" altLang="zh-CN" sz="1800" b="1" kern="100" dirty="0">
                    <a:effectLst/>
                    <a:latin typeface="Calibri" panose="020F0502020204030204" pitchFamily="34" charset="0"/>
                    <a:ea typeface="宋体" panose="02010600030101010101" pitchFamily="2" charset="-122"/>
                    <a:cs typeface="Times New Roman" panose="02020603050405020304" pitchFamily="18" charset="0"/>
                  </a:rPr>
                  <a:t>奇异值分解</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b="1" kern="100" dirty="0">
                    <a:effectLst/>
                    <a:latin typeface="Calibri" panose="020F0502020204030204" pitchFamily="34" charset="0"/>
                    <a:ea typeface="宋体" panose="02010600030101010101" pitchFamily="2" charset="-122"/>
                    <a:cs typeface="Times New Roman" panose="02020603050405020304" pitchFamily="18" charset="0"/>
                  </a:rPr>
                  <a:t>singular value decomposition</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）来求解，</a:t>
                </a:r>
                <a:r>
                  <a:rPr lang="en-US" altLang="zh-CN" sz="2000" kern="100" dirty="0">
                    <a:solidFill>
                      <a:srgbClr val="FF0000"/>
                    </a:solidFill>
                    <a:effectLst/>
                    <a:latin typeface="Consolas" panose="020B0609020204030204" pitchFamily="49" charset="0"/>
                    <a:ea typeface="黑体" panose="02010609060101010101" pitchFamily="49" charset="-122"/>
                    <a:cs typeface="Times New Roman" panose="02020603050405020304" pitchFamily="18" charset="0"/>
                  </a:rPr>
                  <a:t>[U, S, V]= </a:t>
                </a:r>
                <a:r>
                  <a:rPr lang="en-US" altLang="zh-CN" sz="2000" kern="100" dirty="0" err="1">
                    <a:solidFill>
                      <a:srgbClr val="FF0000"/>
                    </a:solidFill>
                    <a:effectLst/>
                    <a:latin typeface="Consolas" panose="020B0609020204030204" pitchFamily="49" charset="0"/>
                    <a:ea typeface="黑体" panose="02010609060101010101" pitchFamily="49" charset="-122"/>
                    <a:cs typeface="Times New Roman" panose="02020603050405020304" pitchFamily="18" charset="0"/>
                  </a:rPr>
                  <a:t>svd</a:t>
                </a:r>
                <a:r>
                  <a:rPr lang="en-US" altLang="zh-CN" sz="2000" kern="100" dirty="0">
                    <a:solidFill>
                      <a:srgbClr val="FF0000"/>
                    </a:solidFill>
                    <a:effectLst/>
                    <a:latin typeface="Consolas" panose="020B0609020204030204" pitchFamily="49" charset="0"/>
                    <a:ea typeface="黑体" panose="02010609060101010101" pitchFamily="49" charset="-122"/>
                    <a:cs typeface="Times New Roman" panose="02020603050405020304" pitchFamily="18" charset="0"/>
                  </a:rPr>
                  <a:t>(sigma)</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（其实更明白的说，就是特征值和特征向量）</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mc:Choice>
        <mc:Fallback>
          <p:sp>
            <p:nvSpPr>
              <p:cNvPr id="14" name="文本框 13">
                <a:extLst>
                  <a:ext uri="{FF2B5EF4-FFF2-40B4-BE49-F238E27FC236}">
                    <a16:creationId xmlns:a16="http://schemas.microsoft.com/office/drawing/2014/main" id="{137956EE-E955-4B23-AEE7-CEB1457264DD}"/>
                  </a:ext>
                </a:extLst>
              </p:cNvPr>
              <p:cNvSpPr txBox="1">
                <a:spLocks noRot="1" noChangeAspect="1" noMove="1" noResize="1" noEditPoints="1" noAdjustHandles="1" noChangeArrowheads="1" noChangeShapeType="1" noTextEdit="1"/>
              </p:cNvSpPr>
              <p:nvPr/>
            </p:nvSpPr>
            <p:spPr>
              <a:xfrm>
                <a:off x="228600" y="0"/>
                <a:ext cx="8458200" cy="3232808"/>
              </a:xfrm>
              <a:prstGeom prst="rect">
                <a:avLst/>
              </a:prstGeom>
              <a:blipFill>
                <a:blip r:embed="rId3"/>
                <a:stretch>
                  <a:fillRect l="-793" r="-577" b="-169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E310C61A-1C22-4CCC-9DC0-4B198CCA40F4}"/>
                  </a:ext>
                </a:extLst>
              </p:cNvPr>
              <p:cNvSpPr txBox="1"/>
              <p:nvPr/>
            </p:nvSpPr>
            <p:spPr>
              <a:xfrm>
                <a:off x="-4439" y="3105150"/>
                <a:ext cx="9067800" cy="1728230"/>
              </a:xfrm>
              <a:prstGeom prst="rect">
                <a:avLst/>
              </a:prstGeom>
              <a:noFill/>
            </p:spPr>
            <p:txBody>
              <a:bodyPr wrap="square">
                <a:spAutoFit/>
              </a:bodyPr>
              <a:lstStyle/>
              <a:p>
                <a:pPr indent="266700" algn="just">
                  <a:lnSpc>
                    <a:spcPct val="150000"/>
                  </a:lnSpc>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对于一个 </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维度的矩阵，上式中的</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𝑈</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是一个具有与数据之间最小投射误差的方向向量构成的矩阵。如果我们希望将数据从</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维降至</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𝑘</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维，我们只需要从</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𝑈</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中选取前</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𝑘</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个向量，获得一个</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𝑘</m:t>
                    </m:r>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维度的矩阵，我们用</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𝑈</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𝑟𝑒𝑑𝑢𝑐𝑒</m:t>
                        </m:r>
                      </m:sub>
                    </m:sSub>
                  </m:oMath>
                </a14:m>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表示，然后通过如下计算获得要求的新特征向</a:t>
                </a:r>
                <a:r>
                  <a:rPr lang="zh-CN" altLang="en-US" kern="100" dirty="0">
                    <a:latin typeface="Calibri" panose="020F0502020204030204" pitchFamily="34" charset="0"/>
                    <a:ea typeface="宋体" panose="02010600030101010101" pitchFamily="2" charset="-122"/>
                    <a:cs typeface="Times New Roman" panose="02020603050405020304" pitchFamily="18" charset="0"/>
                  </a:rPr>
                  <a:t>量矩阵</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 X_new </a:t>
                </a:r>
                <a14:m>
                  <m:oMath xmlns:m="http://schemas.openxmlformats.org/officeDocument/2006/math">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𝑈</m:t>
                    </m:r>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_</m:t>
                    </m:r>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𝑟𝑒𝑑𝑢𝑐𝑒</m:t>
                    </m:r>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（考虑这个公式的逆过程）</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mc:Choice>
        <mc:Fallback>
          <p:sp>
            <p:nvSpPr>
              <p:cNvPr id="16" name="文本框 15">
                <a:extLst>
                  <a:ext uri="{FF2B5EF4-FFF2-40B4-BE49-F238E27FC236}">
                    <a16:creationId xmlns:a16="http://schemas.microsoft.com/office/drawing/2014/main" id="{E310C61A-1C22-4CCC-9DC0-4B198CCA40F4}"/>
                  </a:ext>
                </a:extLst>
              </p:cNvPr>
              <p:cNvSpPr txBox="1">
                <a:spLocks noRot="1" noChangeAspect="1" noMove="1" noResize="1" noEditPoints="1" noAdjustHandles="1" noChangeArrowheads="1" noChangeShapeType="1" noTextEdit="1"/>
              </p:cNvSpPr>
              <p:nvPr/>
            </p:nvSpPr>
            <p:spPr>
              <a:xfrm>
                <a:off x="-4439" y="3105150"/>
                <a:ext cx="9067800" cy="1728230"/>
              </a:xfrm>
              <a:prstGeom prst="rect">
                <a:avLst/>
              </a:prstGeom>
              <a:blipFill>
                <a:blip r:embed="rId4"/>
                <a:stretch>
                  <a:fillRect l="-538" r="-538" b="-3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55047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1DB54D2-FBA8-4351-9DDE-0138CD3A793D}"/>
              </a:ext>
            </a:extLst>
          </p:cNvPr>
          <p:cNvSpPr txBox="1"/>
          <p:nvPr/>
        </p:nvSpPr>
        <p:spPr>
          <a:xfrm>
            <a:off x="417990" y="285750"/>
            <a:ext cx="8763000" cy="369332"/>
          </a:xfrm>
          <a:prstGeom prst="rect">
            <a:avLst/>
          </a:prstGeom>
          <a:noFill/>
        </p:spPr>
        <p:txBody>
          <a:bodyPr wrap="square">
            <a:spAutoFit/>
          </a:bodyPr>
          <a:lstStyle/>
          <a:p>
            <a:r>
              <a:rPr lang="en-US" altLang="zh-CN" b="1" i="0" dirty="0">
                <a:solidFill>
                  <a:srgbClr val="4D4D4D"/>
                </a:solidFill>
                <a:effectLst/>
                <a:latin typeface="-apple-system"/>
              </a:rPr>
              <a:t>1</a:t>
            </a:r>
            <a:r>
              <a:rPr lang="zh-CN" altLang="en-US" b="1" i="0" dirty="0">
                <a:solidFill>
                  <a:srgbClr val="4D4D4D"/>
                </a:solidFill>
                <a:effectLst/>
                <a:latin typeface="-apple-system"/>
              </a:rPr>
              <a:t>、输入样本矩阵，大小：</a:t>
            </a:r>
            <a:r>
              <a:rPr lang="en-US" altLang="zh-CN" b="1" i="0" dirty="0">
                <a:solidFill>
                  <a:srgbClr val="4D4D4D"/>
                </a:solidFill>
                <a:effectLst/>
                <a:latin typeface="-apple-system"/>
              </a:rPr>
              <a:t>m*n</a:t>
            </a:r>
            <a:r>
              <a:rPr lang="zh-CN" altLang="en-US" b="1" i="0" dirty="0">
                <a:solidFill>
                  <a:srgbClr val="4D4D4D"/>
                </a:solidFill>
                <a:effectLst/>
                <a:latin typeface="-apple-system"/>
              </a:rPr>
              <a:t>。每一行为一个</a:t>
            </a:r>
            <a:r>
              <a:rPr lang="en-US" altLang="zh-CN" b="1" i="0" dirty="0">
                <a:solidFill>
                  <a:srgbClr val="4D4D4D"/>
                </a:solidFill>
                <a:effectLst/>
                <a:latin typeface="-apple-system"/>
              </a:rPr>
              <a:t>n</a:t>
            </a:r>
            <a:r>
              <a:rPr lang="zh-CN" altLang="en-US" b="1" i="0" dirty="0">
                <a:solidFill>
                  <a:srgbClr val="4D4D4D"/>
                </a:solidFill>
                <a:effectLst/>
                <a:latin typeface="-apple-system"/>
              </a:rPr>
              <a:t>维样本，共</a:t>
            </a:r>
            <a:r>
              <a:rPr lang="en-US" altLang="zh-CN" b="1" i="0" dirty="0">
                <a:solidFill>
                  <a:srgbClr val="4D4D4D"/>
                </a:solidFill>
                <a:effectLst/>
                <a:latin typeface="-apple-system"/>
              </a:rPr>
              <a:t>m</a:t>
            </a:r>
            <a:r>
              <a:rPr lang="zh-CN" altLang="en-US" b="1" i="0" dirty="0">
                <a:solidFill>
                  <a:srgbClr val="4D4D4D"/>
                </a:solidFill>
                <a:effectLst/>
                <a:latin typeface="-apple-system"/>
              </a:rPr>
              <a:t>个，如下图：</a:t>
            </a:r>
            <a:endParaRPr lang="zh-CN" altLang="en-US" dirty="0"/>
          </a:p>
        </p:txBody>
      </p:sp>
      <p:pic>
        <p:nvPicPr>
          <p:cNvPr id="1026" name="Picture 2">
            <a:extLst>
              <a:ext uri="{FF2B5EF4-FFF2-40B4-BE49-F238E27FC236}">
                <a16:creationId xmlns:a16="http://schemas.microsoft.com/office/drawing/2014/main" id="{1F4CB664-0982-489C-AFB3-F07D3A2254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8215" y="1028700"/>
            <a:ext cx="5086350" cy="308610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B11D1D99-5722-46CE-88F1-4F4960656F72}"/>
              </a:ext>
            </a:extLst>
          </p:cNvPr>
          <p:cNvSpPr txBox="1"/>
          <p:nvPr/>
        </p:nvSpPr>
        <p:spPr>
          <a:xfrm>
            <a:off x="1219200" y="2647950"/>
            <a:ext cx="420308" cy="369332"/>
          </a:xfrm>
          <a:prstGeom prst="rect">
            <a:avLst/>
          </a:prstGeom>
          <a:noFill/>
        </p:spPr>
        <p:txBody>
          <a:bodyPr wrap="none" rtlCol="0">
            <a:spAutoFit/>
          </a:bodyPr>
          <a:lstStyle/>
          <a:p>
            <a:r>
              <a:rPr lang="en-US" altLang="zh-CN" dirty="0"/>
              <a:t>X=</a:t>
            </a:r>
          </a:p>
        </p:txBody>
      </p:sp>
      <p:sp>
        <p:nvSpPr>
          <p:cNvPr id="9" name="文本框 8">
            <a:extLst>
              <a:ext uri="{FF2B5EF4-FFF2-40B4-BE49-F238E27FC236}">
                <a16:creationId xmlns:a16="http://schemas.microsoft.com/office/drawing/2014/main" id="{94E508AA-C34E-4A6A-91BC-620F5710A151}"/>
              </a:ext>
            </a:extLst>
          </p:cNvPr>
          <p:cNvSpPr txBox="1"/>
          <p:nvPr/>
        </p:nvSpPr>
        <p:spPr>
          <a:xfrm>
            <a:off x="723900" y="4509616"/>
            <a:ext cx="7696200" cy="369332"/>
          </a:xfrm>
          <a:prstGeom prst="rect">
            <a:avLst/>
          </a:prstGeom>
          <a:noFill/>
        </p:spPr>
        <p:txBody>
          <a:bodyPr wrap="square">
            <a:spAutoFit/>
          </a:bodyPr>
          <a:lstStyle/>
          <a:p>
            <a:r>
              <a:rPr lang="zh-CN" altLang="en-US" b="0" i="0" dirty="0">
                <a:solidFill>
                  <a:srgbClr val="4D4D4D"/>
                </a:solidFill>
                <a:effectLst/>
                <a:latin typeface="-apple-system"/>
              </a:rPr>
              <a:t>取第一行为例，它的下标含义是 行表示样本序号，列表示样本维度。</a:t>
            </a:r>
            <a:endParaRPr lang="zh-CN" altLang="en-US" dirty="0"/>
          </a:p>
        </p:txBody>
      </p:sp>
    </p:spTree>
    <p:extLst>
      <p:ext uri="{BB962C8B-B14F-4D97-AF65-F5344CB8AC3E}">
        <p14:creationId xmlns:p14="http://schemas.microsoft.com/office/powerpoint/2010/main" val="941824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77B528ED-8745-4644-83A0-A70CF1FBA72E}"/>
              </a:ext>
            </a:extLst>
          </p:cNvPr>
          <p:cNvSpPr txBox="1"/>
          <p:nvPr/>
        </p:nvSpPr>
        <p:spPr>
          <a:xfrm>
            <a:off x="333375" y="361949"/>
            <a:ext cx="4572000" cy="369332"/>
          </a:xfrm>
          <a:prstGeom prst="rect">
            <a:avLst/>
          </a:prstGeom>
          <a:noFill/>
        </p:spPr>
        <p:txBody>
          <a:bodyPr wrap="square">
            <a:spAutoFit/>
          </a:bodyPr>
          <a:lstStyle/>
          <a:p>
            <a:r>
              <a:rPr lang="en-US" altLang="zh-CN" b="1" i="0" dirty="0">
                <a:solidFill>
                  <a:srgbClr val="4D4D4D"/>
                </a:solidFill>
                <a:effectLst/>
                <a:latin typeface="-apple-system"/>
              </a:rPr>
              <a:t>2</a:t>
            </a:r>
            <a:r>
              <a:rPr lang="zh-CN" altLang="en-US" b="1" i="0" dirty="0">
                <a:solidFill>
                  <a:srgbClr val="4D4D4D"/>
                </a:solidFill>
                <a:effectLst/>
                <a:latin typeface="-apple-system"/>
              </a:rPr>
              <a:t>、对样本矩阵进行中心化</a:t>
            </a:r>
            <a:r>
              <a:rPr lang="en-US" altLang="zh-CN" b="1" i="0" dirty="0">
                <a:solidFill>
                  <a:srgbClr val="4D4D4D"/>
                </a:solidFill>
                <a:effectLst/>
                <a:latin typeface="-apple-system"/>
              </a:rPr>
              <a:t>(</a:t>
            </a:r>
            <a:r>
              <a:rPr lang="zh-CN" altLang="en-US" b="1" i="0" dirty="0">
                <a:solidFill>
                  <a:srgbClr val="4D4D4D"/>
                </a:solidFill>
                <a:effectLst/>
                <a:latin typeface="-apple-system"/>
              </a:rPr>
              <a:t>取均值</a:t>
            </a:r>
            <a:r>
              <a:rPr lang="en-US" altLang="zh-CN" b="1" i="0" dirty="0">
                <a:solidFill>
                  <a:srgbClr val="4D4D4D"/>
                </a:solidFill>
                <a:effectLst/>
                <a:latin typeface="-apple-system"/>
              </a:rPr>
              <a:t>)</a:t>
            </a:r>
            <a:r>
              <a:rPr lang="zh-CN" altLang="en-US" b="1" i="0" dirty="0">
                <a:solidFill>
                  <a:srgbClr val="4D4D4D"/>
                </a:solidFill>
                <a:effectLst/>
                <a:latin typeface="-apple-system"/>
              </a:rPr>
              <a:t>；</a:t>
            </a:r>
            <a:endParaRPr lang="zh-CN" altLang="en-US" dirty="0"/>
          </a:p>
        </p:txBody>
      </p:sp>
      <p:pic>
        <p:nvPicPr>
          <p:cNvPr id="2050" name="Picture 2">
            <a:extLst>
              <a:ext uri="{FF2B5EF4-FFF2-40B4-BE49-F238E27FC236}">
                <a16:creationId xmlns:a16="http://schemas.microsoft.com/office/drawing/2014/main" id="{5D6E55D9-D9A1-46B8-AD1A-052F4932DE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881062"/>
            <a:ext cx="721995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683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BAAA3736-D7BA-4F46-A443-C57F4B6E92CE}"/>
              </a:ext>
            </a:extLst>
          </p:cNvPr>
          <p:cNvSpPr txBox="1"/>
          <p:nvPr/>
        </p:nvSpPr>
        <p:spPr>
          <a:xfrm>
            <a:off x="304800" y="187325"/>
            <a:ext cx="4229100" cy="369332"/>
          </a:xfrm>
          <a:prstGeom prst="rect">
            <a:avLst/>
          </a:prstGeom>
          <a:noFill/>
        </p:spPr>
        <p:txBody>
          <a:bodyPr wrap="square">
            <a:spAutoFit/>
          </a:bodyPr>
          <a:lstStyle/>
          <a:p>
            <a:r>
              <a:rPr lang="en-US" altLang="zh-CN" b="1" i="0" dirty="0">
                <a:solidFill>
                  <a:srgbClr val="4D4D4D"/>
                </a:solidFill>
                <a:effectLst/>
                <a:latin typeface="-apple-system"/>
              </a:rPr>
              <a:t>3</a:t>
            </a:r>
            <a:r>
              <a:rPr lang="zh-CN" altLang="en-US" b="1" i="0" dirty="0">
                <a:solidFill>
                  <a:srgbClr val="4D4D4D"/>
                </a:solidFill>
                <a:effectLst/>
                <a:latin typeface="-apple-system"/>
              </a:rPr>
              <a:t>、计算样本的协方差矩阵；</a:t>
            </a:r>
            <a:endParaRPr lang="zh-CN" altLang="en-US" dirty="0"/>
          </a:p>
        </p:txBody>
      </p:sp>
      <p:pic>
        <p:nvPicPr>
          <p:cNvPr id="3074" name="Picture 2">
            <a:extLst>
              <a:ext uri="{FF2B5EF4-FFF2-40B4-BE49-F238E27FC236}">
                <a16:creationId xmlns:a16="http://schemas.microsoft.com/office/drawing/2014/main" id="{B2B3A43B-3FDE-4481-B6F7-966FB34F2B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895350"/>
            <a:ext cx="8458200" cy="249634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5CD8781-58C5-4DCD-84C9-8AC9371AD0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729037"/>
            <a:ext cx="4371975" cy="103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391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414650" y="8666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000" dirty="0">
                <a:solidFill>
                  <a:schemeClr val="tx1">
                    <a:lumMod val="75000"/>
                    <a:lumOff val="25000"/>
                  </a:schemeClr>
                </a:solidFill>
              </a:rPr>
              <a:t>Dimensionality Reduction</a:t>
            </a:r>
          </a:p>
        </p:txBody>
      </p:sp>
      <p:cxnSp>
        <p:nvCxnSpPr>
          <p:cNvPr id="6" name="Straight Connector 5"/>
          <p:cNvCxnSpPr/>
          <p:nvPr/>
        </p:nvCxnSpPr>
        <p:spPr>
          <a:xfrm>
            <a:off x="2472265" y="23791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2438400" y="2190750"/>
            <a:ext cx="4407745" cy="1676400"/>
          </a:xfrm>
        </p:spPr>
        <p:txBody>
          <a:bodyPr>
            <a:noAutofit/>
          </a:bodyPr>
          <a:lstStyle/>
          <a:p>
            <a:pPr algn="l"/>
            <a:r>
              <a:rPr lang="en-US" sz="3200" dirty="0">
                <a:solidFill>
                  <a:schemeClr val="tx1">
                    <a:lumMod val="75000"/>
                    <a:lumOff val="25000"/>
                  </a:schemeClr>
                </a:solidFill>
              </a:rPr>
              <a:t>Choosing the number of principal components</a:t>
            </a:r>
          </a:p>
        </p:txBody>
      </p:sp>
    </p:spTree>
    <p:extLst>
      <p:ext uri="{BB962C8B-B14F-4D97-AF65-F5344CB8AC3E}">
        <p14:creationId xmlns:p14="http://schemas.microsoft.com/office/powerpoint/2010/main" val="1450394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8305800" cy="523220"/>
          </a:xfrm>
          <a:prstGeom prst="rect">
            <a:avLst/>
          </a:prstGeom>
          <a:noFill/>
        </p:spPr>
        <p:txBody>
          <a:bodyPr wrap="square" rtlCol="0">
            <a:spAutoFit/>
          </a:bodyPr>
          <a:lstStyle/>
          <a:p>
            <a:r>
              <a:rPr lang="en-US" sz="2800" b="1" dirty="0"/>
              <a:t>Choosing      (number of principal components)</a:t>
            </a:r>
          </a:p>
        </p:txBody>
      </p:sp>
      <p:pic>
        <p:nvPicPr>
          <p:cNvPr id="6" name="Picture 5"/>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981200" y="414316"/>
            <a:ext cx="162687" cy="250698"/>
          </a:xfrm>
          <a:prstGeom prst="rect">
            <a:avLst/>
          </a:prstGeom>
        </p:spPr>
      </p:pic>
      <p:sp>
        <p:nvSpPr>
          <p:cNvPr id="4" name="TextBox 3"/>
          <p:cNvSpPr txBox="1"/>
          <p:nvPr/>
        </p:nvSpPr>
        <p:spPr>
          <a:xfrm>
            <a:off x="381000" y="742950"/>
            <a:ext cx="8305800" cy="1384995"/>
          </a:xfrm>
          <a:prstGeom prst="rect">
            <a:avLst/>
          </a:prstGeom>
          <a:noFill/>
        </p:spPr>
        <p:txBody>
          <a:bodyPr wrap="square" rtlCol="0">
            <a:spAutoFit/>
          </a:bodyPr>
          <a:lstStyle/>
          <a:p>
            <a:r>
              <a:rPr lang="en-US" sz="2800" dirty="0"/>
              <a:t>Average squared projection error:</a:t>
            </a:r>
          </a:p>
          <a:p>
            <a:r>
              <a:rPr lang="en-US" sz="2800" dirty="0"/>
              <a:t>Total variation in the data:</a:t>
            </a:r>
          </a:p>
          <a:p>
            <a:endParaRPr lang="en-US" sz="2800" dirty="0"/>
          </a:p>
        </p:txBody>
      </p:sp>
      <p:sp>
        <p:nvSpPr>
          <p:cNvPr id="5" name="TextBox 4"/>
          <p:cNvSpPr txBox="1"/>
          <p:nvPr/>
        </p:nvSpPr>
        <p:spPr>
          <a:xfrm>
            <a:off x="381000" y="1770043"/>
            <a:ext cx="8305800" cy="2677656"/>
          </a:xfrm>
          <a:prstGeom prst="rect">
            <a:avLst/>
          </a:prstGeom>
          <a:noFill/>
        </p:spPr>
        <p:txBody>
          <a:bodyPr wrap="square" rtlCol="0">
            <a:spAutoFit/>
          </a:bodyPr>
          <a:lstStyle/>
          <a:p>
            <a:r>
              <a:rPr lang="en-US" sz="2800" dirty="0"/>
              <a:t>Typically, choose    to be smallest value so that</a:t>
            </a:r>
          </a:p>
          <a:p>
            <a:endParaRPr lang="en-US" sz="2800" dirty="0"/>
          </a:p>
          <a:p>
            <a:endParaRPr lang="en-US" sz="2800" dirty="0"/>
          </a:p>
          <a:p>
            <a:endParaRPr lang="en-US" sz="2800" dirty="0"/>
          </a:p>
          <a:p>
            <a:endParaRPr lang="en-US" sz="2800" dirty="0"/>
          </a:p>
          <a:p>
            <a:r>
              <a:rPr lang="en-US" sz="2800" dirty="0"/>
              <a:t>“99% of variance is retained”</a:t>
            </a:r>
          </a:p>
        </p:txBody>
      </p:sp>
      <p:pic>
        <p:nvPicPr>
          <p:cNvPr id="7" name="Picture 6"/>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2971800" y="1906304"/>
            <a:ext cx="162687" cy="250698"/>
          </a:xfrm>
          <a:prstGeom prst="rect">
            <a:avLst/>
          </a:prstGeom>
        </p:spPr>
      </p:pic>
      <p:pic>
        <p:nvPicPr>
          <p:cNvPr id="3" name="Picture 2"/>
          <p:cNvPicPr>
            <a:picLocks noChangeAspect="1"/>
          </p:cNvPicPr>
          <p:nvPr>
            <p:custDataLst>
              <p:tags r:id="rId3"/>
            </p:custDataLst>
          </p:nvPr>
        </p:nvPicPr>
        <p:blipFill>
          <a:blip r:embed="rId6" cstate="print">
            <a:extLst>
              <a:ext uri="{28A0092B-C50C-407E-A947-70E740481C1C}">
                <a14:useLocalDpi xmlns:a14="http://schemas.microsoft.com/office/drawing/2010/main" val="0"/>
              </a:ext>
            </a:extLst>
          </a:blip>
          <a:stretch>
            <a:fillRect/>
          </a:stretch>
        </p:blipFill>
        <p:spPr>
          <a:xfrm>
            <a:off x="1371601" y="2495551"/>
            <a:ext cx="5016627" cy="1021461"/>
          </a:xfrm>
          <a:prstGeom prst="rect">
            <a:avLst/>
          </a:prstGeom>
        </p:spPr>
      </p:pic>
      <p:sp>
        <p:nvSpPr>
          <p:cNvPr id="10" name="TextBox 9"/>
          <p:cNvSpPr txBox="1"/>
          <p:nvPr/>
        </p:nvSpPr>
        <p:spPr>
          <a:xfrm>
            <a:off x="7086600" y="2744670"/>
            <a:ext cx="1066800" cy="523220"/>
          </a:xfrm>
          <a:prstGeom prst="rect">
            <a:avLst/>
          </a:prstGeom>
          <a:noFill/>
        </p:spPr>
        <p:txBody>
          <a:bodyPr wrap="square" rtlCol="0">
            <a:spAutoFit/>
          </a:bodyPr>
          <a:lstStyle/>
          <a:p>
            <a:r>
              <a:rPr lang="en-US" sz="2800" dirty="0"/>
              <a:t>(1%)</a:t>
            </a:r>
          </a:p>
        </p:txBody>
      </p:sp>
    </p:spTree>
    <p:extLst>
      <p:ext uri="{BB962C8B-B14F-4D97-AF65-F5344CB8AC3E}">
        <p14:creationId xmlns:p14="http://schemas.microsoft.com/office/powerpoint/2010/main" val="2222823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523220"/>
          </a:xfrm>
          <a:prstGeom prst="rect">
            <a:avLst/>
          </a:prstGeom>
          <a:noFill/>
        </p:spPr>
        <p:txBody>
          <a:bodyPr wrap="square" rtlCol="0">
            <a:spAutoFit/>
          </a:bodyPr>
          <a:lstStyle/>
          <a:p>
            <a:r>
              <a:rPr lang="en-US" sz="2800" b="1" dirty="0"/>
              <a:t>Data Compression</a:t>
            </a:r>
          </a:p>
        </p:txBody>
      </p:sp>
      <p:cxnSp>
        <p:nvCxnSpPr>
          <p:cNvPr id="5" name="Straight Arrow Connector 4"/>
          <p:cNvCxnSpPr/>
          <p:nvPr/>
        </p:nvCxnSpPr>
        <p:spPr>
          <a:xfrm flipH="1" flipV="1">
            <a:off x="1405494" y="1019487"/>
            <a:ext cx="11064" cy="2773368"/>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219200" y="3602057"/>
            <a:ext cx="3352800"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Cross 35"/>
          <p:cNvSpPr/>
          <p:nvPr/>
        </p:nvSpPr>
        <p:spPr>
          <a:xfrm rot="2734294">
            <a:off x="1568762" y="3149912"/>
            <a:ext cx="216165" cy="216165"/>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733800" y="3792855"/>
            <a:ext cx="222885" cy="150495"/>
          </a:xfrm>
          <a:prstGeom prst="rect">
            <a:avLst/>
          </a:prstGeom>
        </p:spPr>
      </p:pic>
      <p:sp>
        <p:nvSpPr>
          <p:cNvPr id="19" name="Cross 18"/>
          <p:cNvSpPr/>
          <p:nvPr/>
        </p:nvSpPr>
        <p:spPr>
          <a:xfrm rot="2734294">
            <a:off x="1949762" y="3073712"/>
            <a:ext cx="216165" cy="216165"/>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ross 20"/>
          <p:cNvSpPr/>
          <p:nvPr/>
        </p:nvSpPr>
        <p:spPr>
          <a:xfrm rot="2734294">
            <a:off x="2178362" y="2768912"/>
            <a:ext cx="216165" cy="216165"/>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ross 21"/>
          <p:cNvSpPr/>
          <p:nvPr/>
        </p:nvSpPr>
        <p:spPr>
          <a:xfrm rot="2734294">
            <a:off x="2329873" y="2387912"/>
            <a:ext cx="216165" cy="216165"/>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ross 23"/>
          <p:cNvSpPr/>
          <p:nvPr/>
        </p:nvSpPr>
        <p:spPr>
          <a:xfrm rot="2734294">
            <a:off x="2787962" y="2159312"/>
            <a:ext cx="216165" cy="216165"/>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ross 24"/>
          <p:cNvSpPr/>
          <p:nvPr/>
        </p:nvSpPr>
        <p:spPr>
          <a:xfrm rot="2734294">
            <a:off x="3168073" y="1929823"/>
            <a:ext cx="216165" cy="216165"/>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ross 25"/>
          <p:cNvSpPr/>
          <p:nvPr/>
        </p:nvSpPr>
        <p:spPr>
          <a:xfrm rot="2734294">
            <a:off x="3403598" y="1568512"/>
            <a:ext cx="216165" cy="216165"/>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ross 26"/>
          <p:cNvSpPr/>
          <p:nvPr/>
        </p:nvSpPr>
        <p:spPr>
          <a:xfrm rot="2734294">
            <a:off x="3777673" y="1473512"/>
            <a:ext cx="216165" cy="216165"/>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ross 28"/>
          <p:cNvSpPr/>
          <p:nvPr/>
        </p:nvSpPr>
        <p:spPr>
          <a:xfrm rot="2734294">
            <a:off x="4006273" y="1167823"/>
            <a:ext cx="216165" cy="216165"/>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rot="16200000">
            <a:off x="948612" y="2080704"/>
            <a:ext cx="228600" cy="150495"/>
          </a:xfrm>
          <a:prstGeom prst="rect">
            <a:avLst/>
          </a:prstGeom>
        </p:spPr>
      </p:pic>
      <p:sp>
        <p:nvSpPr>
          <p:cNvPr id="2" name="TextBox 1"/>
          <p:cNvSpPr txBox="1"/>
          <p:nvPr/>
        </p:nvSpPr>
        <p:spPr>
          <a:xfrm rot="16200000">
            <a:off x="509989" y="1367724"/>
            <a:ext cx="1048886" cy="369332"/>
          </a:xfrm>
          <a:prstGeom prst="rect">
            <a:avLst/>
          </a:prstGeom>
          <a:noFill/>
        </p:spPr>
        <p:txBody>
          <a:bodyPr wrap="square" rtlCol="0">
            <a:spAutoFit/>
          </a:bodyPr>
          <a:lstStyle/>
          <a:p>
            <a:r>
              <a:rPr lang="en-US" dirty="0"/>
              <a:t>(inches)</a:t>
            </a:r>
          </a:p>
        </p:txBody>
      </p:sp>
      <p:sp>
        <p:nvSpPr>
          <p:cNvPr id="30" name="TextBox 29"/>
          <p:cNvSpPr txBox="1"/>
          <p:nvPr/>
        </p:nvSpPr>
        <p:spPr>
          <a:xfrm>
            <a:off x="3962400" y="3659686"/>
            <a:ext cx="1048886" cy="369332"/>
          </a:xfrm>
          <a:prstGeom prst="rect">
            <a:avLst/>
          </a:prstGeom>
          <a:noFill/>
        </p:spPr>
        <p:txBody>
          <a:bodyPr wrap="square" rtlCol="0">
            <a:spAutoFit/>
          </a:bodyPr>
          <a:lstStyle/>
          <a:p>
            <a:r>
              <a:rPr lang="en-US" dirty="0"/>
              <a:t>(cm)</a:t>
            </a:r>
          </a:p>
        </p:txBody>
      </p:sp>
      <p:sp>
        <p:nvSpPr>
          <p:cNvPr id="32" name="TextBox 31"/>
          <p:cNvSpPr txBox="1"/>
          <p:nvPr/>
        </p:nvSpPr>
        <p:spPr>
          <a:xfrm>
            <a:off x="5011286" y="971550"/>
            <a:ext cx="3751714" cy="954107"/>
          </a:xfrm>
          <a:prstGeom prst="rect">
            <a:avLst/>
          </a:prstGeom>
          <a:noFill/>
        </p:spPr>
        <p:txBody>
          <a:bodyPr wrap="square" rtlCol="0">
            <a:spAutoFit/>
          </a:bodyPr>
          <a:lstStyle/>
          <a:p>
            <a:r>
              <a:rPr lang="en-US" sz="2800" dirty="0"/>
              <a:t>Reduce data from </a:t>
            </a:r>
          </a:p>
          <a:p>
            <a:r>
              <a:rPr lang="en-US" sz="2800" dirty="0"/>
              <a:t>2D to 1D</a:t>
            </a:r>
          </a:p>
        </p:txBody>
      </p:sp>
    </p:spTree>
    <p:extLst>
      <p:ext uri="{BB962C8B-B14F-4D97-AF65-F5344CB8AC3E}">
        <p14:creationId xmlns:p14="http://schemas.microsoft.com/office/powerpoint/2010/main" val="2523658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8305800" cy="523220"/>
          </a:xfrm>
          <a:prstGeom prst="rect">
            <a:avLst/>
          </a:prstGeom>
          <a:noFill/>
        </p:spPr>
        <p:txBody>
          <a:bodyPr wrap="square" rtlCol="0">
            <a:spAutoFit/>
          </a:bodyPr>
          <a:lstStyle/>
          <a:p>
            <a:r>
              <a:rPr lang="en-US" sz="2800" b="1" dirty="0"/>
              <a:t>Choosing      (number of principal components)</a:t>
            </a:r>
          </a:p>
        </p:txBody>
      </p:sp>
      <p:pic>
        <p:nvPicPr>
          <p:cNvPr id="3" name="Picture 2"/>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1981200" y="414316"/>
            <a:ext cx="162687" cy="250698"/>
          </a:xfrm>
          <a:prstGeom prst="rect">
            <a:avLst/>
          </a:prstGeom>
        </p:spPr>
      </p:pic>
      <p:sp>
        <p:nvSpPr>
          <p:cNvPr id="4" name="TextBox 3"/>
          <p:cNvSpPr txBox="1"/>
          <p:nvPr/>
        </p:nvSpPr>
        <p:spPr>
          <a:xfrm>
            <a:off x="381000" y="742950"/>
            <a:ext cx="4191000" cy="2246769"/>
          </a:xfrm>
          <a:prstGeom prst="rect">
            <a:avLst/>
          </a:prstGeom>
          <a:noFill/>
        </p:spPr>
        <p:txBody>
          <a:bodyPr wrap="square" rtlCol="0">
            <a:spAutoFit/>
          </a:bodyPr>
          <a:lstStyle/>
          <a:p>
            <a:r>
              <a:rPr lang="en-US" sz="2800" dirty="0"/>
              <a:t>Algorithm:</a:t>
            </a:r>
          </a:p>
          <a:p>
            <a:r>
              <a:rPr lang="en-US" sz="2800" dirty="0"/>
              <a:t>Try PCA with </a:t>
            </a:r>
          </a:p>
          <a:p>
            <a:r>
              <a:rPr lang="en-US" sz="2800" dirty="0"/>
              <a:t>Compute</a:t>
            </a:r>
          </a:p>
          <a:p>
            <a:endParaRPr lang="en-US" sz="2800" dirty="0"/>
          </a:p>
          <a:p>
            <a:r>
              <a:rPr lang="en-US" sz="2800" dirty="0"/>
              <a:t>Check if</a:t>
            </a:r>
          </a:p>
        </p:txBody>
      </p:sp>
      <p:pic>
        <p:nvPicPr>
          <p:cNvPr id="5" name="Picture 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33403" y="2876551"/>
            <a:ext cx="3733798" cy="734486"/>
          </a:xfrm>
          <a:prstGeom prst="rect">
            <a:avLst/>
          </a:prstGeom>
        </p:spPr>
      </p:pic>
      <p:pic>
        <p:nvPicPr>
          <p:cNvPr id="13" name="Picture 1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1981200" y="1685813"/>
            <a:ext cx="2041017" cy="320611"/>
          </a:xfrm>
          <a:prstGeom prst="rect">
            <a:avLst/>
          </a:prstGeom>
        </p:spPr>
      </p:pic>
      <p:pic>
        <p:nvPicPr>
          <p:cNvPr id="14" name="Picture 13"/>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685800" y="2122551"/>
            <a:ext cx="3453384" cy="372999"/>
          </a:xfrm>
          <a:prstGeom prst="rect">
            <a:avLst/>
          </a:prstGeom>
        </p:spPr>
      </p:pic>
      <p:pic>
        <p:nvPicPr>
          <p:cNvPr id="15" name="Picture 14"/>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2410665" y="1328800"/>
            <a:ext cx="628650" cy="196977"/>
          </a:xfrm>
          <a:prstGeom prst="rect">
            <a:avLst/>
          </a:prstGeom>
        </p:spPr>
      </p:pic>
      <p:cxnSp>
        <p:nvCxnSpPr>
          <p:cNvPr id="17" name="Straight Connector 16"/>
          <p:cNvCxnSpPr/>
          <p:nvPr/>
        </p:nvCxnSpPr>
        <p:spPr>
          <a:xfrm>
            <a:off x="4572000" y="895350"/>
            <a:ext cx="0" cy="4038600"/>
          </a:xfrm>
          <a:prstGeom prst="line">
            <a:avLst/>
          </a:prstGeom>
        </p:spPr>
        <p:style>
          <a:lnRef idx="1">
            <a:schemeClr val="dk1"/>
          </a:lnRef>
          <a:fillRef idx="0">
            <a:schemeClr val="dk1"/>
          </a:fillRef>
          <a:effectRef idx="0">
            <a:schemeClr val="dk1"/>
          </a:effectRef>
          <a:fontRef idx="minor">
            <a:schemeClr val="tx1"/>
          </a:fontRef>
        </p:style>
      </p:cxnSp>
      <p:sp>
        <p:nvSpPr>
          <p:cNvPr id="19" name="Rectangle 18"/>
          <p:cNvSpPr/>
          <p:nvPr/>
        </p:nvSpPr>
        <p:spPr>
          <a:xfrm>
            <a:off x="4876800" y="814685"/>
            <a:ext cx="3871573" cy="461665"/>
          </a:xfrm>
          <a:prstGeom prst="rect">
            <a:avLst/>
          </a:prstGeom>
        </p:spPr>
        <p:txBody>
          <a:bodyPr wrap="none">
            <a:spAutoFit/>
          </a:bodyPr>
          <a:lstStyle/>
          <a:p>
            <a:r>
              <a:rPr lang="en-US" sz="2400" b="1" dirty="0">
                <a:solidFill>
                  <a:srgbClr val="002060"/>
                </a:solidFill>
                <a:latin typeface="Courier New" pitchFamily="49" charset="0"/>
                <a:cs typeface="Courier New" pitchFamily="49" charset="0"/>
              </a:rPr>
              <a:t>[U,S,V] = </a:t>
            </a:r>
            <a:r>
              <a:rPr lang="en-US" sz="2400" b="1" dirty="0" err="1">
                <a:solidFill>
                  <a:srgbClr val="002060"/>
                </a:solidFill>
                <a:latin typeface="Courier New" pitchFamily="49" charset="0"/>
                <a:cs typeface="Courier New" pitchFamily="49" charset="0"/>
              </a:rPr>
              <a:t>svd</a:t>
            </a:r>
            <a:r>
              <a:rPr lang="en-US" sz="2400" b="1" dirty="0">
                <a:solidFill>
                  <a:srgbClr val="002060"/>
                </a:solidFill>
                <a:latin typeface="Courier New" pitchFamily="49" charset="0"/>
                <a:cs typeface="Courier New" pitchFamily="49" charset="0"/>
              </a:rPr>
              <a:t>(Sigma)</a:t>
            </a:r>
            <a:endParaRPr lang="en-US" sz="2800" dirty="0">
              <a:solidFill>
                <a:srgbClr val="002060"/>
              </a:solidFill>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FA38F16D-CBC2-4735-AEE4-91D2DA4378B8}"/>
                  </a:ext>
                </a:extLst>
              </p:cNvPr>
              <p:cNvSpPr txBox="1"/>
              <p:nvPr/>
            </p:nvSpPr>
            <p:spPr>
              <a:xfrm>
                <a:off x="4572000" y="1525777"/>
                <a:ext cx="4572000" cy="13004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1</m:t>
                              </m:r>
                            </m:num>
                            <m:den>
                              <m:r>
                                <a:rPr lang="zh-CN" altLang="en-US" i="1">
                                  <a:latin typeface="Cambria Math" panose="02040503050406030204" pitchFamily="18" charset="0"/>
                                </a:rPr>
                                <m:t>𝑚</m:t>
                              </m:r>
                            </m:den>
                          </m:f>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𝑚</m:t>
                              </m:r>
                            </m:sup>
                            <m:e>
                              <m:sSup>
                                <m:sSupPr>
                                  <m:ctrlPr>
                                    <a:rPr lang="zh-CN" altLang="en-US" i="1">
                                      <a:solidFill>
                                        <a:srgbClr val="836967"/>
                                      </a:solidFill>
                                      <a:latin typeface="Cambria Math" panose="02040503050406030204" pitchFamily="18" charset="0"/>
                                    </a:rPr>
                                  </m:ctrlPr>
                                </m:sSupPr>
                                <m:e>
                                  <m:d>
                                    <m:dPr>
                                      <m:begChr m:val=""/>
                                      <m:endChr m:val=""/>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𝑥</m:t>
                                          </m:r>
                                        </m:e>
                                        <m:sup>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𝑖</m:t>
                                              </m:r>
                                            </m:e>
                                          </m:d>
                                        </m:sup>
                                      </m:sSup>
                                      <m:r>
                                        <a:rPr lang="zh-CN" altLang="en-US" i="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𝑎𝑝𝑝𝑟𝑜𝑥</m:t>
                                          </m:r>
                                        </m:sub>
                                        <m:sup>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𝑖</m:t>
                                              </m:r>
                                            </m:e>
                                          </m:d>
                                        </m:sup>
                                      </m:sSubSup>
                                      <m:r>
                                        <a:rPr lang="zh-CN" altLang="en-US" i="0">
                                          <a:latin typeface="Cambria Math" panose="02040503050406030204" pitchFamily="18" charset="0"/>
                                        </a:rPr>
                                        <m:t>∥</m:t>
                                      </m:r>
                                    </m:e>
                                  </m:d>
                                </m:e>
                                <m:sup>
                                  <m:r>
                                    <a:rPr lang="zh-CN" altLang="en-US" i="0">
                                      <a:latin typeface="Cambria Math" panose="02040503050406030204" pitchFamily="18" charset="0"/>
                                    </a:rPr>
                                    <m:t>2</m:t>
                                  </m:r>
                                </m:sup>
                              </m:sSup>
                            </m:e>
                          </m:nary>
                        </m:num>
                        <m:den>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𝑚</m:t>
                              </m:r>
                            </m:den>
                          </m:f>
                          <m:nary>
                            <m:naryPr>
                              <m:chr m:val="∑"/>
                              <m:limLoc m:val="undOvr"/>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𝑚</m:t>
                              </m:r>
                            </m:sup>
                            <m:e>
                              <m:sSup>
                                <m:sSupPr>
                                  <m:ctrlPr>
                                    <a:rPr lang="zh-CN" altLang="en-US" i="1">
                                      <a:solidFill>
                                        <a:srgbClr val="836967"/>
                                      </a:solidFill>
                                      <a:latin typeface="Cambria Math" panose="02040503050406030204" pitchFamily="18" charset="0"/>
                                    </a:rPr>
                                  </m:ctrlPr>
                                </m:sSupPr>
                                <m:e>
                                  <m:d>
                                    <m:dPr>
                                      <m:begChr m:val=""/>
                                      <m:endChr m:val=""/>
                                      <m:ctrlPr>
                                        <a:rPr lang="zh-CN" altLang="en-US" i="1">
                                          <a:solidFill>
                                            <a:srgbClr val="836967"/>
                                          </a:solidFill>
                                          <a:latin typeface="Cambria Math" panose="02040503050406030204" pitchFamily="18" charset="0"/>
                                        </a:rPr>
                                      </m:ctrlPr>
                                    </m:dPr>
                                    <m:e>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𝑥</m:t>
                                          </m:r>
                                        </m:e>
                                        <m:sup>
                                          <m:d>
                                            <m:dPr>
                                              <m:ctrlPr>
                                                <a:rPr lang="zh-CN" altLang="en-US" i="1">
                                                  <a:latin typeface="Cambria Math" panose="02040503050406030204" pitchFamily="18" charset="0"/>
                                                </a:rPr>
                                              </m:ctrlPr>
                                            </m:dPr>
                                            <m:e>
                                              <m:r>
                                                <a:rPr lang="zh-CN" altLang="en-US" i="1">
                                                  <a:latin typeface="Cambria Math" panose="02040503050406030204" pitchFamily="18" charset="0"/>
                                                </a:rPr>
                                                <m:t>𝑖</m:t>
                                              </m:r>
                                            </m:e>
                                          </m:d>
                                        </m:sup>
                                      </m:sSup>
                                      <m:r>
                                        <a:rPr lang="zh-CN" altLang="en-US" i="0">
                                          <a:latin typeface="Cambria Math" panose="02040503050406030204" pitchFamily="18" charset="0"/>
                                        </a:rPr>
                                        <m:t>∥</m:t>
                                      </m:r>
                                    </m:e>
                                  </m:d>
                                </m:e>
                                <m:sup>
                                  <m:r>
                                    <a:rPr lang="zh-CN" altLang="en-US" i="0">
                                      <a:latin typeface="Cambria Math" panose="02040503050406030204" pitchFamily="18" charset="0"/>
                                    </a:rPr>
                                    <m:t>2</m:t>
                                  </m:r>
                                </m:sup>
                              </m:sSup>
                            </m:e>
                          </m:nary>
                        </m:den>
                      </m:f>
                      <m:r>
                        <a:rPr lang="zh-CN" altLang="en-US" i="0">
                          <a:latin typeface="Cambria Math" panose="02040503050406030204" pitchFamily="18" charset="0"/>
                        </a:rPr>
                        <m:t>=1−</m:t>
                      </m:r>
                      <m:f>
                        <m:fPr>
                          <m:ctrlPr>
                            <a:rPr lang="zh-CN" altLang="en-US" i="1">
                              <a:solidFill>
                                <a:srgbClr val="836967"/>
                              </a:solidFill>
                              <a:latin typeface="Cambria Math" panose="02040503050406030204" pitchFamily="18" charset="0"/>
                            </a:rPr>
                          </m:ctrlPr>
                        </m:fPr>
                        <m:num>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𝛴</m:t>
                              </m:r>
                            </m:e>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𝑘</m:t>
                              </m:r>
                            </m:sup>
                          </m:sSubSup>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𝑖𝑖</m:t>
                              </m:r>
                            </m:sub>
                          </m:sSub>
                        </m:num>
                        <m:den>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𝛴</m:t>
                              </m:r>
                            </m:e>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sSubSup>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𝑠</m:t>
                              </m:r>
                            </m:e>
                            <m:sub>
                              <m:r>
                                <a:rPr lang="zh-CN" altLang="en-US" i="1">
                                  <a:latin typeface="Cambria Math" panose="02040503050406030204" pitchFamily="18" charset="0"/>
                                </a:rPr>
                                <m:t>𝑖𝑖</m:t>
                              </m:r>
                            </m:sub>
                          </m:sSub>
                        </m:den>
                      </m:f>
                      <m:r>
                        <a:rPr lang="zh-CN" altLang="en-US" i="0">
                          <a:latin typeface="Cambria Math" panose="02040503050406030204" pitchFamily="18" charset="0"/>
                        </a:rPr>
                        <m:t>≤1%</m:t>
                      </m:r>
                    </m:oMath>
                  </m:oMathPara>
                </a14:m>
                <a:endParaRPr lang="zh-CN" altLang="en-US" dirty="0"/>
              </a:p>
            </p:txBody>
          </p:sp>
        </mc:Choice>
        <mc:Fallback xmlns="">
          <p:sp>
            <p:nvSpPr>
              <p:cNvPr id="16" name="文本框 15">
                <a:extLst>
                  <a:ext uri="{FF2B5EF4-FFF2-40B4-BE49-F238E27FC236}">
                    <a16:creationId xmlns:a16="http://schemas.microsoft.com/office/drawing/2014/main" id="{FA38F16D-CBC2-4735-AEE4-91D2DA4378B8}"/>
                  </a:ext>
                </a:extLst>
              </p:cNvPr>
              <p:cNvSpPr txBox="1">
                <a:spLocks noRot="1" noChangeAspect="1" noMove="1" noResize="1" noEditPoints="1" noAdjustHandles="1" noChangeArrowheads="1" noChangeShapeType="1" noTextEdit="1"/>
              </p:cNvSpPr>
              <p:nvPr/>
            </p:nvSpPr>
            <p:spPr>
              <a:xfrm>
                <a:off x="4572000" y="1525777"/>
                <a:ext cx="4572000" cy="1300484"/>
              </a:xfrm>
              <a:prstGeom prst="rect">
                <a:avLst/>
              </a:prstGeom>
              <a:blipFill>
                <a:blip r:embed="rId1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9883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8305800" cy="523220"/>
          </a:xfrm>
          <a:prstGeom prst="rect">
            <a:avLst/>
          </a:prstGeom>
          <a:noFill/>
        </p:spPr>
        <p:txBody>
          <a:bodyPr wrap="square" rtlCol="0">
            <a:spAutoFit/>
          </a:bodyPr>
          <a:lstStyle/>
          <a:p>
            <a:r>
              <a:rPr lang="en-US" sz="2800" b="1" dirty="0"/>
              <a:t>Choosing      (number of principal components)</a:t>
            </a:r>
          </a:p>
        </p:txBody>
      </p:sp>
      <p:pic>
        <p:nvPicPr>
          <p:cNvPr id="3" name="Picture 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981200" y="414316"/>
            <a:ext cx="162687" cy="250698"/>
          </a:xfrm>
          <a:prstGeom prst="rect">
            <a:avLst/>
          </a:prstGeom>
        </p:spPr>
      </p:pic>
      <p:sp>
        <p:nvSpPr>
          <p:cNvPr id="4" name="Rectangle 3"/>
          <p:cNvSpPr/>
          <p:nvPr/>
        </p:nvSpPr>
        <p:spPr>
          <a:xfrm>
            <a:off x="395627" y="814685"/>
            <a:ext cx="3871573" cy="461665"/>
          </a:xfrm>
          <a:prstGeom prst="rect">
            <a:avLst/>
          </a:prstGeom>
        </p:spPr>
        <p:txBody>
          <a:bodyPr wrap="none">
            <a:spAutoFit/>
          </a:bodyPr>
          <a:lstStyle/>
          <a:p>
            <a:r>
              <a:rPr lang="en-US" sz="2400" b="1" dirty="0">
                <a:solidFill>
                  <a:srgbClr val="002060"/>
                </a:solidFill>
                <a:latin typeface="Courier New" pitchFamily="49" charset="0"/>
                <a:cs typeface="Courier New" pitchFamily="49" charset="0"/>
              </a:rPr>
              <a:t>[U,S,V] = </a:t>
            </a:r>
            <a:r>
              <a:rPr lang="en-US" sz="2400" b="1" dirty="0" err="1">
                <a:solidFill>
                  <a:srgbClr val="002060"/>
                </a:solidFill>
                <a:latin typeface="Courier New" pitchFamily="49" charset="0"/>
                <a:cs typeface="Courier New" pitchFamily="49" charset="0"/>
              </a:rPr>
              <a:t>svd</a:t>
            </a:r>
            <a:r>
              <a:rPr lang="en-US" sz="2400" b="1" dirty="0">
                <a:solidFill>
                  <a:srgbClr val="002060"/>
                </a:solidFill>
                <a:latin typeface="Courier New" pitchFamily="49" charset="0"/>
                <a:cs typeface="Courier New" pitchFamily="49" charset="0"/>
              </a:rPr>
              <a:t>(Sigma)</a:t>
            </a:r>
            <a:endParaRPr lang="en-US" sz="2800" dirty="0">
              <a:solidFill>
                <a:srgbClr val="002060"/>
              </a:solidFill>
            </a:endParaRPr>
          </a:p>
        </p:txBody>
      </p:sp>
      <p:sp>
        <p:nvSpPr>
          <p:cNvPr id="5" name="TextBox 4"/>
          <p:cNvSpPr txBox="1"/>
          <p:nvPr/>
        </p:nvSpPr>
        <p:spPr>
          <a:xfrm>
            <a:off x="381000" y="1210330"/>
            <a:ext cx="8305800" cy="2246769"/>
          </a:xfrm>
          <a:prstGeom prst="rect">
            <a:avLst/>
          </a:prstGeom>
          <a:noFill/>
        </p:spPr>
        <p:txBody>
          <a:bodyPr wrap="square" rtlCol="0">
            <a:spAutoFit/>
          </a:bodyPr>
          <a:lstStyle/>
          <a:p>
            <a:r>
              <a:rPr lang="en-US" sz="2800" dirty="0"/>
              <a:t>Pick smallest value of     for which</a:t>
            </a:r>
            <a:endParaRPr lang="en-US" sz="2800" dirty="0">
              <a:solidFill>
                <a:srgbClr val="C00000"/>
              </a:solidFill>
            </a:endParaRPr>
          </a:p>
          <a:p>
            <a:endParaRPr lang="en-US" sz="2800" dirty="0"/>
          </a:p>
          <a:p>
            <a:endParaRPr lang="en-US" sz="2800" dirty="0"/>
          </a:p>
          <a:p>
            <a:endParaRPr lang="en-US" sz="2800" dirty="0"/>
          </a:p>
          <a:p>
            <a:r>
              <a:rPr lang="en-US" sz="2800" dirty="0"/>
              <a:t>(99% of variance retained)</a:t>
            </a:r>
          </a:p>
        </p:txBody>
      </p:sp>
      <p:pic>
        <p:nvPicPr>
          <p:cNvPr id="6" name="Picture 5"/>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3657600" y="1346591"/>
            <a:ext cx="162687" cy="250698"/>
          </a:xfrm>
          <a:prstGeom prst="rect">
            <a:avLst/>
          </a:prstGeom>
        </p:spPr>
      </p:pic>
      <p:pic>
        <p:nvPicPr>
          <p:cNvPr id="9" name="Picture 8"/>
          <p:cNvPicPr>
            <a:picLocks noChangeAspect="1"/>
          </p:cNvPicPr>
          <p:nvPr>
            <p:custDataLst>
              <p:tags r:id="rId3"/>
            </p:custDataLst>
          </p:nvPr>
        </p:nvPicPr>
        <p:blipFill>
          <a:blip r:embed="rId6" cstate="print">
            <a:extLst>
              <a:ext uri="{28A0092B-C50C-407E-A947-70E740481C1C}">
                <a14:useLocalDpi xmlns:a14="http://schemas.microsoft.com/office/drawing/2010/main" val="0"/>
              </a:ext>
            </a:extLst>
          </a:blip>
          <a:stretch>
            <a:fillRect/>
          </a:stretch>
        </p:blipFill>
        <p:spPr>
          <a:xfrm>
            <a:off x="1182624" y="1899557"/>
            <a:ext cx="2474976" cy="949452"/>
          </a:xfrm>
          <a:prstGeom prst="rect">
            <a:avLst/>
          </a:prstGeom>
        </p:spPr>
      </p:pic>
    </p:spTree>
    <p:extLst>
      <p:ext uri="{BB962C8B-B14F-4D97-AF65-F5344CB8AC3E}">
        <p14:creationId xmlns:p14="http://schemas.microsoft.com/office/powerpoint/2010/main" val="4057028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344377" y="7142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000" dirty="0">
                <a:solidFill>
                  <a:schemeClr val="tx1">
                    <a:lumMod val="75000"/>
                    <a:lumOff val="25000"/>
                  </a:schemeClr>
                </a:solidFill>
              </a:rPr>
              <a:t>Dimensionality Reduction</a:t>
            </a:r>
          </a:p>
        </p:txBody>
      </p:sp>
      <p:cxnSp>
        <p:nvCxnSpPr>
          <p:cNvPr id="6" name="Straight Connector 5"/>
          <p:cNvCxnSpPr/>
          <p:nvPr/>
        </p:nvCxnSpPr>
        <p:spPr>
          <a:xfrm>
            <a:off x="2401992" y="22267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2368127" y="2190750"/>
            <a:ext cx="4407745" cy="1676400"/>
          </a:xfrm>
        </p:spPr>
        <p:txBody>
          <a:bodyPr>
            <a:noAutofit/>
          </a:bodyPr>
          <a:lstStyle/>
          <a:p>
            <a:r>
              <a:rPr lang="en-US" sz="4800" dirty="0">
                <a:solidFill>
                  <a:schemeClr val="tx1">
                    <a:lumMod val="75000"/>
                    <a:lumOff val="25000"/>
                  </a:schemeClr>
                </a:solidFill>
              </a:rPr>
              <a:t>Advice for applying PCA</a:t>
            </a:r>
          </a:p>
        </p:txBody>
      </p:sp>
    </p:spTree>
    <p:extLst>
      <p:ext uri="{BB962C8B-B14F-4D97-AF65-F5344CB8AC3E}">
        <p14:creationId xmlns:p14="http://schemas.microsoft.com/office/powerpoint/2010/main" val="213089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8305800" cy="461665"/>
          </a:xfrm>
          <a:prstGeom prst="rect">
            <a:avLst/>
          </a:prstGeom>
          <a:noFill/>
        </p:spPr>
        <p:txBody>
          <a:bodyPr wrap="square" rtlCol="0">
            <a:spAutoFit/>
          </a:bodyPr>
          <a:lstStyle/>
          <a:p>
            <a:r>
              <a:rPr lang="en-US" sz="2400" b="1" dirty="0"/>
              <a:t>Supervised learning speedup</a:t>
            </a:r>
          </a:p>
        </p:txBody>
      </p:sp>
      <p:pic>
        <p:nvPicPr>
          <p:cNvPr id="4" name="Picture 3"/>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457200" y="819150"/>
            <a:ext cx="5010912" cy="365760"/>
          </a:xfrm>
          <a:prstGeom prst="rect">
            <a:avLst/>
          </a:prstGeom>
        </p:spPr>
      </p:pic>
      <p:sp>
        <p:nvSpPr>
          <p:cNvPr id="5" name="TextBox 4"/>
          <p:cNvSpPr txBox="1"/>
          <p:nvPr/>
        </p:nvSpPr>
        <p:spPr>
          <a:xfrm>
            <a:off x="381000" y="1195685"/>
            <a:ext cx="8305800" cy="830997"/>
          </a:xfrm>
          <a:prstGeom prst="rect">
            <a:avLst/>
          </a:prstGeom>
          <a:noFill/>
        </p:spPr>
        <p:txBody>
          <a:bodyPr wrap="square" rtlCol="0">
            <a:spAutoFit/>
          </a:bodyPr>
          <a:lstStyle/>
          <a:p>
            <a:r>
              <a:rPr lang="en-US" sz="2400" dirty="0"/>
              <a:t>Extract inputs:</a:t>
            </a:r>
          </a:p>
          <a:p>
            <a:r>
              <a:rPr lang="en-US" sz="2400" dirty="0"/>
              <a:t>	Unlabeled dataset:</a:t>
            </a:r>
          </a:p>
        </p:txBody>
      </p:sp>
      <p:pic>
        <p:nvPicPr>
          <p:cNvPr id="6" name="Picture 5"/>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3961638" y="1611183"/>
            <a:ext cx="3582162" cy="349758"/>
          </a:xfrm>
          <a:prstGeom prst="rect">
            <a:avLst/>
          </a:prstGeom>
        </p:spPr>
      </p:pic>
      <p:sp>
        <p:nvSpPr>
          <p:cNvPr id="7" name="TextBox 6"/>
          <p:cNvSpPr txBox="1"/>
          <p:nvPr/>
        </p:nvSpPr>
        <p:spPr>
          <a:xfrm>
            <a:off x="381000" y="2876550"/>
            <a:ext cx="8305800" cy="461665"/>
          </a:xfrm>
          <a:prstGeom prst="rect">
            <a:avLst/>
          </a:prstGeom>
          <a:noFill/>
        </p:spPr>
        <p:txBody>
          <a:bodyPr wrap="square" rtlCol="0">
            <a:spAutoFit/>
          </a:bodyPr>
          <a:lstStyle/>
          <a:p>
            <a:r>
              <a:rPr lang="en-US" sz="2400" dirty="0"/>
              <a:t>New training set:</a:t>
            </a:r>
          </a:p>
        </p:txBody>
      </p:sp>
      <p:pic>
        <p:nvPicPr>
          <p:cNvPr id="10" name="Picture 9"/>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4023360" y="2534580"/>
            <a:ext cx="3399282" cy="349758"/>
          </a:xfrm>
          <a:prstGeom prst="rect">
            <a:avLst/>
          </a:prstGeom>
        </p:spPr>
      </p:pic>
      <p:pic>
        <p:nvPicPr>
          <p:cNvPr id="9" name="Picture 8"/>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5204460" y="2108708"/>
            <a:ext cx="928116" cy="278892"/>
          </a:xfrm>
          <a:prstGeom prst="rect">
            <a:avLst/>
          </a:prstGeom>
        </p:spPr>
      </p:pic>
      <p:pic>
        <p:nvPicPr>
          <p:cNvPr id="11" name="Picture 10"/>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514350" y="3338215"/>
            <a:ext cx="4953762" cy="365760"/>
          </a:xfrm>
          <a:prstGeom prst="rect">
            <a:avLst/>
          </a:prstGeom>
        </p:spPr>
      </p:pic>
      <p:sp>
        <p:nvSpPr>
          <p:cNvPr id="12" name="TextBox 11"/>
          <p:cNvSpPr txBox="1"/>
          <p:nvPr/>
        </p:nvSpPr>
        <p:spPr>
          <a:xfrm>
            <a:off x="381000" y="3733621"/>
            <a:ext cx="8305800" cy="1200329"/>
          </a:xfrm>
          <a:prstGeom prst="rect">
            <a:avLst/>
          </a:prstGeom>
          <a:noFill/>
        </p:spPr>
        <p:txBody>
          <a:bodyPr wrap="square" rtlCol="0">
            <a:spAutoFit/>
          </a:bodyPr>
          <a:lstStyle/>
          <a:p>
            <a:r>
              <a:rPr lang="en-US" sz="2400" dirty="0"/>
              <a:t>Note: Mapping                      should be defined by running PCA only on the training set. This mapping can be applied as well to the examples           and            in the cross validation and test sets.</a:t>
            </a:r>
          </a:p>
        </p:txBody>
      </p:sp>
      <p:pic>
        <p:nvPicPr>
          <p:cNvPr id="13" name="Picture 12"/>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2438400" y="3776026"/>
            <a:ext cx="1339596" cy="294894"/>
          </a:xfrm>
          <a:prstGeom prst="rect">
            <a:avLst/>
          </a:prstGeom>
        </p:spPr>
      </p:pic>
      <p:pic>
        <p:nvPicPr>
          <p:cNvPr id="17" name="Picture 16"/>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2231831" y="4494991"/>
            <a:ext cx="420624" cy="368046"/>
          </a:xfrm>
          <a:prstGeom prst="rect">
            <a:avLst/>
          </a:prstGeom>
        </p:spPr>
      </p:pic>
      <p:pic>
        <p:nvPicPr>
          <p:cNvPr id="16" name="Picture 15"/>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3417877" y="4470128"/>
            <a:ext cx="569214" cy="400050"/>
          </a:xfrm>
          <a:prstGeom prst="rect">
            <a:avLst/>
          </a:prstGeom>
        </p:spPr>
      </p:pic>
    </p:spTree>
    <p:extLst>
      <p:ext uri="{BB962C8B-B14F-4D97-AF65-F5344CB8AC3E}">
        <p14:creationId xmlns:p14="http://schemas.microsoft.com/office/powerpoint/2010/main" val="1812725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8305800" cy="584775"/>
          </a:xfrm>
          <a:prstGeom prst="rect">
            <a:avLst/>
          </a:prstGeom>
          <a:noFill/>
        </p:spPr>
        <p:txBody>
          <a:bodyPr wrap="square" rtlCol="0">
            <a:spAutoFit/>
          </a:bodyPr>
          <a:lstStyle/>
          <a:p>
            <a:r>
              <a:rPr lang="en-US" sz="3200" b="1" dirty="0"/>
              <a:t>Application of PCA</a:t>
            </a:r>
          </a:p>
        </p:txBody>
      </p:sp>
      <p:sp>
        <p:nvSpPr>
          <p:cNvPr id="3" name="TextBox 2"/>
          <p:cNvSpPr txBox="1"/>
          <p:nvPr/>
        </p:nvSpPr>
        <p:spPr>
          <a:xfrm>
            <a:off x="381000" y="1123950"/>
            <a:ext cx="8305800" cy="3046988"/>
          </a:xfrm>
          <a:prstGeom prst="rect">
            <a:avLst/>
          </a:prstGeom>
          <a:noFill/>
        </p:spPr>
        <p:txBody>
          <a:bodyPr wrap="square" rtlCol="0">
            <a:spAutoFit/>
          </a:bodyPr>
          <a:lstStyle/>
          <a:p>
            <a:pPr marL="342900" indent="-342900">
              <a:buFontTx/>
              <a:buChar char="-"/>
            </a:pPr>
            <a:r>
              <a:rPr lang="en-US" sz="3200" dirty="0"/>
              <a:t>Compression</a:t>
            </a:r>
          </a:p>
          <a:p>
            <a:pPr marL="800100" lvl="1" indent="-342900">
              <a:buFontTx/>
              <a:buChar char="-"/>
            </a:pPr>
            <a:r>
              <a:rPr lang="en-US" sz="3200" dirty="0"/>
              <a:t>Reduce memory/disk needed to store data</a:t>
            </a:r>
          </a:p>
          <a:p>
            <a:pPr marL="800100" lvl="1" indent="-342900">
              <a:buFontTx/>
              <a:buChar char="-"/>
            </a:pPr>
            <a:r>
              <a:rPr lang="en-US" sz="3200" dirty="0">
                <a:solidFill>
                  <a:srgbClr val="FF0000"/>
                </a:solidFill>
              </a:rPr>
              <a:t>Speed up learning algorithm(question)</a:t>
            </a:r>
          </a:p>
          <a:p>
            <a:pPr marL="800100" lvl="1" indent="-342900">
              <a:buFontTx/>
              <a:buChar char="-"/>
            </a:pPr>
            <a:endParaRPr lang="en-US" sz="3200" dirty="0"/>
          </a:p>
          <a:p>
            <a:pPr marL="800100" lvl="1" indent="-342900">
              <a:buFontTx/>
              <a:buChar char="-"/>
            </a:pPr>
            <a:endParaRPr lang="en-US" sz="3200" dirty="0"/>
          </a:p>
          <a:p>
            <a:pPr marL="342900" indent="-342900">
              <a:buFontTx/>
              <a:buChar char="-"/>
            </a:pPr>
            <a:r>
              <a:rPr lang="en-US" sz="3200" dirty="0"/>
              <a:t>Visualization</a:t>
            </a:r>
          </a:p>
        </p:txBody>
      </p:sp>
    </p:spTree>
    <p:extLst>
      <p:ext uri="{BB962C8B-B14F-4D97-AF65-F5344CB8AC3E}">
        <p14:creationId xmlns:p14="http://schemas.microsoft.com/office/powerpoint/2010/main" val="3436169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8305800" cy="523220"/>
          </a:xfrm>
          <a:prstGeom prst="rect">
            <a:avLst/>
          </a:prstGeom>
          <a:noFill/>
        </p:spPr>
        <p:txBody>
          <a:bodyPr wrap="square" rtlCol="0">
            <a:spAutoFit/>
          </a:bodyPr>
          <a:lstStyle/>
          <a:p>
            <a:r>
              <a:rPr lang="en-US" sz="2800" b="1" dirty="0"/>
              <a:t>Bad use of PCA: To prevent </a:t>
            </a:r>
            <a:r>
              <a:rPr lang="en-US" sz="2800" b="1" dirty="0" err="1"/>
              <a:t>overfitting</a:t>
            </a:r>
            <a:endParaRPr lang="en-US" sz="2800" b="1" dirty="0"/>
          </a:p>
        </p:txBody>
      </p:sp>
      <p:sp>
        <p:nvSpPr>
          <p:cNvPr id="14" name="TextBox 13"/>
          <p:cNvSpPr txBox="1"/>
          <p:nvPr/>
        </p:nvSpPr>
        <p:spPr>
          <a:xfrm>
            <a:off x="381000" y="742950"/>
            <a:ext cx="8305800" cy="1384995"/>
          </a:xfrm>
          <a:prstGeom prst="rect">
            <a:avLst/>
          </a:prstGeom>
          <a:noFill/>
        </p:spPr>
        <p:txBody>
          <a:bodyPr wrap="square" rtlCol="0">
            <a:spAutoFit/>
          </a:bodyPr>
          <a:lstStyle/>
          <a:p>
            <a:r>
              <a:rPr lang="en-US" sz="2800" dirty="0"/>
              <a:t>Use         instead of         to reduce the number of features to </a:t>
            </a:r>
          </a:p>
          <a:p>
            <a:r>
              <a:rPr lang="en-US" sz="2800" dirty="0"/>
              <a:t>Thus, fewer features, less likely to </a:t>
            </a:r>
            <a:r>
              <a:rPr lang="en-US" sz="2800" dirty="0" err="1"/>
              <a:t>overfit</a:t>
            </a:r>
            <a:r>
              <a:rPr lang="en-US" sz="2800" dirty="0"/>
              <a:t>.</a:t>
            </a:r>
          </a:p>
        </p:txBody>
      </p:sp>
      <p:sp>
        <p:nvSpPr>
          <p:cNvPr id="15" name="TextBox 14"/>
          <p:cNvSpPr txBox="1"/>
          <p:nvPr/>
        </p:nvSpPr>
        <p:spPr>
          <a:xfrm>
            <a:off x="381000" y="2724150"/>
            <a:ext cx="8305800" cy="954107"/>
          </a:xfrm>
          <a:prstGeom prst="rect">
            <a:avLst/>
          </a:prstGeom>
          <a:noFill/>
        </p:spPr>
        <p:txBody>
          <a:bodyPr wrap="square" rtlCol="0">
            <a:spAutoFit/>
          </a:bodyPr>
          <a:lstStyle/>
          <a:p>
            <a:r>
              <a:rPr lang="en-US" sz="2800" dirty="0"/>
              <a:t>This might work OK, but isn’t a good way to address </a:t>
            </a:r>
            <a:r>
              <a:rPr lang="en-US" sz="2800" dirty="0" err="1"/>
              <a:t>overfitting</a:t>
            </a:r>
            <a:r>
              <a:rPr lang="en-US" sz="2800" dirty="0"/>
              <a:t>. Use regularization instead.</a:t>
            </a:r>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143000" y="812057"/>
            <a:ext cx="397764" cy="292608"/>
          </a:xfrm>
          <a:prstGeom prst="rect">
            <a:avLst/>
          </a:prstGeom>
        </p:spPr>
      </p:pic>
      <p:pic>
        <p:nvPicPr>
          <p:cNvPr id="10" name="Picture 9"/>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3352800" y="826413"/>
            <a:ext cx="420624" cy="292608"/>
          </a:xfrm>
          <a:prstGeom prst="rect">
            <a:avLst/>
          </a:prstGeom>
        </p:spPr>
      </p:pic>
      <p:pic>
        <p:nvPicPr>
          <p:cNvPr id="18" name="Picture 17"/>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2163700" y="1335308"/>
            <a:ext cx="800100" cy="224028"/>
          </a:xfrm>
          <a:prstGeom prst="rect">
            <a:avLst/>
          </a:prstGeom>
        </p:spPr>
      </p:pic>
      <p:pic>
        <p:nvPicPr>
          <p:cNvPr id="5" name="Picture 4"/>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1676400" y="3678257"/>
            <a:ext cx="5397246" cy="873252"/>
          </a:xfrm>
          <a:prstGeom prst="rect">
            <a:avLst/>
          </a:prstGeom>
        </p:spPr>
      </p:pic>
    </p:spTree>
    <p:extLst>
      <p:ext uri="{BB962C8B-B14F-4D97-AF65-F5344CB8AC3E}">
        <p14:creationId xmlns:p14="http://schemas.microsoft.com/office/powerpoint/2010/main" val="36818203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1000" y="285750"/>
            <a:ext cx="8305800" cy="461665"/>
          </a:xfrm>
          <a:prstGeom prst="rect">
            <a:avLst/>
          </a:prstGeom>
          <a:noFill/>
        </p:spPr>
        <p:txBody>
          <a:bodyPr wrap="square" rtlCol="0">
            <a:spAutoFit/>
          </a:bodyPr>
          <a:lstStyle/>
          <a:p>
            <a:r>
              <a:rPr lang="en-US" sz="2400" b="1" dirty="0"/>
              <a:t>PCA is sometimes used where it shouldn’t be</a:t>
            </a:r>
          </a:p>
        </p:txBody>
      </p:sp>
      <p:sp>
        <p:nvSpPr>
          <p:cNvPr id="4" name="TextBox 3"/>
          <p:cNvSpPr txBox="1"/>
          <p:nvPr/>
        </p:nvSpPr>
        <p:spPr>
          <a:xfrm>
            <a:off x="381000" y="662285"/>
            <a:ext cx="8305800" cy="2308324"/>
          </a:xfrm>
          <a:prstGeom prst="rect">
            <a:avLst/>
          </a:prstGeom>
          <a:noFill/>
        </p:spPr>
        <p:txBody>
          <a:bodyPr wrap="square" rtlCol="0">
            <a:spAutoFit/>
          </a:bodyPr>
          <a:lstStyle/>
          <a:p>
            <a:r>
              <a:rPr lang="en-US" sz="2400" dirty="0"/>
              <a:t>Design of ML system:</a:t>
            </a:r>
          </a:p>
          <a:p>
            <a:pPr marL="800100" lvl="1" indent="-342900">
              <a:buFontTx/>
              <a:buChar char="-"/>
            </a:pPr>
            <a:r>
              <a:rPr lang="en-US" sz="2400" dirty="0"/>
              <a:t>Get training set</a:t>
            </a:r>
          </a:p>
          <a:p>
            <a:pPr marL="800100" lvl="1" indent="-342900">
              <a:buFontTx/>
              <a:buChar char="-"/>
            </a:pPr>
            <a:r>
              <a:rPr lang="en-US" sz="2400" dirty="0"/>
              <a:t>Run PCA to reduce         in dimension to get</a:t>
            </a:r>
          </a:p>
          <a:p>
            <a:pPr marL="800100" lvl="1" indent="-342900">
              <a:buFontTx/>
              <a:buChar char="-"/>
            </a:pPr>
            <a:r>
              <a:rPr lang="en-US" sz="2400" dirty="0"/>
              <a:t>Train logistic regression on</a:t>
            </a:r>
          </a:p>
          <a:p>
            <a:pPr marL="800100" lvl="1" indent="-342900">
              <a:buFontTx/>
              <a:buChar char="-"/>
            </a:pPr>
            <a:r>
              <a:rPr lang="en-US" sz="2400" dirty="0"/>
              <a:t>Test on test set: Map          to         . Run            on</a:t>
            </a:r>
          </a:p>
          <a:p>
            <a:pPr lvl="1"/>
            <a:endParaRPr lang="en-US" sz="2400" dirty="0"/>
          </a:p>
        </p:txBody>
      </p:sp>
      <p:sp>
        <p:nvSpPr>
          <p:cNvPr id="5" name="TextBox 4"/>
          <p:cNvSpPr txBox="1"/>
          <p:nvPr/>
        </p:nvSpPr>
        <p:spPr>
          <a:xfrm>
            <a:off x="381000" y="2971621"/>
            <a:ext cx="8305800" cy="461665"/>
          </a:xfrm>
          <a:prstGeom prst="rect">
            <a:avLst/>
          </a:prstGeom>
          <a:noFill/>
        </p:spPr>
        <p:txBody>
          <a:bodyPr wrap="square" rtlCol="0">
            <a:spAutoFit/>
          </a:bodyPr>
          <a:lstStyle/>
          <a:p>
            <a:r>
              <a:rPr lang="en-US" sz="2400" dirty="0"/>
              <a:t>How about doing the whole thing without using PCA?</a:t>
            </a:r>
          </a:p>
        </p:txBody>
      </p:sp>
      <p:sp>
        <p:nvSpPr>
          <p:cNvPr id="6" name="TextBox 5"/>
          <p:cNvSpPr txBox="1"/>
          <p:nvPr/>
        </p:nvSpPr>
        <p:spPr>
          <a:xfrm>
            <a:off x="381000" y="3428821"/>
            <a:ext cx="8305800" cy="1200329"/>
          </a:xfrm>
          <a:prstGeom prst="rect">
            <a:avLst/>
          </a:prstGeom>
          <a:noFill/>
        </p:spPr>
        <p:txBody>
          <a:bodyPr wrap="square" rtlCol="0">
            <a:spAutoFit/>
          </a:bodyPr>
          <a:lstStyle/>
          <a:p>
            <a:r>
              <a:rPr lang="en-US" sz="2400" dirty="0"/>
              <a:t>Before implementing PCA, first try running whatever you want to do with the original/raw data      . Only if that doesn’t do what you want, then implement PCA and consider using      .</a:t>
            </a:r>
          </a:p>
        </p:txBody>
      </p:sp>
      <p:pic>
        <p:nvPicPr>
          <p:cNvPr id="8" name="Picture 7"/>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3236025" y="1112075"/>
            <a:ext cx="4444365" cy="304800"/>
          </a:xfrm>
          <a:prstGeom prst="rect">
            <a:avLst/>
          </a:prstGeom>
        </p:spPr>
      </p:pic>
      <p:pic>
        <p:nvPicPr>
          <p:cNvPr id="9" name="Picture 8"/>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3721925" y="1489482"/>
            <a:ext cx="350520" cy="243840"/>
          </a:xfrm>
          <a:prstGeom prst="rect">
            <a:avLst/>
          </a:prstGeom>
        </p:spPr>
      </p:pic>
      <p:pic>
        <p:nvPicPr>
          <p:cNvPr id="10" name="Picture 9"/>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6676900" y="1489482"/>
            <a:ext cx="331470" cy="243840"/>
          </a:xfrm>
          <a:prstGeom prst="rect">
            <a:avLst/>
          </a:prstGeom>
        </p:spPr>
      </p:pic>
      <p:pic>
        <p:nvPicPr>
          <p:cNvPr id="12" name="Picture 11"/>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4724400" y="1820158"/>
            <a:ext cx="3168015" cy="304800"/>
          </a:xfrm>
          <a:prstGeom prst="rect">
            <a:avLst/>
          </a:prstGeom>
        </p:spPr>
      </p:pic>
      <p:pic>
        <p:nvPicPr>
          <p:cNvPr id="13" name="Picture 12"/>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3945255" y="2160130"/>
            <a:ext cx="474345" cy="333375"/>
          </a:xfrm>
          <a:prstGeom prst="rect">
            <a:avLst/>
          </a:prstGeom>
        </p:spPr>
      </p:pic>
      <p:pic>
        <p:nvPicPr>
          <p:cNvPr id="14" name="Picture 13"/>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4949947" y="2182875"/>
            <a:ext cx="443865" cy="333375"/>
          </a:xfrm>
          <a:prstGeom prst="rect">
            <a:avLst/>
          </a:prstGeom>
        </p:spPr>
      </p:pic>
      <p:pic>
        <p:nvPicPr>
          <p:cNvPr id="15" name="Picture 14"/>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6175629" y="2260980"/>
            <a:ext cx="548640" cy="255270"/>
          </a:xfrm>
          <a:prstGeom prst="rect">
            <a:avLst/>
          </a:prstGeom>
        </p:spPr>
      </p:pic>
      <p:pic>
        <p:nvPicPr>
          <p:cNvPr id="17" name="Picture 16"/>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1279655" y="2567527"/>
            <a:ext cx="3318510" cy="333375"/>
          </a:xfrm>
          <a:prstGeom prst="rect">
            <a:avLst/>
          </a:prstGeom>
        </p:spPr>
      </p:pic>
      <p:pic>
        <p:nvPicPr>
          <p:cNvPr id="18" name="Picture 17"/>
          <p:cNvPicPr>
            <a:picLocks noChangeAspect="1"/>
          </p:cNvPicPr>
          <p:nvPr>
            <p:custDataLst>
              <p:tags r:id="rId9"/>
            </p:custDataLst>
          </p:nvPr>
        </p:nvPicPr>
        <p:blipFill>
          <a:blip r:embed="rId14" cstate="print">
            <a:extLst>
              <a:ext uri="{28A0092B-C50C-407E-A947-70E740481C1C}">
                <a14:useLocalDpi xmlns:a14="http://schemas.microsoft.com/office/drawing/2010/main" val="0"/>
              </a:ext>
            </a:extLst>
          </a:blip>
          <a:stretch>
            <a:fillRect/>
          </a:stretch>
        </p:blipFill>
        <p:spPr>
          <a:xfrm>
            <a:off x="4151381" y="3871440"/>
            <a:ext cx="350520" cy="243840"/>
          </a:xfrm>
          <a:prstGeom prst="rect">
            <a:avLst/>
          </a:prstGeom>
        </p:spPr>
      </p:pic>
      <p:pic>
        <p:nvPicPr>
          <p:cNvPr id="19" name="Picture 18"/>
          <p:cNvPicPr>
            <a:picLocks noChangeAspect="1"/>
          </p:cNvPicPr>
          <p:nvPr>
            <p:custDataLst>
              <p:tags r:id="rId10"/>
            </p:custDataLst>
          </p:nvPr>
        </p:nvPicPr>
        <p:blipFill>
          <a:blip r:embed="rId15" cstate="print">
            <a:extLst>
              <a:ext uri="{28A0092B-C50C-407E-A947-70E740481C1C}">
                <a14:useLocalDpi xmlns:a14="http://schemas.microsoft.com/office/drawing/2010/main" val="0"/>
              </a:ext>
            </a:extLst>
          </a:blip>
          <a:stretch>
            <a:fillRect/>
          </a:stretch>
        </p:blipFill>
        <p:spPr>
          <a:xfrm>
            <a:off x="6831330" y="4236275"/>
            <a:ext cx="331470" cy="243840"/>
          </a:xfrm>
          <a:prstGeom prst="rect">
            <a:avLst/>
          </a:prstGeom>
        </p:spPr>
      </p:pic>
    </p:spTree>
    <p:extLst>
      <p:ext uri="{BB962C8B-B14F-4D97-AF65-F5344CB8AC3E}">
        <p14:creationId xmlns:p14="http://schemas.microsoft.com/office/powerpoint/2010/main" val="76725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523220"/>
          </a:xfrm>
          <a:prstGeom prst="rect">
            <a:avLst/>
          </a:prstGeom>
          <a:noFill/>
        </p:spPr>
        <p:txBody>
          <a:bodyPr wrap="square" rtlCol="0">
            <a:spAutoFit/>
          </a:bodyPr>
          <a:lstStyle/>
          <a:p>
            <a:r>
              <a:rPr lang="en-US" sz="2800" b="1" dirty="0"/>
              <a:t>Data Compression</a:t>
            </a:r>
          </a:p>
        </p:txBody>
      </p:sp>
      <p:cxnSp>
        <p:nvCxnSpPr>
          <p:cNvPr id="5" name="Straight Arrow Connector 4"/>
          <p:cNvCxnSpPr/>
          <p:nvPr/>
        </p:nvCxnSpPr>
        <p:spPr>
          <a:xfrm flipH="1" flipV="1">
            <a:off x="1405494" y="1019487"/>
            <a:ext cx="11064" cy="2773368"/>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219200" y="3602057"/>
            <a:ext cx="3352800"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Cross 35"/>
          <p:cNvSpPr/>
          <p:nvPr/>
        </p:nvSpPr>
        <p:spPr>
          <a:xfrm rot="2734294">
            <a:off x="1568762" y="3149912"/>
            <a:ext cx="216165" cy="216165"/>
          </a:xfrm>
          <a:prstGeom prst="plus">
            <a:avLst>
              <a:gd name="adj" fmla="val 46579"/>
            </a:avLst>
          </a:prstGeom>
          <a:solidFill>
            <a:srgbClr val="C0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p:cNvSpPr/>
          <p:nvPr/>
        </p:nvSpPr>
        <p:spPr>
          <a:xfrm rot="2734294">
            <a:off x="1949762" y="3073712"/>
            <a:ext cx="216165" cy="216165"/>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ross 21"/>
          <p:cNvSpPr/>
          <p:nvPr/>
        </p:nvSpPr>
        <p:spPr>
          <a:xfrm rot="2734294">
            <a:off x="2329873" y="2387912"/>
            <a:ext cx="216165" cy="216165"/>
          </a:xfrm>
          <a:prstGeom prst="plus">
            <a:avLst>
              <a:gd name="adj" fmla="val 46579"/>
            </a:avLst>
          </a:prstGeom>
          <a:solidFill>
            <a:srgbClr val="00CC00"/>
          </a:solidFill>
          <a:ln w="1905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ross 23"/>
          <p:cNvSpPr/>
          <p:nvPr/>
        </p:nvSpPr>
        <p:spPr>
          <a:xfrm rot="2734294">
            <a:off x="2787962" y="2159312"/>
            <a:ext cx="216165" cy="216165"/>
          </a:xfrm>
          <a:prstGeom prst="plus">
            <a:avLst>
              <a:gd name="adj" fmla="val 46579"/>
            </a:avLst>
          </a:prstGeom>
          <a:solidFill>
            <a:srgbClr val="993366"/>
          </a:solidFill>
          <a:ln w="19050">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ross 24"/>
          <p:cNvSpPr/>
          <p:nvPr/>
        </p:nvSpPr>
        <p:spPr>
          <a:xfrm rot="2734294">
            <a:off x="3168073" y="1929823"/>
            <a:ext cx="216165" cy="216165"/>
          </a:xfrm>
          <a:prstGeom prst="plus">
            <a:avLst>
              <a:gd name="adj" fmla="val 46579"/>
            </a:avLst>
          </a:prstGeom>
          <a:solidFill>
            <a:schemeClr val="accent6">
              <a:lumMod val="75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ross 25"/>
          <p:cNvSpPr/>
          <p:nvPr/>
        </p:nvSpPr>
        <p:spPr>
          <a:xfrm rot="2734294">
            <a:off x="3403598" y="1568512"/>
            <a:ext cx="216165" cy="216165"/>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ross 26"/>
          <p:cNvSpPr/>
          <p:nvPr/>
        </p:nvSpPr>
        <p:spPr>
          <a:xfrm rot="2734294">
            <a:off x="3777673" y="1473512"/>
            <a:ext cx="216165" cy="216165"/>
          </a:xfrm>
          <a:prstGeom prst="plus">
            <a:avLst>
              <a:gd name="adj" fmla="val 46579"/>
            </a:avLst>
          </a:prstGeom>
          <a:solidFill>
            <a:srgbClr val="0000CC"/>
          </a:solid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ross 28"/>
          <p:cNvSpPr/>
          <p:nvPr/>
        </p:nvSpPr>
        <p:spPr>
          <a:xfrm rot="2734294">
            <a:off x="4006273" y="1167823"/>
            <a:ext cx="216165" cy="216165"/>
          </a:xfrm>
          <a:prstGeom prst="plus">
            <a:avLst>
              <a:gd name="adj" fmla="val 46579"/>
            </a:avLst>
          </a:prstGeom>
          <a:solidFill>
            <a:srgbClr val="00B050"/>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1219200" y="4414314"/>
            <a:ext cx="3352800" cy="0"/>
          </a:xfrm>
          <a:prstGeom prst="straightConnector1">
            <a:avLst/>
          </a:prstGeom>
          <a:ln w="19050">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3886200" y="4644819"/>
            <a:ext cx="192405" cy="150495"/>
          </a:xfrm>
          <a:prstGeom prst="rect">
            <a:avLst/>
          </a:prstGeom>
        </p:spPr>
      </p:pic>
      <p:sp>
        <p:nvSpPr>
          <p:cNvPr id="28" name="Cross 27"/>
          <p:cNvSpPr/>
          <p:nvPr/>
        </p:nvSpPr>
        <p:spPr>
          <a:xfrm rot="2734294">
            <a:off x="1568762" y="4305787"/>
            <a:ext cx="216165" cy="216165"/>
          </a:xfrm>
          <a:prstGeom prst="plus">
            <a:avLst>
              <a:gd name="adj" fmla="val 46579"/>
            </a:avLst>
          </a:prstGeom>
          <a:solidFill>
            <a:srgbClr val="C00000"/>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ross 30"/>
          <p:cNvSpPr/>
          <p:nvPr/>
        </p:nvSpPr>
        <p:spPr>
          <a:xfrm rot="2734294">
            <a:off x="1949762" y="4300837"/>
            <a:ext cx="216165" cy="216165"/>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ross 32"/>
          <p:cNvSpPr/>
          <p:nvPr/>
        </p:nvSpPr>
        <p:spPr>
          <a:xfrm rot="2734294">
            <a:off x="2329873" y="4292912"/>
            <a:ext cx="216165" cy="216165"/>
          </a:xfrm>
          <a:prstGeom prst="plus">
            <a:avLst>
              <a:gd name="adj" fmla="val 46579"/>
            </a:avLst>
          </a:prstGeom>
          <a:solidFill>
            <a:srgbClr val="00CC00"/>
          </a:solidFill>
          <a:ln w="19050">
            <a:solidFill>
              <a:srgbClr val="00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ross 33"/>
          <p:cNvSpPr/>
          <p:nvPr/>
        </p:nvSpPr>
        <p:spPr>
          <a:xfrm rot="2734294">
            <a:off x="2787962" y="4293912"/>
            <a:ext cx="216165" cy="216165"/>
          </a:xfrm>
          <a:prstGeom prst="plus">
            <a:avLst>
              <a:gd name="adj" fmla="val 46579"/>
            </a:avLst>
          </a:prstGeom>
          <a:solidFill>
            <a:srgbClr val="993366"/>
          </a:solidFill>
          <a:ln w="19050">
            <a:solidFill>
              <a:srgbClr val="9933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ross 34"/>
          <p:cNvSpPr/>
          <p:nvPr/>
        </p:nvSpPr>
        <p:spPr>
          <a:xfrm rot="2734294">
            <a:off x="3168073" y="4293912"/>
            <a:ext cx="216165" cy="216165"/>
          </a:xfrm>
          <a:prstGeom prst="plus">
            <a:avLst>
              <a:gd name="adj" fmla="val 46579"/>
            </a:avLst>
          </a:prstGeom>
          <a:solidFill>
            <a:schemeClr val="accent6">
              <a:lumMod val="75000"/>
            </a:schemeClr>
          </a:solid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ross 36"/>
          <p:cNvSpPr/>
          <p:nvPr/>
        </p:nvSpPr>
        <p:spPr>
          <a:xfrm rot="2734294">
            <a:off x="3403598" y="4293912"/>
            <a:ext cx="216165" cy="216165"/>
          </a:xfrm>
          <a:prstGeom prst="plus">
            <a:avLst>
              <a:gd name="adj" fmla="val 46579"/>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ross 37"/>
          <p:cNvSpPr/>
          <p:nvPr/>
        </p:nvSpPr>
        <p:spPr>
          <a:xfrm rot="2734294">
            <a:off x="3777673" y="4293912"/>
            <a:ext cx="216165" cy="216165"/>
          </a:xfrm>
          <a:prstGeom prst="plus">
            <a:avLst>
              <a:gd name="adj" fmla="val 46579"/>
            </a:avLst>
          </a:prstGeom>
          <a:solidFill>
            <a:srgbClr val="0000CC"/>
          </a:solidFill>
          <a:ln w="19050">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ross 38"/>
          <p:cNvSpPr/>
          <p:nvPr/>
        </p:nvSpPr>
        <p:spPr>
          <a:xfrm rot="2734294">
            <a:off x="4006273" y="4294801"/>
            <a:ext cx="216165" cy="216165"/>
          </a:xfrm>
          <a:prstGeom prst="plus">
            <a:avLst>
              <a:gd name="adj" fmla="val 46579"/>
            </a:avLst>
          </a:prstGeom>
          <a:solidFill>
            <a:srgbClr val="00B050"/>
          </a:solid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011286" y="971550"/>
            <a:ext cx="3751714" cy="954107"/>
          </a:xfrm>
          <a:prstGeom prst="rect">
            <a:avLst/>
          </a:prstGeom>
          <a:noFill/>
        </p:spPr>
        <p:txBody>
          <a:bodyPr wrap="square" rtlCol="0">
            <a:spAutoFit/>
          </a:bodyPr>
          <a:lstStyle/>
          <a:p>
            <a:r>
              <a:rPr lang="en-US" sz="2800" dirty="0"/>
              <a:t>Reduce data from </a:t>
            </a:r>
          </a:p>
          <a:p>
            <a:r>
              <a:rPr lang="en-US" sz="2800" dirty="0"/>
              <a:t>2D to 1D</a:t>
            </a:r>
          </a:p>
        </p:txBody>
      </p:sp>
      <p:pic>
        <p:nvPicPr>
          <p:cNvPr id="10" name="Picture 9"/>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5129150" y="2038350"/>
            <a:ext cx="492823" cy="299656"/>
          </a:xfrm>
          <a:prstGeom prst="rect">
            <a:avLst/>
          </a:prstGeom>
        </p:spPr>
      </p:pic>
      <p:pic>
        <p:nvPicPr>
          <p:cNvPr id="11" name="Picture 10"/>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6705600" y="2045908"/>
            <a:ext cx="884110" cy="302133"/>
          </a:xfrm>
          <a:prstGeom prst="rect">
            <a:avLst/>
          </a:prstGeom>
        </p:spPr>
      </p:pic>
      <p:pic>
        <p:nvPicPr>
          <p:cNvPr id="12" name="Picture 11"/>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6705600" y="2579562"/>
            <a:ext cx="884110" cy="302133"/>
          </a:xfrm>
          <a:prstGeom prst="rect">
            <a:avLst/>
          </a:prstGeom>
        </p:spPr>
      </p:pic>
      <p:pic>
        <p:nvPicPr>
          <p:cNvPr id="14" name="Picture 13"/>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5129150" y="2582039"/>
            <a:ext cx="492823" cy="299656"/>
          </a:xfrm>
          <a:prstGeom prst="rect">
            <a:avLst/>
          </a:prstGeom>
        </p:spPr>
      </p:pic>
      <p:pic>
        <p:nvPicPr>
          <p:cNvPr id="15" name="Picture 14"/>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5129150" y="3625224"/>
            <a:ext cx="594360" cy="299656"/>
          </a:xfrm>
          <a:prstGeom prst="rect">
            <a:avLst/>
          </a:prstGeom>
        </p:spPr>
      </p:pic>
      <p:pic>
        <p:nvPicPr>
          <p:cNvPr id="16" name="Picture 15"/>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6705601" y="3641217"/>
            <a:ext cx="985647" cy="302133"/>
          </a:xfrm>
          <a:prstGeom prst="rect">
            <a:avLst/>
          </a:prstGeom>
        </p:spPr>
      </p:pic>
      <p:pic>
        <p:nvPicPr>
          <p:cNvPr id="17" name="Picture 16"/>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6363653" y="3173168"/>
            <a:ext cx="37147" cy="299656"/>
          </a:xfrm>
          <a:prstGeom prst="rect">
            <a:avLst/>
          </a:prstGeom>
        </p:spPr>
      </p:pic>
      <p:pic>
        <p:nvPicPr>
          <p:cNvPr id="41" name="Picture 40"/>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3733800" y="3792855"/>
            <a:ext cx="222885" cy="150495"/>
          </a:xfrm>
          <a:prstGeom prst="rect">
            <a:avLst/>
          </a:prstGeom>
        </p:spPr>
      </p:pic>
      <p:pic>
        <p:nvPicPr>
          <p:cNvPr id="42" name="Picture 41"/>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rot="16200000">
            <a:off x="948612" y="2080704"/>
            <a:ext cx="228600" cy="150495"/>
          </a:xfrm>
          <a:prstGeom prst="rect">
            <a:avLst/>
          </a:prstGeom>
        </p:spPr>
      </p:pic>
      <p:sp>
        <p:nvSpPr>
          <p:cNvPr id="43" name="TextBox 42"/>
          <p:cNvSpPr txBox="1"/>
          <p:nvPr/>
        </p:nvSpPr>
        <p:spPr>
          <a:xfrm rot="16200000">
            <a:off x="509989" y="1367724"/>
            <a:ext cx="1048886" cy="369332"/>
          </a:xfrm>
          <a:prstGeom prst="rect">
            <a:avLst/>
          </a:prstGeom>
          <a:noFill/>
        </p:spPr>
        <p:txBody>
          <a:bodyPr wrap="square" rtlCol="0">
            <a:spAutoFit/>
          </a:bodyPr>
          <a:lstStyle/>
          <a:p>
            <a:r>
              <a:rPr lang="en-US" dirty="0"/>
              <a:t>(inches)</a:t>
            </a:r>
          </a:p>
        </p:txBody>
      </p:sp>
      <p:sp>
        <p:nvSpPr>
          <p:cNvPr id="44" name="TextBox 43"/>
          <p:cNvSpPr txBox="1"/>
          <p:nvPr/>
        </p:nvSpPr>
        <p:spPr>
          <a:xfrm>
            <a:off x="3962400" y="3659686"/>
            <a:ext cx="1048886" cy="369332"/>
          </a:xfrm>
          <a:prstGeom prst="rect">
            <a:avLst/>
          </a:prstGeom>
          <a:noFill/>
        </p:spPr>
        <p:txBody>
          <a:bodyPr wrap="square" rtlCol="0">
            <a:spAutoFit/>
          </a:bodyPr>
          <a:lstStyle/>
          <a:p>
            <a:r>
              <a:rPr lang="en-US" dirty="0"/>
              <a:t>(cm)</a:t>
            </a:r>
          </a:p>
        </p:txBody>
      </p:sp>
      <mc:AlternateContent xmlns:mc="http://schemas.openxmlformats.org/markup-compatibility/2006" xmlns:p14="http://schemas.microsoft.com/office/powerpoint/2010/main">
        <mc:Choice Requires="p14">
          <p:contentPart p14:bwMode="auto" r:id="rId23">
            <p14:nvContentPartPr>
              <p14:cNvPr id="2" name="Ink 1"/>
              <p14:cNvContentPartPr/>
              <p14:nvPr/>
            </p14:nvContentPartPr>
            <p14:xfrm>
              <a:off x="1528560" y="1080000"/>
              <a:ext cx="6696720" cy="3141000"/>
            </p14:xfrm>
          </p:contentPart>
        </mc:Choice>
        <mc:Fallback xmlns="">
          <p:pic>
            <p:nvPicPr>
              <p:cNvPr id="2" name="Ink 1"/>
              <p:cNvPicPr/>
              <p:nvPr/>
            </p:nvPicPr>
            <p:blipFill>
              <a:blip r:embed="rId24"/>
              <a:stretch>
                <a:fillRect/>
              </a:stretch>
            </p:blipFill>
            <p:spPr>
              <a:xfrm>
                <a:off x="1520280" y="1070280"/>
                <a:ext cx="6714720" cy="3160800"/>
              </a:xfrm>
              <a:prstGeom prst="rect">
                <a:avLst/>
              </a:prstGeom>
            </p:spPr>
          </p:pic>
        </mc:Fallback>
      </mc:AlternateContent>
    </p:spTree>
    <p:extLst>
      <p:ext uri="{BB962C8B-B14F-4D97-AF65-F5344CB8AC3E}">
        <p14:creationId xmlns:p14="http://schemas.microsoft.com/office/powerpoint/2010/main" val="694153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78269"/>
            <a:ext cx="8305800" cy="461665"/>
          </a:xfrm>
          <a:prstGeom prst="rect">
            <a:avLst/>
          </a:prstGeom>
          <a:noFill/>
        </p:spPr>
        <p:txBody>
          <a:bodyPr wrap="square" rtlCol="0">
            <a:spAutoFit/>
          </a:bodyPr>
          <a:lstStyle/>
          <a:p>
            <a:r>
              <a:rPr lang="en-US" sz="2400" b="1" dirty="0"/>
              <a:t>Data Compression</a:t>
            </a:r>
          </a:p>
        </p:txBody>
      </p:sp>
      <p:sp>
        <p:nvSpPr>
          <p:cNvPr id="21" name="TextBox 20"/>
          <p:cNvSpPr txBox="1"/>
          <p:nvPr/>
        </p:nvSpPr>
        <p:spPr>
          <a:xfrm>
            <a:off x="4191000" y="676930"/>
            <a:ext cx="4572000" cy="461665"/>
          </a:xfrm>
          <a:prstGeom prst="rect">
            <a:avLst/>
          </a:prstGeom>
          <a:noFill/>
        </p:spPr>
        <p:txBody>
          <a:bodyPr wrap="square" rtlCol="0">
            <a:spAutoFit/>
          </a:bodyPr>
          <a:lstStyle/>
          <a:p>
            <a:r>
              <a:rPr lang="en-US" sz="2400" dirty="0"/>
              <a:t>Reduce data from 3D to 2D</a:t>
            </a:r>
          </a:p>
        </p:txBody>
      </p:sp>
      <p:pic>
        <p:nvPicPr>
          <p:cNvPr id="1026" name="Picture 2" descr="C:\Users\tlow\Desktop\cs229a\lectures-slides\assets\pca\pca1.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 y="1368136"/>
            <a:ext cx="2876910" cy="2743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descr="C:\Users\tlow\Desktop\cs229a\lectures-slides\assets\pca\pca2.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61412" y="1376795"/>
            <a:ext cx="2876910" cy="27432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C:\Users\tlow\Desktop\cs229a\lectures-slides\assets\pca\proj.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969000" y="1504950"/>
            <a:ext cx="2946400" cy="2209800"/>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Picture 3"/>
          <p:cNvPicPr>
            <a:picLocks noChangeAspect="1"/>
          </p:cNvPicPr>
          <p:nvPr>
            <p:custDataLst>
              <p:tags r:id="rId1"/>
            </p:custDataLst>
          </p:nvPr>
        </p:nvPicPr>
        <p:blipFill>
          <a:blip r:embed="rId14" cstate="print">
            <a:extLst>
              <a:ext uri="{28A0092B-C50C-407E-A947-70E740481C1C}">
                <a14:useLocalDpi xmlns:a14="http://schemas.microsoft.com/office/drawing/2010/main" val="0"/>
              </a:ext>
            </a:extLst>
          </a:blip>
          <a:stretch>
            <a:fillRect/>
          </a:stretch>
        </p:blipFill>
        <p:spPr>
          <a:xfrm>
            <a:off x="381000" y="3486150"/>
            <a:ext cx="222885" cy="150495"/>
          </a:xfrm>
          <a:prstGeom prst="rect">
            <a:avLst/>
          </a:prstGeom>
        </p:spPr>
      </p:pic>
      <p:pic>
        <p:nvPicPr>
          <p:cNvPr id="5" name="Picture 4"/>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2057400" y="3867150"/>
            <a:ext cx="228600" cy="150495"/>
          </a:xfrm>
          <a:prstGeom prst="rect">
            <a:avLst/>
          </a:prstGeom>
        </p:spPr>
      </p:pic>
      <p:pic>
        <p:nvPicPr>
          <p:cNvPr id="6" name="Picture 5"/>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5709722" y="3335655"/>
            <a:ext cx="228600" cy="150495"/>
          </a:xfrm>
          <a:prstGeom prst="rect">
            <a:avLst/>
          </a:prstGeom>
        </p:spPr>
      </p:pic>
      <p:pic>
        <p:nvPicPr>
          <p:cNvPr id="7" name="Picture 6"/>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3968115" y="3867150"/>
            <a:ext cx="222885" cy="150495"/>
          </a:xfrm>
          <a:prstGeom prst="rect">
            <a:avLst/>
          </a:prstGeom>
        </p:spPr>
      </p:pic>
      <p:pic>
        <p:nvPicPr>
          <p:cNvPr id="8" name="Picture 7"/>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152400" y="2385695"/>
            <a:ext cx="230505" cy="154305"/>
          </a:xfrm>
          <a:prstGeom prst="rect">
            <a:avLst/>
          </a:prstGeom>
        </p:spPr>
      </p:pic>
      <p:pic>
        <p:nvPicPr>
          <p:cNvPr id="9" name="Picture 8"/>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3024489" y="2952750"/>
            <a:ext cx="230505" cy="154305"/>
          </a:xfrm>
          <a:prstGeom prst="rect">
            <a:avLst/>
          </a:prstGeom>
        </p:spPr>
      </p:pic>
      <p:pic>
        <p:nvPicPr>
          <p:cNvPr id="11" name="Picture 10"/>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8594226" y="3695580"/>
            <a:ext cx="192405" cy="150495"/>
          </a:xfrm>
          <a:prstGeom prst="rect">
            <a:avLst/>
          </a:prstGeom>
        </p:spPr>
      </p:pic>
      <p:pic>
        <p:nvPicPr>
          <p:cNvPr id="12" name="Picture 11"/>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5969000" y="1581150"/>
            <a:ext cx="198120" cy="150495"/>
          </a:xfrm>
          <a:prstGeom prst="rect">
            <a:avLst/>
          </a:prstGeom>
        </p:spPr>
      </p:pic>
    </p:spTree>
    <p:extLst>
      <p:ext uri="{BB962C8B-B14F-4D97-AF65-F5344CB8AC3E}">
        <p14:creationId xmlns:p14="http://schemas.microsoft.com/office/powerpoint/2010/main" val="1451268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414650" y="8666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000" dirty="0">
                <a:solidFill>
                  <a:schemeClr val="tx1">
                    <a:lumMod val="75000"/>
                    <a:lumOff val="25000"/>
                  </a:schemeClr>
                </a:solidFill>
              </a:rPr>
              <a:t>Dimensionality Reduction</a:t>
            </a:r>
          </a:p>
        </p:txBody>
      </p:sp>
      <p:cxnSp>
        <p:nvCxnSpPr>
          <p:cNvPr id="6" name="Straight Connector 5"/>
          <p:cNvCxnSpPr/>
          <p:nvPr/>
        </p:nvCxnSpPr>
        <p:spPr>
          <a:xfrm>
            <a:off x="2472265" y="23791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2438400" y="2190750"/>
            <a:ext cx="4407745" cy="1676400"/>
          </a:xfrm>
        </p:spPr>
        <p:txBody>
          <a:bodyPr>
            <a:noAutofit/>
          </a:bodyPr>
          <a:lstStyle/>
          <a:p>
            <a:r>
              <a:rPr lang="en-US" sz="4000" dirty="0">
                <a:solidFill>
                  <a:schemeClr val="tx1">
                    <a:lumMod val="75000"/>
                    <a:lumOff val="25000"/>
                  </a:schemeClr>
                </a:solidFill>
              </a:rPr>
              <a:t>Motivation II: </a:t>
            </a:r>
            <a:br>
              <a:rPr lang="en-US" sz="4000" dirty="0">
                <a:solidFill>
                  <a:schemeClr val="tx1">
                    <a:lumMod val="75000"/>
                    <a:lumOff val="25000"/>
                  </a:schemeClr>
                </a:solidFill>
              </a:rPr>
            </a:br>
            <a:r>
              <a:rPr lang="en-US" sz="4000" dirty="0">
                <a:solidFill>
                  <a:schemeClr val="tx1">
                    <a:lumMod val="75000"/>
                    <a:lumOff val="25000"/>
                  </a:schemeClr>
                </a:solidFill>
              </a:rPr>
              <a:t>Data Visualization</a:t>
            </a:r>
          </a:p>
        </p:txBody>
      </p:sp>
    </p:spTree>
    <p:extLst>
      <p:ext uri="{BB962C8B-B14F-4D97-AF65-F5344CB8AC3E}">
        <p14:creationId xmlns:p14="http://schemas.microsoft.com/office/powerpoint/2010/main" val="954556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61665"/>
          </a:xfrm>
          <a:prstGeom prst="rect">
            <a:avLst/>
          </a:prstGeom>
          <a:noFill/>
        </p:spPr>
        <p:txBody>
          <a:bodyPr wrap="square" rtlCol="0">
            <a:spAutoFit/>
          </a:bodyPr>
          <a:lstStyle/>
          <a:p>
            <a:r>
              <a:rPr lang="en-US" sz="2400" b="1" dirty="0"/>
              <a:t>Data Visualization</a:t>
            </a:r>
          </a:p>
        </p:txBody>
      </p:sp>
      <p:sp>
        <p:nvSpPr>
          <p:cNvPr id="8" name="TextBox 7"/>
          <p:cNvSpPr txBox="1"/>
          <p:nvPr/>
        </p:nvSpPr>
        <p:spPr>
          <a:xfrm>
            <a:off x="0" y="4793218"/>
            <a:ext cx="8305800" cy="369332"/>
          </a:xfrm>
          <a:prstGeom prst="rect">
            <a:avLst/>
          </a:prstGeom>
          <a:noFill/>
        </p:spPr>
        <p:txBody>
          <a:bodyPr wrap="square" rtlCol="0">
            <a:spAutoFit/>
          </a:bodyPr>
          <a:lstStyle/>
          <a:p>
            <a:r>
              <a:rPr lang="en-US" dirty="0">
                <a:solidFill>
                  <a:schemeClr val="tx1">
                    <a:lumMod val="65000"/>
                    <a:lumOff val="35000"/>
                  </a:schemeClr>
                </a:solidFill>
              </a:rPr>
              <a:t>[resources from en.wikipedia.org]</a:t>
            </a:r>
          </a:p>
        </p:txBody>
      </p:sp>
      <p:graphicFrame>
        <p:nvGraphicFramePr>
          <p:cNvPr id="11" name="Table 10"/>
          <p:cNvGraphicFramePr>
            <a:graphicFrameLocks noGrp="1"/>
          </p:cNvGraphicFramePr>
          <p:nvPr>
            <p:extLst>
              <p:ext uri="{D42A27DB-BD31-4B8C-83A1-F6EECF244321}">
                <p14:modId xmlns:p14="http://schemas.microsoft.com/office/powerpoint/2010/main" val="1440678510"/>
              </p:ext>
            </p:extLst>
          </p:nvPr>
        </p:nvGraphicFramePr>
        <p:xfrm>
          <a:off x="15240" y="835975"/>
          <a:ext cx="9052560" cy="3933825"/>
        </p:xfrm>
        <a:graphic>
          <a:graphicData uri="http://schemas.openxmlformats.org/drawingml/2006/table">
            <a:tbl>
              <a:tblPr>
                <a:tableStyleId>{2D5ABB26-0587-4C30-8999-92F81FD0307C}</a:tableStyleId>
              </a:tblPr>
              <a:tblGrid>
                <a:gridCol w="1463040">
                  <a:extLst>
                    <a:ext uri="{9D8B030D-6E8A-4147-A177-3AD203B41FA5}">
                      <a16:colId xmlns:a16="http://schemas.microsoft.com/office/drawing/2014/main" val="20000"/>
                    </a:ext>
                  </a:extLst>
                </a:gridCol>
                <a:gridCol w="1188720">
                  <a:extLst>
                    <a:ext uri="{9D8B030D-6E8A-4147-A177-3AD203B41FA5}">
                      <a16:colId xmlns:a16="http://schemas.microsoft.com/office/drawing/2014/main" val="20001"/>
                    </a:ext>
                  </a:extLst>
                </a:gridCol>
                <a:gridCol w="1188720">
                  <a:extLst>
                    <a:ext uri="{9D8B030D-6E8A-4147-A177-3AD203B41FA5}">
                      <a16:colId xmlns:a16="http://schemas.microsoft.com/office/drawing/2014/main" val="20002"/>
                    </a:ext>
                  </a:extLst>
                </a:gridCol>
                <a:gridCol w="1188720">
                  <a:extLst>
                    <a:ext uri="{9D8B030D-6E8A-4147-A177-3AD203B41FA5}">
                      <a16:colId xmlns:a16="http://schemas.microsoft.com/office/drawing/2014/main" val="20003"/>
                    </a:ext>
                  </a:extLst>
                </a:gridCol>
                <a:gridCol w="1188720">
                  <a:extLst>
                    <a:ext uri="{9D8B030D-6E8A-4147-A177-3AD203B41FA5}">
                      <a16:colId xmlns:a16="http://schemas.microsoft.com/office/drawing/2014/main" val="20004"/>
                    </a:ext>
                  </a:extLst>
                </a:gridCol>
                <a:gridCol w="1188720">
                  <a:extLst>
                    <a:ext uri="{9D8B030D-6E8A-4147-A177-3AD203B41FA5}">
                      <a16:colId xmlns:a16="http://schemas.microsoft.com/office/drawing/2014/main" val="20005"/>
                    </a:ext>
                  </a:extLst>
                </a:gridCol>
                <a:gridCol w="118872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tblGrid>
              <a:tr h="320040">
                <a:tc>
                  <a:txBody>
                    <a:bodyPr/>
                    <a:lstStyle/>
                    <a:p>
                      <a:pPr algn="ctr" fontAlgn="b"/>
                      <a:r>
                        <a:rPr lang="en-US" sz="2200" u="none" strike="noStrike" dirty="0">
                          <a:effectLst/>
                        </a:rPr>
                        <a:t>Country</a:t>
                      </a:r>
                      <a:endParaRPr lang="en-US" sz="22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mn-lt"/>
                        </a:rPr>
                        <a:t>GDP </a:t>
                      </a:r>
                      <a:r>
                        <a:rPr lang="en-US" sz="1800" b="0" i="0" u="none" strike="noStrike" dirty="0">
                          <a:solidFill>
                            <a:srgbClr val="000000"/>
                          </a:solidFill>
                          <a:effectLst/>
                          <a:latin typeface="+mn-lt"/>
                        </a:rPr>
                        <a:t>(trillions of US$)</a:t>
                      </a:r>
                      <a:endParaRPr lang="en-US" sz="2400" b="0" i="0" u="none" strike="noStrike" dirty="0">
                        <a:solidFill>
                          <a:srgbClr val="000000"/>
                        </a:solidFill>
                        <a:effectLst/>
                        <a:latin typeface="+mn-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Per capita GDP </a:t>
                      </a:r>
                    </a:p>
                    <a:p>
                      <a:pPr algn="ctr" fontAlgn="b"/>
                      <a:r>
                        <a:rPr lang="en-US" sz="1800" b="0" i="0" u="none" strike="noStrike" dirty="0">
                          <a:solidFill>
                            <a:srgbClr val="000000"/>
                          </a:solidFill>
                          <a:effectLst/>
                          <a:latin typeface="Calibri"/>
                        </a:rPr>
                        <a:t>(thousands of intl.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Human Develop-</a:t>
                      </a:r>
                      <a:r>
                        <a:rPr lang="en-US" sz="2000" b="0" i="0" u="none" strike="noStrike" dirty="0" err="1">
                          <a:solidFill>
                            <a:srgbClr val="000000"/>
                          </a:solidFill>
                          <a:effectLst/>
                          <a:latin typeface="Calibri"/>
                        </a:rPr>
                        <a:t>ment</a:t>
                      </a:r>
                      <a:r>
                        <a:rPr lang="en-US" sz="2000" b="0" i="0" u="none" strike="noStrike" dirty="0">
                          <a:solidFill>
                            <a:srgbClr val="000000"/>
                          </a:solidFill>
                          <a:effectLst/>
                          <a:latin typeface="Calibri"/>
                        </a:rPr>
                        <a:t> Index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Life expectancy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Poverty Index</a:t>
                      </a:r>
                    </a:p>
                    <a:p>
                      <a:pPr algn="ctr" fontAlgn="b"/>
                      <a:r>
                        <a:rPr lang="en-US" sz="1800" b="0" i="0" u="none" strike="noStrike" dirty="0">
                          <a:solidFill>
                            <a:srgbClr val="000000"/>
                          </a:solidFill>
                          <a:effectLst/>
                          <a:latin typeface="Calibri"/>
                        </a:rPr>
                        <a:t> (</a:t>
                      </a:r>
                      <a:r>
                        <a:rPr lang="en-US" sz="1800" b="0" i="0" u="none" strike="noStrike" dirty="0" err="1">
                          <a:solidFill>
                            <a:srgbClr val="000000"/>
                          </a:solidFill>
                          <a:effectLst/>
                          <a:latin typeface="Calibri"/>
                        </a:rPr>
                        <a:t>Gini</a:t>
                      </a:r>
                      <a:r>
                        <a:rPr lang="en-US" sz="1800" b="0" i="0" u="none" strike="noStrike" dirty="0">
                          <a:solidFill>
                            <a:srgbClr val="000000"/>
                          </a:solidFill>
                          <a:effectLst/>
                          <a:latin typeface="Calibri"/>
                        </a:rPr>
                        <a:t> as percentage)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a:rPr>
                        <a:t>Mean household income </a:t>
                      </a:r>
                      <a:r>
                        <a:rPr lang="en-US" sz="1800" b="0" i="0" u="none" strike="noStrike" dirty="0">
                          <a:solidFill>
                            <a:srgbClr val="000000"/>
                          </a:solidFill>
                          <a:effectLst/>
                          <a:latin typeface="Calibri"/>
                        </a:rPr>
                        <a:t>(thousands of US$)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20040">
                <a:tc>
                  <a:txBody>
                    <a:bodyPr/>
                    <a:lstStyle/>
                    <a:p>
                      <a:pPr algn="ctr" fontAlgn="b"/>
                      <a:r>
                        <a:rPr lang="en-US" sz="2200" u="none" strike="noStrike" dirty="0">
                          <a:effectLst/>
                        </a:rPr>
                        <a:t>Canada</a:t>
                      </a:r>
                      <a:endParaRPr lang="en-US" sz="22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200" b="0" i="0" u="none" strike="noStrike" dirty="0">
                          <a:solidFill>
                            <a:srgbClr val="000000"/>
                          </a:solidFill>
                          <a:effectLst/>
                          <a:latin typeface="Calibri"/>
                        </a:rPr>
                        <a:t>1.577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200" b="0" i="0" u="none" strike="noStrike" dirty="0">
                          <a:solidFill>
                            <a:srgbClr val="000000"/>
                          </a:solidFill>
                          <a:effectLst/>
                          <a:latin typeface="Calibri"/>
                        </a:rPr>
                        <a:t>39.17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200" b="0" i="0" u="none" strike="noStrike">
                          <a:solidFill>
                            <a:srgbClr val="000000"/>
                          </a:solidFill>
                          <a:effectLst/>
                          <a:latin typeface="Calibri"/>
                        </a:rPr>
                        <a:t>0.908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200" b="0" i="0" u="none" strike="noStrike" dirty="0">
                          <a:solidFill>
                            <a:srgbClr val="000000"/>
                          </a:solidFill>
                          <a:effectLst/>
                          <a:latin typeface="Calibri"/>
                        </a:rPr>
                        <a:t>80.7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200" b="0" i="0" u="none" strike="noStrike">
                          <a:solidFill>
                            <a:srgbClr val="000000"/>
                          </a:solidFill>
                          <a:effectLst/>
                          <a:latin typeface="Calibri"/>
                        </a:rPr>
                        <a:t>32.6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200" b="0" i="0" u="none" strike="noStrike">
                          <a:solidFill>
                            <a:srgbClr val="000000"/>
                          </a:solidFill>
                          <a:effectLst/>
                          <a:latin typeface="Calibri"/>
                        </a:rPr>
                        <a:t>67.293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2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92430">
                <a:tc>
                  <a:txBody>
                    <a:bodyPr/>
                    <a:lstStyle/>
                    <a:p>
                      <a:pPr algn="ctr" fontAlgn="b"/>
                      <a:r>
                        <a:rPr lang="en-US" sz="2200" u="none" strike="noStrike" dirty="0">
                          <a:effectLst/>
                        </a:rPr>
                        <a:t>China</a:t>
                      </a:r>
                      <a:endParaRPr lang="en-US" sz="22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dirty="0">
                          <a:solidFill>
                            <a:srgbClr val="000000"/>
                          </a:solidFill>
                          <a:effectLst/>
                          <a:latin typeface="Calibri"/>
                        </a:rPr>
                        <a:t>5.878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dirty="0">
                          <a:solidFill>
                            <a:srgbClr val="000000"/>
                          </a:solidFill>
                          <a:effectLst/>
                          <a:latin typeface="Calibri"/>
                        </a:rPr>
                        <a:t>7.54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a:solidFill>
                            <a:srgbClr val="000000"/>
                          </a:solidFill>
                          <a:effectLst/>
                          <a:latin typeface="Calibri"/>
                        </a:rPr>
                        <a:t>0.687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a:solidFill>
                            <a:srgbClr val="000000"/>
                          </a:solidFill>
                          <a:effectLst/>
                          <a:latin typeface="Calibri"/>
                        </a:rPr>
                        <a:t>73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a:solidFill>
                            <a:srgbClr val="000000"/>
                          </a:solidFill>
                          <a:effectLst/>
                          <a:latin typeface="Calibri"/>
                        </a:rPr>
                        <a:t>46.9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a:solidFill>
                            <a:srgbClr val="000000"/>
                          </a:solidFill>
                          <a:effectLst/>
                          <a:latin typeface="Calibri"/>
                        </a:rPr>
                        <a:t>10.22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20040">
                <a:tc>
                  <a:txBody>
                    <a:bodyPr/>
                    <a:lstStyle/>
                    <a:p>
                      <a:pPr algn="ctr" fontAlgn="b"/>
                      <a:r>
                        <a:rPr lang="en-US" sz="2200" u="none" strike="noStrike" dirty="0">
                          <a:effectLst/>
                        </a:rPr>
                        <a:t>India</a:t>
                      </a:r>
                      <a:endParaRPr lang="en-US" sz="22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a:solidFill>
                            <a:srgbClr val="000000"/>
                          </a:solidFill>
                          <a:effectLst/>
                          <a:latin typeface="Calibri"/>
                        </a:rPr>
                        <a:t>1.632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a:solidFill>
                            <a:srgbClr val="000000"/>
                          </a:solidFill>
                          <a:effectLst/>
                          <a:latin typeface="Calibri"/>
                        </a:rPr>
                        <a:t>3.41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dirty="0">
                          <a:solidFill>
                            <a:srgbClr val="000000"/>
                          </a:solidFill>
                          <a:effectLst/>
                          <a:latin typeface="Calibri"/>
                        </a:rPr>
                        <a:t>0.547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a:solidFill>
                            <a:srgbClr val="000000"/>
                          </a:solidFill>
                          <a:effectLst/>
                          <a:latin typeface="Calibri"/>
                        </a:rPr>
                        <a:t>64.7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a:solidFill>
                            <a:srgbClr val="000000"/>
                          </a:solidFill>
                          <a:effectLst/>
                          <a:latin typeface="Calibri"/>
                        </a:rPr>
                        <a:t>36.8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a:solidFill>
                            <a:srgbClr val="000000"/>
                          </a:solidFill>
                          <a:effectLst/>
                          <a:latin typeface="Calibri"/>
                        </a:rPr>
                        <a:t>0.735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20040">
                <a:tc>
                  <a:txBody>
                    <a:bodyPr/>
                    <a:lstStyle/>
                    <a:p>
                      <a:pPr algn="ctr" fontAlgn="b"/>
                      <a:r>
                        <a:rPr lang="en-US" sz="2200" u="none" strike="noStrike" dirty="0">
                          <a:effectLst/>
                        </a:rPr>
                        <a:t>Russia</a:t>
                      </a:r>
                      <a:endParaRPr lang="en-US" sz="22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a:solidFill>
                            <a:srgbClr val="000000"/>
                          </a:solidFill>
                          <a:effectLst/>
                          <a:latin typeface="Calibri"/>
                        </a:rPr>
                        <a:t>1.48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dirty="0">
                          <a:solidFill>
                            <a:srgbClr val="000000"/>
                          </a:solidFill>
                          <a:effectLst/>
                          <a:latin typeface="Calibri"/>
                        </a:rPr>
                        <a:t>19.84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dirty="0">
                          <a:solidFill>
                            <a:srgbClr val="000000"/>
                          </a:solidFill>
                          <a:effectLst/>
                          <a:latin typeface="Calibri"/>
                        </a:rPr>
                        <a:t>0.755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dirty="0">
                          <a:solidFill>
                            <a:srgbClr val="000000"/>
                          </a:solidFill>
                          <a:effectLst/>
                          <a:latin typeface="Calibri"/>
                        </a:rPr>
                        <a:t>65.5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a:solidFill>
                            <a:srgbClr val="000000"/>
                          </a:solidFill>
                          <a:effectLst/>
                          <a:latin typeface="Calibri"/>
                        </a:rPr>
                        <a:t>39.9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a:solidFill>
                            <a:srgbClr val="000000"/>
                          </a:solidFill>
                          <a:effectLst/>
                          <a:latin typeface="Calibri"/>
                        </a:rPr>
                        <a:t>0.72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320040">
                <a:tc>
                  <a:txBody>
                    <a:bodyPr/>
                    <a:lstStyle/>
                    <a:p>
                      <a:pPr algn="ctr" fontAlgn="b"/>
                      <a:r>
                        <a:rPr lang="en-US" sz="2200" u="none" strike="noStrike" dirty="0">
                          <a:effectLst/>
                        </a:rPr>
                        <a:t>Singapore</a:t>
                      </a:r>
                      <a:endParaRPr lang="en-US" sz="22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a:solidFill>
                            <a:srgbClr val="000000"/>
                          </a:solidFill>
                          <a:effectLst/>
                          <a:latin typeface="Calibri"/>
                        </a:rPr>
                        <a:t>0.223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a:solidFill>
                            <a:srgbClr val="000000"/>
                          </a:solidFill>
                          <a:effectLst/>
                          <a:latin typeface="Calibri"/>
                        </a:rPr>
                        <a:t>56.69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dirty="0">
                          <a:solidFill>
                            <a:srgbClr val="000000"/>
                          </a:solidFill>
                          <a:effectLst/>
                          <a:latin typeface="Calibri"/>
                        </a:rPr>
                        <a:t>0.866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a:solidFill>
                            <a:srgbClr val="000000"/>
                          </a:solidFill>
                          <a:effectLst/>
                          <a:latin typeface="Calibri"/>
                        </a:rPr>
                        <a:t>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dirty="0">
                          <a:solidFill>
                            <a:srgbClr val="000000"/>
                          </a:solidFill>
                          <a:effectLst/>
                          <a:latin typeface="Calibri"/>
                        </a:rPr>
                        <a:t>42.5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a:solidFill>
                            <a:srgbClr val="000000"/>
                          </a:solidFill>
                          <a:effectLst/>
                          <a:latin typeface="Calibri"/>
                        </a:rPr>
                        <a:t>67.1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320040">
                <a:tc>
                  <a:txBody>
                    <a:bodyPr/>
                    <a:lstStyle/>
                    <a:p>
                      <a:pPr algn="ctr" fontAlgn="b"/>
                      <a:r>
                        <a:rPr lang="en-US" sz="2200" u="none" strike="noStrike" dirty="0">
                          <a:effectLst/>
                        </a:rPr>
                        <a:t>USA</a:t>
                      </a:r>
                      <a:endParaRPr lang="en-US" sz="22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dirty="0">
                          <a:solidFill>
                            <a:srgbClr val="000000"/>
                          </a:solidFill>
                          <a:effectLst/>
                          <a:latin typeface="Calibri"/>
                        </a:rPr>
                        <a:t>14.527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a:solidFill>
                            <a:srgbClr val="000000"/>
                          </a:solidFill>
                          <a:effectLst/>
                          <a:latin typeface="Calibri"/>
                        </a:rPr>
                        <a:t>46.86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a:solidFill>
                            <a:srgbClr val="000000"/>
                          </a:solidFill>
                          <a:effectLst/>
                          <a:latin typeface="Calibri"/>
                        </a:rPr>
                        <a:t>0.91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a:solidFill>
                            <a:srgbClr val="000000"/>
                          </a:solidFill>
                          <a:effectLst/>
                          <a:latin typeface="Calibri"/>
                        </a:rPr>
                        <a:t>78.3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dirty="0">
                          <a:solidFill>
                            <a:srgbClr val="000000"/>
                          </a:solidFill>
                          <a:effectLst/>
                          <a:latin typeface="Calibri"/>
                        </a:rPr>
                        <a:t>40.8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dirty="0">
                          <a:solidFill>
                            <a:srgbClr val="000000"/>
                          </a:solidFill>
                          <a:effectLst/>
                          <a:latin typeface="Calibri"/>
                        </a:rPr>
                        <a:t>84.3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320040">
                <a:tc>
                  <a:txBody>
                    <a:bodyPr/>
                    <a:lstStyle/>
                    <a:p>
                      <a:pPr algn="ctr" fontAlgn="b"/>
                      <a:r>
                        <a:rPr lang="en-US" sz="2200" b="0" i="0" u="none" strike="noStrike" dirty="0">
                          <a:solidFill>
                            <a:srgbClr val="000000"/>
                          </a:solidFill>
                          <a:effectLst/>
                          <a:latin typeface="Calibri"/>
                        </a:rPr>
                        <a:t>…</a:t>
                      </a: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2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endParaRPr lang="en-US" sz="22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44843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523220"/>
          </a:xfrm>
          <a:prstGeom prst="rect">
            <a:avLst/>
          </a:prstGeom>
          <a:noFill/>
        </p:spPr>
        <p:txBody>
          <a:bodyPr wrap="square" rtlCol="0">
            <a:spAutoFit/>
          </a:bodyPr>
          <a:lstStyle/>
          <a:p>
            <a:r>
              <a:rPr lang="en-US" sz="2800" b="1" dirty="0"/>
              <a:t>Data Visualization</a:t>
            </a:r>
          </a:p>
        </p:txBody>
      </p:sp>
      <p:graphicFrame>
        <p:nvGraphicFramePr>
          <p:cNvPr id="2" name="Table 1"/>
          <p:cNvGraphicFramePr>
            <a:graphicFrameLocks noGrp="1"/>
          </p:cNvGraphicFramePr>
          <p:nvPr>
            <p:extLst>
              <p:ext uri="{D42A27DB-BD31-4B8C-83A1-F6EECF244321}">
                <p14:modId xmlns:p14="http://schemas.microsoft.com/office/powerpoint/2010/main" val="2555664215"/>
              </p:ext>
            </p:extLst>
          </p:nvPr>
        </p:nvGraphicFramePr>
        <p:xfrm>
          <a:off x="533400" y="971550"/>
          <a:ext cx="6553199" cy="3886198"/>
        </p:xfrm>
        <a:graphic>
          <a:graphicData uri="http://schemas.openxmlformats.org/drawingml/2006/table">
            <a:tbl>
              <a:tblPr>
                <a:tableStyleId>{2D5ABB26-0587-4C30-8999-92F81FD0307C}</a:tableStyleId>
              </a:tblPr>
              <a:tblGrid>
                <a:gridCol w="2496457">
                  <a:extLst>
                    <a:ext uri="{9D8B030D-6E8A-4147-A177-3AD203B41FA5}">
                      <a16:colId xmlns:a16="http://schemas.microsoft.com/office/drawing/2014/main" val="20000"/>
                    </a:ext>
                  </a:extLst>
                </a:gridCol>
                <a:gridCol w="2028371">
                  <a:extLst>
                    <a:ext uri="{9D8B030D-6E8A-4147-A177-3AD203B41FA5}">
                      <a16:colId xmlns:a16="http://schemas.microsoft.com/office/drawing/2014/main" val="20001"/>
                    </a:ext>
                  </a:extLst>
                </a:gridCol>
                <a:gridCol w="2028371">
                  <a:extLst>
                    <a:ext uri="{9D8B030D-6E8A-4147-A177-3AD203B41FA5}">
                      <a16:colId xmlns:a16="http://schemas.microsoft.com/office/drawing/2014/main" val="20002"/>
                    </a:ext>
                  </a:extLst>
                </a:gridCol>
              </a:tblGrid>
              <a:tr h="477530">
                <a:tc>
                  <a:txBody>
                    <a:bodyPr/>
                    <a:lstStyle/>
                    <a:p>
                      <a:pPr algn="ctr" fontAlgn="b"/>
                      <a:r>
                        <a:rPr lang="en-US" sz="2800" u="none" strike="noStrike" dirty="0">
                          <a:effectLst/>
                        </a:rPr>
                        <a:t>Country</a:t>
                      </a:r>
                      <a:endParaRPr lang="en-US" sz="2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endParaRPr lang="en-US" sz="2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endParaRPr lang="en-US" sz="2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77530">
                <a:tc>
                  <a:txBody>
                    <a:bodyPr/>
                    <a:lstStyle/>
                    <a:p>
                      <a:pPr algn="ctr" fontAlgn="b"/>
                      <a:r>
                        <a:rPr lang="en-US" sz="2800" u="none" strike="noStrike" dirty="0">
                          <a:effectLst/>
                        </a:rPr>
                        <a:t>Canada</a:t>
                      </a:r>
                      <a:endParaRPr lang="en-US" sz="2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800" u="none" strike="noStrike" dirty="0">
                          <a:effectLst/>
                        </a:rPr>
                        <a:t>1.6</a:t>
                      </a:r>
                      <a:endParaRPr lang="en-US" sz="2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fontAlgn="b"/>
                      <a:r>
                        <a:rPr lang="en-US" sz="2800" u="none" strike="noStrike" dirty="0">
                          <a:effectLst/>
                        </a:rPr>
                        <a:t>1.2</a:t>
                      </a:r>
                      <a:endParaRPr lang="en-US" sz="2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543488">
                <a:tc>
                  <a:txBody>
                    <a:bodyPr/>
                    <a:lstStyle/>
                    <a:p>
                      <a:pPr algn="ctr" fontAlgn="b"/>
                      <a:r>
                        <a:rPr lang="en-US" sz="2800" u="none" strike="noStrike" dirty="0">
                          <a:effectLst/>
                        </a:rPr>
                        <a:t>China</a:t>
                      </a:r>
                      <a:endParaRPr lang="en-US" sz="2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2800" u="none" strike="noStrike" dirty="0">
                          <a:effectLst/>
                        </a:rPr>
                        <a:t>1.7</a:t>
                      </a:r>
                      <a:endParaRPr lang="en-US" sz="2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800" u="none" strike="noStrike" dirty="0">
                          <a:effectLst/>
                        </a:rPr>
                        <a:t>0.3</a:t>
                      </a:r>
                      <a:endParaRPr lang="en-US" sz="2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477530">
                <a:tc>
                  <a:txBody>
                    <a:bodyPr/>
                    <a:lstStyle/>
                    <a:p>
                      <a:pPr algn="ctr" fontAlgn="b"/>
                      <a:r>
                        <a:rPr lang="en-US" sz="2800" u="none" strike="noStrike" dirty="0">
                          <a:effectLst/>
                        </a:rPr>
                        <a:t>India</a:t>
                      </a:r>
                      <a:endParaRPr lang="en-US" sz="2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2800" u="none" strike="noStrike" dirty="0">
                          <a:effectLst/>
                        </a:rPr>
                        <a:t>1.6</a:t>
                      </a:r>
                      <a:endParaRPr lang="en-US" sz="2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800" u="none" strike="noStrike" dirty="0">
                          <a:effectLst/>
                        </a:rPr>
                        <a:t>0.2</a:t>
                      </a:r>
                      <a:endParaRPr lang="en-US" sz="2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477530">
                <a:tc>
                  <a:txBody>
                    <a:bodyPr/>
                    <a:lstStyle/>
                    <a:p>
                      <a:pPr algn="ctr" fontAlgn="b"/>
                      <a:r>
                        <a:rPr lang="en-US" sz="2800" u="none" strike="noStrike" dirty="0">
                          <a:effectLst/>
                        </a:rPr>
                        <a:t>Russia</a:t>
                      </a:r>
                      <a:endParaRPr lang="en-US" sz="2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2800" u="none" strike="noStrike">
                          <a:effectLst/>
                        </a:rPr>
                        <a:t>1.4</a:t>
                      </a:r>
                      <a:endParaRPr lang="en-US" sz="2800" b="0" i="0" u="none" strike="noStrike">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800" u="none" strike="noStrike" dirty="0">
                          <a:effectLst/>
                        </a:rPr>
                        <a:t>0.5</a:t>
                      </a:r>
                      <a:endParaRPr lang="en-US" sz="2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477530">
                <a:tc>
                  <a:txBody>
                    <a:bodyPr/>
                    <a:lstStyle/>
                    <a:p>
                      <a:pPr algn="ctr" fontAlgn="b"/>
                      <a:r>
                        <a:rPr lang="en-US" sz="2800" u="none" strike="noStrike" dirty="0">
                          <a:effectLst/>
                        </a:rPr>
                        <a:t>Singapore</a:t>
                      </a:r>
                      <a:endParaRPr lang="en-US" sz="2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2800" u="none" strike="noStrike" dirty="0">
                          <a:effectLst/>
                        </a:rPr>
                        <a:t>0.5</a:t>
                      </a:r>
                      <a:endParaRPr lang="en-US" sz="2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800" u="none" strike="noStrike" dirty="0">
                          <a:effectLst/>
                        </a:rPr>
                        <a:t>1.7</a:t>
                      </a:r>
                      <a:endParaRPr lang="en-US" sz="2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477530">
                <a:tc>
                  <a:txBody>
                    <a:bodyPr/>
                    <a:lstStyle/>
                    <a:p>
                      <a:pPr algn="ctr" fontAlgn="b"/>
                      <a:r>
                        <a:rPr lang="en-US" sz="2800" u="none" strike="noStrike" dirty="0">
                          <a:effectLst/>
                        </a:rPr>
                        <a:t>USA</a:t>
                      </a:r>
                      <a:endParaRPr lang="en-US" sz="2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2800" u="none" strike="noStrike" dirty="0">
                          <a:effectLst/>
                        </a:rPr>
                        <a:t>2</a:t>
                      </a:r>
                      <a:endParaRPr lang="en-US" sz="2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800" u="none" strike="noStrike" dirty="0">
                          <a:effectLst/>
                        </a:rPr>
                        <a:t>1.5</a:t>
                      </a:r>
                      <a:endParaRPr lang="en-US" sz="2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r h="477530">
                <a:tc>
                  <a:txBody>
                    <a:bodyPr/>
                    <a:lstStyle/>
                    <a:p>
                      <a:pPr algn="ctr" fontAlgn="b"/>
                      <a:r>
                        <a:rPr lang="en-US" sz="2800" b="0" i="0" u="none" strike="noStrike" dirty="0">
                          <a:solidFill>
                            <a:srgbClr val="000000"/>
                          </a:solidFill>
                          <a:effectLst/>
                          <a:latin typeface="Calibri"/>
                        </a:rPr>
                        <a:t>…</a:t>
                      </a: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fontAlgn="b"/>
                      <a:r>
                        <a:rPr lang="en-US" sz="28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fontAlgn="b"/>
                      <a:r>
                        <a:rPr lang="en-US" sz="2800" b="0" i="0" u="none" strike="noStrike" dirty="0">
                          <a:solidFill>
                            <a:srgbClr val="000000"/>
                          </a:solidFill>
                          <a:effectLst/>
                          <a:latin typeface="Calibri"/>
                        </a:rPr>
                        <a:t>…</a:t>
                      </a:r>
                    </a:p>
                  </a:txBody>
                  <a:tcPr marL="9525" marR="9525" marT="9525" marB="0"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7"/>
                  </a:ext>
                </a:extLst>
              </a:tr>
            </a:tbl>
          </a:graphicData>
        </a:graphic>
      </p:graphicFrame>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943600" y="1199938"/>
            <a:ext cx="269175" cy="204469"/>
          </a:xfrm>
          <a:prstGeom prst="rect">
            <a:avLst/>
          </a:prstGeom>
        </p:spPr>
      </p:pic>
      <p:pic>
        <p:nvPicPr>
          <p:cNvPr id="4" name="Picture 3"/>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3949745" y="1199939"/>
            <a:ext cx="261410" cy="204469"/>
          </a:xfrm>
          <a:prstGeom prst="rect">
            <a:avLst/>
          </a:prstGeom>
        </p:spPr>
      </p:pic>
    </p:spTree>
    <p:extLst>
      <p:ext uri="{BB962C8B-B14F-4D97-AF65-F5344CB8AC3E}">
        <p14:creationId xmlns:p14="http://schemas.microsoft.com/office/powerpoint/2010/main" val="843183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61665"/>
          </a:xfrm>
          <a:prstGeom prst="rect">
            <a:avLst/>
          </a:prstGeom>
          <a:noFill/>
        </p:spPr>
        <p:txBody>
          <a:bodyPr wrap="square" rtlCol="0">
            <a:spAutoFit/>
          </a:bodyPr>
          <a:lstStyle/>
          <a:p>
            <a:r>
              <a:rPr lang="en-US" sz="2400" b="1" dirty="0"/>
              <a:t>Data Visualization</a:t>
            </a:r>
          </a:p>
        </p:txBody>
      </p:sp>
      <p:pic>
        <p:nvPicPr>
          <p:cNvPr id="3" name="Picture 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7122795" y="4248150"/>
            <a:ext cx="192405" cy="150495"/>
          </a:xfrm>
          <a:prstGeom prst="rect">
            <a:avLst/>
          </a:prstGeom>
        </p:spPr>
      </p:pic>
      <p:pic>
        <p:nvPicPr>
          <p:cNvPr id="4" name="Picture 3"/>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983938" y="971550"/>
            <a:ext cx="198120" cy="150495"/>
          </a:xfrm>
          <a:prstGeom prst="rect">
            <a:avLst/>
          </a:prstGeom>
        </p:spPr>
      </p:pic>
      <p:pic>
        <p:nvPicPr>
          <p:cNvPr id="2" name="Picture 2" descr="C:\Users\tlow\Desktop\cs229a\lectures-slides\assets\pca\countries.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5000" y="571500"/>
            <a:ext cx="5334000" cy="4000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372296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344377" y="7142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000" dirty="0">
                <a:solidFill>
                  <a:schemeClr val="tx1">
                    <a:lumMod val="75000"/>
                    <a:lumOff val="25000"/>
                  </a:schemeClr>
                </a:solidFill>
              </a:rPr>
              <a:t>Dimensionality Reduction</a:t>
            </a:r>
          </a:p>
        </p:txBody>
      </p:sp>
      <p:cxnSp>
        <p:nvCxnSpPr>
          <p:cNvPr id="6" name="Straight Connector 5"/>
          <p:cNvCxnSpPr/>
          <p:nvPr/>
        </p:nvCxnSpPr>
        <p:spPr>
          <a:xfrm>
            <a:off x="2401992" y="22267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2344377" y="2495550"/>
            <a:ext cx="4407745" cy="1676400"/>
          </a:xfrm>
        </p:spPr>
        <p:txBody>
          <a:bodyPr>
            <a:noAutofit/>
          </a:bodyPr>
          <a:lstStyle/>
          <a:p>
            <a:r>
              <a:rPr lang="en-US" sz="3600" dirty="0">
                <a:solidFill>
                  <a:schemeClr val="tx1">
                    <a:lumMod val="75000"/>
                    <a:lumOff val="25000"/>
                  </a:schemeClr>
                </a:solidFill>
              </a:rPr>
              <a:t>Principal Component Analysis problem formulation</a:t>
            </a:r>
            <a:br>
              <a:rPr lang="en-US" sz="3600" dirty="0">
                <a:solidFill>
                  <a:schemeClr val="tx1">
                    <a:lumMod val="75000"/>
                    <a:lumOff val="25000"/>
                  </a:schemeClr>
                </a:solidFill>
              </a:rPr>
            </a:br>
            <a:r>
              <a:rPr lang="en-US" altLang="zh-CN" sz="3600" dirty="0">
                <a:solidFill>
                  <a:schemeClr val="tx1">
                    <a:lumMod val="75000"/>
                    <a:lumOff val="25000"/>
                  </a:schemeClr>
                </a:solidFill>
              </a:rPr>
              <a:t>PCA</a:t>
            </a:r>
            <a:r>
              <a:rPr lang="zh-CN" altLang="en-US" sz="3600" dirty="0">
                <a:solidFill>
                  <a:schemeClr val="tx1">
                    <a:lumMod val="75000"/>
                    <a:lumOff val="25000"/>
                  </a:schemeClr>
                </a:solidFill>
              </a:rPr>
              <a:t>（主成分分析）</a:t>
            </a:r>
            <a:endParaRPr lang="en-US" sz="3600" dirty="0">
              <a:solidFill>
                <a:schemeClr val="tx1">
                  <a:lumMod val="75000"/>
                  <a:lumOff val="25000"/>
                </a:schemeClr>
              </a:solidFill>
            </a:endParaRPr>
          </a:p>
        </p:txBody>
      </p:sp>
    </p:spTree>
    <p:extLst>
      <p:ext uri="{BB962C8B-B14F-4D97-AF65-F5344CB8AC3E}">
        <p14:creationId xmlns:p14="http://schemas.microsoft.com/office/powerpoint/2010/main" val="13795210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VIOUS_ACTIVE_SLIDE" val="632"/>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rightarrow z^{(m)}&#10;$&#10;&#10;\end{document}"/>
  <p:tag name="IGUANATEXSIZE" val="26"/>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vdots&#10;$&#10;&#10;\end{document}"/>
  <p:tag name="IGUANATEXSIZE" val="26"/>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10;$&#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2&#10;$&#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10;$&#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2&#10;$&#10;&#10;\end{document}"/>
  <p:tag name="IGUANATEXSIZE" val="2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2&#10;$&#10;&#10;\end{document}"/>
  <p:tag name="IGUANATEXSIZE" val="2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10;$&#10;&#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3&#10;$&#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3&#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10;$&#10;&#10;\end{document}"/>
  <p:tag name="IGUANATEXSIZE" val="2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z_1&#10;$&#10;&#10;\end{document}"/>
  <p:tag name="IGUANATEXSIZE" val="2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z_2&#10;$&#10;&#10;\end{document}"/>
  <p:tag name="IGUANATEXSIZE" val="2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z_2&#10;$&#10;&#10;\end{document}"/>
  <p:tag name="IGUANATEXSIZE" val="2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z_1&#10;$&#10;&#10;\end{document}"/>
  <p:tag name="IGUANATEXSIZE" val="2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z_1&#10;$&#10;&#10;\end{document}"/>
  <p:tag name="IGUANATEXSIZE" val="2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z_2&#10;$&#10;&#10;\end{document}"/>
  <p:tag name="IGUANATEXSIZE" val="2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10;$&#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10;$&#10;&#10;\end{document}"/>
  <p:tag name="IGUANATEXSIZE" val="2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2&#10;$&#10;&#10;\end{document}"/>
  <p:tag name="IGUANATEXSIZE" val="2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2&#10;$&#10;&#10;\end{document}"/>
  <p:tag name="IGUANATEXSIZE" val="2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k&#10;$&#10;&#10;\end{document}"/>
  <p:tag name="IGUANATEXSIZE" val="28"/>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k&#10;$&#10;&#10;\end{document}"/>
  <p:tag name="IGUANATEXSIZE" val="28"/>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10;\frac { \frac{1}{m} \sum_{i=1}^m \| x^{(i)} - x^{(i)}_{approx} \|^2 }&#10;{&#10;\frac{1}{m} \sum_{i=1}^m \| x^{(i)} \|^2&#10;} \leq 0.01&#10;$&#10;&#10;\end{document}"/>
  <p:tag name="IGUANATEXSIZE" val="28"/>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k&#10;$&#10;&#10;\end{document}"/>
  <p:tag name="IGUANATEXSIZE" val="28"/>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10;\frac { \frac{1}{m} \sum_{i=1}^m \| x^{(i)} - x^{(i)}_{approx} \|^2 }&#10;{&#10;\frac{1}{m} \sum_{i=1}^m \| x^{(i)} \|^2&#10;} \leq 0.01?&#10;$&#10;&#10;\end{document}"/>
  <p:tag name="IGUANATEXSIZE" val="28"/>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10;U_{reduce}, z^{(1)}, z^{(2)},&#10;$&#10;&#10;\end{document}"/>
  <p:tag name="IGUANATEXSIZE" val="22"/>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10; \dots, z^{(m)}, x_{approx}^{(1)}&#10;, \dots, x_{approx}^{(m)}&#10;$&#10;&#10;\end{document}"/>
  <p:tag name="IGUANATEXSIZE" val="22"/>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10;k = 1&#10;$&#10;&#10;\end{document}"/>
  <p:tag name="IGUANATEXSIZE" val="22"/>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k&#10;$&#10;&#10;\end{document}"/>
  <p:tag name="IGUANATEXSIZE" val="28"/>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k&#10;$&#10;&#10;\end{document}"/>
  <p:tag name="IGUANATEXSIZE" val="28"/>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z_1&#10;$&#10;&#10;\end{document}"/>
  <p:tag name="IGUANATEXSIZE" val="2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10;\frac { \sum_{i=1}^k S_{ii}&#10;}&#10;{&#10;\sum_{i=1}^m S_{ii}&#10;} &#10;\geq 0.99&#10;$&#10;&#10;\end{document}"/>
  <p:tag name="IGUANATEXSIZE" val="28"/>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10;(x^{(1)}, y^{(1)}),(x^{(2)}, y^{(2)}), \dots, (x^{(m)}, y^{(m)})&#10;$&#10;&#10;\end{document}"/>
  <p:tag name="IGUANATEXSIZE" val="24"/>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x^{(1)},x^{(2)},\dots, x^{(m)} \in \mathbb{R}^{10000}&#10;$&#10;&#10;\end{document}"/>
  <p:tag name="IGUANATEXSIZE" val="24"/>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z^{(1)},z^{(2)},\dots, z^{(m)} \in \mathbb{R}^{1000}&#10;$&#10;&#10;\end{document}"/>
  <p:tag name="IGUANATEXSIZE" val="24"/>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amssymb}&#10;\pagestyle{empty}&#10;\begin{document}&#10;&#10;&#10;$\displaystyle&#10;\downarrow PCA&#10;$&#10;&#10;\end{document}"/>
  <p:tag name="IGUANATEXSIZE" val="24"/>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10;(z^{(1)}, y^{(1)}),(z^{(2)}, y^{(2)}), \dots, (z^{(m)}, y^{(m)})&#10;$&#10;&#10;\end{document}"/>
  <p:tag name="IGUANATEXSIZE" val="24"/>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10;x^{(i)} \rightarrow z^{(i)}&#10;$&#10;&#10;\end{document}"/>
  <p:tag name="IGUANATEXSIZE" val="24"/>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10;x_{cv}^{(i)}&#10;$&#10;&#10;\end{document}"/>
  <p:tag name="IGUANATEXSIZE" val="24"/>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10;x_{test}^{(i)}&#10;$&#10;&#10;\end{document}"/>
  <p:tag name="IGUANATEXSIZE" val="24"/>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10;z^{(i)}&#10;$&#10;&#10;\end{document}"/>
  <p:tag name="IGUANATEXSIZE" val="24"/>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1)}&#10;$&#10;&#10;\end{document}"/>
  <p:tag name="IGUANATEXSIZE" val="26"/>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10;x^{(i)}&#10;$&#10;&#10;\end{document}"/>
  <p:tag name="IGUANATEXSIZE" val="24"/>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10;k &lt; n.&#10;$&#10;&#10;\end{document}"/>
  <p:tag name="IGUANATEXSIZE" val="24"/>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10;\min_\theta \frac{1}{2m} \sum^m_{i=1} (h_\theta (x^{(i)}) - y^{(i)})^2 &#10;+ \frac{\lambda}{2m} \sum_{j=1}^n \theta_j^2&#10;$&#10;&#10;\end{document}"/>
  <p:tag name="IGUANATEXSIZE" val="24"/>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10;\{(x^{(1)}, y^{(1)}),(x^{(2)}, y^{(2)}), \dots, (x^{(m)}, y^{(m)}) \}&#10;$&#10;&#10;\end{document}"/>
  <p:tag name="IGUANATEXSIZE" val="20"/>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10;x^{(i)}&#10;$&#10;&#10;\end{document}"/>
  <p:tag name="IGUANATEXSIZE" val="20"/>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10;z^{(i)}&#10;$&#10;&#10;\end{document}"/>
  <p:tag name="IGUANATEXSIZE" val="20"/>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10;\{(z^{(1)}, y^{(1)}), \dots, (z^{(m)}, y^{(m)}) \}&#10;$&#10;&#10;\end{document}"/>
  <p:tag name="IGUANATEXSIZE" val="20"/>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10;x_{test}^{(i)}&#10;$&#10;&#10;\end{document}"/>
  <p:tag name="IGUANATEXSIZE" val="20"/>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10;z_{test}^{(i)}&#10;$&#10;&#10;\end{document}"/>
  <p:tag name="IGUANATEXSIZE" val="20"/>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10;h_\theta(z)&#1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rightarrow z^{(1)}&#10;$&#10;&#10;\end{document}"/>
  <p:tag name="IGUANATEXSIZE" val="26"/>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10;\{(z_{test}^{(1)}, y_{test}^{(1)}), \dots, (z_{test}^{(m)}, y_{test}^{(m)}) \}&#10;$&#10;&#10;\end{document}"/>
  <p:tag name="IGUANATEXSIZE" val="20"/>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10;x^{(i)}&#10;$&#10;&#10;\end{document}"/>
  <p:tag name="IGUANATEXSIZE" val="20"/>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displaystyle&#10;z^{(i)}&#10;$&#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rightarrow z^{(2)}&#10;$&#10;&#10;\end{document}"/>
  <p:tag name="IGUANATEXSIZE" val="26"/>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2)}&#10;$&#10;&#10;\end{document}"/>
  <p:tag name="IGUANATEXSIZE" val="26"/>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m)}&#10;$&#10;&#10;\end{document}"/>
  <p:tag name="IGUANATEXSIZE" val="26"/>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5360</TotalTime>
  <Words>1290</Words>
  <Application>Microsoft Office PowerPoint</Application>
  <PresentationFormat>全屏显示(16:9)</PresentationFormat>
  <Paragraphs>218</Paragraphs>
  <Slides>26</Slides>
  <Notes>18</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26</vt:i4>
      </vt:variant>
    </vt:vector>
  </HeadingPairs>
  <TitlesOfParts>
    <vt:vector size="35" baseType="lpstr">
      <vt:lpstr>-apple-system</vt:lpstr>
      <vt:lpstr>Arial</vt:lpstr>
      <vt:lpstr>Calibri</vt:lpstr>
      <vt:lpstr>Cambria Math</vt:lpstr>
      <vt:lpstr>Consolas</vt:lpstr>
      <vt:lpstr>Courier New</vt:lpstr>
      <vt:lpstr>1_Lecture</vt:lpstr>
      <vt:lpstr>2_Office Theme</vt:lpstr>
      <vt:lpstr>3_Office Theme</vt:lpstr>
      <vt:lpstr>Motivation I:  Data Compression</vt:lpstr>
      <vt:lpstr>PowerPoint 演示文稿</vt:lpstr>
      <vt:lpstr>PowerPoint 演示文稿</vt:lpstr>
      <vt:lpstr>PowerPoint 演示文稿</vt:lpstr>
      <vt:lpstr>Motivation II:  Data Visualization</vt:lpstr>
      <vt:lpstr>PowerPoint 演示文稿</vt:lpstr>
      <vt:lpstr>PowerPoint 演示文稿</vt:lpstr>
      <vt:lpstr>PowerPoint 演示文稿</vt:lpstr>
      <vt:lpstr>Principal Component Analysis problem formulation PCA（主成分分析）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Choosing the number of principal components</vt:lpstr>
      <vt:lpstr>PowerPoint 演示文稿</vt:lpstr>
      <vt:lpstr>PowerPoint 演示文稿</vt:lpstr>
      <vt:lpstr>PowerPoint 演示文稿</vt:lpstr>
      <vt:lpstr>Advice for applying PCA</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geniocean</cp:lastModifiedBy>
  <cp:revision>770</cp:revision>
  <dcterms:created xsi:type="dcterms:W3CDTF">2010-07-08T21:59:02Z</dcterms:created>
  <dcterms:modified xsi:type="dcterms:W3CDTF">2021-11-26T04:08:49Z</dcterms:modified>
</cp:coreProperties>
</file>