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ink/ink1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5"/>
  </p:notesMasterIdLst>
  <p:sldIdLst>
    <p:sldId id="367" r:id="rId4"/>
    <p:sldId id="368" r:id="rId5"/>
    <p:sldId id="400" r:id="rId6"/>
    <p:sldId id="402" r:id="rId7"/>
    <p:sldId id="404" r:id="rId8"/>
    <p:sldId id="405" r:id="rId9"/>
    <p:sldId id="409" r:id="rId10"/>
    <p:sldId id="419" r:id="rId11"/>
    <p:sldId id="413" r:id="rId12"/>
    <p:sldId id="416" r:id="rId13"/>
    <p:sldId id="418" r:id="rId14"/>
  </p:sldIdLst>
  <p:sldSz cx="9144000" cy="5143500" type="screen16x9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58970" autoAdjust="0"/>
  </p:normalViewPr>
  <p:slideViewPr>
    <p:cSldViewPr>
      <p:cViewPr varScale="1">
        <p:scale>
          <a:sx n="112" d="100"/>
          <a:sy n="112" d="100"/>
        </p:scale>
        <p:origin x="77" y="110"/>
      </p:cViewPr>
      <p:guideLst>
        <p:guide orient="horz" pos="310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19-47D3-8E8B-2FC21471E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492544"/>
        <c:axId val="134494464"/>
      </c:scatterChart>
      <c:valAx>
        <c:axId val="13449254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494464"/>
        <c:crosses val="autoZero"/>
        <c:crossBetween val="midCat"/>
      </c:valAx>
      <c:valAx>
        <c:axId val="134494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49254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9F5-44BD-BE47-6FDF0CF1E5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21984"/>
        <c:axId val="134523904"/>
      </c:scatterChart>
      <c:valAx>
        <c:axId val="134521984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523904"/>
        <c:crosses val="autoZero"/>
        <c:crossBetween val="midCat"/>
      </c:valAx>
      <c:valAx>
        <c:axId val="134523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521984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CCB-4DCF-9EDF-6A62FD15B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32096"/>
        <c:axId val="134557696"/>
      </c:scatterChart>
      <c:valAx>
        <c:axId val="13453209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557696"/>
        <c:crosses val="autoZero"/>
        <c:crossBetween val="midCat"/>
      </c:valAx>
      <c:valAx>
        <c:axId val="13455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453209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91E-47D3-91D1-54AB1EE0F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064192"/>
        <c:axId val="139993856"/>
      </c:scatterChart>
      <c:valAx>
        <c:axId val="13506419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9993856"/>
        <c:crosses val="autoZero"/>
        <c:crossBetween val="midCat"/>
      </c:valAx>
      <c:valAx>
        <c:axId val="1399938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3506419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3D-4067-A3EF-3CAEEC0E5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000640"/>
        <c:axId val="140011008"/>
      </c:scatterChart>
      <c:valAx>
        <c:axId val="1400006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40011008"/>
        <c:crosses val="autoZero"/>
        <c:crossBetween val="midCat"/>
      </c:valAx>
      <c:valAx>
        <c:axId val="140011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14000064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0-10T02:50:50.53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5319 6498 6566,'0'0'544,"0"0"417,0 0 641,0 0 1088,0 0-672,0 0-897,0 0-480,0 0-33,0 0 1,0 0 64,0 0-321,0 0-64,0 0 129,0-20-225,0 20 0,0-20 64,0 0-128,0 0 32,0-19-128,0 19 97,0-20-97,0 20 128,0-19-96,19-2 32,-19 22-96,0-21 32,0 20-32,20-20 256,-20 20-128,0 0-32,0-19 1,20 19-97,-20 0 96,0 0 0,0-20-32,20 21 32,-20-1 0,0-20-64,20 20 0,-20-19 0,0 18 0,21-18 32,-21 19 0,18-20 0,-18 20 32,0-20-64,20 21 32,-20-21-32,0 20 33,21-20-98,-21 20 1,0-19 32,20 19-64,-20-20 128,20 1-32,-2-2-32,-18 2 33,21 19-1,-1-20-32,-20 1 32,20 18-64,-20-18 32,20 19 64,-20-20-64,19 20 128,-19-19-128,20 19-96,-20-20 480,20 20-256,-20-19-64,20-2-32,0 22 32,-1-21 64,1-1-96,-20 22 65,20-21-65,0 21 96,0-21-96,-1 20 0,1-20 0,0 20-32,-20 0 96,21 1-192,-1-21 192,-2 20-32,2 0 0,1-19 0,-1 18 0,0 2 32,-1-21 0,-19 20-96,20 0 64,-20 20-192,20-20-32,-20 0 32,0 20-32,20-20 96,-20 1 0,20 19 32,-1-21-32,1 2 0,0-1 96,0 0-64,21 1 64,-23-2-64,22 1 32,-19 1-33,17-1 66,-17 0-33,19 0 32,-20 0-129,19 0 162,1 1-130,-20-2 65,19 2 32,1-1-32,-20 0 0,19 0 0,-19 0 33,21 0-33,-3 0 0,3 1-33,-3-1 33,3-1 0,-1 2-32,-21-1 64,21 0-32,0 1 0,-1-2-64,-19 1 64,21 1-64,-3 19 128,-18-20-32,21 0-64,-21 20 32,19-20-64,1 0 128,-1 0-32,1 1-160,19 19 224,-19-20-96,1 0 0,-3 0 0,3 0 32,-3 0-64,3 20 32,-1-20 0,-1 1 0,21-1-32,-21 0 64,1 20-64,1-20 32,-3-1 96,3 2-192,-3-1 32,3 20 64,18-19 64,1-2-128,-1 1 96,-19 0-64,19 1 64,2-1-64,-23 0 128,23 0-192,-22 20 96,21-20-32,-21 0 32,21 1-64,-1 19 96,2-20-64,-2 0 32,20 20-32,0-20 128,1 0-160,20 20 256,-1-21-288,0 2 481,-20 0-577,0-1 288,0 20 0,2-20-32,-22 20-64,20-21 32,-19 21-64,-1-19 64,0 19-32,2-20-128,-23 20-385,-17 0-352,-21 0-1217,20 0-1953,-40 0-10155</inkml:trace>
  <inkml:trace contextRef="#ctx0" brushRef="#br0" timeOffset="33241.9">14410 4252 512,'-20'-20'609,"20"20"-225,0 0 32,0 0 417,-18 0-160,18 0-129,0-20-512,0 20-32,0 0 160,0 0 609,0 0 384,0 0 96,0 0 129,0 0-129,0 0-480,0 0-353,0 0 65,0 0 287,0 0 161,0 20-160,0-20-129,0 0-223,0 20-129,0-20-96,0 20-64,18-1-31,-18 2-33,0-2-32,20 2 96,-20-2 64,0 1 0,21 20 96,-21-20-63,20 0 31,-20 19-64,20-19-96,-20 20 64,20-20-32,-1 20 0,-19-21-31,20 21 63,0 0-32,-20-20-32,20-1 0,0 21 96,-20-19-32,19-1 65,-19 19-161,20-19 64,-20 0-32,20 20 160,-20-21-576,20 1 672,-20 0-480,20 0 192,-1 20 64,-19-20-192,20-1 32,-20 21 192,20-20-96,1 1 64,-21 18-64,20-19-64,-20 20 33,18-20-33,2 19 32,-20-20 0,21 22 128,-1-21-224,-20-1 96,0 1 32,20 0 0,-20 0 0,19 0 64,-19 0-64,20 0 0,0-1-32,0 1 32,0-20-64,-20 20-32,19 0 0,-19 1 192,20-2-128,-20 1 96,20-1 1,-20 1-33,20 1 0,-20-1 0,20-1-96,-1-19 0,-19 20 0,40-1 32,-40 2 0,20-21-32,1 20-32,-21-1 32,18-19 64,-18 20-64,20-20 32,-20 20 0,20-20 0,-20 20 0,21-20-64,-1 20 32,-20-20 96,20 20-192,-1-20 192,-19 0-128,20 19 0,0-19 64,-20 0-32,0 0 0,20 0 32,-20 0-64,20 0-32,-20 0 32,19 0-64,-19 0 160,20 0-160,-20-19 128,20 19-32,-20 0 128,20 0-192,-20 0 0,20-20 64,-20 20 32,0-20-64,19 20 64,-19-20-32,20 20-64,-20-20 32,0 0 64,0 20 0,0-19-32,0-1 32,0 20-32,0-21 0,0 2 64,0-1-32,0 1 64,0-1-192,0-1 160,0 21-32,0-20 0,20-19-160,-20 20 128,0-2 96,0 1 64,0 0-192,0-19 192,0 19 1,0 0-161,0-20 160,0 20-64,0 0-64,0 1 96,0-21-96,-20 19 0,20 2 0,0-20 32,0 19-64,0-20 0,-20 20 160,20 0 129,0 1-161,0-2 96,0 1-256,0 1 288,-19-2-96,19 2-96,0-1 0,0 0-64,0 0 128,0 0-96,-20 0-32,20 0 97,0 1-194,0-1 546,0 0-385,0 20 32,0-20-32,0 0-32,0 0 0,0 1-32,0-1-32,0-1 96,0 2-32,0-2 64,0 2-128,0-1 128,0-1 0,0 2 1,0-1-97,20 0 32,-20 1 64,0-2-128,0-18 96,19 19-64,-19-20 32,0 20 0,0-19 32,20 19-64,-20-20 0,0 1 0,0 18 96,0-19-96,20 21 64,-20-21-32,0 20 32,0 0-192,0-19 160,0 18-32,0 2 0,0-21-32,20 21-32,-20-22 160,0 22-128,0-21 32,0 20 32,0 0-32,0-19 0,0 18-32,21 2 0,-21-1 32,0-20-32,18 20 64,-18 0-64,0-19-32,20 19 64,-20-1 0,0 2-32,21-1 32,-21 0-32,0 1 0,20-2 0,-20 1 64,20 1-128,-20-1 64,18 20-64,-18-20 96,21 0-65,-21 20 65,20-20 0,-20 20-32,0 0 0,20-20-64,-20 20 128,20 0-32,-20-19-64,0 19 32,19 0-32,-19-20-32,20 20 32,-20 0 64,20 0 64,-20 0-160,20 0 64,-20 0-96,20 0 128,-20-20-96,19 20 96,1 0-96,-20 0 64,20 0-32,0 0-32,-20 20 31,21-20-63,-21 0 96,18 0 0,-18 20 192,20-20-256,0 0 96,1 0 0,-21 19 0,20-19 0,0 0 0,-20 0 96,18 0-128,-18 0 32,21 0 32,-21 0-32,0 0 0,20 20 64,-20-20-96,20 0 0,0 0 64,-20 0-64,19 0 32,1 0 32,-20 0 0,20 0 1,-20 0-33,0 0-33,20 0 33,0 0-32,-20 0 64,19 0-32,1 0 0,0 0-32,0 0 64,-20-20 1,21 20-33,-3 0 0,2 0-33,0 0 33,-20 0-32,21 0 32,-1 0 0,-2-19-128,-18 19 192,21 0-128,-1 0 96,0 0 32,0 0-160,-20-20 32,19 20 64,1 0 0,20 0-64,-20 0 96,-1 0-32,1-20 0,0 20 0,0 0 32,0-20-64,-20 20 96,19 0-64,1 0 0,-20-20 0,20 20-32,1 0 64,-1 0 0,0-20-32,-2 20 32,3-20-32,-1 20 0,0-19 32,0 19-64,-1 0 64,1-20 0,-20 20-32,20-20-32,0 20 64,0-20 65,-1 20-130,1-21 130,-20 21-65,20-19 0,0-1 0,0 20-32,-1-19-32,-19-2 96,20 21-128,0-20 32,1 0 96,-1 1-64,-2-1 32,-18 20 64,20-20-96,1 0 0,-21 20-96,20-20 224,-20 20-160,0-20 224,20 20-288,-20-19 64,19-1 32,1 0 32,-20 0 96,20 0 32,-20-1 0,20-17-160,-20 18 96,20-21 0,-20 22-63,19-21-1,-19 0-32,20 1-32,-20-1-1,20 0-31,-20 1 64,20 19-128,-20-20 160,20 21-160,-1-2 160,-19 21-64,20-19-32,-20 19 64,20-21-64,0 2 32,1 0 0,-3-2 32,2 1-96,1 20 512,-21-20-544,20 0 96,0 20-96,0-20 128,-1 20 0,1-19-64,0 19 128,0-20-128,0 20 64,19 0 0,-19-20-32,0 20 32,19 0 0,-19-20-32,0 20 0,0 0 64,1 0-128,-3 0-64,2 0 32,-20 20 64,21-20 96,-1 0-97,-20 20 1,20-20 32,-2 0 0,3 20 64,-1-20-32,0 0 32,0 19-128,-1-19 96,1 20-32,-20-20-32,20 20 160,0 0-256,0-20 128,-1 20-288,1 1 576,0-2-384,0-19 64,19 19 160,-19 2-192,0-21 32,1 19 64,-1-19 128,19 21-320,-19-21 224,-20 19 128,20-19-160,0 0-128,0 20 128,-1-20 0,1 20 0,0-20 0,0 20 96,0-20-288,-1 19 416,1 1-384,20 0 192,-19-20-96,-3 20 32,2 0 32,0 0 0,1-1 32,-1-19-64,-20 20 64,18 1-64,3-2 64,-1-19 160,0 20-384,0 0 256,-1-1-96,1-19 0,-20 21 160,20-1-192,0 0 64,0-1-96,-20-19 288,19 19-160,1 2 96,-20-1 0,20 0-32,20 0 96,-21 0-192,1-1-256,21 1 609,-21-20-353,0 20-32,-2 0-33,23 0 98,-21 0-33,0-1 32,19 1 0,-19 0-32,20 1 0,-1-2 0,1 1 0,-1-1 0,1 2 32,1-1 64,18 20-224,0-21 160,1 21 0,-1 0 0,1 0-64,-21-21 96,22 21-64,-2-20-32,-19 0-96,-20 0-321,-1-20-448,1 19-384,-20-19-801,0-19-3876,-20-1-5572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6/8/2021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3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36.xml"/><Relationship Id="rId21" Type="http://schemas.openxmlformats.org/officeDocument/2006/relationships/image" Target="../media/image45.png"/><Relationship Id="rId7" Type="http://schemas.openxmlformats.org/officeDocument/2006/relationships/tags" Target="../tags/tag40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35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38.xml"/><Relationship Id="rId15" Type="http://schemas.openxmlformats.org/officeDocument/2006/relationships/image" Target="../media/image39.png"/><Relationship Id="rId10" Type="http://schemas.openxmlformats.org/officeDocument/2006/relationships/tags" Target="../tags/tag43.xml"/><Relationship Id="rId19" Type="http://schemas.openxmlformats.org/officeDocument/2006/relationships/image" Target="../media/image43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12.xml"/><Relationship Id="rId10" Type="http://schemas.openxmlformats.org/officeDocument/2006/relationships/chart" Target="../charts/chart2.xml"/><Relationship Id="rId4" Type="http://schemas.openxmlformats.org/officeDocument/2006/relationships/tags" Target="../tags/tag5.xml"/><Relationship Id="rId9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png"/><Relationship Id="rId3" Type="http://schemas.openxmlformats.org/officeDocument/2006/relationships/tags" Target="../tags/tag14.xml"/><Relationship Id="rId7" Type="http://schemas.openxmlformats.org/officeDocument/2006/relationships/image" Target="../media/image4.png"/><Relationship Id="rId12" Type="http://schemas.openxmlformats.org/officeDocument/2006/relationships/image" Target="../media/image13.png"/><Relationship Id="rId2" Type="http://schemas.openxmlformats.org/officeDocument/2006/relationships/tags" Target="../tags/tag13.xml"/><Relationship Id="rId16" Type="http://schemas.openxmlformats.org/officeDocument/2006/relationships/image" Target="../media/image15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2.png"/><Relationship Id="rId5" Type="http://schemas.openxmlformats.org/officeDocument/2006/relationships/tags" Target="../tags/tag16.xml"/><Relationship Id="rId15" Type="http://schemas.openxmlformats.org/officeDocument/2006/relationships/image" Target="../media/image27.emf"/><Relationship Id="rId10" Type="http://schemas.openxmlformats.org/officeDocument/2006/relationships/chart" Target="../charts/chart5.xml"/><Relationship Id="rId4" Type="http://schemas.openxmlformats.org/officeDocument/2006/relationships/tags" Target="../tags/tag15.xml"/><Relationship Id="rId9" Type="http://schemas.openxmlformats.org/officeDocument/2006/relationships/chart" Target="../charts/chart4.xml"/><Relationship Id="rId1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2.xml"/><Relationship Id="rId7" Type="http://schemas.openxmlformats.org/officeDocument/2006/relationships/image" Target="../media/image21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4.xml"/><Relationship Id="rId10" Type="http://schemas.openxmlformats.org/officeDocument/2006/relationships/image" Target="../media/image24.png"/><Relationship Id="rId4" Type="http://schemas.openxmlformats.org/officeDocument/2006/relationships/tags" Target="../tags/tag23.xml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29.xml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30.png"/><Relationship Id="rId5" Type="http://schemas.openxmlformats.org/officeDocument/2006/relationships/tags" Target="../tags/tag31.xml"/><Relationship Id="rId10" Type="http://schemas.openxmlformats.org/officeDocument/2006/relationships/image" Target="../media/image29.png"/><Relationship Id="rId4" Type="http://schemas.openxmlformats.org/officeDocument/2006/relationships/tags" Target="../tags/tag30.xml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05000" y="80222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正则化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Regularization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43665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015065" y="2114550"/>
            <a:ext cx="4876800" cy="1676400"/>
          </a:xfrm>
        </p:spPr>
        <p:txBody>
          <a:bodyPr>
            <a:no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过拟合问题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problem of</a:t>
            </a:r>
            <a:b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81000" y="28575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Regularized logistic regression.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30752" y="1384656"/>
            <a:ext cx="4041648" cy="1263294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81000" y="302895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533400" y="796115"/>
            <a:ext cx="2542757" cy="2287424"/>
            <a:chOff x="306551" y="789242"/>
            <a:chExt cx="2542757" cy="2287424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76" y="3410186"/>
            <a:ext cx="8229600" cy="9903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0574FB9-D943-462E-9A58-4834A445CF62}"/>
                  </a:ext>
                </a:extLst>
              </p:cNvPr>
              <p:cNvSpPr txBox="1"/>
              <p:nvPr/>
            </p:nvSpPr>
            <p:spPr>
              <a:xfrm>
                <a:off x="212124" y="4299690"/>
                <a:ext cx="8513029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0574FB9-D943-462E-9A58-4834A445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24" y="4299690"/>
                <a:ext cx="8513029" cy="879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66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402736" y="1866086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];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7698" y="666750"/>
            <a:ext cx="812150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054" y="1883147"/>
            <a:ext cx="778598" cy="32870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9101" y="1070715"/>
            <a:ext cx="66117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02736" y="2710125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];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498" y="4451213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];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21" y="2701369"/>
            <a:ext cx="778598" cy="328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94" y="4452850"/>
            <a:ext cx="804306" cy="3287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60" y="1113247"/>
            <a:ext cx="429698" cy="24606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598901" y="1047750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0256" y="1854051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58990" y="2690482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74804" y="4435824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10" y="4123944"/>
            <a:ext cx="34290" cy="27660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Advanced optimization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10497" y="3545198"/>
            <a:ext cx="67641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];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82" y="3536442"/>
            <a:ext cx="778598" cy="3268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66751" y="3525555"/>
            <a:ext cx="210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Courier New" pitchFamily="49" charset="0"/>
              </a:rPr>
              <a:t>code to compute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02077"/>
            <a:ext cx="6371844" cy="501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929" y="2246283"/>
            <a:ext cx="2396871" cy="4886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427" y="3075020"/>
            <a:ext cx="3101531" cy="48863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69" y="3911918"/>
            <a:ext cx="3106674" cy="48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20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Linear regression (housing prices)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6951" y="3252949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Overfitting:</a:t>
            </a:r>
            <a:r>
              <a:rPr lang="en-US" sz="2400" dirty="0"/>
              <a:t> If we have too many features, the learned hypothesis may fit the training set very well (                                             ), but fail to generalize to new examples (predict prices on new examples).</a:t>
            </a:r>
            <a:endParaRPr lang="en-US" sz="24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73" y="3657898"/>
            <a:ext cx="3052572" cy="4343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64" y="2588389"/>
            <a:ext cx="952837" cy="23619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638" y="2588389"/>
            <a:ext cx="1697355" cy="255083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241646"/>
              </p:ext>
            </p:extLst>
          </p:nvPr>
        </p:nvGraphicFramePr>
        <p:xfrm>
          <a:off x="830627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285541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375189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893221"/>
              </p:ext>
            </p:extLst>
          </p:nvPr>
        </p:nvGraphicFramePr>
        <p:xfrm>
          <a:off x="3487003" y="691812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2941917" y="1371808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5" name="TextBox 20"/>
          <p:cNvSpPr txBox="1"/>
          <p:nvPr/>
        </p:nvSpPr>
        <p:spPr>
          <a:xfrm>
            <a:off x="4031565" y="2263944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133981"/>
              </p:ext>
            </p:extLst>
          </p:nvPr>
        </p:nvGraphicFramePr>
        <p:xfrm>
          <a:off x="6306403" y="695325"/>
          <a:ext cx="1999397" cy="1755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5761317" y="1375321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8" name="TextBox 20"/>
          <p:cNvSpPr txBox="1"/>
          <p:nvPr/>
        </p:nvSpPr>
        <p:spPr>
          <a:xfrm>
            <a:off x="6850965" y="2267457"/>
            <a:ext cx="98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059" y="2566108"/>
            <a:ext cx="3033949" cy="235271"/>
          </a:xfrm>
          <a:prstGeom prst="rect">
            <a:avLst/>
          </a:pr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B3930D04-18B4-40D3-A761-2B399C4F343C}"/>
              </a:ext>
            </a:extLst>
          </p:cNvPr>
          <p:cNvSpPr/>
          <p:nvPr/>
        </p:nvSpPr>
        <p:spPr>
          <a:xfrm>
            <a:off x="1030406" y="955343"/>
            <a:ext cx="1473958" cy="921224"/>
          </a:xfrm>
          <a:custGeom>
            <a:avLst/>
            <a:gdLst>
              <a:gd name="connsiteX0" fmla="*/ 0 w 1473958"/>
              <a:gd name="connsiteY0" fmla="*/ 921224 h 921224"/>
              <a:gd name="connsiteX1" fmla="*/ 75063 w 1473958"/>
              <a:gd name="connsiteY1" fmla="*/ 859809 h 921224"/>
              <a:gd name="connsiteX2" fmla="*/ 129654 w 1473958"/>
              <a:gd name="connsiteY2" fmla="*/ 832514 h 921224"/>
              <a:gd name="connsiteX3" fmla="*/ 197893 w 1473958"/>
              <a:gd name="connsiteY3" fmla="*/ 798394 h 921224"/>
              <a:gd name="connsiteX4" fmla="*/ 313898 w 1473958"/>
              <a:gd name="connsiteY4" fmla="*/ 716508 h 921224"/>
              <a:gd name="connsiteX5" fmla="*/ 477672 w 1473958"/>
              <a:gd name="connsiteY5" fmla="*/ 600502 h 921224"/>
              <a:gd name="connsiteX6" fmla="*/ 559558 w 1473958"/>
              <a:gd name="connsiteY6" fmla="*/ 559558 h 921224"/>
              <a:gd name="connsiteX7" fmla="*/ 614149 w 1473958"/>
              <a:gd name="connsiteY7" fmla="*/ 518615 h 921224"/>
              <a:gd name="connsiteX8" fmla="*/ 750627 w 1473958"/>
              <a:gd name="connsiteY8" fmla="*/ 429905 h 921224"/>
              <a:gd name="connsiteX9" fmla="*/ 798394 w 1473958"/>
              <a:gd name="connsiteY9" fmla="*/ 402609 h 921224"/>
              <a:gd name="connsiteX10" fmla="*/ 921224 w 1473958"/>
              <a:gd name="connsiteY10" fmla="*/ 320723 h 921224"/>
              <a:gd name="connsiteX11" fmla="*/ 1003110 w 1473958"/>
              <a:gd name="connsiteY11" fmla="*/ 286603 h 921224"/>
              <a:gd name="connsiteX12" fmla="*/ 1146412 w 1473958"/>
              <a:gd name="connsiteY12" fmla="*/ 191069 h 921224"/>
              <a:gd name="connsiteX13" fmla="*/ 1194179 w 1473958"/>
              <a:gd name="connsiteY13" fmla="*/ 150126 h 921224"/>
              <a:gd name="connsiteX14" fmla="*/ 1241946 w 1473958"/>
              <a:gd name="connsiteY14" fmla="*/ 136478 h 921224"/>
              <a:gd name="connsiteX15" fmla="*/ 1310185 w 1473958"/>
              <a:gd name="connsiteY15" fmla="*/ 81887 h 921224"/>
              <a:gd name="connsiteX16" fmla="*/ 1357952 w 1473958"/>
              <a:gd name="connsiteY16" fmla="*/ 68239 h 921224"/>
              <a:gd name="connsiteX17" fmla="*/ 1398895 w 1473958"/>
              <a:gd name="connsiteY17" fmla="*/ 40944 h 921224"/>
              <a:gd name="connsiteX18" fmla="*/ 1439839 w 1473958"/>
              <a:gd name="connsiteY18" fmla="*/ 6824 h 921224"/>
              <a:gd name="connsiteX19" fmla="*/ 1473958 w 1473958"/>
              <a:gd name="connsiteY19" fmla="*/ 0 h 921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73958" h="921224">
                <a:moveTo>
                  <a:pt x="0" y="921224"/>
                </a:moveTo>
                <a:cubicBezTo>
                  <a:pt x="81810" y="888499"/>
                  <a:pt x="-22166" y="936202"/>
                  <a:pt x="75063" y="859809"/>
                </a:cubicBezTo>
                <a:cubicBezTo>
                  <a:pt x="91061" y="847240"/>
                  <a:pt x="111741" y="842159"/>
                  <a:pt x="129654" y="832514"/>
                </a:cubicBezTo>
                <a:cubicBezTo>
                  <a:pt x="194114" y="797805"/>
                  <a:pt x="133137" y="824296"/>
                  <a:pt x="197893" y="798394"/>
                </a:cubicBezTo>
                <a:cubicBezTo>
                  <a:pt x="254236" y="727965"/>
                  <a:pt x="193761" y="794435"/>
                  <a:pt x="313898" y="716508"/>
                </a:cubicBezTo>
                <a:cubicBezTo>
                  <a:pt x="370024" y="680102"/>
                  <a:pt x="417836" y="630421"/>
                  <a:pt x="477672" y="600502"/>
                </a:cubicBezTo>
                <a:cubicBezTo>
                  <a:pt x="504967" y="586854"/>
                  <a:pt x="533390" y="575259"/>
                  <a:pt x="559558" y="559558"/>
                </a:cubicBezTo>
                <a:cubicBezTo>
                  <a:pt x="579063" y="547855"/>
                  <a:pt x="595327" y="531387"/>
                  <a:pt x="614149" y="518615"/>
                </a:cubicBezTo>
                <a:cubicBezTo>
                  <a:pt x="659047" y="488149"/>
                  <a:pt x="703518" y="456825"/>
                  <a:pt x="750627" y="429905"/>
                </a:cubicBezTo>
                <a:cubicBezTo>
                  <a:pt x="766549" y="420806"/>
                  <a:pt x="782968" y="412526"/>
                  <a:pt x="798394" y="402609"/>
                </a:cubicBezTo>
                <a:cubicBezTo>
                  <a:pt x="855520" y="365885"/>
                  <a:pt x="852047" y="356816"/>
                  <a:pt x="921224" y="320723"/>
                </a:cubicBezTo>
                <a:cubicBezTo>
                  <a:pt x="947440" y="307045"/>
                  <a:pt x="977484" y="301357"/>
                  <a:pt x="1003110" y="286603"/>
                </a:cubicBezTo>
                <a:cubicBezTo>
                  <a:pt x="1052862" y="257958"/>
                  <a:pt x="1102824" y="228430"/>
                  <a:pt x="1146412" y="191069"/>
                </a:cubicBezTo>
                <a:cubicBezTo>
                  <a:pt x="1162334" y="177421"/>
                  <a:pt x="1175971" y="160531"/>
                  <a:pt x="1194179" y="150126"/>
                </a:cubicBezTo>
                <a:cubicBezTo>
                  <a:pt x="1208557" y="141910"/>
                  <a:pt x="1226024" y="141027"/>
                  <a:pt x="1241946" y="136478"/>
                </a:cubicBezTo>
                <a:cubicBezTo>
                  <a:pt x="1265405" y="113019"/>
                  <a:pt x="1278211" y="96644"/>
                  <a:pt x="1310185" y="81887"/>
                </a:cubicBezTo>
                <a:cubicBezTo>
                  <a:pt x="1325220" y="74948"/>
                  <a:pt x="1342030" y="72788"/>
                  <a:pt x="1357952" y="68239"/>
                </a:cubicBezTo>
                <a:cubicBezTo>
                  <a:pt x="1371600" y="59141"/>
                  <a:pt x="1385773" y="50785"/>
                  <a:pt x="1398895" y="40944"/>
                </a:cubicBezTo>
                <a:cubicBezTo>
                  <a:pt x="1413108" y="30285"/>
                  <a:pt x="1424243" y="15331"/>
                  <a:pt x="1439839" y="6824"/>
                </a:cubicBezTo>
                <a:cubicBezTo>
                  <a:pt x="1450021" y="1270"/>
                  <a:pt x="1462585" y="2275"/>
                  <a:pt x="147395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B967AB3-AFE0-4180-BA9D-ED65E00B5310}"/>
              </a:ext>
            </a:extLst>
          </p:cNvPr>
          <p:cNvSpPr/>
          <p:nvPr/>
        </p:nvSpPr>
        <p:spPr>
          <a:xfrm>
            <a:off x="3787254" y="1146380"/>
            <a:ext cx="1487606" cy="1044086"/>
          </a:xfrm>
          <a:custGeom>
            <a:avLst/>
            <a:gdLst>
              <a:gd name="connsiteX0" fmla="*/ 0 w 1487606"/>
              <a:gd name="connsiteY0" fmla="*/ 1044086 h 1044086"/>
              <a:gd name="connsiteX1" fmla="*/ 34119 w 1487606"/>
              <a:gd name="connsiteY1" fmla="*/ 921256 h 1044086"/>
              <a:gd name="connsiteX2" fmla="*/ 40943 w 1487606"/>
              <a:gd name="connsiteY2" fmla="*/ 887136 h 1044086"/>
              <a:gd name="connsiteX3" fmla="*/ 88710 w 1487606"/>
              <a:gd name="connsiteY3" fmla="*/ 839369 h 1044086"/>
              <a:gd name="connsiteX4" fmla="*/ 122830 w 1487606"/>
              <a:gd name="connsiteY4" fmla="*/ 750659 h 1044086"/>
              <a:gd name="connsiteX5" fmla="*/ 143301 w 1487606"/>
              <a:gd name="connsiteY5" fmla="*/ 716539 h 1044086"/>
              <a:gd name="connsiteX6" fmla="*/ 170597 w 1487606"/>
              <a:gd name="connsiteY6" fmla="*/ 696068 h 1044086"/>
              <a:gd name="connsiteX7" fmla="*/ 204716 w 1487606"/>
              <a:gd name="connsiteY7" fmla="*/ 641477 h 1044086"/>
              <a:gd name="connsiteX8" fmla="*/ 211540 w 1487606"/>
              <a:gd name="connsiteY8" fmla="*/ 586886 h 1044086"/>
              <a:gd name="connsiteX9" fmla="*/ 225188 w 1487606"/>
              <a:gd name="connsiteY9" fmla="*/ 511823 h 1044086"/>
              <a:gd name="connsiteX10" fmla="*/ 259307 w 1487606"/>
              <a:gd name="connsiteY10" fmla="*/ 423113 h 1044086"/>
              <a:gd name="connsiteX11" fmla="*/ 272955 w 1487606"/>
              <a:gd name="connsiteY11" fmla="*/ 395817 h 1044086"/>
              <a:gd name="connsiteX12" fmla="*/ 320722 w 1487606"/>
              <a:gd name="connsiteY12" fmla="*/ 341226 h 1044086"/>
              <a:gd name="connsiteX13" fmla="*/ 334370 w 1487606"/>
              <a:gd name="connsiteY13" fmla="*/ 320754 h 1044086"/>
              <a:gd name="connsiteX14" fmla="*/ 375313 w 1487606"/>
              <a:gd name="connsiteY14" fmla="*/ 286635 h 1044086"/>
              <a:gd name="connsiteX15" fmla="*/ 395785 w 1487606"/>
              <a:gd name="connsiteY15" fmla="*/ 279811 h 1044086"/>
              <a:gd name="connsiteX16" fmla="*/ 423080 w 1487606"/>
              <a:gd name="connsiteY16" fmla="*/ 245692 h 1044086"/>
              <a:gd name="connsiteX17" fmla="*/ 477671 w 1487606"/>
              <a:gd name="connsiteY17" fmla="*/ 225220 h 1044086"/>
              <a:gd name="connsiteX18" fmla="*/ 511791 w 1487606"/>
              <a:gd name="connsiteY18" fmla="*/ 204748 h 1044086"/>
              <a:gd name="connsiteX19" fmla="*/ 566382 w 1487606"/>
              <a:gd name="connsiteY19" fmla="*/ 163805 h 1044086"/>
              <a:gd name="connsiteX20" fmla="*/ 634621 w 1487606"/>
              <a:gd name="connsiteY20" fmla="*/ 129686 h 1044086"/>
              <a:gd name="connsiteX21" fmla="*/ 730155 w 1487606"/>
              <a:gd name="connsiteY21" fmla="*/ 95566 h 1044086"/>
              <a:gd name="connsiteX22" fmla="*/ 852985 w 1487606"/>
              <a:gd name="connsiteY22" fmla="*/ 47799 h 1044086"/>
              <a:gd name="connsiteX23" fmla="*/ 928047 w 1487606"/>
              <a:gd name="connsiteY23" fmla="*/ 34151 h 1044086"/>
              <a:gd name="connsiteX24" fmla="*/ 955343 w 1487606"/>
              <a:gd name="connsiteY24" fmla="*/ 27327 h 1044086"/>
              <a:gd name="connsiteX25" fmla="*/ 1105468 w 1487606"/>
              <a:gd name="connsiteY25" fmla="*/ 13680 h 1044086"/>
              <a:gd name="connsiteX26" fmla="*/ 1487606 w 1487606"/>
              <a:gd name="connsiteY26" fmla="*/ 32 h 104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87606" h="1044086">
                <a:moveTo>
                  <a:pt x="0" y="1044086"/>
                </a:moveTo>
                <a:cubicBezTo>
                  <a:pt x="12602" y="905471"/>
                  <a:pt x="-8646" y="1023894"/>
                  <a:pt x="34119" y="921256"/>
                </a:cubicBezTo>
                <a:cubicBezTo>
                  <a:pt x="38580" y="910550"/>
                  <a:pt x="34509" y="896787"/>
                  <a:pt x="40943" y="887136"/>
                </a:cubicBezTo>
                <a:cubicBezTo>
                  <a:pt x="53433" y="868400"/>
                  <a:pt x="72788" y="855291"/>
                  <a:pt x="88710" y="839369"/>
                </a:cubicBezTo>
                <a:cubicBezTo>
                  <a:pt x="103526" y="787516"/>
                  <a:pt x="97739" y="796660"/>
                  <a:pt x="122830" y="750659"/>
                </a:cubicBezTo>
                <a:cubicBezTo>
                  <a:pt x="129181" y="739015"/>
                  <a:pt x="134567" y="726521"/>
                  <a:pt x="143301" y="716539"/>
                </a:cubicBezTo>
                <a:cubicBezTo>
                  <a:pt x="150790" y="707980"/>
                  <a:pt x="161498" y="702892"/>
                  <a:pt x="170597" y="696068"/>
                </a:cubicBezTo>
                <a:cubicBezTo>
                  <a:pt x="177788" y="685281"/>
                  <a:pt x="202364" y="649121"/>
                  <a:pt x="204716" y="641477"/>
                </a:cubicBezTo>
                <a:cubicBezTo>
                  <a:pt x="210109" y="623949"/>
                  <a:pt x="208680" y="605000"/>
                  <a:pt x="211540" y="586886"/>
                </a:cubicBezTo>
                <a:cubicBezTo>
                  <a:pt x="215506" y="561766"/>
                  <a:pt x="219363" y="536578"/>
                  <a:pt x="225188" y="511823"/>
                </a:cubicBezTo>
                <a:cubicBezTo>
                  <a:pt x="231239" y="486107"/>
                  <a:pt x="248914" y="445979"/>
                  <a:pt x="259307" y="423113"/>
                </a:cubicBezTo>
                <a:cubicBezTo>
                  <a:pt x="263516" y="413852"/>
                  <a:pt x="267312" y="404281"/>
                  <a:pt x="272955" y="395817"/>
                </a:cubicBezTo>
                <a:cubicBezTo>
                  <a:pt x="309467" y="341048"/>
                  <a:pt x="287838" y="380686"/>
                  <a:pt x="320722" y="341226"/>
                </a:cubicBezTo>
                <a:cubicBezTo>
                  <a:pt x="325972" y="334925"/>
                  <a:pt x="329119" y="327054"/>
                  <a:pt x="334370" y="320754"/>
                </a:cubicBezTo>
                <a:cubicBezTo>
                  <a:pt x="345148" y="307821"/>
                  <a:pt x="359979" y="294302"/>
                  <a:pt x="375313" y="286635"/>
                </a:cubicBezTo>
                <a:cubicBezTo>
                  <a:pt x="381747" y="283418"/>
                  <a:pt x="388961" y="282086"/>
                  <a:pt x="395785" y="279811"/>
                </a:cubicBezTo>
                <a:cubicBezTo>
                  <a:pt x="404883" y="268438"/>
                  <a:pt x="410962" y="253771"/>
                  <a:pt x="423080" y="245692"/>
                </a:cubicBezTo>
                <a:cubicBezTo>
                  <a:pt x="439250" y="234912"/>
                  <a:pt x="460025" y="233364"/>
                  <a:pt x="477671" y="225220"/>
                </a:cubicBezTo>
                <a:cubicBezTo>
                  <a:pt x="489714" y="219662"/>
                  <a:pt x="500418" y="211572"/>
                  <a:pt x="511791" y="204748"/>
                </a:cubicBezTo>
                <a:cubicBezTo>
                  <a:pt x="566387" y="136502"/>
                  <a:pt x="511149" y="191421"/>
                  <a:pt x="566382" y="163805"/>
                </a:cubicBezTo>
                <a:cubicBezTo>
                  <a:pt x="647627" y="123183"/>
                  <a:pt x="572830" y="145134"/>
                  <a:pt x="634621" y="129686"/>
                </a:cubicBezTo>
                <a:cubicBezTo>
                  <a:pt x="725286" y="69242"/>
                  <a:pt x="620757" y="130112"/>
                  <a:pt x="730155" y="95566"/>
                </a:cubicBezTo>
                <a:cubicBezTo>
                  <a:pt x="870403" y="51278"/>
                  <a:pt x="748600" y="70996"/>
                  <a:pt x="852985" y="47799"/>
                </a:cubicBezTo>
                <a:cubicBezTo>
                  <a:pt x="877810" y="42282"/>
                  <a:pt x="903110" y="39139"/>
                  <a:pt x="928047" y="34151"/>
                </a:cubicBezTo>
                <a:cubicBezTo>
                  <a:pt x="937244" y="32312"/>
                  <a:pt x="946026" y="28402"/>
                  <a:pt x="955343" y="27327"/>
                </a:cubicBezTo>
                <a:cubicBezTo>
                  <a:pt x="1005260" y="21568"/>
                  <a:pt x="1055315" y="16766"/>
                  <a:pt x="1105468" y="13680"/>
                </a:cubicBezTo>
                <a:cubicBezTo>
                  <a:pt x="1349578" y="-1342"/>
                  <a:pt x="1324795" y="32"/>
                  <a:pt x="1487606" y="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1B3F94D-78F4-47B7-929F-1C9F0B26BF42}"/>
              </a:ext>
            </a:extLst>
          </p:cNvPr>
          <p:cNvSpPr/>
          <p:nvPr/>
        </p:nvSpPr>
        <p:spPr>
          <a:xfrm>
            <a:off x="6523630" y="1091821"/>
            <a:ext cx="2026692" cy="1037230"/>
          </a:xfrm>
          <a:custGeom>
            <a:avLst/>
            <a:gdLst>
              <a:gd name="connsiteX0" fmla="*/ 0 w 2026692"/>
              <a:gd name="connsiteY0" fmla="*/ 777922 h 1037230"/>
              <a:gd name="connsiteX1" fmla="*/ 68239 w 2026692"/>
              <a:gd name="connsiteY1" fmla="*/ 880280 h 1037230"/>
              <a:gd name="connsiteX2" fmla="*/ 150125 w 2026692"/>
              <a:gd name="connsiteY2" fmla="*/ 982639 h 1037230"/>
              <a:gd name="connsiteX3" fmla="*/ 204716 w 2026692"/>
              <a:gd name="connsiteY3" fmla="*/ 1037230 h 1037230"/>
              <a:gd name="connsiteX4" fmla="*/ 252483 w 2026692"/>
              <a:gd name="connsiteY4" fmla="*/ 1009934 h 1037230"/>
              <a:gd name="connsiteX5" fmla="*/ 300251 w 2026692"/>
              <a:gd name="connsiteY5" fmla="*/ 955343 h 1037230"/>
              <a:gd name="connsiteX6" fmla="*/ 293427 w 2026692"/>
              <a:gd name="connsiteY6" fmla="*/ 798394 h 1037230"/>
              <a:gd name="connsiteX7" fmla="*/ 279779 w 2026692"/>
              <a:gd name="connsiteY7" fmla="*/ 750627 h 1037230"/>
              <a:gd name="connsiteX8" fmla="*/ 293427 w 2026692"/>
              <a:gd name="connsiteY8" fmla="*/ 668740 h 1037230"/>
              <a:gd name="connsiteX9" fmla="*/ 307074 w 2026692"/>
              <a:gd name="connsiteY9" fmla="*/ 607325 h 1037230"/>
              <a:gd name="connsiteX10" fmla="*/ 313898 w 2026692"/>
              <a:gd name="connsiteY10" fmla="*/ 559558 h 1037230"/>
              <a:gd name="connsiteX11" fmla="*/ 341194 w 2026692"/>
              <a:gd name="connsiteY11" fmla="*/ 504967 h 1037230"/>
              <a:gd name="connsiteX12" fmla="*/ 368489 w 2026692"/>
              <a:gd name="connsiteY12" fmla="*/ 470848 h 1037230"/>
              <a:gd name="connsiteX13" fmla="*/ 402609 w 2026692"/>
              <a:gd name="connsiteY13" fmla="*/ 423080 h 1037230"/>
              <a:gd name="connsiteX14" fmla="*/ 416257 w 2026692"/>
              <a:gd name="connsiteY14" fmla="*/ 368489 h 1037230"/>
              <a:gd name="connsiteX15" fmla="*/ 477671 w 2026692"/>
              <a:gd name="connsiteY15" fmla="*/ 307075 h 1037230"/>
              <a:gd name="connsiteX16" fmla="*/ 498143 w 2026692"/>
              <a:gd name="connsiteY16" fmla="*/ 218364 h 1037230"/>
              <a:gd name="connsiteX17" fmla="*/ 532263 w 2026692"/>
              <a:gd name="connsiteY17" fmla="*/ 211540 h 1037230"/>
              <a:gd name="connsiteX18" fmla="*/ 593677 w 2026692"/>
              <a:gd name="connsiteY18" fmla="*/ 170597 h 1037230"/>
              <a:gd name="connsiteX19" fmla="*/ 627797 w 2026692"/>
              <a:gd name="connsiteY19" fmla="*/ 184245 h 1037230"/>
              <a:gd name="connsiteX20" fmla="*/ 716507 w 2026692"/>
              <a:gd name="connsiteY20" fmla="*/ 232012 h 1037230"/>
              <a:gd name="connsiteX21" fmla="*/ 757451 w 2026692"/>
              <a:gd name="connsiteY21" fmla="*/ 245660 h 1037230"/>
              <a:gd name="connsiteX22" fmla="*/ 907576 w 2026692"/>
              <a:gd name="connsiteY22" fmla="*/ 136478 h 1037230"/>
              <a:gd name="connsiteX23" fmla="*/ 921224 w 2026692"/>
              <a:gd name="connsiteY23" fmla="*/ 109182 h 1037230"/>
              <a:gd name="connsiteX24" fmla="*/ 941695 w 2026692"/>
              <a:gd name="connsiteY24" fmla="*/ 75063 h 1037230"/>
              <a:gd name="connsiteX25" fmla="*/ 955343 w 2026692"/>
              <a:gd name="connsiteY25" fmla="*/ 54591 h 1037230"/>
              <a:gd name="connsiteX26" fmla="*/ 1023582 w 2026692"/>
              <a:gd name="connsiteY26" fmla="*/ 40943 h 1037230"/>
              <a:gd name="connsiteX27" fmla="*/ 1105469 w 2026692"/>
              <a:gd name="connsiteY27" fmla="*/ 20472 h 1037230"/>
              <a:gd name="connsiteX28" fmla="*/ 1125940 w 2026692"/>
              <a:gd name="connsiteY28" fmla="*/ 13648 h 1037230"/>
              <a:gd name="connsiteX29" fmla="*/ 1282889 w 2026692"/>
              <a:gd name="connsiteY29" fmla="*/ 0 h 1037230"/>
              <a:gd name="connsiteX30" fmla="*/ 1446663 w 2026692"/>
              <a:gd name="connsiteY30" fmla="*/ 13648 h 1037230"/>
              <a:gd name="connsiteX31" fmla="*/ 1473958 w 2026692"/>
              <a:gd name="connsiteY31" fmla="*/ 27295 h 1037230"/>
              <a:gd name="connsiteX32" fmla="*/ 1589964 w 2026692"/>
              <a:gd name="connsiteY32" fmla="*/ 122830 h 1037230"/>
              <a:gd name="connsiteX33" fmla="*/ 1685498 w 2026692"/>
              <a:gd name="connsiteY33" fmla="*/ 184245 h 1037230"/>
              <a:gd name="connsiteX34" fmla="*/ 1719618 w 2026692"/>
              <a:gd name="connsiteY34" fmla="*/ 218364 h 1037230"/>
              <a:gd name="connsiteX35" fmla="*/ 1842448 w 2026692"/>
              <a:gd name="connsiteY35" fmla="*/ 293427 h 1037230"/>
              <a:gd name="connsiteX36" fmla="*/ 1958454 w 2026692"/>
              <a:gd name="connsiteY36" fmla="*/ 313898 h 1037230"/>
              <a:gd name="connsiteX37" fmla="*/ 2026692 w 2026692"/>
              <a:gd name="connsiteY37" fmla="*/ 341194 h 103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26692" h="1037230">
                <a:moveTo>
                  <a:pt x="0" y="777922"/>
                </a:moveTo>
                <a:cubicBezTo>
                  <a:pt x="81495" y="859419"/>
                  <a:pt x="-19549" y="751179"/>
                  <a:pt x="68239" y="880280"/>
                </a:cubicBezTo>
                <a:cubicBezTo>
                  <a:pt x="92809" y="916412"/>
                  <a:pt x="127644" y="945172"/>
                  <a:pt x="150125" y="982639"/>
                </a:cubicBezTo>
                <a:cubicBezTo>
                  <a:pt x="177421" y="1028131"/>
                  <a:pt x="159224" y="1009934"/>
                  <a:pt x="204716" y="1037230"/>
                </a:cubicBezTo>
                <a:cubicBezTo>
                  <a:pt x="220638" y="1028131"/>
                  <a:pt x="237459" y="1020450"/>
                  <a:pt x="252483" y="1009934"/>
                </a:cubicBezTo>
                <a:cubicBezTo>
                  <a:pt x="266473" y="1000141"/>
                  <a:pt x="292255" y="965339"/>
                  <a:pt x="300251" y="955343"/>
                </a:cubicBezTo>
                <a:cubicBezTo>
                  <a:pt x="297976" y="903027"/>
                  <a:pt x="298638" y="850500"/>
                  <a:pt x="293427" y="798394"/>
                </a:cubicBezTo>
                <a:cubicBezTo>
                  <a:pt x="291779" y="781917"/>
                  <a:pt x="279779" y="767187"/>
                  <a:pt x="279779" y="750627"/>
                </a:cubicBezTo>
                <a:cubicBezTo>
                  <a:pt x="279779" y="722955"/>
                  <a:pt x="288249" y="695923"/>
                  <a:pt x="293427" y="668740"/>
                </a:cubicBezTo>
                <a:cubicBezTo>
                  <a:pt x="297351" y="648139"/>
                  <a:pt x="303209" y="627937"/>
                  <a:pt x="307074" y="607325"/>
                </a:cubicBezTo>
                <a:cubicBezTo>
                  <a:pt x="310038" y="591516"/>
                  <a:pt x="308812" y="574817"/>
                  <a:pt x="313898" y="559558"/>
                </a:cubicBezTo>
                <a:cubicBezTo>
                  <a:pt x="320332" y="540257"/>
                  <a:pt x="330531" y="522294"/>
                  <a:pt x="341194" y="504967"/>
                </a:cubicBezTo>
                <a:cubicBezTo>
                  <a:pt x="348827" y="492563"/>
                  <a:pt x="359750" y="482500"/>
                  <a:pt x="368489" y="470848"/>
                </a:cubicBezTo>
                <a:cubicBezTo>
                  <a:pt x="380229" y="455194"/>
                  <a:pt x="391236" y="439003"/>
                  <a:pt x="402609" y="423080"/>
                </a:cubicBezTo>
                <a:cubicBezTo>
                  <a:pt x="407158" y="404883"/>
                  <a:pt x="406067" y="384237"/>
                  <a:pt x="416257" y="368489"/>
                </a:cubicBezTo>
                <a:cubicBezTo>
                  <a:pt x="431985" y="344183"/>
                  <a:pt x="477671" y="307075"/>
                  <a:pt x="477671" y="307075"/>
                </a:cubicBezTo>
                <a:cubicBezTo>
                  <a:pt x="484495" y="277505"/>
                  <a:pt x="483086" y="244713"/>
                  <a:pt x="498143" y="218364"/>
                </a:cubicBezTo>
                <a:cubicBezTo>
                  <a:pt x="503898" y="208294"/>
                  <a:pt x="522081" y="217094"/>
                  <a:pt x="532263" y="211540"/>
                </a:cubicBezTo>
                <a:cubicBezTo>
                  <a:pt x="641803" y="151791"/>
                  <a:pt x="530816" y="191552"/>
                  <a:pt x="593677" y="170597"/>
                </a:cubicBezTo>
                <a:cubicBezTo>
                  <a:pt x="605050" y="175146"/>
                  <a:pt x="616841" y="178767"/>
                  <a:pt x="627797" y="184245"/>
                </a:cubicBezTo>
                <a:cubicBezTo>
                  <a:pt x="686682" y="213686"/>
                  <a:pt x="587435" y="188988"/>
                  <a:pt x="716507" y="232012"/>
                </a:cubicBezTo>
                <a:lnTo>
                  <a:pt x="757451" y="245660"/>
                </a:lnTo>
                <a:cubicBezTo>
                  <a:pt x="850133" y="193526"/>
                  <a:pt x="856924" y="206124"/>
                  <a:pt x="907576" y="136478"/>
                </a:cubicBezTo>
                <a:cubicBezTo>
                  <a:pt x="913559" y="128251"/>
                  <a:pt x="916284" y="118074"/>
                  <a:pt x="921224" y="109182"/>
                </a:cubicBezTo>
                <a:cubicBezTo>
                  <a:pt x="927665" y="97588"/>
                  <a:pt x="934666" y="86310"/>
                  <a:pt x="941695" y="75063"/>
                </a:cubicBezTo>
                <a:cubicBezTo>
                  <a:pt x="946042" y="68108"/>
                  <a:pt x="947772" y="57745"/>
                  <a:pt x="955343" y="54591"/>
                </a:cubicBezTo>
                <a:cubicBezTo>
                  <a:pt x="976755" y="45669"/>
                  <a:pt x="1000962" y="46084"/>
                  <a:pt x="1023582" y="40943"/>
                </a:cubicBezTo>
                <a:cubicBezTo>
                  <a:pt x="1051018" y="34708"/>
                  <a:pt x="1078283" y="27721"/>
                  <a:pt x="1105469" y="20472"/>
                </a:cubicBezTo>
                <a:cubicBezTo>
                  <a:pt x="1112419" y="18619"/>
                  <a:pt x="1118795" y="14472"/>
                  <a:pt x="1125940" y="13648"/>
                </a:cubicBezTo>
                <a:cubicBezTo>
                  <a:pt x="1178108" y="7629"/>
                  <a:pt x="1230573" y="4549"/>
                  <a:pt x="1282889" y="0"/>
                </a:cubicBezTo>
                <a:lnTo>
                  <a:pt x="1446663" y="13648"/>
                </a:lnTo>
                <a:cubicBezTo>
                  <a:pt x="1456638" y="15643"/>
                  <a:pt x="1465867" y="21130"/>
                  <a:pt x="1473958" y="27295"/>
                </a:cubicBezTo>
                <a:cubicBezTo>
                  <a:pt x="1513804" y="57654"/>
                  <a:pt x="1546470" y="97977"/>
                  <a:pt x="1589964" y="122830"/>
                </a:cubicBezTo>
                <a:cubicBezTo>
                  <a:pt x="1628019" y="144575"/>
                  <a:pt x="1651299" y="155746"/>
                  <a:pt x="1685498" y="184245"/>
                </a:cubicBezTo>
                <a:cubicBezTo>
                  <a:pt x="1697854" y="194542"/>
                  <a:pt x="1707170" y="208179"/>
                  <a:pt x="1719618" y="218364"/>
                </a:cubicBezTo>
                <a:cubicBezTo>
                  <a:pt x="1740213" y="235215"/>
                  <a:pt x="1836248" y="291289"/>
                  <a:pt x="1842448" y="293427"/>
                </a:cubicBezTo>
                <a:cubicBezTo>
                  <a:pt x="1879569" y="306227"/>
                  <a:pt x="1919785" y="307074"/>
                  <a:pt x="1958454" y="313898"/>
                </a:cubicBezTo>
                <a:cubicBezTo>
                  <a:pt x="1998616" y="333980"/>
                  <a:pt x="1976099" y="324329"/>
                  <a:pt x="2026692" y="3411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1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Logistic regression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5040"/>
            <a:ext cx="3018978" cy="251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28600" y="3442046"/>
            <a:ext cx="2769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    = sigmoid function)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3632575"/>
            <a:ext cx="106880" cy="1482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16" y="3139684"/>
            <a:ext cx="2126168" cy="901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96" y="3094306"/>
            <a:ext cx="2785350" cy="90183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06551" y="789242"/>
            <a:ext cx="2542757" cy="2287424"/>
            <a:chOff x="306551" y="789242"/>
            <a:chExt cx="2542757" cy="2287424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3096043" y="796460"/>
            <a:ext cx="2542757" cy="2287424"/>
            <a:chOff x="306551" y="789242"/>
            <a:chExt cx="2542757" cy="2287424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5915443" y="796115"/>
            <a:ext cx="2542757" cy="2287424"/>
            <a:chOff x="306551" y="789242"/>
            <a:chExt cx="2542757" cy="2287424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200265"/>
              <a:chOff x="306551" y="747415"/>
              <a:chExt cx="2485587" cy="2200265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62600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C76D573F-983F-47DF-BC96-91D2B17317BE}"/>
              </a:ext>
            </a:extLst>
          </p:cNvPr>
          <p:cNvSpPr/>
          <p:nvPr/>
        </p:nvSpPr>
        <p:spPr>
          <a:xfrm>
            <a:off x="893928" y="880281"/>
            <a:ext cx="1781033" cy="1753737"/>
          </a:xfrm>
          <a:custGeom>
            <a:avLst/>
            <a:gdLst>
              <a:gd name="connsiteX0" fmla="*/ 0 w 1781033"/>
              <a:gd name="connsiteY0" fmla="*/ 0 h 1753737"/>
              <a:gd name="connsiteX1" fmla="*/ 95535 w 1781033"/>
              <a:gd name="connsiteY1" fmla="*/ 75062 h 1753737"/>
              <a:gd name="connsiteX2" fmla="*/ 116006 w 1781033"/>
              <a:gd name="connsiteY2" fmla="*/ 88710 h 1753737"/>
              <a:gd name="connsiteX3" fmla="*/ 266132 w 1781033"/>
              <a:gd name="connsiteY3" fmla="*/ 238835 h 1753737"/>
              <a:gd name="connsiteX4" fmla="*/ 402609 w 1781033"/>
              <a:gd name="connsiteY4" fmla="*/ 348018 h 1753737"/>
              <a:gd name="connsiteX5" fmla="*/ 450376 w 1781033"/>
              <a:gd name="connsiteY5" fmla="*/ 382137 h 1753737"/>
              <a:gd name="connsiteX6" fmla="*/ 580030 w 1781033"/>
              <a:gd name="connsiteY6" fmla="*/ 532262 h 1753737"/>
              <a:gd name="connsiteX7" fmla="*/ 784747 w 1781033"/>
              <a:gd name="connsiteY7" fmla="*/ 730155 h 1753737"/>
              <a:gd name="connsiteX8" fmla="*/ 887105 w 1781033"/>
              <a:gd name="connsiteY8" fmla="*/ 852985 h 1753737"/>
              <a:gd name="connsiteX9" fmla="*/ 1173708 w 1781033"/>
              <a:gd name="connsiteY9" fmla="*/ 1112292 h 1753737"/>
              <a:gd name="connsiteX10" fmla="*/ 1289714 w 1781033"/>
              <a:gd name="connsiteY10" fmla="*/ 1235122 h 1753737"/>
              <a:gd name="connsiteX11" fmla="*/ 1351129 w 1781033"/>
              <a:gd name="connsiteY11" fmla="*/ 1289713 h 1753737"/>
              <a:gd name="connsiteX12" fmla="*/ 1398896 w 1781033"/>
              <a:gd name="connsiteY12" fmla="*/ 1344304 h 1753737"/>
              <a:gd name="connsiteX13" fmla="*/ 1467135 w 1781033"/>
              <a:gd name="connsiteY13" fmla="*/ 1412543 h 1753737"/>
              <a:gd name="connsiteX14" fmla="*/ 1562669 w 1781033"/>
              <a:gd name="connsiteY14" fmla="*/ 1521725 h 1753737"/>
              <a:gd name="connsiteX15" fmla="*/ 1781033 w 1781033"/>
              <a:gd name="connsiteY15" fmla="*/ 1753737 h 17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781033" h="1753737">
                <a:moveTo>
                  <a:pt x="0" y="0"/>
                </a:moveTo>
                <a:cubicBezTo>
                  <a:pt x="65828" y="39495"/>
                  <a:pt x="7230" y="1474"/>
                  <a:pt x="95535" y="75062"/>
                </a:cubicBezTo>
                <a:cubicBezTo>
                  <a:pt x="101835" y="80312"/>
                  <a:pt x="110090" y="83030"/>
                  <a:pt x="116006" y="88710"/>
                </a:cubicBezTo>
                <a:cubicBezTo>
                  <a:pt x="167058" y="137720"/>
                  <a:pt x="210870" y="194625"/>
                  <a:pt x="266132" y="238835"/>
                </a:cubicBezTo>
                <a:cubicBezTo>
                  <a:pt x="311624" y="275229"/>
                  <a:pt x="356622" y="312250"/>
                  <a:pt x="402609" y="348018"/>
                </a:cubicBezTo>
                <a:cubicBezTo>
                  <a:pt x="418054" y="360031"/>
                  <a:pt x="436804" y="368043"/>
                  <a:pt x="450376" y="382137"/>
                </a:cubicBezTo>
                <a:cubicBezTo>
                  <a:pt x="496240" y="429765"/>
                  <a:pt x="534220" y="484582"/>
                  <a:pt x="580030" y="532262"/>
                </a:cubicBezTo>
                <a:cubicBezTo>
                  <a:pt x="645786" y="600702"/>
                  <a:pt x="719110" y="661601"/>
                  <a:pt x="784747" y="730155"/>
                </a:cubicBezTo>
                <a:cubicBezTo>
                  <a:pt x="821605" y="768651"/>
                  <a:pt x="850397" y="814345"/>
                  <a:pt x="887105" y="852985"/>
                </a:cubicBezTo>
                <a:cubicBezTo>
                  <a:pt x="1133452" y="1112298"/>
                  <a:pt x="950773" y="901742"/>
                  <a:pt x="1173708" y="1112292"/>
                </a:cubicBezTo>
                <a:cubicBezTo>
                  <a:pt x="1214651" y="1150961"/>
                  <a:pt x="1249892" y="1195300"/>
                  <a:pt x="1289714" y="1235122"/>
                </a:cubicBezTo>
                <a:cubicBezTo>
                  <a:pt x="1309082" y="1254490"/>
                  <a:pt x="1331761" y="1270345"/>
                  <a:pt x="1351129" y="1289713"/>
                </a:cubicBezTo>
                <a:cubicBezTo>
                  <a:pt x="1368227" y="1306811"/>
                  <a:pt x="1382294" y="1326725"/>
                  <a:pt x="1398896" y="1344304"/>
                </a:cubicBezTo>
                <a:cubicBezTo>
                  <a:pt x="1420983" y="1367691"/>
                  <a:pt x="1445316" y="1388906"/>
                  <a:pt x="1467135" y="1412543"/>
                </a:cubicBezTo>
                <a:cubicBezTo>
                  <a:pt x="1499936" y="1448077"/>
                  <a:pt x="1529385" y="1486642"/>
                  <a:pt x="1562669" y="1521725"/>
                </a:cubicBezTo>
                <a:cubicBezTo>
                  <a:pt x="1800274" y="1772173"/>
                  <a:pt x="1647513" y="1590545"/>
                  <a:pt x="1781033" y="17537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AFE07AFC-1FF9-42C5-BDF3-F668B14DB4DE}"/>
              </a:ext>
            </a:extLst>
          </p:cNvPr>
          <p:cNvSpPr/>
          <p:nvPr/>
        </p:nvSpPr>
        <p:spPr>
          <a:xfrm>
            <a:off x="3916907" y="805218"/>
            <a:ext cx="1842448" cy="1337481"/>
          </a:xfrm>
          <a:custGeom>
            <a:avLst/>
            <a:gdLst>
              <a:gd name="connsiteX0" fmla="*/ 450377 w 1842448"/>
              <a:gd name="connsiteY0" fmla="*/ 0 h 1337481"/>
              <a:gd name="connsiteX1" fmla="*/ 395786 w 1842448"/>
              <a:gd name="connsiteY1" fmla="*/ 6824 h 1337481"/>
              <a:gd name="connsiteX2" fmla="*/ 334371 w 1842448"/>
              <a:gd name="connsiteY2" fmla="*/ 47767 h 1337481"/>
              <a:gd name="connsiteX3" fmla="*/ 293427 w 1842448"/>
              <a:gd name="connsiteY3" fmla="*/ 68239 h 1337481"/>
              <a:gd name="connsiteX4" fmla="*/ 272956 w 1842448"/>
              <a:gd name="connsiteY4" fmla="*/ 95534 h 1337481"/>
              <a:gd name="connsiteX5" fmla="*/ 191069 w 1842448"/>
              <a:gd name="connsiteY5" fmla="*/ 177421 h 1337481"/>
              <a:gd name="connsiteX6" fmla="*/ 136478 w 1842448"/>
              <a:gd name="connsiteY6" fmla="*/ 259307 h 1337481"/>
              <a:gd name="connsiteX7" fmla="*/ 95535 w 1842448"/>
              <a:gd name="connsiteY7" fmla="*/ 334370 h 1337481"/>
              <a:gd name="connsiteX8" fmla="*/ 54592 w 1842448"/>
              <a:gd name="connsiteY8" fmla="*/ 436728 h 1337481"/>
              <a:gd name="connsiteX9" fmla="*/ 20472 w 1842448"/>
              <a:gd name="connsiteY9" fmla="*/ 498143 h 1337481"/>
              <a:gd name="connsiteX10" fmla="*/ 0 w 1842448"/>
              <a:gd name="connsiteY10" fmla="*/ 511791 h 1337481"/>
              <a:gd name="connsiteX11" fmla="*/ 34120 w 1842448"/>
              <a:gd name="connsiteY11" fmla="*/ 641445 h 1337481"/>
              <a:gd name="connsiteX12" fmla="*/ 47768 w 1842448"/>
              <a:gd name="connsiteY12" fmla="*/ 702860 h 1337481"/>
              <a:gd name="connsiteX13" fmla="*/ 122830 w 1842448"/>
              <a:gd name="connsiteY13" fmla="*/ 852985 h 1337481"/>
              <a:gd name="connsiteX14" fmla="*/ 136478 w 1842448"/>
              <a:gd name="connsiteY14" fmla="*/ 893928 h 1337481"/>
              <a:gd name="connsiteX15" fmla="*/ 170597 w 1842448"/>
              <a:gd name="connsiteY15" fmla="*/ 941695 h 1337481"/>
              <a:gd name="connsiteX16" fmla="*/ 204717 w 1842448"/>
              <a:gd name="connsiteY16" fmla="*/ 996286 h 1337481"/>
              <a:gd name="connsiteX17" fmla="*/ 259308 w 1842448"/>
              <a:gd name="connsiteY17" fmla="*/ 1064525 h 1337481"/>
              <a:gd name="connsiteX18" fmla="*/ 300251 w 1842448"/>
              <a:gd name="connsiteY18" fmla="*/ 1112292 h 1337481"/>
              <a:gd name="connsiteX19" fmla="*/ 361666 w 1842448"/>
              <a:gd name="connsiteY19" fmla="*/ 1146412 h 1337481"/>
              <a:gd name="connsiteX20" fmla="*/ 388962 w 1842448"/>
              <a:gd name="connsiteY20" fmla="*/ 1173707 h 1337481"/>
              <a:gd name="connsiteX21" fmla="*/ 450377 w 1842448"/>
              <a:gd name="connsiteY21" fmla="*/ 1228298 h 1337481"/>
              <a:gd name="connsiteX22" fmla="*/ 484496 w 1842448"/>
              <a:gd name="connsiteY22" fmla="*/ 1262418 h 1337481"/>
              <a:gd name="connsiteX23" fmla="*/ 600502 w 1842448"/>
              <a:gd name="connsiteY23" fmla="*/ 1296537 h 1337481"/>
              <a:gd name="connsiteX24" fmla="*/ 702860 w 1842448"/>
              <a:gd name="connsiteY24" fmla="*/ 1317009 h 1337481"/>
              <a:gd name="connsiteX25" fmla="*/ 764275 w 1842448"/>
              <a:gd name="connsiteY25" fmla="*/ 1323833 h 1337481"/>
              <a:gd name="connsiteX26" fmla="*/ 989463 w 1842448"/>
              <a:gd name="connsiteY26" fmla="*/ 1337481 h 1337481"/>
              <a:gd name="connsiteX27" fmla="*/ 1071350 w 1842448"/>
              <a:gd name="connsiteY27" fmla="*/ 1323833 h 1337481"/>
              <a:gd name="connsiteX28" fmla="*/ 1221475 w 1842448"/>
              <a:gd name="connsiteY28" fmla="*/ 1262418 h 1337481"/>
              <a:gd name="connsiteX29" fmla="*/ 1269242 w 1842448"/>
              <a:gd name="connsiteY29" fmla="*/ 1228298 h 1337481"/>
              <a:gd name="connsiteX30" fmla="*/ 1398896 w 1842448"/>
              <a:gd name="connsiteY30" fmla="*/ 1166883 h 1337481"/>
              <a:gd name="connsiteX31" fmla="*/ 1508078 w 1842448"/>
              <a:gd name="connsiteY31" fmla="*/ 1084997 h 1337481"/>
              <a:gd name="connsiteX32" fmla="*/ 1562669 w 1842448"/>
              <a:gd name="connsiteY32" fmla="*/ 1050878 h 1337481"/>
              <a:gd name="connsiteX33" fmla="*/ 1596789 w 1842448"/>
              <a:gd name="connsiteY33" fmla="*/ 1037230 h 1337481"/>
              <a:gd name="connsiteX34" fmla="*/ 1658203 w 1842448"/>
              <a:gd name="connsiteY34" fmla="*/ 996286 h 1337481"/>
              <a:gd name="connsiteX35" fmla="*/ 1733266 w 1842448"/>
              <a:gd name="connsiteY35" fmla="*/ 955343 h 1337481"/>
              <a:gd name="connsiteX36" fmla="*/ 1794681 w 1842448"/>
              <a:gd name="connsiteY36" fmla="*/ 900752 h 1337481"/>
              <a:gd name="connsiteX37" fmla="*/ 1828800 w 1842448"/>
              <a:gd name="connsiteY37" fmla="*/ 887104 h 1337481"/>
              <a:gd name="connsiteX38" fmla="*/ 1842448 w 1842448"/>
              <a:gd name="connsiteY38" fmla="*/ 839337 h 1337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842448" h="1337481">
                <a:moveTo>
                  <a:pt x="450377" y="0"/>
                </a:moveTo>
                <a:cubicBezTo>
                  <a:pt x="432180" y="2275"/>
                  <a:pt x="412743" y="-158"/>
                  <a:pt x="395786" y="6824"/>
                </a:cubicBezTo>
                <a:cubicBezTo>
                  <a:pt x="373035" y="16192"/>
                  <a:pt x="355469" y="35108"/>
                  <a:pt x="334371" y="47767"/>
                </a:cubicBezTo>
                <a:cubicBezTo>
                  <a:pt x="321287" y="55618"/>
                  <a:pt x="307075" y="61415"/>
                  <a:pt x="293427" y="68239"/>
                </a:cubicBezTo>
                <a:cubicBezTo>
                  <a:pt x="286603" y="77337"/>
                  <a:pt x="280998" y="87492"/>
                  <a:pt x="272956" y="95534"/>
                </a:cubicBezTo>
                <a:cubicBezTo>
                  <a:pt x="209650" y="158840"/>
                  <a:pt x="225231" y="127732"/>
                  <a:pt x="191069" y="177421"/>
                </a:cubicBezTo>
                <a:cubicBezTo>
                  <a:pt x="172484" y="204454"/>
                  <a:pt x="152287" y="230563"/>
                  <a:pt x="136478" y="259307"/>
                </a:cubicBezTo>
                <a:cubicBezTo>
                  <a:pt x="87872" y="347680"/>
                  <a:pt x="142035" y="287867"/>
                  <a:pt x="95535" y="334370"/>
                </a:cubicBezTo>
                <a:cubicBezTo>
                  <a:pt x="84762" y="363097"/>
                  <a:pt x="68651" y="408609"/>
                  <a:pt x="54592" y="436728"/>
                </a:cubicBezTo>
                <a:cubicBezTo>
                  <a:pt x="44119" y="457674"/>
                  <a:pt x="34246" y="479203"/>
                  <a:pt x="20472" y="498143"/>
                </a:cubicBezTo>
                <a:cubicBezTo>
                  <a:pt x="15648" y="504776"/>
                  <a:pt x="6824" y="507242"/>
                  <a:pt x="0" y="511791"/>
                </a:cubicBezTo>
                <a:cubicBezTo>
                  <a:pt x="34399" y="666586"/>
                  <a:pt x="-10043" y="473626"/>
                  <a:pt x="34120" y="641445"/>
                </a:cubicBezTo>
                <a:cubicBezTo>
                  <a:pt x="39457" y="661726"/>
                  <a:pt x="41136" y="682965"/>
                  <a:pt x="47768" y="702860"/>
                </a:cubicBezTo>
                <a:cubicBezTo>
                  <a:pt x="86363" y="818644"/>
                  <a:pt x="71811" y="750947"/>
                  <a:pt x="122830" y="852985"/>
                </a:cubicBezTo>
                <a:cubicBezTo>
                  <a:pt x="129264" y="865852"/>
                  <a:pt x="130635" y="880782"/>
                  <a:pt x="136478" y="893928"/>
                </a:cubicBezTo>
                <a:cubicBezTo>
                  <a:pt x="142163" y="906719"/>
                  <a:pt x="164996" y="931612"/>
                  <a:pt x="170597" y="941695"/>
                </a:cubicBezTo>
                <a:cubicBezTo>
                  <a:pt x="218218" y="1027415"/>
                  <a:pt x="151642" y="933561"/>
                  <a:pt x="204717" y="996286"/>
                </a:cubicBezTo>
                <a:cubicBezTo>
                  <a:pt x="223533" y="1018523"/>
                  <a:pt x="240790" y="1042039"/>
                  <a:pt x="259308" y="1064525"/>
                </a:cubicBezTo>
                <a:cubicBezTo>
                  <a:pt x="272639" y="1080713"/>
                  <a:pt x="281919" y="1102107"/>
                  <a:pt x="300251" y="1112292"/>
                </a:cubicBezTo>
                <a:cubicBezTo>
                  <a:pt x="320723" y="1123665"/>
                  <a:pt x="342411" y="1133082"/>
                  <a:pt x="361666" y="1146412"/>
                </a:cubicBezTo>
                <a:cubicBezTo>
                  <a:pt x="372245" y="1153736"/>
                  <a:pt x="379507" y="1164979"/>
                  <a:pt x="388962" y="1173707"/>
                </a:cubicBezTo>
                <a:cubicBezTo>
                  <a:pt x="409088" y="1192285"/>
                  <a:pt x="430306" y="1209660"/>
                  <a:pt x="450377" y="1228298"/>
                </a:cubicBezTo>
                <a:cubicBezTo>
                  <a:pt x="462163" y="1239242"/>
                  <a:pt x="469854" y="1255762"/>
                  <a:pt x="484496" y="1262418"/>
                </a:cubicBezTo>
                <a:cubicBezTo>
                  <a:pt x="521190" y="1279097"/>
                  <a:pt x="561399" y="1286761"/>
                  <a:pt x="600502" y="1296537"/>
                </a:cubicBezTo>
                <a:cubicBezTo>
                  <a:pt x="634258" y="1304976"/>
                  <a:pt x="668538" y="1311289"/>
                  <a:pt x="702860" y="1317009"/>
                </a:cubicBezTo>
                <a:cubicBezTo>
                  <a:pt x="723177" y="1320395"/>
                  <a:pt x="743730" y="1322365"/>
                  <a:pt x="764275" y="1323833"/>
                </a:cubicBezTo>
                <a:cubicBezTo>
                  <a:pt x="839284" y="1329191"/>
                  <a:pt x="914400" y="1332932"/>
                  <a:pt x="989463" y="1337481"/>
                </a:cubicBezTo>
                <a:cubicBezTo>
                  <a:pt x="1005272" y="1335505"/>
                  <a:pt x="1050856" y="1332031"/>
                  <a:pt x="1071350" y="1323833"/>
                </a:cubicBezTo>
                <a:cubicBezTo>
                  <a:pt x="1262551" y="1247353"/>
                  <a:pt x="1117917" y="1296938"/>
                  <a:pt x="1221475" y="1262418"/>
                </a:cubicBezTo>
                <a:cubicBezTo>
                  <a:pt x="1237397" y="1251045"/>
                  <a:pt x="1252137" y="1237801"/>
                  <a:pt x="1269242" y="1228298"/>
                </a:cubicBezTo>
                <a:cubicBezTo>
                  <a:pt x="1287482" y="1218165"/>
                  <a:pt x="1375495" y="1182484"/>
                  <a:pt x="1398896" y="1166883"/>
                </a:cubicBezTo>
                <a:cubicBezTo>
                  <a:pt x="1436748" y="1141648"/>
                  <a:pt x="1469500" y="1109108"/>
                  <a:pt x="1508078" y="1084997"/>
                </a:cubicBezTo>
                <a:cubicBezTo>
                  <a:pt x="1526275" y="1073624"/>
                  <a:pt x="1543775" y="1061051"/>
                  <a:pt x="1562669" y="1050878"/>
                </a:cubicBezTo>
                <a:cubicBezTo>
                  <a:pt x="1573454" y="1045071"/>
                  <a:pt x="1586154" y="1043308"/>
                  <a:pt x="1596789" y="1037230"/>
                </a:cubicBezTo>
                <a:cubicBezTo>
                  <a:pt x="1618151" y="1025023"/>
                  <a:pt x="1637106" y="1008945"/>
                  <a:pt x="1658203" y="996286"/>
                </a:cubicBezTo>
                <a:cubicBezTo>
                  <a:pt x="1682642" y="981622"/>
                  <a:pt x="1709917" y="971687"/>
                  <a:pt x="1733266" y="955343"/>
                </a:cubicBezTo>
                <a:cubicBezTo>
                  <a:pt x="1755705" y="939636"/>
                  <a:pt x="1772393" y="916672"/>
                  <a:pt x="1794681" y="900752"/>
                </a:cubicBezTo>
                <a:cubicBezTo>
                  <a:pt x="1804649" y="893632"/>
                  <a:pt x="1821280" y="896773"/>
                  <a:pt x="1828800" y="887104"/>
                </a:cubicBezTo>
                <a:cubicBezTo>
                  <a:pt x="1838967" y="874033"/>
                  <a:pt x="1837899" y="855259"/>
                  <a:pt x="1842448" y="8393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6B4F505-498A-4CDC-BCBA-F93AB022533D}"/>
              </a:ext>
            </a:extLst>
          </p:cNvPr>
          <p:cNvSpPr/>
          <p:nvPr/>
        </p:nvSpPr>
        <p:spPr>
          <a:xfrm>
            <a:off x="6803409" y="777922"/>
            <a:ext cx="1630907" cy="1371600"/>
          </a:xfrm>
          <a:custGeom>
            <a:avLst/>
            <a:gdLst>
              <a:gd name="connsiteX0" fmla="*/ 402609 w 1630907"/>
              <a:gd name="connsiteY0" fmla="*/ 0 h 1371600"/>
              <a:gd name="connsiteX1" fmla="*/ 375313 w 1630907"/>
              <a:gd name="connsiteY1" fmla="*/ 40944 h 1371600"/>
              <a:gd name="connsiteX2" fmla="*/ 307075 w 1630907"/>
              <a:gd name="connsiteY2" fmla="*/ 109182 h 1371600"/>
              <a:gd name="connsiteX3" fmla="*/ 266131 w 1630907"/>
              <a:gd name="connsiteY3" fmla="*/ 191069 h 1371600"/>
              <a:gd name="connsiteX4" fmla="*/ 197892 w 1630907"/>
              <a:gd name="connsiteY4" fmla="*/ 252484 h 1371600"/>
              <a:gd name="connsiteX5" fmla="*/ 75063 w 1630907"/>
              <a:gd name="connsiteY5" fmla="*/ 402609 h 1371600"/>
              <a:gd name="connsiteX6" fmla="*/ 6824 w 1630907"/>
              <a:gd name="connsiteY6" fmla="*/ 552735 h 1371600"/>
              <a:gd name="connsiteX7" fmla="*/ 0 w 1630907"/>
              <a:gd name="connsiteY7" fmla="*/ 607326 h 1371600"/>
              <a:gd name="connsiteX8" fmla="*/ 13648 w 1630907"/>
              <a:gd name="connsiteY8" fmla="*/ 764275 h 1371600"/>
              <a:gd name="connsiteX9" fmla="*/ 27295 w 1630907"/>
              <a:gd name="connsiteY9" fmla="*/ 791571 h 1371600"/>
              <a:gd name="connsiteX10" fmla="*/ 34119 w 1630907"/>
              <a:gd name="connsiteY10" fmla="*/ 832514 h 1371600"/>
              <a:gd name="connsiteX11" fmla="*/ 54591 w 1630907"/>
              <a:gd name="connsiteY11" fmla="*/ 859809 h 1371600"/>
              <a:gd name="connsiteX12" fmla="*/ 68239 w 1630907"/>
              <a:gd name="connsiteY12" fmla="*/ 880281 h 1371600"/>
              <a:gd name="connsiteX13" fmla="*/ 81887 w 1630907"/>
              <a:gd name="connsiteY13" fmla="*/ 914400 h 1371600"/>
              <a:gd name="connsiteX14" fmla="*/ 150125 w 1630907"/>
              <a:gd name="connsiteY14" fmla="*/ 975815 h 1371600"/>
              <a:gd name="connsiteX15" fmla="*/ 197892 w 1630907"/>
              <a:gd name="connsiteY15" fmla="*/ 1023582 h 1371600"/>
              <a:gd name="connsiteX16" fmla="*/ 225188 w 1630907"/>
              <a:gd name="connsiteY16" fmla="*/ 1050878 h 1371600"/>
              <a:gd name="connsiteX17" fmla="*/ 245660 w 1630907"/>
              <a:gd name="connsiteY17" fmla="*/ 1057702 h 1371600"/>
              <a:gd name="connsiteX18" fmla="*/ 307075 w 1630907"/>
              <a:gd name="connsiteY18" fmla="*/ 1098645 h 1371600"/>
              <a:gd name="connsiteX19" fmla="*/ 334370 w 1630907"/>
              <a:gd name="connsiteY19" fmla="*/ 1276066 h 1371600"/>
              <a:gd name="connsiteX20" fmla="*/ 375313 w 1630907"/>
              <a:gd name="connsiteY20" fmla="*/ 1323833 h 1371600"/>
              <a:gd name="connsiteX21" fmla="*/ 464024 w 1630907"/>
              <a:gd name="connsiteY21" fmla="*/ 1330657 h 1371600"/>
              <a:gd name="connsiteX22" fmla="*/ 498143 w 1630907"/>
              <a:gd name="connsiteY22" fmla="*/ 1337481 h 1371600"/>
              <a:gd name="connsiteX23" fmla="*/ 580030 w 1630907"/>
              <a:gd name="connsiteY23" fmla="*/ 1289714 h 1371600"/>
              <a:gd name="connsiteX24" fmla="*/ 552734 w 1630907"/>
              <a:gd name="connsiteY24" fmla="*/ 1173708 h 1371600"/>
              <a:gd name="connsiteX25" fmla="*/ 532263 w 1630907"/>
              <a:gd name="connsiteY25" fmla="*/ 1146412 h 1371600"/>
              <a:gd name="connsiteX26" fmla="*/ 518615 w 1630907"/>
              <a:gd name="connsiteY26" fmla="*/ 1078174 h 1371600"/>
              <a:gd name="connsiteX27" fmla="*/ 498143 w 1630907"/>
              <a:gd name="connsiteY27" fmla="*/ 1016759 h 1371600"/>
              <a:gd name="connsiteX28" fmla="*/ 477672 w 1630907"/>
              <a:gd name="connsiteY28" fmla="*/ 1003111 h 1371600"/>
              <a:gd name="connsiteX29" fmla="*/ 470848 w 1630907"/>
              <a:gd name="connsiteY29" fmla="*/ 975815 h 1371600"/>
              <a:gd name="connsiteX30" fmla="*/ 443552 w 1630907"/>
              <a:gd name="connsiteY30" fmla="*/ 941696 h 1371600"/>
              <a:gd name="connsiteX31" fmla="*/ 429904 w 1630907"/>
              <a:gd name="connsiteY31" fmla="*/ 921224 h 1371600"/>
              <a:gd name="connsiteX32" fmla="*/ 457200 w 1630907"/>
              <a:gd name="connsiteY32" fmla="*/ 866633 h 1371600"/>
              <a:gd name="connsiteX33" fmla="*/ 464024 w 1630907"/>
              <a:gd name="connsiteY33" fmla="*/ 846162 h 1371600"/>
              <a:gd name="connsiteX34" fmla="*/ 580030 w 1630907"/>
              <a:gd name="connsiteY34" fmla="*/ 832514 h 1371600"/>
              <a:gd name="connsiteX35" fmla="*/ 682388 w 1630907"/>
              <a:gd name="connsiteY35" fmla="*/ 846162 h 1371600"/>
              <a:gd name="connsiteX36" fmla="*/ 702860 w 1630907"/>
              <a:gd name="connsiteY36" fmla="*/ 859809 h 1371600"/>
              <a:gd name="connsiteX37" fmla="*/ 743803 w 1630907"/>
              <a:gd name="connsiteY37" fmla="*/ 962168 h 1371600"/>
              <a:gd name="connsiteX38" fmla="*/ 784746 w 1630907"/>
              <a:gd name="connsiteY38" fmla="*/ 1221475 h 1371600"/>
              <a:gd name="connsiteX39" fmla="*/ 812042 w 1630907"/>
              <a:gd name="connsiteY39" fmla="*/ 1235123 h 1371600"/>
              <a:gd name="connsiteX40" fmla="*/ 852985 w 1630907"/>
              <a:gd name="connsiteY40" fmla="*/ 1296538 h 1371600"/>
              <a:gd name="connsiteX41" fmla="*/ 900752 w 1630907"/>
              <a:gd name="connsiteY41" fmla="*/ 1323833 h 1371600"/>
              <a:gd name="connsiteX42" fmla="*/ 1030406 w 1630907"/>
              <a:gd name="connsiteY42" fmla="*/ 1371600 h 1371600"/>
              <a:gd name="connsiteX43" fmla="*/ 1180531 w 1630907"/>
              <a:gd name="connsiteY43" fmla="*/ 1364777 h 1371600"/>
              <a:gd name="connsiteX44" fmla="*/ 1201003 w 1630907"/>
              <a:gd name="connsiteY44" fmla="*/ 1344305 h 1371600"/>
              <a:gd name="connsiteX45" fmla="*/ 1235122 w 1630907"/>
              <a:gd name="connsiteY45" fmla="*/ 1330657 h 1371600"/>
              <a:gd name="connsiteX46" fmla="*/ 1255594 w 1630907"/>
              <a:gd name="connsiteY46" fmla="*/ 1303362 h 1371600"/>
              <a:gd name="connsiteX47" fmla="*/ 1289713 w 1630907"/>
              <a:gd name="connsiteY47" fmla="*/ 1248771 h 1371600"/>
              <a:gd name="connsiteX48" fmla="*/ 1323833 w 1630907"/>
              <a:gd name="connsiteY48" fmla="*/ 1228299 h 1371600"/>
              <a:gd name="connsiteX49" fmla="*/ 1385248 w 1630907"/>
              <a:gd name="connsiteY49" fmla="*/ 1180532 h 1371600"/>
              <a:gd name="connsiteX50" fmla="*/ 1480782 w 1630907"/>
              <a:gd name="connsiteY50" fmla="*/ 1125941 h 1371600"/>
              <a:gd name="connsiteX51" fmla="*/ 1521725 w 1630907"/>
              <a:gd name="connsiteY51" fmla="*/ 1091821 h 1371600"/>
              <a:gd name="connsiteX52" fmla="*/ 1555845 w 1630907"/>
              <a:gd name="connsiteY52" fmla="*/ 1023582 h 1371600"/>
              <a:gd name="connsiteX53" fmla="*/ 1555845 w 1630907"/>
              <a:gd name="connsiteY53" fmla="*/ 852985 h 1371600"/>
              <a:gd name="connsiteX54" fmla="*/ 1549021 w 1630907"/>
              <a:gd name="connsiteY54" fmla="*/ 818866 h 1371600"/>
              <a:gd name="connsiteX55" fmla="*/ 1514901 w 1630907"/>
              <a:gd name="connsiteY55" fmla="*/ 812042 h 1371600"/>
              <a:gd name="connsiteX56" fmla="*/ 1371600 w 1630907"/>
              <a:gd name="connsiteY56" fmla="*/ 818866 h 1371600"/>
              <a:gd name="connsiteX57" fmla="*/ 1344304 w 1630907"/>
              <a:gd name="connsiteY57" fmla="*/ 846162 h 1371600"/>
              <a:gd name="connsiteX58" fmla="*/ 1296537 w 1630907"/>
              <a:gd name="connsiteY58" fmla="*/ 873457 h 1371600"/>
              <a:gd name="connsiteX59" fmla="*/ 1235122 w 1630907"/>
              <a:gd name="connsiteY59" fmla="*/ 928048 h 1371600"/>
              <a:gd name="connsiteX60" fmla="*/ 1241946 w 1630907"/>
              <a:gd name="connsiteY60" fmla="*/ 1037230 h 1371600"/>
              <a:gd name="connsiteX61" fmla="*/ 1235122 w 1630907"/>
              <a:gd name="connsiteY61" fmla="*/ 1091821 h 1371600"/>
              <a:gd name="connsiteX62" fmla="*/ 1030406 w 1630907"/>
              <a:gd name="connsiteY62" fmla="*/ 1071350 h 1371600"/>
              <a:gd name="connsiteX63" fmla="*/ 1003110 w 1630907"/>
              <a:gd name="connsiteY63" fmla="*/ 1057702 h 1371600"/>
              <a:gd name="connsiteX64" fmla="*/ 968991 w 1630907"/>
              <a:gd name="connsiteY64" fmla="*/ 975815 h 1371600"/>
              <a:gd name="connsiteX65" fmla="*/ 1003110 w 1630907"/>
              <a:gd name="connsiteY65" fmla="*/ 798394 h 1371600"/>
              <a:gd name="connsiteX66" fmla="*/ 1037230 w 1630907"/>
              <a:gd name="connsiteY66" fmla="*/ 784747 h 1371600"/>
              <a:gd name="connsiteX67" fmla="*/ 1221475 w 1630907"/>
              <a:gd name="connsiteY67" fmla="*/ 784747 h 1371600"/>
              <a:gd name="connsiteX68" fmla="*/ 1248770 w 1630907"/>
              <a:gd name="connsiteY68" fmla="*/ 764275 h 1371600"/>
              <a:gd name="connsiteX69" fmla="*/ 1296537 w 1630907"/>
              <a:gd name="connsiteY69" fmla="*/ 750627 h 1371600"/>
              <a:gd name="connsiteX70" fmla="*/ 1405719 w 1630907"/>
              <a:gd name="connsiteY70" fmla="*/ 655093 h 1371600"/>
              <a:gd name="connsiteX71" fmla="*/ 1480782 w 1630907"/>
              <a:gd name="connsiteY71" fmla="*/ 545911 h 1371600"/>
              <a:gd name="connsiteX72" fmla="*/ 1535373 w 1630907"/>
              <a:gd name="connsiteY72" fmla="*/ 457200 h 1371600"/>
              <a:gd name="connsiteX73" fmla="*/ 1576316 w 1630907"/>
              <a:gd name="connsiteY73" fmla="*/ 388962 h 1371600"/>
              <a:gd name="connsiteX74" fmla="*/ 1596788 w 1630907"/>
              <a:gd name="connsiteY74" fmla="*/ 341194 h 1371600"/>
              <a:gd name="connsiteX75" fmla="*/ 1630907 w 1630907"/>
              <a:gd name="connsiteY75" fmla="*/ 30707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630907" h="1371600">
                <a:moveTo>
                  <a:pt x="402609" y="0"/>
                </a:moveTo>
                <a:cubicBezTo>
                  <a:pt x="393510" y="13648"/>
                  <a:pt x="386114" y="28600"/>
                  <a:pt x="375313" y="40944"/>
                </a:cubicBezTo>
                <a:cubicBezTo>
                  <a:pt x="354130" y="65153"/>
                  <a:pt x="325995" y="83167"/>
                  <a:pt x="307075" y="109182"/>
                </a:cubicBezTo>
                <a:cubicBezTo>
                  <a:pt x="289125" y="133863"/>
                  <a:pt x="282305" y="165190"/>
                  <a:pt x="266131" y="191069"/>
                </a:cubicBezTo>
                <a:cubicBezTo>
                  <a:pt x="252016" y="213653"/>
                  <a:pt x="213180" y="233978"/>
                  <a:pt x="197892" y="252484"/>
                </a:cubicBezTo>
                <a:cubicBezTo>
                  <a:pt x="59417" y="420111"/>
                  <a:pt x="160512" y="334250"/>
                  <a:pt x="75063" y="402609"/>
                </a:cubicBezTo>
                <a:cubicBezTo>
                  <a:pt x="42341" y="463378"/>
                  <a:pt x="21674" y="489620"/>
                  <a:pt x="6824" y="552735"/>
                </a:cubicBezTo>
                <a:cubicBezTo>
                  <a:pt x="2624" y="570586"/>
                  <a:pt x="2275" y="589129"/>
                  <a:pt x="0" y="607326"/>
                </a:cubicBezTo>
                <a:cubicBezTo>
                  <a:pt x="486" y="615107"/>
                  <a:pt x="4905" y="732216"/>
                  <a:pt x="13648" y="764275"/>
                </a:cubicBezTo>
                <a:cubicBezTo>
                  <a:pt x="16324" y="774089"/>
                  <a:pt x="22746" y="782472"/>
                  <a:pt x="27295" y="791571"/>
                </a:cubicBezTo>
                <a:cubicBezTo>
                  <a:pt x="29570" y="805219"/>
                  <a:pt x="28980" y="819668"/>
                  <a:pt x="34119" y="832514"/>
                </a:cubicBezTo>
                <a:cubicBezTo>
                  <a:pt x="38343" y="843074"/>
                  <a:pt x="47980" y="850554"/>
                  <a:pt x="54591" y="859809"/>
                </a:cubicBezTo>
                <a:cubicBezTo>
                  <a:pt x="59358" y="866483"/>
                  <a:pt x="64571" y="872945"/>
                  <a:pt x="68239" y="880281"/>
                </a:cubicBezTo>
                <a:cubicBezTo>
                  <a:pt x="73717" y="891237"/>
                  <a:pt x="74863" y="904365"/>
                  <a:pt x="81887" y="914400"/>
                </a:cubicBezTo>
                <a:cubicBezTo>
                  <a:pt x="100869" y="941517"/>
                  <a:pt x="126479" y="954140"/>
                  <a:pt x="150125" y="975815"/>
                </a:cubicBezTo>
                <a:cubicBezTo>
                  <a:pt x="166724" y="991031"/>
                  <a:pt x="181970" y="1007660"/>
                  <a:pt x="197892" y="1023582"/>
                </a:cubicBezTo>
                <a:cubicBezTo>
                  <a:pt x="206991" y="1032681"/>
                  <a:pt x="212981" y="1046809"/>
                  <a:pt x="225188" y="1050878"/>
                </a:cubicBezTo>
                <a:lnTo>
                  <a:pt x="245660" y="1057702"/>
                </a:lnTo>
                <a:cubicBezTo>
                  <a:pt x="266132" y="1071350"/>
                  <a:pt x="304627" y="1074163"/>
                  <a:pt x="307075" y="1098645"/>
                </a:cubicBezTo>
                <a:cubicBezTo>
                  <a:pt x="307490" y="1102796"/>
                  <a:pt x="310878" y="1237891"/>
                  <a:pt x="334370" y="1276066"/>
                </a:cubicBezTo>
                <a:cubicBezTo>
                  <a:pt x="345361" y="1293926"/>
                  <a:pt x="355985" y="1315695"/>
                  <a:pt x="375313" y="1323833"/>
                </a:cubicBezTo>
                <a:cubicBezTo>
                  <a:pt x="402647" y="1335342"/>
                  <a:pt x="434454" y="1328382"/>
                  <a:pt x="464024" y="1330657"/>
                </a:cubicBezTo>
                <a:cubicBezTo>
                  <a:pt x="475397" y="1332932"/>
                  <a:pt x="487206" y="1341341"/>
                  <a:pt x="498143" y="1337481"/>
                </a:cubicBezTo>
                <a:cubicBezTo>
                  <a:pt x="527942" y="1326964"/>
                  <a:pt x="566444" y="1318245"/>
                  <a:pt x="580030" y="1289714"/>
                </a:cubicBezTo>
                <a:cubicBezTo>
                  <a:pt x="600196" y="1247366"/>
                  <a:pt x="575310" y="1205315"/>
                  <a:pt x="552734" y="1173708"/>
                </a:cubicBezTo>
                <a:cubicBezTo>
                  <a:pt x="546124" y="1164453"/>
                  <a:pt x="539087" y="1155511"/>
                  <a:pt x="532263" y="1146412"/>
                </a:cubicBezTo>
                <a:cubicBezTo>
                  <a:pt x="527714" y="1123666"/>
                  <a:pt x="522890" y="1100973"/>
                  <a:pt x="518615" y="1078174"/>
                </a:cubicBezTo>
                <a:cubicBezTo>
                  <a:pt x="513336" y="1050018"/>
                  <a:pt x="517752" y="1036368"/>
                  <a:pt x="498143" y="1016759"/>
                </a:cubicBezTo>
                <a:cubicBezTo>
                  <a:pt x="492344" y="1010960"/>
                  <a:pt x="484496" y="1007660"/>
                  <a:pt x="477672" y="1003111"/>
                </a:cubicBezTo>
                <a:cubicBezTo>
                  <a:pt x="475397" y="994012"/>
                  <a:pt x="475403" y="984013"/>
                  <a:pt x="470848" y="975815"/>
                </a:cubicBezTo>
                <a:cubicBezTo>
                  <a:pt x="463775" y="963083"/>
                  <a:pt x="452291" y="953348"/>
                  <a:pt x="443552" y="941696"/>
                </a:cubicBezTo>
                <a:cubicBezTo>
                  <a:pt x="438631" y="935135"/>
                  <a:pt x="434453" y="928048"/>
                  <a:pt x="429904" y="921224"/>
                </a:cubicBezTo>
                <a:cubicBezTo>
                  <a:pt x="446622" y="804200"/>
                  <a:pt x="417499" y="906332"/>
                  <a:pt x="457200" y="866633"/>
                </a:cubicBezTo>
                <a:cubicBezTo>
                  <a:pt x="462286" y="861547"/>
                  <a:pt x="457094" y="848087"/>
                  <a:pt x="464024" y="846162"/>
                </a:cubicBezTo>
                <a:cubicBezTo>
                  <a:pt x="501539" y="835741"/>
                  <a:pt x="541361" y="837063"/>
                  <a:pt x="580030" y="832514"/>
                </a:cubicBezTo>
                <a:cubicBezTo>
                  <a:pt x="588904" y="833401"/>
                  <a:pt x="661828" y="838452"/>
                  <a:pt x="682388" y="846162"/>
                </a:cubicBezTo>
                <a:cubicBezTo>
                  <a:pt x="690067" y="849042"/>
                  <a:pt x="696036" y="855260"/>
                  <a:pt x="702860" y="859809"/>
                </a:cubicBezTo>
                <a:cubicBezTo>
                  <a:pt x="707650" y="870587"/>
                  <a:pt x="741275" y="940931"/>
                  <a:pt x="743803" y="962168"/>
                </a:cubicBezTo>
                <a:cubicBezTo>
                  <a:pt x="763852" y="1130578"/>
                  <a:pt x="696016" y="1170771"/>
                  <a:pt x="784746" y="1221475"/>
                </a:cubicBezTo>
                <a:cubicBezTo>
                  <a:pt x="793578" y="1226522"/>
                  <a:pt x="802943" y="1230574"/>
                  <a:pt x="812042" y="1235123"/>
                </a:cubicBezTo>
                <a:cubicBezTo>
                  <a:pt x="826327" y="1263692"/>
                  <a:pt x="827750" y="1271303"/>
                  <a:pt x="852985" y="1296538"/>
                </a:cubicBezTo>
                <a:cubicBezTo>
                  <a:pt x="861668" y="1305221"/>
                  <a:pt x="891242" y="1319672"/>
                  <a:pt x="900752" y="1323833"/>
                </a:cubicBezTo>
                <a:cubicBezTo>
                  <a:pt x="984587" y="1360512"/>
                  <a:pt x="961675" y="1351964"/>
                  <a:pt x="1030406" y="1371600"/>
                </a:cubicBezTo>
                <a:cubicBezTo>
                  <a:pt x="1080448" y="1369326"/>
                  <a:pt x="1131067" y="1372691"/>
                  <a:pt x="1180531" y="1364777"/>
                </a:cubicBezTo>
                <a:cubicBezTo>
                  <a:pt x="1190060" y="1363252"/>
                  <a:pt x="1192819" y="1349420"/>
                  <a:pt x="1201003" y="1344305"/>
                </a:cubicBezTo>
                <a:cubicBezTo>
                  <a:pt x="1211390" y="1337813"/>
                  <a:pt x="1223749" y="1335206"/>
                  <a:pt x="1235122" y="1330657"/>
                </a:cubicBezTo>
                <a:cubicBezTo>
                  <a:pt x="1241946" y="1321559"/>
                  <a:pt x="1249285" y="1312825"/>
                  <a:pt x="1255594" y="1303362"/>
                </a:cubicBezTo>
                <a:cubicBezTo>
                  <a:pt x="1267497" y="1285507"/>
                  <a:pt x="1275278" y="1264649"/>
                  <a:pt x="1289713" y="1248771"/>
                </a:cubicBezTo>
                <a:cubicBezTo>
                  <a:pt x="1298635" y="1238957"/>
                  <a:pt x="1312460" y="1235123"/>
                  <a:pt x="1323833" y="1228299"/>
                </a:cubicBezTo>
                <a:cubicBezTo>
                  <a:pt x="1362983" y="1176096"/>
                  <a:pt x="1321353" y="1223128"/>
                  <a:pt x="1385248" y="1180532"/>
                </a:cubicBezTo>
                <a:cubicBezTo>
                  <a:pt x="1472623" y="1122283"/>
                  <a:pt x="1413717" y="1139354"/>
                  <a:pt x="1480782" y="1125941"/>
                </a:cubicBezTo>
                <a:cubicBezTo>
                  <a:pt x="1494430" y="1114568"/>
                  <a:pt x="1509841" y="1105026"/>
                  <a:pt x="1521725" y="1091821"/>
                </a:cubicBezTo>
                <a:cubicBezTo>
                  <a:pt x="1537791" y="1073970"/>
                  <a:pt x="1547161" y="1045291"/>
                  <a:pt x="1555845" y="1023582"/>
                </a:cubicBezTo>
                <a:cubicBezTo>
                  <a:pt x="1564677" y="935264"/>
                  <a:pt x="1566276" y="957291"/>
                  <a:pt x="1555845" y="852985"/>
                </a:cubicBezTo>
                <a:cubicBezTo>
                  <a:pt x="1554691" y="841444"/>
                  <a:pt x="1557222" y="827067"/>
                  <a:pt x="1549021" y="818866"/>
                </a:cubicBezTo>
                <a:cubicBezTo>
                  <a:pt x="1540819" y="810665"/>
                  <a:pt x="1526274" y="814317"/>
                  <a:pt x="1514901" y="812042"/>
                </a:cubicBezTo>
                <a:cubicBezTo>
                  <a:pt x="1463873" y="778022"/>
                  <a:pt x="1482379" y="783618"/>
                  <a:pt x="1371600" y="818866"/>
                </a:cubicBezTo>
                <a:cubicBezTo>
                  <a:pt x="1359338" y="822768"/>
                  <a:pt x="1354710" y="838594"/>
                  <a:pt x="1344304" y="846162"/>
                </a:cubicBezTo>
                <a:cubicBezTo>
                  <a:pt x="1329473" y="856948"/>
                  <a:pt x="1311615" y="863019"/>
                  <a:pt x="1296537" y="873457"/>
                </a:cubicBezTo>
                <a:cubicBezTo>
                  <a:pt x="1270350" y="891586"/>
                  <a:pt x="1256114" y="907057"/>
                  <a:pt x="1235122" y="928048"/>
                </a:cubicBezTo>
                <a:cubicBezTo>
                  <a:pt x="1237397" y="964442"/>
                  <a:pt x="1241946" y="1000765"/>
                  <a:pt x="1241946" y="1037230"/>
                </a:cubicBezTo>
                <a:cubicBezTo>
                  <a:pt x="1241946" y="1055569"/>
                  <a:pt x="1253227" y="1088901"/>
                  <a:pt x="1235122" y="1091821"/>
                </a:cubicBezTo>
                <a:cubicBezTo>
                  <a:pt x="1167418" y="1102741"/>
                  <a:pt x="1098645" y="1078174"/>
                  <a:pt x="1030406" y="1071350"/>
                </a:cubicBezTo>
                <a:cubicBezTo>
                  <a:pt x="1021307" y="1066801"/>
                  <a:pt x="1008611" y="1066259"/>
                  <a:pt x="1003110" y="1057702"/>
                </a:cubicBezTo>
                <a:cubicBezTo>
                  <a:pt x="987120" y="1032828"/>
                  <a:pt x="968991" y="975815"/>
                  <a:pt x="968991" y="975815"/>
                </a:cubicBezTo>
                <a:cubicBezTo>
                  <a:pt x="972584" y="896776"/>
                  <a:pt x="941374" y="839551"/>
                  <a:pt x="1003110" y="798394"/>
                </a:cubicBezTo>
                <a:cubicBezTo>
                  <a:pt x="1013302" y="791599"/>
                  <a:pt x="1025857" y="789296"/>
                  <a:pt x="1037230" y="784747"/>
                </a:cubicBezTo>
                <a:cubicBezTo>
                  <a:pt x="1095346" y="788898"/>
                  <a:pt x="1163173" y="798465"/>
                  <a:pt x="1221475" y="784747"/>
                </a:cubicBezTo>
                <a:cubicBezTo>
                  <a:pt x="1232546" y="782142"/>
                  <a:pt x="1238416" y="768981"/>
                  <a:pt x="1248770" y="764275"/>
                </a:cubicBezTo>
                <a:cubicBezTo>
                  <a:pt x="1263845" y="757422"/>
                  <a:pt x="1280615" y="755176"/>
                  <a:pt x="1296537" y="750627"/>
                </a:cubicBezTo>
                <a:cubicBezTo>
                  <a:pt x="1324562" y="728207"/>
                  <a:pt x="1380809" y="687329"/>
                  <a:pt x="1405719" y="655093"/>
                </a:cubicBezTo>
                <a:cubicBezTo>
                  <a:pt x="1432724" y="620146"/>
                  <a:pt x="1459334" y="584519"/>
                  <a:pt x="1480782" y="545911"/>
                </a:cubicBezTo>
                <a:cubicBezTo>
                  <a:pt x="1520424" y="474554"/>
                  <a:pt x="1500850" y="503231"/>
                  <a:pt x="1535373" y="457200"/>
                </a:cubicBezTo>
                <a:cubicBezTo>
                  <a:pt x="1550296" y="397508"/>
                  <a:pt x="1529013" y="465830"/>
                  <a:pt x="1576316" y="388962"/>
                </a:cubicBezTo>
                <a:cubicBezTo>
                  <a:pt x="1585395" y="374208"/>
                  <a:pt x="1587179" y="355608"/>
                  <a:pt x="1596788" y="341194"/>
                </a:cubicBezTo>
                <a:cubicBezTo>
                  <a:pt x="1605710" y="327811"/>
                  <a:pt x="1630907" y="307075"/>
                  <a:pt x="1630907" y="3070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Addressing overfitting: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916725"/>
            <a:ext cx="8305800" cy="41549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Options: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Reduce number of features.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Manually select which features to keep.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Model selection algorithm (later in course).</a:t>
            </a:r>
          </a:p>
          <a:p>
            <a:pPr marL="914400" lvl="1" indent="-457200">
              <a:buAutoNum type="arabicPeriod"/>
            </a:pPr>
            <a:r>
              <a:rPr lang="en-US" sz="2400" dirty="0"/>
              <a:t>Regularization.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Keep all the features, but reduce magnitude/values of parameters    .</a:t>
            </a:r>
          </a:p>
          <a:p>
            <a:pPr marL="1371600" lvl="2" indent="-457200">
              <a:buFont typeface="Calibri" pitchFamily="34" charset="0"/>
              <a:buChar char="―"/>
            </a:pPr>
            <a:r>
              <a:rPr lang="en-US" sz="2400" dirty="0"/>
              <a:t>Works well when we have a lot of features, each of which contributes a bit to predicting    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732" y="3237002"/>
            <a:ext cx="224028" cy="306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896" y="4025542"/>
            <a:ext cx="144018" cy="1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1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10515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we penalize and make     ,      really small.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08" y="2724191"/>
            <a:ext cx="1697355" cy="2550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3" y="2724150"/>
            <a:ext cx="3382897" cy="26233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585001"/>
              </p:ext>
            </p:extLst>
          </p:nvPr>
        </p:nvGraphicFramePr>
        <p:xfrm>
          <a:off x="1638626" y="590550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066851" y="1456435"/>
            <a:ext cx="1071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2" name="TextBox 20"/>
          <p:cNvSpPr txBox="1"/>
          <p:nvPr/>
        </p:nvSpPr>
        <p:spPr>
          <a:xfrm>
            <a:off x="1874798" y="2383437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graphicFrame>
        <p:nvGraphicFramePr>
          <p:cNvPr id="23" name="Char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886603"/>
              </p:ext>
            </p:extLst>
          </p:nvPr>
        </p:nvGraphicFramePr>
        <p:xfrm>
          <a:off x="5087204" y="546592"/>
          <a:ext cx="2172176" cy="1907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4515429" y="1412475"/>
            <a:ext cx="1071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Price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5295900" y="2343150"/>
            <a:ext cx="17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Size of house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170" y="3202251"/>
            <a:ext cx="240030" cy="267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4" y="3202251"/>
            <a:ext cx="244602" cy="2628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078" y="3566815"/>
            <a:ext cx="3398901" cy="7627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/>
              <p14:cNvContentPartPr/>
              <p14:nvPr/>
            </p14:nvContentPartPr>
            <p14:xfrm>
              <a:off x="1914840" y="758160"/>
              <a:ext cx="5438880" cy="1581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3680" y="744840"/>
                <a:ext cx="5461920" cy="16056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BBDA309-A1A7-4386-9698-7DFDECCAA2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94460" y="4392931"/>
            <a:ext cx="62674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4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81000" y="91672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Small values for parameters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/>
              <a:t>“Simpler” hypothesis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/>
              <a:t>Less prone to overfitting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8575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Regularization.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99" y="1042956"/>
            <a:ext cx="1639062" cy="27660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1000" y="2133421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Housing: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/>
              <a:t>Features: </a:t>
            </a:r>
          </a:p>
          <a:p>
            <a:pPr marL="914400" lvl="1" indent="-457200">
              <a:buFont typeface="Calibri" pitchFamily="34" charset="0"/>
              <a:buChar char="―"/>
            </a:pPr>
            <a:r>
              <a:rPr lang="en-US" sz="2400"/>
              <a:t>Parameters: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66" y="3008569"/>
            <a:ext cx="2265426" cy="2766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80346"/>
            <a:ext cx="1949958" cy="1943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18731C-8EA0-4695-A606-CB0054B8D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176" y="3485446"/>
            <a:ext cx="6673603" cy="7269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1956FE9-8AFB-4B2E-B948-C6C102C60C44}"/>
                  </a:ext>
                </a:extLst>
              </p:cNvPr>
              <p:cNvSpPr txBox="1"/>
              <p:nvPr/>
            </p:nvSpPr>
            <p:spPr>
              <a:xfrm>
                <a:off x="357859" y="4517476"/>
                <a:ext cx="6781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又称为正则化参数（</a:t>
                </a:r>
                <a:r>
                  <a:rPr lang="en-US" altLang="zh-CN" sz="1800" b="1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Regularization Parameter</a:t>
                </a:r>
                <a:r>
                  <a:rPr lang="zh-CN" altLang="zh-CN" sz="18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1956FE9-8AFB-4B2E-B948-C6C102C60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59" y="4517476"/>
                <a:ext cx="6781800" cy="369332"/>
              </a:xfrm>
              <a:prstGeom prst="rect">
                <a:avLst/>
              </a:prstGeom>
              <a:blipFill>
                <a:blip r:embed="rId9"/>
                <a:stretch>
                  <a:fillRect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regularized linear regression, we choose      to minimize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033" y="412810"/>
            <a:ext cx="128016" cy="2194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9227" y="1588353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     is set to an extremely large value (perhaps for too large for our problem, say                  )?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19" y="1704418"/>
            <a:ext cx="150876" cy="214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025495"/>
            <a:ext cx="1099566" cy="2606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2900" y="241935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Algorithm works fine; setting     to be very large can’t hurt it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Algortihm</a:t>
            </a:r>
            <a:r>
              <a:rPr lang="en-US" sz="2400" dirty="0"/>
              <a:t> fails to eliminate overfitting.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Algorithm results in </a:t>
            </a:r>
            <a:r>
              <a:rPr lang="en-US" sz="2400" dirty="0" err="1"/>
              <a:t>underfitting</a:t>
            </a:r>
            <a:r>
              <a:rPr lang="en-US" sz="2400" dirty="0"/>
              <a:t>. (Fails to fit even training data well).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Gradient descent will fail to converge.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24" y="2550484"/>
            <a:ext cx="150876" cy="2148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770224"/>
            <a:ext cx="5188458" cy="8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Regularized linear regression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09750"/>
            <a:ext cx="5660136" cy="9121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3051605"/>
            <a:ext cx="1012126" cy="39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9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Gradient descent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7" y="2800350"/>
            <a:ext cx="2110913" cy="248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74295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Repeat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863" y="799117"/>
            <a:ext cx="109728" cy="3040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3105912"/>
            <a:ext cx="109728" cy="3040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331" y="1291492"/>
            <a:ext cx="4834890" cy="6515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62350"/>
            <a:ext cx="6062472" cy="65151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4667025" y="2791805"/>
            <a:ext cx="223554" cy="223554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D8B8B0-7EE9-4378-A3B9-3BA6BA938102}"/>
                  </a:ext>
                </a:extLst>
              </p:cNvPr>
              <p:cNvSpPr txBox="1"/>
              <p:nvPr/>
            </p:nvSpPr>
            <p:spPr>
              <a:xfrm>
                <a:off x="1088136" y="2056466"/>
                <a:ext cx="6464490" cy="635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:=</m:t>
                    </m:r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[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zh-CN" altLang="zh-CN" sz="24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 kern="1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sSubSup>
                          <m:sSubSup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sSub>
                      <m:sSub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2400" kern="100" dirty="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D8B8B0-7EE9-4378-A3B9-3BA6BA938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2056466"/>
                <a:ext cx="6464490" cy="6350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0698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2472</TotalTime>
  <Words>351</Words>
  <Application>Microsoft Office PowerPoint</Application>
  <PresentationFormat>全屏显示(16:9)</PresentationFormat>
  <Paragraphs>69</Paragraphs>
  <Slides>11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1_Lecture</vt:lpstr>
      <vt:lpstr>2_Office Theme</vt:lpstr>
      <vt:lpstr>3_Office Theme</vt:lpstr>
      <vt:lpstr>过拟合问题 The problem of overfitting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geniocean</cp:lastModifiedBy>
  <cp:revision>286</cp:revision>
  <dcterms:created xsi:type="dcterms:W3CDTF">2010-07-08T21:59:02Z</dcterms:created>
  <dcterms:modified xsi:type="dcterms:W3CDTF">2021-06-08T09:13:32Z</dcterms:modified>
</cp:coreProperties>
</file>