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3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48" r:id="rId4"/>
  </p:sldMasterIdLst>
  <p:notesMasterIdLst>
    <p:notesMasterId r:id="rId27"/>
  </p:notesMasterIdLst>
  <p:sldIdLst>
    <p:sldId id="367" r:id="rId5"/>
    <p:sldId id="368" r:id="rId6"/>
    <p:sldId id="369" r:id="rId7"/>
    <p:sldId id="373" r:id="rId8"/>
    <p:sldId id="374" r:id="rId9"/>
    <p:sldId id="401" r:id="rId10"/>
    <p:sldId id="402" r:id="rId11"/>
    <p:sldId id="403" r:id="rId12"/>
    <p:sldId id="376" r:id="rId13"/>
    <p:sldId id="377" r:id="rId14"/>
    <p:sldId id="378" r:id="rId15"/>
    <p:sldId id="379" r:id="rId16"/>
    <p:sldId id="383" r:id="rId17"/>
    <p:sldId id="384" r:id="rId18"/>
    <p:sldId id="385" r:id="rId19"/>
    <p:sldId id="386" r:id="rId20"/>
    <p:sldId id="389" r:id="rId21"/>
    <p:sldId id="394" r:id="rId22"/>
    <p:sldId id="395" r:id="rId23"/>
    <p:sldId id="396" r:id="rId24"/>
    <p:sldId id="397" r:id="rId25"/>
    <p:sldId id="398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58970" autoAdjust="0"/>
  </p:normalViewPr>
  <p:slideViewPr>
    <p:cSldViewPr>
      <p:cViewPr varScale="1">
        <p:scale>
          <a:sx n="112" d="100"/>
          <a:sy n="112" d="100"/>
        </p:scale>
        <p:origin x="77" y="110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1.xml"/><Relationship Id="rId7" Type="http://schemas.openxmlformats.org/officeDocument/2006/relationships/image" Target="../media/image2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1.png"/><Relationship Id="rId5" Type="http://schemas.openxmlformats.org/officeDocument/2006/relationships/tags" Target="../tags/tag33.xml"/><Relationship Id="rId10" Type="http://schemas.openxmlformats.org/officeDocument/2006/relationships/image" Target="../media/image30.png"/><Relationship Id="rId4" Type="http://schemas.openxmlformats.org/officeDocument/2006/relationships/tags" Target="../tags/tag32.xml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6.xml"/><Relationship Id="rId7" Type="http://schemas.openxmlformats.org/officeDocument/2006/relationships/image" Target="../media/image3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36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44.xml"/><Relationship Id="rId7" Type="http://schemas.openxmlformats.org/officeDocument/2006/relationships/image" Target="../media/image3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43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42.png"/><Relationship Id="rId5" Type="http://schemas.openxmlformats.org/officeDocument/2006/relationships/tags" Target="../tags/tag49.xml"/><Relationship Id="rId10" Type="http://schemas.openxmlformats.org/officeDocument/2006/relationships/image" Target="../media/image41.png"/><Relationship Id="rId4" Type="http://schemas.openxmlformats.org/officeDocument/2006/relationships/tags" Target="../tags/tag48.xml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49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48.png"/><Relationship Id="rId5" Type="http://schemas.openxmlformats.org/officeDocument/2006/relationships/tags" Target="../tags/tag55.xml"/><Relationship Id="rId10" Type="http://schemas.openxmlformats.org/officeDocument/2006/relationships/image" Target="../media/image47.png"/><Relationship Id="rId4" Type="http://schemas.openxmlformats.org/officeDocument/2006/relationships/tags" Target="../tags/tag54.xml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8.png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4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50.png"/><Relationship Id="rId5" Type="http://schemas.openxmlformats.org/officeDocument/2006/relationships/tags" Target="../tags/tag61.xml"/><Relationship Id="rId10" Type="http://schemas.openxmlformats.org/officeDocument/2006/relationships/image" Target="../media/image46.png"/><Relationship Id="rId4" Type="http://schemas.openxmlformats.org/officeDocument/2006/relationships/tags" Target="../tags/tag60.xml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65.xml"/><Relationship Id="rId7" Type="http://schemas.openxmlformats.org/officeDocument/2006/relationships/image" Target="../media/image41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5.png"/><Relationship Id="rId5" Type="http://schemas.openxmlformats.org/officeDocument/2006/relationships/tags" Target="../tags/tag67.xml"/><Relationship Id="rId10" Type="http://schemas.openxmlformats.org/officeDocument/2006/relationships/image" Target="../media/image54.png"/><Relationship Id="rId4" Type="http://schemas.openxmlformats.org/officeDocument/2006/relationships/tags" Target="../tags/tag66.xml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72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6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43.png"/><Relationship Id="rId5" Type="http://schemas.openxmlformats.org/officeDocument/2006/relationships/tags" Target="../tags/tag74.xml"/><Relationship Id="rId10" Type="http://schemas.openxmlformats.org/officeDocument/2006/relationships/image" Target="../media/image60.png"/><Relationship Id="rId4" Type="http://schemas.openxmlformats.org/officeDocument/2006/relationships/tags" Target="../tags/tag73.xml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3.png"/><Relationship Id="rId5" Type="http://schemas.openxmlformats.org/officeDocument/2006/relationships/tags" Target="../tags/tag14.xml"/><Relationship Id="rId10" Type="http://schemas.openxmlformats.org/officeDocument/2006/relationships/image" Target="../media/image12.png"/><Relationship Id="rId4" Type="http://schemas.openxmlformats.org/officeDocument/2006/relationships/tags" Target="../tags/tag13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6.png"/><Relationship Id="rId5" Type="http://schemas.openxmlformats.org/officeDocument/2006/relationships/tags" Target="../tags/tag19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tags" Target="../tags/tag18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7.xml"/><Relationship Id="rId7" Type="http://schemas.openxmlformats.org/officeDocument/2006/relationships/image" Target="../media/image2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8.xm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62150" y="8953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逻辑回归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0" y="2571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1996440" y="2495550"/>
            <a:ext cx="4876800" cy="16764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分类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set: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How to choose parameters   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examples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regression: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066800" y="21145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0427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39946"/>
            <a:ext cx="153619" cy="2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60" y="2343152"/>
            <a:ext cx="427939" cy="2450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2038350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“non-convex”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10200" y="21145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81600" y="40427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39946"/>
            <a:ext cx="153619" cy="2606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0" y="2343152"/>
            <a:ext cx="427939" cy="24505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48400" y="2038350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“convex”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01682A2-05FE-49C4-BC9F-0F4185EB0542}"/>
              </a:ext>
            </a:extLst>
          </p:cNvPr>
          <p:cNvSpPr/>
          <p:nvPr/>
        </p:nvSpPr>
        <p:spPr>
          <a:xfrm>
            <a:off x="1309046" y="2731369"/>
            <a:ext cx="2258705" cy="907577"/>
          </a:xfrm>
          <a:custGeom>
            <a:avLst/>
            <a:gdLst>
              <a:gd name="connsiteX0" fmla="*/ 0 w 2258705"/>
              <a:gd name="connsiteY0" fmla="*/ 54591 h 907577"/>
              <a:gd name="connsiteX1" fmla="*/ 47768 w 2258705"/>
              <a:gd name="connsiteY1" fmla="*/ 191069 h 907577"/>
              <a:gd name="connsiteX2" fmla="*/ 95535 w 2258705"/>
              <a:gd name="connsiteY2" fmla="*/ 341194 h 907577"/>
              <a:gd name="connsiteX3" fmla="*/ 129654 w 2258705"/>
              <a:gd name="connsiteY3" fmla="*/ 368490 h 907577"/>
              <a:gd name="connsiteX4" fmla="*/ 191069 w 2258705"/>
              <a:gd name="connsiteY4" fmla="*/ 423081 h 907577"/>
              <a:gd name="connsiteX5" fmla="*/ 238836 w 2258705"/>
              <a:gd name="connsiteY5" fmla="*/ 368490 h 907577"/>
              <a:gd name="connsiteX6" fmla="*/ 300251 w 2258705"/>
              <a:gd name="connsiteY6" fmla="*/ 320723 h 907577"/>
              <a:gd name="connsiteX7" fmla="*/ 334371 w 2258705"/>
              <a:gd name="connsiteY7" fmla="*/ 327547 h 907577"/>
              <a:gd name="connsiteX8" fmla="*/ 348018 w 2258705"/>
              <a:gd name="connsiteY8" fmla="*/ 354842 h 907577"/>
              <a:gd name="connsiteX9" fmla="*/ 368490 w 2258705"/>
              <a:gd name="connsiteY9" fmla="*/ 416257 h 907577"/>
              <a:gd name="connsiteX10" fmla="*/ 423081 w 2258705"/>
              <a:gd name="connsiteY10" fmla="*/ 477672 h 907577"/>
              <a:gd name="connsiteX11" fmla="*/ 525439 w 2258705"/>
              <a:gd name="connsiteY11" fmla="*/ 450377 h 907577"/>
              <a:gd name="connsiteX12" fmla="*/ 545911 w 2258705"/>
              <a:gd name="connsiteY12" fmla="*/ 416257 h 907577"/>
              <a:gd name="connsiteX13" fmla="*/ 566383 w 2258705"/>
              <a:gd name="connsiteY13" fmla="*/ 409433 h 907577"/>
              <a:gd name="connsiteX14" fmla="*/ 607326 w 2258705"/>
              <a:gd name="connsiteY14" fmla="*/ 402609 h 907577"/>
              <a:gd name="connsiteX15" fmla="*/ 614150 w 2258705"/>
              <a:gd name="connsiteY15" fmla="*/ 518615 h 907577"/>
              <a:gd name="connsiteX16" fmla="*/ 648269 w 2258705"/>
              <a:gd name="connsiteY16" fmla="*/ 593678 h 907577"/>
              <a:gd name="connsiteX17" fmla="*/ 689212 w 2258705"/>
              <a:gd name="connsiteY17" fmla="*/ 648269 h 907577"/>
              <a:gd name="connsiteX18" fmla="*/ 743803 w 2258705"/>
              <a:gd name="connsiteY18" fmla="*/ 634621 h 907577"/>
              <a:gd name="connsiteX19" fmla="*/ 791571 w 2258705"/>
              <a:gd name="connsiteY19" fmla="*/ 607326 h 907577"/>
              <a:gd name="connsiteX20" fmla="*/ 812042 w 2258705"/>
              <a:gd name="connsiteY20" fmla="*/ 661917 h 907577"/>
              <a:gd name="connsiteX21" fmla="*/ 852986 w 2258705"/>
              <a:gd name="connsiteY21" fmla="*/ 757451 h 907577"/>
              <a:gd name="connsiteX22" fmla="*/ 887105 w 2258705"/>
              <a:gd name="connsiteY22" fmla="*/ 771099 h 907577"/>
              <a:gd name="connsiteX23" fmla="*/ 955344 w 2258705"/>
              <a:gd name="connsiteY23" fmla="*/ 757451 h 907577"/>
              <a:gd name="connsiteX24" fmla="*/ 962168 w 2258705"/>
              <a:gd name="connsiteY24" fmla="*/ 736980 h 907577"/>
              <a:gd name="connsiteX25" fmla="*/ 982639 w 2258705"/>
              <a:gd name="connsiteY25" fmla="*/ 784747 h 907577"/>
              <a:gd name="connsiteX26" fmla="*/ 1023583 w 2258705"/>
              <a:gd name="connsiteY26" fmla="*/ 887105 h 907577"/>
              <a:gd name="connsiteX27" fmla="*/ 1050878 w 2258705"/>
              <a:gd name="connsiteY27" fmla="*/ 907577 h 907577"/>
              <a:gd name="connsiteX28" fmla="*/ 1084997 w 2258705"/>
              <a:gd name="connsiteY28" fmla="*/ 900753 h 907577"/>
              <a:gd name="connsiteX29" fmla="*/ 1139589 w 2258705"/>
              <a:gd name="connsiteY29" fmla="*/ 832514 h 907577"/>
              <a:gd name="connsiteX30" fmla="*/ 1146412 w 2258705"/>
              <a:gd name="connsiteY30" fmla="*/ 771099 h 907577"/>
              <a:gd name="connsiteX31" fmla="*/ 1201003 w 2258705"/>
              <a:gd name="connsiteY31" fmla="*/ 777923 h 907577"/>
              <a:gd name="connsiteX32" fmla="*/ 1282890 w 2258705"/>
              <a:gd name="connsiteY32" fmla="*/ 818866 h 907577"/>
              <a:gd name="connsiteX33" fmla="*/ 1357953 w 2258705"/>
              <a:gd name="connsiteY33" fmla="*/ 812042 h 907577"/>
              <a:gd name="connsiteX34" fmla="*/ 1405720 w 2258705"/>
              <a:gd name="connsiteY34" fmla="*/ 743803 h 907577"/>
              <a:gd name="connsiteX35" fmla="*/ 1439839 w 2258705"/>
              <a:gd name="connsiteY35" fmla="*/ 696036 h 907577"/>
              <a:gd name="connsiteX36" fmla="*/ 1460311 w 2258705"/>
              <a:gd name="connsiteY36" fmla="*/ 641445 h 907577"/>
              <a:gd name="connsiteX37" fmla="*/ 1480783 w 2258705"/>
              <a:gd name="connsiteY37" fmla="*/ 668741 h 907577"/>
              <a:gd name="connsiteX38" fmla="*/ 1562669 w 2258705"/>
              <a:gd name="connsiteY38" fmla="*/ 675565 h 907577"/>
              <a:gd name="connsiteX39" fmla="*/ 1678675 w 2258705"/>
              <a:gd name="connsiteY39" fmla="*/ 580030 h 907577"/>
              <a:gd name="connsiteX40" fmla="*/ 1692323 w 2258705"/>
              <a:gd name="connsiteY40" fmla="*/ 559559 h 907577"/>
              <a:gd name="connsiteX41" fmla="*/ 1705971 w 2258705"/>
              <a:gd name="connsiteY41" fmla="*/ 525439 h 907577"/>
              <a:gd name="connsiteX42" fmla="*/ 1740090 w 2258705"/>
              <a:gd name="connsiteY42" fmla="*/ 518615 h 907577"/>
              <a:gd name="connsiteX43" fmla="*/ 1767386 w 2258705"/>
              <a:gd name="connsiteY43" fmla="*/ 539087 h 907577"/>
              <a:gd name="connsiteX44" fmla="*/ 1897039 w 2258705"/>
              <a:gd name="connsiteY44" fmla="*/ 511791 h 907577"/>
              <a:gd name="connsiteX45" fmla="*/ 1931159 w 2258705"/>
              <a:gd name="connsiteY45" fmla="*/ 388962 h 907577"/>
              <a:gd name="connsiteX46" fmla="*/ 1951630 w 2258705"/>
              <a:gd name="connsiteY46" fmla="*/ 320723 h 907577"/>
              <a:gd name="connsiteX47" fmla="*/ 2053989 w 2258705"/>
              <a:gd name="connsiteY47" fmla="*/ 320723 h 907577"/>
              <a:gd name="connsiteX48" fmla="*/ 2135875 w 2258705"/>
              <a:gd name="connsiteY48" fmla="*/ 232012 h 907577"/>
              <a:gd name="connsiteX49" fmla="*/ 2169995 w 2258705"/>
              <a:gd name="connsiteY49" fmla="*/ 143302 h 907577"/>
              <a:gd name="connsiteX50" fmla="*/ 2224586 w 2258705"/>
              <a:gd name="connsiteY50" fmla="*/ 136478 h 907577"/>
              <a:gd name="connsiteX51" fmla="*/ 2245057 w 2258705"/>
              <a:gd name="connsiteY51" fmla="*/ 61415 h 907577"/>
              <a:gd name="connsiteX52" fmla="*/ 2258705 w 2258705"/>
              <a:gd name="connsiteY52" fmla="*/ 0 h 90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258705" h="907577">
                <a:moveTo>
                  <a:pt x="0" y="54591"/>
                </a:moveTo>
                <a:cubicBezTo>
                  <a:pt x="24788" y="119040"/>
                  <a:pt x="33401" y="133599"/>
                  <a:pt x="47768" y="191069"/>
                </a:cubicBezTo>
                <a:cubicBezTo>
                  <a:pt x="61963" y="247850"/>
                  <a:pt x="63441" y="286634"/>
                  <a:pt x="95535" y="341194"/>
                </a:cubicBezTo>
                <a:cubicBezTo>
                  <a:pt x="102920" y="353748"/>
                  <a:pt x="118596" y="359011"/>
                  <a:pt x="129654" y="368490"/>
                </a:cubicBezTo>
                <a:cubicBezTo>
                  <a:pt x="150450" y="386315"/>
                  <a:pt x="170597" y="404884"/>
                  <a:pt x="191069" y="423081"/>
                </a:cubicBezTo>
                <a:cubicBezTo>
                  <a:pt x="243929" y="396651"/>
                  <a:pt x="195942" y="427468"/>
                  <a:pt x="238836" y="368490"/>
                </a:cubicBezTo>
                <a:cubicBezTo>
                  <a:pt x="262442" y="336032"/>
                  <a:pt x="269769" y="335965"/>
                  <a:pt x="300251" y="320723"/>
                </a:cubicBezTo>
                <a:cubicBezTo>
                  <a:pt x="311624" y="322998"/>
                  <a:pt x="324933" y="320806"/>
                  <a:pt x="334371" y="327547"/>
                </a:cubicBezTo>
                <a:cubicBezTo>
                  <a:pt x="342648" y="333459"/>
                  <a:pt x="344366" y="345348"/>
                  <a:pt x="348018" y="354842"/>
                </a:cubicBezTo>
                <a:cubicBezTo>
                  <a:pt x="355764" y="374983"/>
                  <a:pt x="355010" y="399407"/>
                  <a:pt x="368490" y="416257"/>
                </a:cubicBezTo>
                <a:cubicBezTo>
                  <a:pt x="403824" y="460424"/>
                  <a:pt x="385487" y="440078"/>
                  <a:pt x="423081" y="477672"/>
                </a:cubicBezTo>
                <a:cubicBezTo>
                  <a:pt x="457200" y="468574"/>
                  <a:pt x="493855" y="466169"/>
                  <a:pt x="525439" y="450377"/>
                </a:cubicBezTo>
                <a:cubicBezTo>
                  <a:pt x="537302" y="444445"/>
                  <a:pt x="536532" y="425636"/>
                  <a:pt x="545911" y="416257"/>
                </a:cubicBezTo>
                <a:cubicBezTo>
                  <a:pt x="550997" y="411171"/>
                  <a:pt x="559559" y="411708"/>
                  <a:pt x="566383" y="409433"/>
                </a:cubicBezTo>
                <a:cubicBezTo>
                  <a:pt x="567950" y="406299"/>
                  <a:pt x="591085" y="337647"/>
                  <a:pt x="607326" y="402609"/>
                </a:cubicBezTo>
                <a:cubicBezTo>
                  <a:pt x="616721" y="440188"/>
                  <a:pt x="608030" y="480366"/>
                  <a:pt x="614150" y="518615"/>
                </a:cubicBezTo>
                <a:cubicBezTo>
                  <a:pt x="618853" y="548009"/>
                  <a:pt x="631710" y="570910"/>
                  <a:pt x="648269" y="593678"/>
                </a:cubicBezTo>
                <a:cubicBezTo>
                  <a:pt x="661648" y="612074"/>
                  <a:pt x="675564" y="630072"/>
                  <a:pt x="689212" y="648269"/>
                </a:cubicBezTo>
                <a:cubicBezTo>
                  <a:pt x="707409" y="643720"/>
                  <a:pt x="728437" y="645377"/>
                  <a:pt x="743803" y="634621"/>
                </a:cubicBezTo>
                <a:cubicBezTo>
                  <a:pt x="797669" y="596915"/>
                  <a:pt x="711437" y="591299"/>
                  <a:pt x="791571" y="607326"/>
                </a:cubicBezTo>
                <a:cubicBezTo>
                  <a:pt x="807748" y="688209"/>
                  <a:pt x="786485" y="604414"/>
                  <a:pt x="812042" y="661917"/>
                </a:cubicBezTo>
                <a:cubicBezTo>
                  <a:pt x="826732" y="694971"/>
                  <a:pt x="826881" y="728445"/>
                  <a:pt x="852986" y="757451"/>
                </a:cubicBezTo>
                <a:cubicBezTo>
                  <a:pt x="861180" y="766556"/>
                  <a:pt x="875732" y="766550"/>
                  <a:pt x="887105" y="771099"/>
                </a:cubicBezTo>
                <a:cubicBezTo>
                  <a:pt x="909851" y="766550"/>
                  <a:pt x="934226" y="767050"/>
                  <a:pt x="955344" y="757451"/>
                </a:cubicBezTo>
                <a:cubicBezTo>
                  <a:pt x="961892" y="754475"/>
                  <a:pt x="955344" y="734705"/>
                  <a:pt x="962168" y="736980"/>
                </a:cubicBezTo>
                <a:cubicBezTo>
                  <a:pt x="967760" y="738844"/>
                  <a:pt x="980569" y="777158"/>
                  <a:pt x="982639" y="784747"/>
                </a:cubicBezTo>
                <a:cubicBezTo>
                  <a:pt x="995486" y="831850"/>
                  <a:pt x="992113" y="847767"/>
                  <a:pt x="1023583" y="887105"/>
                </a:cubicBezTo>
                <a:cubicBezTo>
                  <a:pt x="1030688" y="895986"/>
                  <a:pt x="1041780" y="900753"/>
                  <a:pt x="1050878" y="907577"/>
                </a:cubicBezTo>
                <a:cubicBezTo>
                  <a:pt x="1062251" y="905302"/>
                  <a:pt x="1075052" y="906720"/>
                  <a:pt x="1084997" y="900753"/>
                </a:cubicBezTo>
                <a:cubicBezTo>
                  <a:pt x="1112183" y="884441"/>
                  <a:pt x="1124293" y="858007"/>
                  <a:pt x="1139589" y="832514"/>
                </a:cubicBezTo>
                <a:cubicBezTo>
                  <a:pt x="1141863" y="812042"/>
                  <a:pt x="1131017" y="784783"/>
                  <a:pt x="1146412" y="771099"/>
                </a:cubicBezTo>
                <a:cubicBezTo>
                  <a:pt x="1160118" y="758915"/>
                  <a:pt x="1183694" y="771865"/>
                  <a:pt x="1201003" y="777923"/>
                </a:cubicBezTo>
                <a:cubicBezTo>
                  <a:pt x="1229807" y="788004"/>
                  <a:pt x="1255594" y="805218"/>
                  <a:pt x="1282890" y="818866"/>
                </a:cubicBezTo>
                <a:cubicBezTo>
                  <a:pt x="1307911" y="816591"/>
                  <a:pt x="1333677" y="818515"/>
                  <a:pt x="1357953" y="812042"/>
                </a:cubicBezTo>
                <a:cubicBezTo>
                  <a:pt x="1392139" y="802926"/>
                  <a:pt x="1391381" y="768896"/>
                  <a:pt x="1405720" y="743803"/>
                </a:cubicBezTo>
                <a:cubicBezTo>
                  <a:pt x="1415428" y="726814"/>
                  <a:pt x="1428466" y="711958"/>
                  <a:pt x="1439839" y="696036"/>
                </a:cubicBezTo>
                <a:cubicBezTo>
                  <a:pt x="1448087" y="605313"/>
                  <a:pt x="1432504" y="602516"/>
                  <a:pt x="1460311" y="641445"/>
                </a:cubicBezTo>
                <a:cubicBezTo>
                  <a:pt x="1466922" y="650700"/>
                  <a:pt x="1469993" y="665144"/>
                  <a:pt x="1480783" y="668741"/>
                </a:cubicBezTo>
                <a:cubicBezTo>
                  <a:pt x="1506767" y="677403"/>
                  <a:pt x="1535374" y="673290"/>
                  <a:pt x="1562669" y="675565"/>
                </a:cubicBezTo>
                <a:cubicBezTo>
                  <a:pt x="1636590" y="647844"/>
                  <a:pt x="1623153" y="663310"/>
                  <a:pt x="1678675" y="580030"/>
                </a:cubicBezTo>
                <a:cubicBezTo>
                  <a:pt x="1683224" y="573206"/>
                  <a:pt x="1688655" y="566894"/>
                  <a:pt x="1692323" y="559559"/>
                </a:cubicBezTo>
                <a:cubicBezTo>
                  <a:pt x="1697801" y="548603"/>
                  <a:pt x="1696671" y="533411"/>
                  <a:pt x="1705971" y="525439"/>
                </a:cubicBezTo>
                <a:cubicBezTo>
                  <a:pt x="1714777" y="517891"/>
                  <a:pt x="1728717" y="520890"/>
                  <a:pt x="1740090" y="518615"/>
                </a:cubicBezTo>
                <a:cubicBezTo>
                  <a:pt x="1749189" y="525439"/>
                  <a:pt x="1757032" y="534381"/>
                  <a:pt x="1767386" y="539087"/>
                </a:cubicBezTo>
                <a:cubicBezTo>
                  <a:pt x="1830858" y="567938"/>
                  <a:pt x="1825476" y="547574"/>
                  <a:pt x="1897039" y="511791"/>
                </a:cubicBezTo>
                <a:cubicBezTo>
                  <a:pt x="1945523" y="447148"/>
                  <a:pt x="1891264" y="528605"/>
                  <a:pt x="1931159" y="388962"/>
                </a:cubicBezTo>
                <a:cubicBezTo>
                  <a:pt x="1946782" y="334278"/>
                  <a:pt x="1939569" y="356904"/>
                  <a:pt x="1951630" y="320723"/>
                </a:cubicBezTo>
                <a:cubicBezTo>
                  <a:pt x="1987799" y="329765"/>
                  <a:pt x="2011110" y="338777"/>
                  <a:pt x="2053989" y="320723"/>
                </a:cubicBezTo>
                <a:cubicBezTo>
                  <a:pt x="2081249" y="309245"/>
                  <a:pt x="2122082" y="261130"/>
                  <a:pt x="2135875" y="232012"/>
                </a:cubicBezTo>
                <a:cubicBezTo>
                  <a:pt x="2149438" y="203380"/>
                  <a:pt x="2138558" y="147232"/>
                  <a:pt x="2169995" y="143302"/>
                </a:cubicBezTo>
                <a:lnTo>
                  <a:pt x="2224586" y="136478"/>
                </a:lnTo>
                <a:cubicBezTo>
                  <a:pt x="2248039" y="89571"/>
                  <a:pt x="2232663" y="127516"/>
                  <a:pt x="2245057" y="61415"/>
                </a:cubicBezTo>
                <a:cubicBezTo>
                  <a:pt x="2248922" y="40803"/>
                  <a:pt x="2258705" y="0"/>
                  <a:pt x="225870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EAFEAC2-D433-42CF-AF1A-BB3A209CB98F}"/>
              </a:ext>
            </a:extLst>
          </p:cNvPr>
          <p:cNvSpPr/>
          <p:nvPr/>
        </p:nvSpPr>
        <p:spPr>
          <a:xfrm>
            <a:off x="5752531" y="2699982"/>
            <a:ext cx="2034268" cy="1125940"/>
          </a:xfrm>
          <a:custGeom>
            <a:avLst/>
            <a:gdLst>
              <a:gd name="connsiteX0" fmla="*/ 0 w 2034268"/>
              <a:gd name="connsiteY0" fmla="*/ 61415 h 1125940"/>
              <a:gd name="connsiteX1" fmla="*/ 163773 w 2034268"/>
              <a:gd name="connsiteY1" fmla="*/ 313899 h 1125940"/>
              <a:gd name="connsiteX2" fmla="*/ 225188 w 2034268"/>
              <a:gd name="connsiteY2" fmla="*/ 395785 h 1125940"/>
              <a:gd name="connsiteX3" fmla="*/ 259308 w 2034268"/>
              <a:gd name="connsiteY3" fmla="*/ 450376 h 1125940"/>
              <a:gd name="connsiteX4" fmla="*/ 307075 w 2034268"/>
              <a:gd name="connsiteY4" fmla="*/ 539087 h 1125940"/>
              <a:gd name="connsiteX5" fmla="*/ 368490 w 2034268"/>
              <a:gd name="connsiteY5" fmla="*/ 627797 h 1125940"/>
              <a:gd name="connsiteX6" fmla="*/ 402609 w 2034268"/>
              <a:gd name="connsiteY6" fmla="*/ 661917 h 1125940"/>
              <a:gd name="connsiteX7" fmla="*/ 429905 w 2034268"/>
              <a:gd name="connsiteY7" fmla="*/ 716508 h 1125940"/>
              <a:gd name="connsiteX8" fmla="*/ 525439 w 2034268"/>
              <a:gd name="connsiteY8" fmla="*/ 791570 h 1125940"/>
              <a:gd name="connsiteX9" fmla="*/ 634621 w 2034268"/>
              <a:gd name="connsiteY9" fmla="*/ 921224 h 1125940"/>
              <a:gd name="connsiteX10" fmla="*/ 689212 w 2034268"/>
              <a:gd name="connsiteY10" fmla="*/ 941696 h 1125940"/>
              <a:gd name="connsiteX11" fmla="*/ 873457 w 2034268"/>
              <a:gd name="connsiteY11" fmla="*/ 1071349 h 1125940"/>
              <a:gd name="connsiteX12" fmla="*/ 893929 w 2034268"/>
              <a:gd name="connsiteY12" fmla="*/ 1078173 h 1125940"/>
              <a:gd name="connsiteX13" fmla="*/ 996287 w 2034268"/>
              <a:gd name="connsiteY13" fmla="*/ 1105469 h 1125940"/>
              <a:gd name="connsiteX14" fmla="*/ 1050878 w 2034268"/>
              <a:gd name="connsiteY14" fmla="*/ 1125940 h 1125940"/>
              <a:gd name="connsiteX15" fmla="*/ 1214651 w 2034268"/>
              <a:gd name="connsiteY15" fmla="*/ 1119117 h 1125940"/>
              <a:gd name="connsiteX16" fmla="*/ 1289714 w 2034268"/>
              <a:gd name="connsiteY16" fmla="*/ 1064525 h 1125940"/>
              <a:gd name="connsiteX17" fmla="*/ 1412544 w 2034268"/>
              <a:gd name="connsiteY17" fmla="*/ 989463 h 1125940"/>
              <a:gd name="connsiteX18" fmla="*/ 1446663 w 2034268"/>
              <a:gd name="connsiteY18" fmla="*/ 948519 h 1125940"/>
              <a:gd name="connsiteX19" fmla="*/ 1521726 w 2034268"/>
              <a:gd name="connsiteY19" fmla="*/ 887105 h 1125940"/>
              <a:gd name="connsiteX20" fmla="*/ 1569493 w 2034268"/>
              <a:gd name="connsiteY20" fmla="*/ 812042 h 1125940"/>
              <a:gd name="connsiteX21" fmla="*/ 1617260 w 2034268"/>
              <a:gd name="connsiteY21" fmla="*/ 764275 h 1125940"/>
              <a:gd name="connsiteX22" fmla="*/ 1678675 w 2034268"/>
              <a:gd name="connsiteY22" fmla="*/ 689212 h 1125940"/>
              <a:gd name="connsiteX23" fmla="*/ 1740090 w 2034268"/>
              <a:gd name="connsiteY23" fmla="*/ 593678 h 1125940"/>
              <a:gd name="connsiteX24" fmla="*/ 1787857 w 2034268"/>
              <a:gd name="connsiteY24" fmla="*/ 504967 h 1125940"/>
              <a:gd name="connsiteX25" fmla="*/ 1801505 w 2034268"/>
              <a:gd name="connsiteY25" fmla="*/ 470848 h 1125940"/>
              <a:gd name="connsiteX26" fmla="*/ 1842448 w 2034268"/>
              <a:gd name="connsiteY26" fmla="*/ 429905 h 1125940"/>
              <a:gd name="connsiteX27" fmla="*/ 1903863 w 2034268"/>
              <a:gd name="connsiteY27" fmla="*/ 307075 h 1125940"/>
              <a:gd name="connsiteX28" fmla="*/ 1944806 w 2034268"/>
              <a:gd name="connsiteY28" fmla="*/ 238836 h 1125940"/>
              <a:gd name="connsiteX29" fmla="*/ 1972102 w 2034268"/>
              <a:gd name="connsiteY29" fmla="*/ 129654 h 1125940"/>
              <a:gd name="connsiteX30" fmla="*/ 2006221 w 2034268"/>
              <a:gd name="connsiteY30" fmla="*/ 61415 h 1125940"/>
              <a:gd name="connsiteX31" fmla="*/ 2019869 w 2034268"/>
              <a:gd name="connsiteY31" fmla="*/ 34119 h 1125940"/>
              <a:gd name="connsiteX32" fmla="*/ 2033517 w 2034268"/>
              <a:gd name="connsiteY32" fmla="*/ 13648 h 1125940"/>
              <a:gd name="connsiteX33" fmla="*/ 2033517 w 2034268"/>
              <a:gd name="connsiteY33" fmla="*/ 0 h 112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34268" h="1125940">
                <a:moveTo>
                  <a:pt x="0" y="61415"/>
                </a:moveTo>
                <a:cubicBezTo>
                  <a:pt x="45745" y="175773"/>
                  <a:pt x="11824" y="98230"/>
                  <a:pt x="163773" y="313899"/>
                </a:cubicBezTo>
                <a:cubicBezTo>
                  <a:pt x="183424" y="341791"/>
                  <a:pt x="207105" y="366852"/>
                  <a:pt x="225188" y="395785"/>
                </a:cubicBezTo>
                <a:cubicBezTo>
                  <a:pt x="236561" y="413982"/>
                  <a:pt x="248661" y="431744"/>
                  <a:pt x="259308" y="450376"/>
                </a:cubicBezTo>
                <a:cubicBezTo>
                  <a:pt x="275971" y="479536"/>
                  <a:pt x="289473" y="510484"/>
                  <a:pt x="307075" y="539087"/>
                </a:cubicBezTo>
                <a:cubicBezTo>
                  <a:pt x="325924" y="569717"/>
                  <a:pt x="346410" y="599408"/>
                  <a:pt x="368490" y="627797"/>
                </a:cubicBezTo>
                <a:cubicBezTo>
                  <a:pt x="378365" y="640493"/>
                  <a:pt x="393454" y="648693"/>
                  <a:pt x="402609" y="661917"/>
                </a:cubicBezTo>
                <a:cubicBezTo>
                  <a:pt x="414190" y="678644"/>
                  <a:pt x="415913" y="701739"/>
                  <a:pt x="429905" y="716508"/>
                </a:cubicBezTo>
                <a:cubicBezTo>
                  <a:pt x="457758" y="745908"/>
                  <a:pt x="496802" y="762933"/>
                  <a:pt x="525439" y="791570"/>
                </a:cubicBezTo>
                <a:cubicBezTo>
                  <a:pt x="565391" y="831522"/>
                  <a:pt x="592971" y="883045"/>
                  <a:pt x="634621" y="921224"/>
                </a:cubicBezTo>
                <a:cubicBezTo>
                  <a:pt x="648947" y="934356"/>
                  <a:pt x="672014" y="932644"/>
                  <a:pt x="689212" y="941696"/>
                </a:cubicBezTo>
                <a:cubicBezTo>
                  <a:pt x="759694" y="978792"/>
                  <a:pt x="806449" y="1025501"/>
                  <a:pt x="873457" y="1071349"/>
                </a:cubicBezTo>
                <a:cubicBezTo>
                  <a:pt x="879394" y="1075411"/>
                  <a:pt x="886998" y="1076248"/>
                  <a:pt x="893929" y="1078173"/>
                </a:cubicBezTo>
                <a:cubicBezTo>
                  <a:pt x="927952" y="1087624"/>
                  <a:pt x="962505" y="1095188"/>
                  <a:pt x="996287" y="1105469"/>
                </a:cubicBezTo>
                <a:cubicBezTo>
                  <a:pt x="1014879" y="1111128"/>
                  <a:pt x="1032681" y="1119116"/>
                  <a:pt x="1050878" y="1125940"/>
                </a:cubicBezTo>
                <a:cubicBezTo>
                  <a:pt x="1105469" y="1123666"/>
                  <a:pt x="1160162" y="1123153"/>
                  <a:pt x="1214651" y="1119117"/>
                </a:cubicBezTo>
                <a:cubicBezTo>
                  <a:pt x="1244964" y="1116872"/>
                  <a:pt x="1273740" y="1075935"/>
                  <a:pt x="1289714" y="1064525"/>
                </a:cubicBezTo>
                <a:cubicBezTo>
                  <a:pt x="1342701" y="1026677"/>
                  <a:pt x="1355150" y="1058337"/>
                  <a:pt x="1412544" y="989463"/>
                </a:cubicBezTo>
                <a:cubicBezTo>
                  <a:pt x="1423917" y="975815"/>
                  <a:pt x="1433458" y="960404"/>
                  <a:pt x="1446663" y="948519"/>
                </a:cubicBezTo>
                <a:cubicBezTo>
                  <a:pt x="1556051" y="850068"/>
                  <a:pt x="1385953" y="1036455"/>
                  <a:pt x="1521726" y="887105"/>
                </a:cubicBezTo>
                <a:cubicBezTo>
                  <a:pt x="1621078" y="777817"/>
                  <a:pt x="1477003" y="932278"/>
                  <a:pt x="1569493" y="812042"/>
                </a:cubicBezTo>
                <a:cubicBezTo>
                  <a:pt x="1583222" y="794194"/>
                  <a:pt x="1602300" y="781105"/>
                  <a:pt x="1617260" y="764275"/>
                </a:cubicBezTo>
                <a:cubicBezTo>
                  <a:pt x="1638738" y="740112"/>
                  <a:pt x="1678675" y="689212"/>
                  <a:pt x="1678675" y="689212"/>
                </a:cubicBezTo>
                <a:cubicBezTo>
                  <a:pt x="1740975" y="533457"/>
                  <a:pt x="1669244" y="680267"/>
                  <a:pt x="1740090" y="593678"/>
                </a:cubicBezTo>
                <a:cubicBezTo>
                  <a:pt x="1749087" y="582682"/>
                  <a:pt x="1780709" y="520693"/>
                  <a:pt x="1787857" y="504967"/>
                </a:cubicBezTo>
                <a:cubicBezTo>
                  <a:pt x="1792926" y="493816"/>
                  <a:pt x="1794300" y="480754"/>
                  <a:pt x="1801505" y="470848"/>
                </a:cubicBezTo>
                <a:cubicBezTo>
                  <a:pt x="1812857" y="455239"/>
                  <a:pt x="1832219" y="446272"/>
                  <a:pt x="1842448" y="429905"/>
                </a:cubicBezTo>
                <a:cubicBezTo>
                  <a:pt x="1866709" y="391087"/>
                  <a:pt x="1881151" y="346820"/>
                  <a:pt x="1903863" y="307075"/>
                </a:cubicBezTo>
                <a:cubicBezTo>
                  <a:pt x="1935228" y="252187"/>
                  <a:pt x="1920987" y="274567"/>
                  <a:pt x="1944806" y="238836"/>
                </a:cubicBezTo>
                <a:cubicBezTo>
                  <a:pt x="1956798" y="154891"/>
                  <a:pt x="1943704" y="226206"/>
                  <a:pt x="1972102" y="129654"/>
                </a:cubicBezTo>
                <a:cubicBezTo>
                  <a:pt x="1991172" y="64818"/>
                  <a:pt x="1968643" y="86468"/>
                  <a:pt x="2006221" y="61415"/>
                </a:cubicBezTo>
                <a:cubicBezTo>
                  <a:pt x="2010770" y="52316"/>
                  <a:pt x="2014822" y="42951"/>
                  <a:pt x="2019869" y="34119"/>
                </a:cubicBezTo>
                <a:cubicBezTo>
                  <a:pt x="2023938" y="26998"/>
                  <a:pt x="2030471" y="21263"/>
                  <a:pt x="2033517" y="13648"/>
                </a:cubicBezTo>
                <a:cubicBezTo>
                  <a:pt x="2035207" y="9424"/>
                  <a:pt x="2033517" y="4549"/>
                  <a:pt x="203351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C5CE22A-96DF-4820-A0A8-26C1C77B65BD}"/>
              </a:ext>
            </a:extLst>
          </p:cNvPr>
          <p:cNvSpPr/>
          <p:nvPr/>
        </p:nvSpPr>
        <p:spPr>
          <a:xfrm>
            <a:off x="1180531" y="3029803"/>
            <a:ext cx="2204114" cy="1521725"/>
          </a:xfrm>
          <a:custGeom>
            <a:avLst/>
            <a:gdLst>
              <a:gd name="connsiteX0" fmla="*/ 0 w 2204114"/>
              <a:gd name="connsiteY0" fmla="*/ 0 h 1521725"/>
              <a:gd name="connsiteX1" fmla="*/ 129654 w 2204114"/>
              <a:gd name="connsiteY1" fmla="*/ 163773 h 1521725"/>
              <a:gd name="connsiteX2" fmla="*/ 259308 w 2204114"/>
              <a:gd name="connsiteY2" fmla="*/ 320722 h 1521725"/>
              <a:gd name="connsiteX3" fmla="*/ 402609 w 2204114"/>
              <a:gd name="connsiteY3" fmla="*/ 525439 h 1521725"/>
              <a:gd name="connsiteX4" fmla="*/ 457200 w 2204114"/>
              <a:gd name="connsiteY4" fmla="*/ 607325 h 1521725"/>
              <a:gd name="connsiteX5" fmla="*/ 518615 w 2204114"/>
              <a:gd name="connsiteY5" fmla="*/ 682388 h 1521725"/>
              <a:gd name="connsiteX6" fmla="*/ 730156 w 2204114"/>
              <a:gd name="connsiteY6" fmla="*/ 968991 h 1521725"/>
              <a:gd name="connsiteX7" fmla="*/ 928048 w 2204114"/>
              <a:gd name="connsiteY7" fmla="*/ 1166884 h 1521725"/>
              <a:gd name="connsiteX8" fmla="*/ 989463 w 2204114"/>
              <a:gd name="connsiteY8" fmla="*/ 1214651 h 1521725"/>
              <a:gd name="connsiteX9" fmla="*/ 1064526 w 2204114"/>
              <a:gd name="connsiteY9" fmla="*/ 1289713 h 1521725"/>
              <a:gd name="connsiteX10" fmla="*/ 1262418 w 2204114"/>
              <a:gd name="connsiteY10" fmla="*/ 1378424 h 1521725"/>
              <a:gd name="connsiteX11" fmla="*/ 1392072 w 2204114"/>
              <a:gd name="connsiteY11" fmla="*/ 1446663 h 1521725"/>
              <a:gd name="connsiteX12" fmla="*/ 1412544 w 2204114"/>
              <a:gd name="connsiteY12" fmla="*/ 1467134 h 1521725"/>
              <a:gd name="connsiteX13" fmla="*/ 1460311 w 2204114"/>
              <a:gd name="connsiteY13" fmla="*/ 1480782 h 1521725"/>
              <a:gd name="connsiteX14" fmla="*/ 1746914 w 2204114"/>
              <a:gd name="connsiteY14" fmla="*/ 1521725 h 1521725"/>
              <a:gd name="connsiteX15" fmla="*/ 1842448 w 2204114"/>
              <a:gd name="connsiteY15" fmla="*/ 1494430 h 1521725"/>
              <a:gd name="connsiteX16" fmla="*/ 2204114 w 2204114"/>
              <a:gd name="connsiteY16" fmla="*/ 1487606 h 152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04114" h="1521725">
                <a:moveTo>
                  <a:pt x="0" y="0"/>
                </a:moveTo>
                <a:cubicBezTo>
                  <a:pt x="94579" y="63053"/>
                  <a:pt x="3923" y="-5178"/>
                  <a:pt x="129654" y="163773"/>
                </a:cubicBezTo>
                <a:cubicBezTo>
                  <a:pt x="170166" y="218211"/>
                  <a:pt x="218430" y="266558"/>
                  <a:pt x="259308" y="320722"/>
                </a:cubicBezTo>
                <a:cubicBezTo>
                  <a:pt x="309486" y="387208"/>
                  <a:pt x="355281" y="456895"/>
                  <a:pt x="402609" y="525439"/>
                </a:cubicBezTo>
                <a:cubicBezTo>
                  <a:pt x="421248" y="552434"/>
                  <a:pt x="436427" y="581935"/>
                  <a:pt x="457200" y="607325"/>
                </a:cubicBezTo>
                <a:cubicBezTo>
                  <a:pt x="477672" y="632346"/>
                  <a:pt x="499928" y="656007"/>
                  <a:pt x="518615" y="682388"/>
                </a:cubicBezTo>
                <a:cubicBezTo>
                  <a:pt x="636896" y="849373"/>
                  <a:pt x="504189" y="727959"/>
                  <a:pt x="730156" y="968991"/>
                </a:cubicBezTo>
                <a:cubicBezTo>
                  <a:pt x="783081" y="1025444"/>
                  <a:pt x="864911" y="1117777"/>
                  <a:pt x="928048" y="1166884"/>
                </a:cubicBezTo>
                <a:cubicBezTo>
                  <a:pt x="948520" y="1182806"/>
                  <a:pt x="970186" y="1197302"/>
                  <a:pt x="989463" y="1214651"/>
                </a:cubicBezTo>
                <a:cubicBezTo>
                  <a:pt x="1015764" y="1238322"/>
                  <a:pt x="1037460" y="1266920"/>
                  <a:pt x="1064526" y="1289713"/>
                </a:cubicBezTo>
                <a:cubicBezTo>
                  <a:pt x="1120315" y="1336693"/>
                  <a:pt x="1199461" y="1350093"/>
                  <a:pt x="1262418" y="1378424"/>
                </a:cubicBezTo>
                <a:cubicBezTo>
                  <a:pt x="1306955" y="1398466"/>
                  <a:pt x="1350026" y="1421818"/>
                  <a:pt x="1392072" y="1446663"/>
                </a:cubicBezTo>
                <a:cubicBezTo>
                  <a:pt x="1400380" y="1451572"/>
                  <a:pt x="1403912" y="1462818"/>
                  <a:pt x="1412544" y="1467134"/>
                </a:cubicBezTo>
                <a:cubicBezTo>
                  <a:pt x="1427355" y="1474540"/>
                  <a:pt x="1444134" y="1477243"/>
                  <a:pt x="1460311" y="1480782"/>
                </a:cubicBezTo>
                <a:cubicBezTo>
                  <a:pt x="1644435" y="1521059"/>
                  <a:pt x="1589352" y="1512456"/>
                  <a:pt x="1746914" y="1521725"/>
                </a:cubicBezTo>
                <a:cubicBezTo>
                  <a:pt x="1778759" y="1512627"/>
                  <a:pt x="1809780" y="1499875"/>
                  <a:pt x="1842448" y="1494430"/>
                </a:cubicBezTo>
                <a:cubicBezTo>
                  <a:pt x="1914892" y="1482356"/>
                  <a:pt x="2193822" y="1487606"/>
                  <a:pt x="2204114" y="14876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77EE9E-1B18-4749-B738-41737358E8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3100685"/>
            <a:ext cx="842151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fit parameters    : 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(simultaneously update all     )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521961"/>
            <a:ext cx="4528566" cy="6515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(simultaneously update all     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 looks identical to linear regression!</a:t>
            </a:r>
          </a:p>
        </p:txBody>
      </p:sp>
    </p:spTree>
    <p:extLst>
      <p:ext uri="{BB962C8B-B14F-4D97-AF65-F5344CB8AC3E}">
        <p14:creationId xmlns:p14="http://schemas.microsoft.com/office/powerpoint/2010/main" val="24277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Optimization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3848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859589"/>
            <a:ext cx="128016" cy="219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190349"/>
            <a:ext cx="534924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542978"/>
            <a:ext cx="964692" cy="436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8406" y="15107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(for                             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1630578"/>
            <a:ext cx="1840230" cy="26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25" y="2262485"/>
            <a:ext cx="380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Optimization algorithms: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Gradient descent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25" y="2622838"/>
            <a:ext cx="380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800100" lvl="1" indent="-342900">
              <a:buFontTx/>
              <a:buChar char="-"/>
            </a:pPr>
            <a:r>
              <a:rPr lang="en-US" sz="2400" dirty="0"/>
              <a:t>Conjugate gradient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BFGS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L-BFGS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87462" y="2262485"/>
            <a:ext cx="0" cy="251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400" y="226248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No need to manually pick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Often faster than gradient descent.</a:t>
            </a:r>
          </a:p>
          <a:p>
            <a:r>
              <a:rPr lang="en-US" sz="2400" dirty="0"/>
              <a:t>Disadvantages: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More complex</a:t>
            </a:r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807725"/>
            <a:ext cx="17145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1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57400" y="8572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逻辑回归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25336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119850" y="2836732"/>
            <a:ext cx="4876800" cy="685800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多分类问题：一对多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One-vs-all</a:t>
            </a:r>
          </a:p>
        </p:txBody>
      </p:sp>
    </p:spTree>
    <p:extLst>
      <p:ext uri="{BB962C8B-B14F-4D97-AF65-F5344CB8AC3E}">
        <p14:creationId xmlns:p14="http://schemas.microsoft.com/office/powerpoint/2010/main" val="424191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Multiclass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 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Weather: Sunny, Cloudy, Rain, Snow</a:t>
            </a:r>
          </a:p>
        </p:txBody>
      </p:sp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Email: Spam / Not Spam?</a:t>
            </a:r>
          </a:p>
          <a:p>
            <a:r>
              <a:rPr lang="en-US" sz="2400" dirty="0"/>
              <a:t>Online Transactions: Fraudulent (Yes / No)?</a:t>
            </a:r>
          </a:p>
          <a:p>
            <a:r>
              <a:rPr lang="en-US" sz="2400" dirty="0"/>
              <a:t>Tumor: Malignant / Benign 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/>
          </a:p>
          <a:p>
            <a:r>
              <a:rPr lang="en-US" sz="2400" dirty="0"/>
              <a:t>1: “Positive Class” (e.g., malignant tumor)</a:t>
            </a:r>
          </a:p>
        </p:txBody>
      </p: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 classification: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Multi-class classification:</a:t>
            </a:r>
          </a:p>
        </p:txBody>
      </p:sp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One-</a:t>
            </a:r>
            <a:r>
              <a:rPr lang="en-US" sz="2400" b="1" dirty="0" err="1"/>
              <a:t>vs</a:t>
            </a:r>
            <a:r>
              <a:rPr lang="en-US" sz="2400" b="1" dirty="0"/>
              <a:t>-all (one-</a:t>
            </a:r>
            <a:r>
              <a:rPr lang="en-US" sz="2400" b="1" dirty="0" err="1"/>
              <a:t>vs</a:t>
            </a:r>
            <a:r>
              <a:rPr lang="en-US" sz="2400" b="1" dirty="0"/>
              <a:t>-rest):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1:</a:t>
            </a:r>
          </a:p>
          <a:p>
            <a:r>
              <a:rPr lang="en-US" sz="2400" dirty="0"/>
              <a:t>Class 2:</a:t>
            </a:r>
          </a:p>
          <a:p>
            <a:r>
              <a:rPr lang="en-US" sz="2400" dirty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One-</a:t>
            </a:r>
            <a:r>
              <a:rPr lang="en-US" sz="2800" b="1" dirty="0" err="1"/>
              <a:t>vs</a:t>
            </a:r>
            <a:r>
              <a:rPr lang="en-US" sz="2800" b="1" dirty="0"/>
              <a:t>-all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57284" y="18859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549317" y="2887055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Threshold classifier output             at 0.5: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387517" y="3442958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1”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387517" y="4039252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0”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7284" y="18859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450" y="98776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551" y="42627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4550" y="168110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 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368532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7" y="1653073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8225" y="3413531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Sigmoid function</a:t>
            </a:r>
          </a:p>
          <a:p>
            <a:r>
              <a:rPr lang="en-US" sz="3200" dirty="0"/>
              <a:t>Logistic function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9" y="2570629"/>
            <a:ext cx="2592324" cy="416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665" y="392000"/>
            <a:ext cx="2372868" cy="7680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0ECF93E-D078-4DB1-A101-1A197815544F}"/>
              </a:ext>
            </a:extLst>
          </p:cNvPr>
          <p:cNvSpPr/>
          <p:nvPr/>
        </p:nvSpPr>
        <p:spPr>
          <a:xfrm>
            <a:off x="4716379" y="2193175"/>
            <a:ext cx="2915080" cy="1354422"/>
          </a:xfrm>
          <a:custGeom>
            <a:avLst/>
            <a:gdLst>
              <a:gd name="connsiteX0" fmla="*/ 0 w 2915080"/>
              <a:gd name="connsiteY0" fmla="*/ 1354422 h 1354422"/>
              <a:gd name="connsiteX1" fmla="*/ 440012 w 2915080"/>
              <a:gd name="connsiteY1" fmla="*/ 1306296 h 1354422"/>
              <a:gd name="connsiteX2" fmla="*/ 481263 w 2915080"/>
              <a:gd name="connsiteY2" fmla="*/ 1299420 h 1354422"/>
              <a:gd name="connsiteX3" fmla="*/ 680644 w 2915080"/>
              <a:gd name="connsiteY3" fmla="*/ 1278795 h 1354422"/>
              <a:gd name="connsiteX4" fmla="*/ 735645 w 2915080"/>
              <a:gd name="connsiteY4" fmla="*/ 1251294 h 1354422"/>
              <a:gd name="connsiteX5" fmla="*/ 818147 w 2915080"/>
              <a:gd name="connsiteY5" fmla="*/ 1230669 h 1354422"/>
              <a:gd name="connsiteX6" fmla="*/ 900650 w 2915080"/>
              <a:gd name="connsiteY6" fmla="*/ 1210043 h 1354422"/>
              <a:gd name="connsiteX7" fmla="*/ 955651 w 2915080"/>
              <a:gd name="connsiteY7" fmla="*/ 1196293 h 1354422"/>
              <a:gd name="connsiteX8" fmla="*/ 1010653 w 2915080"/>
              <a:gd name="connsiteY8" fmla="*/ 1189417 h 1354422"/>
              <a:gd name="connsiteX9" fmla="*/ 1031278 w 2915080"/>
              <a:gd name="connsiteY9" fmla="*/ 1175667 h 1354422"/>
              <a:gd name="connsiteX10" fmla="*/ 1086280 w 2915080"/>
              <a:gd name="connsiteY10" fmla="*/ 1127541 h 1354422"/>
              <a:gd name="connsiteX11" fmla="*/ 1161907 w 2915080"/>
              <a:gd name="connsiteY11" fmla="*/ 1100040 h 1354422"/>
              <a:gd name="connsiteX12" fmla="*/ 1251284 w 2915080"/>
              <a:gd name="connsiteY12" fmla="*/ 1079414 h 1354422"/>
              <a:gd name="connsiteX13" fmla="*/ 1271910 w 2915080"/>
              <a:gd name="connsiteY13" fmla="*/ 1051914 h 1354422"/>
              <a:gd name="connsiteX14" fmla="*/ 1292535 w 2915080"/>
              <a:gd name="connsiteY14" fmla="*/ 1045039 h 1354422"/>
              <a:gd name="connsiteX15" fmla="*/ 1333786 w 2915080"/>
              <a:gd name="connsiteY15" fmla="*/ 1024413 h 1354422"/>
              <a:gd name="connsiteX16" fmla="*/ 1347537 w 2915080"/>
              <a:gd name="connsiteY16" fmla="*/ 1003787 h 1354422"/>
              <a:gd name="connsiteX17" fmla="*/ 1375038 w 2915080"/>
              <a:gd name="connsiteY17" fmla="*/ 990037 h 1354422"/>
              <a:gd name="connsiteX18" fmla="*/ 1395663 w 2915080"/>
              <a:gd name="connsiteY18" fmla="*/ 976287 h 1354422"/>
              <a:gd name="connsiteX19" fmla="*/ 1464415 w 2915080"/>
              <a:gd name="connsiteY19" fmla="*/ 935036 h 1354422"/>
              <a:gd name="connsiteX20" fmla="*/ 1498791 w 2915080"/>
              <a:gd name="connsiteY20" fmla="*/ 859408 h 1354422"/>
              <a:gd name="connsiteX21" fmla="*/ 1512541 w 2915080"/>
              <a:gd name="connsiteY21" fmla="*/ 797532 h 1354422"/>
              <a:gd name="connsiteX22" fmla="*/ 1519416 w 2915080"/>
              <a:gd name="connsiteY22" fmla="*/ 770031 h 1354422"/>
              <a:gd name="connsiteX23" fmla="*/ 1533167 w 2915080"/>
              <a:gd name="connsiteY23" fmla="*/ 742530 h 1354422"/>
              <a:gd name="connsiteX24" fmla="*/ 1546917 w 2915080"/>
              <a:gd name="connsiteY24" fmla="*/ 694404 h 1354422"/>
              <a:gd name="connsiteX25" fmla="*/ 1567543 w 2915080"/>
              <a:gd name="connsiteY25" fmla="*/ 673778 h 1354422"/>
              <a:gd name="connsiteX26" fmla="*/ 1601919 w 2915080"/>
              <a:gd name="connsiteY26" fmla="*/ 632527 h 1354422"/>
              <a:gd name="connsiteX27" fmla="*/ 1643170 w 2915080"/>
              <a:gd name="connsiteY27" fmla="*/ 570651 h 1354422"/>
              <a:gd name="connsiteX28" fmla="*/ 1684421 w 2915080"/>
              <a:gd name="connsiteY28" fmla="*/ 488148 h 1354422"/>
              <a:gd name="connsiteX29" fmla="*/ 1705047 w 2915080"/>
              <a:gd name="connsiteY29" fmla="*/ 412521 h 1354422"/>
              <a:gd name="connsiteX30" fmla="*/ 1773798 w 2915080"/>
              <a:gd name="connsiteY30" fmla="*/ 323144 h 1354422"/>
              <a:gd name="connsiteX31" fmla="*/ 1787549 w 2915080"/>
              <a:gd name="connsiteY31" fmla="*/ 309393 h 1354422"/>
              <a:gd name="connsiteX32" fmla="*/ 1876926 w 2915080"/>
              <a:gd name="connsiteY32" fmla="*/ 247517 h 1354422"/>
              <a:gd name="connsiteX33" fmla="*/ 1918177 w 2915080"/>
              <a:gd name="connsiteY33" fmla="*/ 192515 h 1354422"/>
              <a:gd name="connsiteX34" fmla="*/ 1931928 w 2915080"/>
              <a:gd name="connsiteY34" fmla="*/ 178765 h 1354422"/>
              <a:gd name="connsiteX35" fmla="*/ 1986929 w 2915080"/>
              <a:gd name="connsiteY35" fmla="*/ 158139 h 1354422"/>
              <a:gd name="connsiteX36" fmla="*/ 2055681 w 2915080"/>
              <a:gd name="connsiteY36" fmla="*/ 123763 h 1354422"/>
              <a:gd name="connsiteX37" fmla="*/ 2076307 w 2915080"/>
              <a:gd name="connsiteY37" fmla="*/ 110013 h 1354422"/>
              <a:gd name="connsiteX38" fmla="*/ 2124433 w 2915080"/>
              <a:gd name="connsiteY38" fmla="*/ 103138 h 1354422"/>
              <a:gd name="connsiteX39" fmla="*/ 2200060 w 2915080"/>
              <a:gd name="connsiteY39" fmla="*/ 75637 h 1354422"/>
              <a:gd name="connsiteX40" fmla="*/ 2550695 w 2915080"/>
              <a:gd name="connsiteY40" fmla="*/ 61887 h 1354422"/>
              <a:gd name="connsiteX41" fmla="*/ 2626322 w 2915080"/>
              <a:gd name="connsiteY41" fmla="*/ 55011 h 1354422"/>
              <a:gd name="connsiteX42" fmla="*/ 2770701 w 2915080"/>
              <a:gd name="connsiteY42" fmla="*/ 20636 h 1354422"/>
              <a:gd name="connsiteX43" fmla="*/ 2915080 w 2915080"/>
              <a:gd name="connsiteY43" fmla="*/ 10 h 135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15080" h="1354422">
                <a:moveTo>
                  <a:pt x="0" y="1354422"/>
                </a:moveTo>
                <a:cubicBezTo>
                  <a:pt x="279699" y="1314464"/>
                  <a:pt x="19946" y="1349160"/>
                  <a:pt x="440012" y="1306296"/>
                </a:cubicBezTo>
                <a:cubicBezTo>
                  <a:pt x="453880" y="1304881"/>
                  <a:pt x="467451" y="1301304"/>
                  <a:pt x="481263" y="1299420"/>
                </a:cubicBezTo>
                <a:cubicBezTo>
                  <a:pt x="594205" y="1284018"/>
                  <a:pt x="576021" y="1286843"/>
                  <a:pt x="680644" y="1278795"/>
                </a:cubicBezTo>
                <a:cubicBezTo>
                  <a:pt x="698978" y="1269628"/>
                  <a:pt x="716985" y="1259776"/>
                  <a:pt x="735645" y="1251294"/>
                </a:cubicBezTo>
                <a:cubicBezTo>
                  <a:pt x="755272" y="1242373"/>
                  <a:pt x="810547" y="1232478"/>
                  <a:pt x="818147" y="1230669"/>
                </a:cubicBezTo>
                <a:cubicBezTo>
                  <a:pt x="845724" y="1224103"/>
                  <a:pt x="873149" y="1216918"/>
                  <a:pt x="900650" y="1210043"/>
                </a:cubicBezTo>
                <a:cubicBezTo>
                  <a:pt x="918984" y="1205460"/>
                  <a:pt x="936899" y="1198637"/>
                  <a:pt x="955651" y="1196293"/>
                </a:cubicBezTo>
                <a:lnTo>
                  <a:pt x="1010653" y="1189417"/>
                </a:lnTo>
                <a:cubicBezTo>
                  <a:pt x="1017528" y="1184834"/>
                  <a:pt x="1024883" y="1180899"/>
                  <a:pt x="1031278" y="1175667"/>
                </a:cubicBezTo>
                <a:cubicBezTo>
                  <a:pt x="1050133" y="1160240"/>
                  <a:pt x="1065197" y="1139747"/>
                  <a:pt x="1086280" y="1127541"/>
                </a:cubicBezTo>
                <a:cubicBezTo>
                  <a:pt x="1109494" y="1114101"/>
                  <a:pt x="1136460" y="1108522"/>
                  <a:pt x="1161907" y="1100040"/>
                </a:cubicBezTo>
                <a:cubicBezTo>
                  <a:pt x="1205852" y="1085392"/>
                  <a:pt x="1208268" y="1086584"/>
                  <a:pt x="1251284" y="1079414"/>
                </a:cubicBezTo>
                <a:cubicBezTo>
                  <a:pt x="1258159" y="1070247"/>
                  <a:pt x="1263107" y="1059249"/>
                  <a:pt x="1271910" y="1051914"/>
                </a:cubicBezTo>
                <a:cubicBezTo>
                  <a:pt x="1277477" y="1047275"/>
                  <a:pt x="1285913" y="1047982"/>
                  <a:pt x="1292535" y="1045039"/>
                </a:cubicBezTo>
                <a:cubicBezTo>
                  <a:pt x="1306583" y="1038795"/>
                  <a:pt x="1320036" y="1031288"/>
                  <a:pt x="1333786" y="1024413"/>
                </a:cubicBezTo>
                <a:cubicBezTo>
                  <a:pt x="1338370" y="1017538"/>
                  <a:pt x="1341189" y="1009077"/>
                  <a:pt x="1347537" y="1003787"/>
                </a:cubicBezTo>
                <a:cubicBezTo>
                  <a:pt x="1355411" y="997226"/>
                  <a:pt x="1366139" y="995122"/>
                  <a:pt x="1375038" y="990037"/>
                </a:cubicBezTo>
                <a:cubicBezTo>
                  <a:pt x="1382212" y="985938"/>
                  <a:pt x="1389315" y="981577"/>
                  <a:pt x="1395663" y="976287"/>
                </a:cubicBezTo>
                <a:cubicBezTo>
                  <a:pt x="1442204" y="937502"/>
                  <a:pt x="1382987" y="969933"/>
                  <a:pt x="1464415" y="935036"/>
                </a:cubicBezTo>
                <a:cubicBezTo>
                  <a:pt x="1486533" y="898173"/>
                  <a:pt x="1487286" y="902553"/>
                  <a:pt x="1498791" y="859408"/>
                </a:cubicBezTo>
                <a:cubicBezTo>
                  <a:pt x="1504235" y="838993"/>
                  <a:pt x="1507790" y="818119"/>
                  <a:pt x="1512541" y="797532"/>
                </a:cubicBezTo>
                <a:cubicBezTo>
                  <a:pt x="1514666" y="788325"/>
                  <a:pt x="1516098" y="778878"/>
                  <a:pt x="1519416" y="770031"/>
                </a:cubicBezTo>
                <a:cubicBezTo>
                  <a:pt x="1523015" y="760434"/>
                  <a:pt x="1529664" y="752162"/>
                  <a:pt x="1533167" y="742530"/>
                </a:cubicBezTo>
                <a:cubicBezTo>
                  <a:pt x="1538869" y="726851"/>
                  <a:pt x="1539456" y="709327"/>
                  <a:pt x="1546917" y="694404"/>
                </a:cubicBezTo>
                <a:cubicBezTo>
                  <a:pt x="1551265" y="685707"/>
                  <a:pt x="1561083" y="681045"/>
                  <a:pt x="1567543" y="673778"/>
                </a:cubicBezTo>
                <a:cubicBezTo>
                  <a:pt x="1579434" y="660400"/>
                  <a:pt x="1591990" y="647420"/>
                  <a:pt x="1601919" y="632527"/>
                </a:cubicBezTo>
                <a:cubicBezTo>
                  <a:pt x="1651864" y="557608"/>
                  <a:pt x="1595879" y="617939"/>
                  <a:pt x="1643170" y="570651"/>
                </a:cubicBezTo>
                <a:cubicBezTo>
                  <a:pt x="1666870" y="499550"/>
                  <a:pt x="1648422" y="524147"/>
                  <a:pt x="1684421" y="488148"/>
                </a:cubicBezTo>
                <a:cubicBezTo>
                  <a:pt x="1688069" y="473556"/>
                  <a:pt x="1701543" y="418360"/>
                  <a:pt x="1705047" y="412521"/>
                </a:cubicBezTo>
                <a:cubicBezTo>
                  <a:pt x="1724385" y="380290"/>
                  <a:pt x="1747220" y="349722"/>
                  <a:pt x="1773798" y="323144"/>
                </a:cubicBezTo>
                <a:cubicBezTo>
                  <a:pt x="1778382" y="318560"/>
                  <a:pt x="1782052" y="312829"/>
                  <a:pt x="1787549" y="309393"/>
                </a:cubicBezTo>
                <a:cubicBezTo>
                  <a:pt x="1870956" y="257264"/>
                  <a:pt x="1785162" y="329085"/>
                  <a:pt x="1876926" y="247517"/>
                </a:cubicBezTo>
                <a:cubicBezTo>
                  <a:pt x="1931847" y="198698"/>
                  <a:pt x="1811913" y="298771"/>
                  <a:pt x="1918177" y="192515"/>
                </a:cubicBezTo>
                <a:cubicBezTo>
                  <a:pt x="1922761" y="187932"/>
                  <a:pt x="1926130" y="181664"/>
                  <a:pt x="1931928" y="178765"/>
                </a:cubicBezTo>
                <a:cubicBezTo>
                  <a:pt x="1949441" y="170008"/>
                  <a:pt x="1968595" y="165014"/>
                  <a:pt x="1986929" y="158139"/>
                </a:cubicBezTo>
                <a:cubicBezTo>
                  <a:pt x="2013919" y="117658"/>
                  <a:pt x="1986362" y="148970"/>
                  <a:pt x="2055681" y="123763"/>
                </a:cubicBezTo>
                <a:cubicBezTo>
                  <a:pt x="2063447" y="120939"/>
                  <a:pt x="2068392" y="112387"/>
                  <a:pt x="2076307" y="110013"/>
                </a:cubicBezTo>
                <a:cubicBezTo>
                  <a:pt x="2091828" y="105357"/>
                  <a:pt x="2108391" y="105430"/>
                  <a:pt x="2124433" y="103138"/>
                </a:cubicBezTo>
                <a:cubicBezTo>
                  <a:pt x="2149642" y="93971"/>
                  <a:pt x="2173361" y="78221"/>
                  <a:pt x="2200060" y="75637"/>
                </a:cubicBezTo>
                <a:cubicBezTo>
                  <a:pt x="2316484" y="64370"/>
                  <a:pt x="2433864" y="67540"/>
                  <a:pt x="2550695" y="61887"/>
                </a:cubicBezTo>
                <a:cubicBezTo>
                  <a:pt x="2575978" y="60664"/>
                  <a:pt x="2601113" y="57303"/>
                  <a:pt x="2626322" y="55011"/>
                </a:cubicBezTo>
                <a:cubicBezTo>
                  <a:pt x="2660677" y="46423"/>
                  <a:pt x="2732317" y="27744"/>
                  <a:pt x="2770701" y="20636"/>
                </a:cubicBezTo>
                <a:cubicBezTo>
                  <a:pt x="2888185" y="-1120"/>
                  <a:pt x="2854780" y="10"/>
                  <a:pt x="2915080" y="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Interpretation of Hypothesis 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estimated probability that y = 1 on input x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6434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Tell patient that 70% chance of tumor being malignant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3" y="2218677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 If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10213" y="3229237"/>
            <a:ext cx="4081799" cy="830997"/>
            <a:chOff x="2319001" y="3405485"/>
            <a:chExt cx="4081799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“probability that y = 1, given x,</a:t>
              </a:r>
            </a:p>
            <a:p>
              <a:r>
                <a:rPr lang="en-US" sz="2400" dirty="0"/>
                <a:t>  parameterized by    ”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4160184"/>
            <a:ext cx="4267200" cy="6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3" y="1116471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1" y="1733233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274075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  Suppose predict “          “ if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901483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2842618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</a:rPr>
              <a:t>	    predict “          “  if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832206B-03E9-43D3-A40E-613D8DB8FA03}"/>
              </a:ext>
            </a:extLst>
          </p:cNvPr>
          <p:cNvSpPr/>
          <p:nvPr/>
        </p:nvSpPr>
        <p:spPr>
          <a:xfrm>
            <a:off x="6005015" y="593678"/>
            <a:ext cx="2258704" cy="1071349"/>
          </a:xfrm>
          <a:custGeom>
            <a:avLst/>
            <a:gdLst>
              <a:gd name="connsiteX0" fmla="*/ 0 w 2258704"/>
              <a:gd name="connsiteY0" fmla="*/ 1071349 h 1071349"/>
              <a:gd name="connsiteX1" fmla="*/ 129654 w 2258704"/>
              <a:gd name="connsiteY1" fmla="*/ 1064525 h 1071349"/>
              <a:gd name="connsiteX2" fmla="*/ 177421 w 2258704"/>
              <a:gd name="connsiteY2" fmla="*/ 1057701 h 1071349"/>
              <a:gd name="connsiteX3" fmla="*/ 532263 w 2258704"/>
              <a:gd name="connsiteY3" fmla="*/ 1050877 h 1071349"/>
              <a:gd name="connsiteX4" fmla="*/ 750627 w 2258704"/>
              <a:gd name="connsiteY4" fmla="*/ 982638 h 1071349"/>
              <a:gd name="connsiteX5" fmla="*/ 907576 w 2258704"/>
              <a:gd name="connsiteY5" fmla="*/ 880280 h 1071349"/>
              <a:gd name="connsiteX6" fmla="*/ 955343 w 2258704"/>
              <a:gd name="connsiteY6" fmla="*/ 852985 h 1071349"/>
              <a:gd name="connsiteX7" fmla="*/ 1064525 w 2258704"/>
              <a:gd name="connsiteY7" fmla="*/ 777922 h 1071349"/>
              <a:gd name="connsiteX8" fmla="*/ 1153236 w 2258704"/>
              <a:gd name="connsiteY8" fmla="*/ 736979 h 1071349"/>
              <a:gd name="connsiteX9" fmla="*/ 1180531 w 2258704"/>
              <a:gd name="connsiteY9" fmla="*/ 716507 h 1071349"/>
              <a:gd name="connsiteX10" fmla="*/ 1248770 w 2258704"/>
              <a:gd name="connsiteY10" fmla="*/ 627797 h 1071349"/>
              <a:gd name="connsiteX11" fmla="*/ 1269242 w 2258704"/>
              <a:gd name="connsiteY11" fmla="*/ 586853 h 1071349"/>
              <a:gd name="connsiteX12" fmla="*/ 1303361 w 2258704"/>
              <a:gd name="connsiteY12" fmla="*/ 552734 h 1071349"/>
              <a:gd name="connsiteX13" fmla="*/ 1364776 w 2258704"/>
              <a:gd name="connsiteY13" fmla="*/ 511791 h 1071349"/>
              <a:gd name="connsiteX14" fmla="*/ 1419367 w 2258704"/>
              <a:gd name="connsiteY14" fmla="*/ 436728 h 1071349"/>
              <a:gd name="connsiteX15" fmla="*/ 1426191 w 2258704"/>
              <a:gd name="connsiteY15" fmla="*/ 402609 h 1071349"/>
              <a:gd name="connsiteX16" fmla="*/ 1528549 w 2258704"/>
              <a:gd name="connsiteY16" fmla="*/ 320722 h 1071349"/>
              <a:gd name="connsiteX17" fmla="*/ 1549021 w 2258704"/>
              <a:gd name="connsiteY17" fmla="*/ 272955 h 1071349"/>
              <a:gd name="connsiteX18" fmla="*/ 1637731 w 2258704"/>
              <a:gd name="connsiteY18" fmla="*/ 211540 h 1071349"/>
              <a:gd name="connsiteX19" fmla="*/ 1678675 w 2258704"/>
              <a:gd name="connsiteY19" fmla="*/ 184244 h 1071349"/>
              <a:gd name="connsiteX20" fmla="*/ 1733266 w 2258704"/>
              <a:gd name="connsiteY20" fmla="*/ 177421 h 1071349"/>
              <a:gd name="connsiteX21" fmla="*/ 1821976 w 2258704"/>
              <a:gd name="connsiteY21" fmla="*/ 129653 h 1071349"/>
              <a:gd name="connsiteX22" fmla="*/ 1842448 w 2258704"/>
              <a:gd name="connsiteY22" fmla="*/ 109182 h 1071349"/>
              <a:gd name="connsiteX23" fmla="*/ 1917510 w 2258704"/>
              <a:gd name="connsiteY23" fmla="*/ 95534 h 1071349"/>
              <a:gd name="connsiteX24" fmla="*/ 1944806 w 2258704"/>
              <a:gd name="connsiteY24" fmla="*/ 81886 h 1071349"/>
              <a:gd name="connsiteX25" fmla="*/ 2040340 w 2258704"/>
              <a:gd name="connsiteY25" fmla="*/ 54591 h 1071349"/>
              <a:gd name="connsiteX26" fmla="*/ 2163170 w 2258704"/>
              <a:gd name="connsiteY26" fmla="*/ 20471 h 1071349"/>
              <a:gd name="connsiteX27" fmla="*/ 2231409 w 2258704"/>
              <a:gd name="connsiteY27" fmla="*/ 6823 h 1071349"/>
              <a:gd name="connsiteX28" fmla="*/ 2258704 w 2258704"/>
              <a:gd name="connsiteY28" fmla="*/ 0 h 107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58704" h="1071349">
                <a:moveTo>
                  <a:pt x="0" y="1071349"/>
                </a:moveTo>
                <a:cubicBezTo>
                  <a:pt x="43218" y="1069074"/>
                  <a:pt x="86504" y="1067844"/>
                  <a:pt x="129654" y="1064525"/>
                </a:cubicBezTo>
                <a:cubicBezTo>
                  <a:pt x="145691" y="1063291"/>
                  <a:pt x="161346" y="1058246"/>
                  <a:pt x="177421" y="1057701"/>
                </a:cubicBezTo>
                <a:cubicBezTo>
                  <a:pt x="295656" y="1053693"/>
                  <a:pt x="413982" y="1053152"/>
                  <a:pt x="532263" y="1050877"/>
                </a:cubicBezTo>
                <a:cubicBezTo>
                  <a:pt x="555225" y="1044124"/>
                  <a:pt x="723840" y="996031"/>
                  <a:pt x="750627" y="982638"/>
                </a:cubicBezTo>
                <a:cubicBezTo>
                  <a:pt x="1010957" y="852473"/>
                  <a:pt x="812453" y="940813"/>
                  <a:pt x="907576" y="880280"/>
                </a:cubicBezTo>
                <a:cubicBezTo>
                  <a:pt x="923047" y="870434"/>
                  <a:pt x="939982" y="863003"/>
                  <a:pt x="955343" y="852985"/>
                </a:cubicBezTo>
                <a:cubicBezTo>
                  <a:pt x="992336" y="828859"/>
                  <a:pt x="1023172" y="793430"/>
                  <a:pt x="1064525" y="777922"/>
                </a:cubicBezTo>
                <a:cubicBezTo>
                  <a:pt x="1114519" y="759174"/>
                  <a:pt x="1114064" y="763094"/>
                  <a:pt x="1153236" y="736979"/>
                </a:cubicBezTo>
                <a:cubicBezTo>
                  <a:pt x="1162699" y="730670"/>
                  <a:pt x="1172489" y="724549"/>
                  <a:pt x="1180531" y="716507"/>
                </a:cubicBezTo>
                <a:cubicBezTo>
                  <a:pt x="1205177" y="691861"/>
                  <a:pt x="1230939" y="658365"/>
                  <a:pt x="1248770" y="627797"/>
                </a:cubicBezTo>
                <a:cubicBezTo>
                  <a:pt x="1256458" y="614617"/>
                  <a:pt x="1260267" y="599193"/>
                  <a:pt x="1269242" y="586853"/>
                </a:cubicBezTo>
                <a:cubicBezTo>
                  <a:pt x="1278702" y="573845"/>
                  <a:pt x="1291340" y="563420"/>
                  <a:pt x="1303361" y="552734"/>
                </a:cubicBezTo>
                <a:cubicBezTo>
                  <a:pt x="1323044" y="535238"/>
                  <a:pt x="1342156" y="525363"/>
                  <a:pt x="1364776" y="511791"/>
                </a:cubicBezTo>
                <a:cubicBezTo>
                  <a:pt x="1382973" y="486770"/>
                  <a:pt x="1413299" y="467066"/>
                  <a:pt x="1419367" y="436728"/>
                </a:cubicBezTo>
                <a:cubicBezTo>
                  <a:pt x="1421642" y="425355"/>
                  <a:pt x="1419964" y="412394"/>
                  <a:pt x="1426191" y="402609"/>
                </a:cubicBezTo>
                <a:cubicBezTo>
                  <a:pt x="1447686" y="368830"/>
                  <a:pt x="1498043" y="341059"/>
                  <a:pt x="1528549" y="320722"/>
                </a:cubicBezTo>
                <a:cubicBezTo>
                  <a:pt x="1535373" y="304800"/>
                  <a:pt x="1538459" y="286686"/>
                  <a:pt x="1549021" y="272955"/>
                </a:cubicBezTo>
                <a:cubicBezTo>
                  <a:pt x="1581237" y="231074"/>
                  <a:pt x="1597776" y="234848"/>
                  <a:pt x="1637731" y="211540"/>
                </a:cubicBezTo>
                <a:cubicBezTo>
                  <a:pt x="1651899" y="203275"/>
                  <a:pt x="1663228" y="189761"/>
                  <a:pt x="1678675" y="184244"/>
                </a:cubicBezTo>
                <a:cubicBezTo>
                  <a:pt x="1695945" y="178076"/>
                  <a:pt x="1715069" y="179695"/>
                  <a:pt x="1733266" y="177421"/>
                </a:cubicBezTo>
                <a:cubicBezTo>
                  <a:pt x="1816794" y="110596"/>
                  <a:pt x="1708068" y="191784"/>
                  <a:pt x="1821976" y="129653"/>
                </a:cubicBezTo>
                <a:cubicBezTo>
                  <a:pt x="1830448" y="125032"/>
                  <a:pt x="1833360" y="112428"/>
                  <a:pt x="1842448" y="109182"/>
                </a:cubicBezTo>
                <a:cubicBezTo>
                  <a:pt x="1866397" y="100629"/>
                  <a:pt x="1892489" y="100083"/>
                  <a:pt x="1917510" y="95534"/>
                </a:cubicBezTo>
                <a:cubicBezTo>
                  <a:pt x="1926609" y="90985"/>
                  <a:pt x="1935226" y="85307"/>
                  <a:pt x="1944806" y="81886"/>
                </a:cubicBezTo>
                <a:cubicBezTo>
                  <a:pt x="2056320" y="42060"/>
                  <a:pt x="1976464" y="73754"/>
                  <a:pt x="2040340" y="54591"/>
                </a:cubicBezTo>
                <a:cubicBezTo>
                  <a:pt x="2106013" y="34889"/>
                  <a:pt x="2071165" y="38872"/>
                  <a:pt x="2163170" y="20471"/>
                </a:cubicBezTo>
                <a:lnTo>
                  <a:pt x="2231409" y="6823"/>
                </a:lnTo>
                <a:cubicBezTo>
                  <a:pt x="2240579" y="4858"/>
                  <a:pt x="2258704" y="0"/>
                  <a:pt x="22587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28457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738" y="10522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12001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7898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590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Decision Boundary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4029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7924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20166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4061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6273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20168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22154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3199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8506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8507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8507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22499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8192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4547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009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4201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5505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538355"/>
            <a:ext cx="2650998" cy="2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Non-linear decision boundaries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4432" y="26242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1915" y="1276350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6718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7681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7430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22297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31813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33117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3290050"/>
            <a:ext cx="2650998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8219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7519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7600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7619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7684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31919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33011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22013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20720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8191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逻辑回归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133600" y="2495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1866900" y="2647950"/>
            <a:ext cx="4876800" cy="685800"/>
          </a:xfrm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代价函数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3113681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alpha&#10;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2432</TotalTime>
  <Words>430</Words>
  <Application>Microsoft Office PowerPoint</Application>
  <PresentationFormat>全屏显示(16:9)</PresentationFormat>
  <Paragraphs>132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Calibri</vt:lpstr>
      <vt:lpstr>1_Lecture</vt:lpstr>
      <vt:lpstr>2_Office Theme</vt:lpstr>
      <vt:lpstr>3_Office Theme</vt:lpstr>
      <vt:lpstr>3_Lecture</vt:lpstr>
      <vt:lpstr>分类 Classification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代价函数 Cost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多分类问题：一对多 Multi-class classification: One-vs-all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geniocean</cp:lastModifiedBy>
  <cp:revision>285</cp:revision>
  <dcterms:created xsi:type="dcterms:W3CDTF">2010-07-08T21:59:02Z</dcterms:created>
  <dcterms:modified xsi:type="dcterms:W3CDTF">2021-06-08T08:50:39Z</dcterms:modified>
</cp:coreProperties>
</file>