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92" r:id="rId2"/>
    <p:sldId id="426" r:id="rId3"/>
    <p:sldId id="427" r:id="rId4"/>
    <p:sldId id="428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373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33CC"/>
    <a:srgbClr val="003399"/>
    <a:srgbClr val="9900CC"/>
    <a:srgbClr val="0066CC"/>
    <a:srgbClr val="000099"/>
    <a:srgbClr val="9933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5" autoAdjust="0"/>
    <p:restoredTop sz="92579" autoAdjust="0"/>
  </p:normalViewPr>
  <p:slideViewPr>
    <p:cSldViewPr>
      <p:cViewPr varScale="1">
        <p:scale>
          <a:sx n="76" d="100"/>
          <a:sy n="76" d="100"/>
        </p:scale>
        <p:origin x="14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098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8D07DC8-1E30-4A35-8418-64EE8E117F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66A9295-3C34-4AA9-9929-4F0D125C6E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04A4207-7B3B-4268-9562-62A09B4220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D74CF76-808D-4842-BB42-8AA6B400DA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74B4CF2B-B14F-42CA-8CA5-59BA5B836D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47F09F0B-F630-4AE7-9F00-69DC3FEB2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253EDC-F1ED-4256-A76E-198048421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253EDC-F1ED-4256-A76E-1980484211E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3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FA4A4C-5D22-448A-AEFB-B6FAF34FC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7E5FD42-2A3E-4C9D-8E5C-0CECCA989C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1F91776-A528-48E3-949D-D559B2F63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9C76-64F4-4B76-BB59-97C116BF8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64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7100" y="1268413"/>
            <a:ext cx="8042275" cy="52212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2FAD880-8D10-40D1-831B-F006C23C5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64B4F8-EAB2-451E-AF68-DBB96D50D6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0F13C3-1361-4E14-98FE-9C6E61179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BD76-C09F-4700-A7B9-B3F5C3E94B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47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9600" y="214313"/>
            <a:ext cx="2009775" cy="62753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7100" y="214313"/>
            <a:ext cx="5880100" cy="62753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2F183E-FDFC-4DA7-9117-68B658767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4FC89DB-2F34-45C4-BAF7-3D5BCC32F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B818C5B-8924-4843-A548-29173721B0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8E1DD-55A7-4B90-A27D-87235A22E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27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268413"/>
            <a:ext cx="8042275" cy="5221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2E369E9-0659-4CD1-8ED1-112168116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87DA77C-9C0E-4519-8EC7-125686EDA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C4C021D-A02C-4FDE-B91C-58944E878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6120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FDC7-250A-46DB-9FC7-DEEF31B11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35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CB3F64-7D27-45FF-BE4D-5AD77F64A1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81179A-E948-4A7F-A735-CE4E8D438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AF2365-16AA-42FD-A114-E4FC50DAA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86AA0-1C9E-454F-8977-6A747BE9C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63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7100" y="1268413"/>
            <a:ext cx="3944938" cy="5221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38" y="1268413"/>
            <a:ext cx="3944937" cy="52212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1563927-69DC-49A8-B9A5-C2D5C7FA6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FBC0552-621B-4022-8FEF-033A2AC18D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800BEA-FA13-4222-9C64-BBA781C87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47B4E-A6D5-41A2-8F89-A4E1784EF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3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F79461E-1205-4F2B-8ADD-EDE3FF9C8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3762405-64F4-4EB6-BFBE-2361A6D8D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13F69E4-DCAF-433D-82EE-FCA673B7A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A53DB-5668-460A-B774-D29E410403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41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4900D09-AB78-46EE-97BD-3518095C26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48FF685-E9E6-4933-B4B5-5788764EDD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3604049-2799-45C9-8521-67895F6EEB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BA2F4-0DB9-46B9-8F97-00A4179DD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8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BFFF0A6-A67F-4842-91ED-D2CBB78EA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9629DC3-0729-4E31-ADE8-C114BB9F07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1F44CDD-B319-43D1-8769-81E03E72D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C7AF0-C9B7-4DCD-84F9-11E4EB5C3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2C75B2F-5A35-4F89-89A4-567DD89B1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1334E7E-D4E8-4E65-8D7B-75B9E766C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BC4D7C3-275F-4B36-990C-60E38415A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A6D4B-ECDF-4ABC-93D2-500AEC0569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95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B598CD1-68D1-4E68-BA16-CA0AA76BF5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7532225-362B-4E9F-B7E0-A898132DF5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9A0022E-536E-4573-A182-DF54F0E80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EC434-107C-48D7-9BFD-DEB35E4FE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87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11">
            <a:extLst>
              <a:ext uri="{FF2B5EF4-FFF2-40B4-BE49-F238E27FC236}">
                <a16:creationId xmlns:a16="http://schemas.microsoft.com/office/drawing/2014/main" id="{18A51F92-7F15-4AE4-BC41-1C2D9B1630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53BD0144-BDC4-4392-9489-829C634D15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3FF7FFE3-63FD-44B1-90F2-15A17A33BA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F5A3B85-691B-4E13-969B-B1873AAA5C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995D9-014E-4972-855C-9E42A17ACF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9538" y="6507163"/>
            <a:ext cx="3857626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5000"/>
              <a:tabLst>
                <a:tab pos="3595688" algn="l"/>
              </a:tabLst>
              <a:defRPr/>
            </a:pP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 西安电子科技大学  通信工程学院</a:t>
            </a: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Arial" charset="0"/>
              </a:rPr>
              <a:t>                           </a:t>
            </a:r>
            <a:endParaRPr lang="en-US" altLang="zh-CN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  <a:cs typeface="Arial" charset="0"/>
              <a:sym typeface="Wingdings" pitchFamily="2" charset="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F594CF-9774-4F56-A644-1568C6837DB9}"/>
              </a:ext>
            </a:extLst>
          </p:cNvPr>
          <p:cNvSpPr/>
          <p:nvPr userDrawn="1"/>
        </p:nvSpPr>
        <p:spPr>
          <a:xfrm>
            <a:off x="6883400" y="6505575"/>
            <a:ext cx="2143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课件制作：曹丽娜  </a:t>
            </a:r>
            <a:endParaRPr lang="zh-CN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6" r:id="rId1"/>
    <p:sldLayoutId id="2147485407" r:id="rId2"/>
    <p:sldLayoutId id="2147485408" r:id="rId3"/>
    <p:sldLayoutId id="2147485409" r:id="rId4"/>
    <p:sldLayoutId id="2147485410" r:id="rId5"/>
    <p:sldLayoutId id="2147485411" r:id="rId6"/>
    <p:sldLayoutId id="2147485412" r:id="rId7"/>
    <p:sldLayoutId id="2147485413" r:id="rId8"/>
    <p:sldLayoutId id="2147485414" r:id="rId9"/>
    <p:sldLayoutId id="2147485415" r:id="rId10"/>
    <p:sldLayoutId id="21474854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AE32E92-9035-43D5-9A36-DE078E63F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1403350"/>
            <a:ext cx="7273925" cy="439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</a:pPr>
            <a:r>
              <a:rPr lang="en-US" altLang="zh-CN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传感器的静态特性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</a:pPr>
            <a:r>
              <a:rPr lang="en-US" altLang="zh-CN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传感器的动态特性</a:t>
            </a:r>
            <a:endParaRPr lang="en-US" altLang="zh-CN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440D9DC-F25E-4985-8AB8-6192022E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6658A1-9210-4B49-A1EC-1DE16DB3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94" y="2053542"/>
            <a:ext cx="7877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3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7EE2B8-D768-4EAF-9CCB-56000591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19" y="1853825"/>
            <a:ext cx="7705725" cy="44767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F69F8E-2709-4C1B-86AA-688250428BEB}"/>
              </a:ext>
            </a:extLst>
          </p:cNvPr>
          <p:cNvSpPr txBox="1"/>
          <p:nvPr/>
        </p:nvSpPr>
        <p:spPr>
          <a:xfrm>
            <a:off x="4031940" y="1178750"/>
            <a:ext cx="466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如果传感器中含有单个储能元件，则在微分方程中出现Y的一阶导数，便可</a:t>
            </a:r>
          </a:p>
          <a:p>
            <a:r>
              <a:rPr lang="zh-CN" altLang="en-US" dirty="0">
                <a:solidFill>
                  <a:schemeClr val="tx2"/>
                </a:solidFill>
              </a:rPr>
              <a:t>以用一阶微分方程表示。</a:t>
            </a:r>
          </a:p>
        </p:txBody>
      </p:sp>
    </p:spTree>
    <p:extLst>
      <p:ext uri="{BB962C8B-B14F-4D97-AF65-F5344CB8AC3E}">
        <p14:creationId xmlns:p14="http://schemas.microsoft.com/office/powerpoint/2010/main" val="84745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0CD40-D9FC-44BE-ABCE-E79BDEC1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57" y="1748960"/>
            <a:ext cx="7105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4A5A6A-E6F1-49E5-8612-43A27DDB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053666"/>
            <a:ext cx="6638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74A6C-3115-4E80-9B13-C64F35F2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719949"/>
            <a:ext cx="7191375" cy="45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53FF3-BAC2-41F7-8232-965A6AE6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749869"/>
            <a:ext cx="8048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8E29A1-C5C4-4CC2-B64F-A74103A7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745198"/>
            <a:ext cx="6075675" cy="44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A3517E-E2D2-4243-95D8-4491ACDE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898830"/>
            <a:ext cx="8067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2BCAE6-F187-4373-82E8-7B33A074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747926"/>
            <a:ext cx="6943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830AAA-B082-4A27-86C8-D9D89D84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730425"/>
            <a:ext cx="67722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8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B8415C-61C9-4DDC-B8BE-C5B4AB0A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313765"/>
            <a:ext cx="6505147" cy="49911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4DC68B-E0F6-4B80-B48A-4A2656D7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2" y="1730425"/>
            <a:ext cx="7581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7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传递函数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3FD168-4C76-49D7-837C-11975414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4" y="1730425"/>
            <a:ext cx="7589111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动态响应及动态特性指标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44CB27-EF1C-4228-A524-0280393F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1807815"/>
            <a:ext cx="84486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7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动态响应及动态特性指标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60961A-8D29-4E09-9FEA-2D56F129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1730425"/>
            <a:ext cx="67341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动态响应及动态特性指标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6EA170-7E97-45E6-92EF-9E550D66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943835"/>
            <a:ext cx="8667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动态响应及动态特性指标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A9286A-F11D-40C4-9C36-399CAED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730425"/>
            <a:ext cx="759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7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动态响应及动态特性指标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B2644D-049A-47C2-B2E3-D07771A5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02" y="1730425"/>
            <a:ext cx="823591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6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动态响应及动态特性指标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4EE96B-EC45-4588-AB06-F89207DCE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808820"/>
            <a:ext cx="71723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2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A2C8BB8C-44B7-442F-B9E9-3EE98F2E866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50938" y="98425"/>
            <a:ext cx="7021512" cy="919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总结及要求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CEB5B0-409A-4BB7-B67A-C1A1F39D3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403350"/>
            <a:ext cx="8415935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</a:pPr>
            <a:r>
              <a:rPr lang="en-US" altLang="zh-CN" kern="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kern="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、本章是传感器电子学的重点内容；</a:t>
            </a:r>
            <a:endParaRPr lang="en-US" altLang="zh-CN" kern="0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</a:pPr>
            <a:r>
              <a:rPr lang="en-US" altLang="zh-CN" kern="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kern="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、掌握零阶，一阶和二阶传感器的动态</a:t>
            </a:r>
            <a:r>
              <a:rPr lang="zh-CN" altLang="en-US" kern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描述方程以及相关</a:t>
            </a:r>
            <a:r>
              <a:rPr lang="zh-CN" altLang="en-US" kern="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参数的定义。</a:t>
            </a:r>
            <a:endParaRPr lang="en-US" altLang="zh-CN" kern="0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40E314-49AF-474C-93CB-973024A71E8C}"/>
              </a:ext>
            </a:extLst>
          </p:cNvPr>
          <p:cNvSpPr txBox="1"/>
          <p:nvPr/>
        </p:nvSpPr>
        <p:spPr>
          <a:xfrm>
            <a:off x="454042" y="1689099"/>
            <a:ext cx="82359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动态特性</a:t>
            </a:r>
            <a:r>
              <a:rPr lang="zh-CN" altLang="en-US" sz="2400" dirty="0"/>
              <a:t>是指传感器输出对</a:t>
            </a:r>
            <a:r>
              <a:rPr lang="zh-CN" altLang="en-US" sz="2400" dirty="0">
                <a:solidFill>
                  <a:srgbClr val="FF0000"/>
                </a:solidFill>
              </a:rPr>
              <a:t>时间变化</a:t>
            </a:r>
            <a:r>
              <a:rPr lang="zh-CN" altLang="en-US" sz="2400" dirty="0"/>
              <a:t>的输入量的响应特性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除理想状态，多数传感器的输入信号是随时间变化的，输出信号一定不会与输入信号有相同的时间函数，这种输入输出之间的差异就是</a:t>
            </a:r>
            <a:r>
              <a:rPr lang="zh-CN" altLang="en-US" sz="2400" dirty="0">
                <a:solidFill>
                  <a:srgbClr val="FF0000"/>
                </a:solidFill>
              </a:rPr>
              <a:t>动态误差</a:t>
            </a:r>
            <a:r>
              <a:rPr lang="zh-CN" altLang="en-US" sz="2400" dirty="0"/>
              <a:t>；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传感器输出对时间变化的输入量的响应即反映了传感器的动态特性。被测是</a:t>
            </a:r>
            <a:r>
              <a:rPr lang="zh-CN" altLang="en-US" sz="2400" dirty="0">
                <a:solidFill>
                  <a:srgbClr val="FF0000"/>
                </a:solidFill>
              </a:rPr>
              <a:t>时间的函数，或是频率的函数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2682CE-E417-4B63-9CF1-2F15B8FB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3997423"/>
            <a:ext cx="5724525" cy="2190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539C14-730C-4CEC-8BBB-4D365A8EA0FE}"/>
              </a:ext>
            </a:extLst>
          </p:cNvPr>
          <p:cNvSpPr txBox="1"/>
          <p:nvPr/>
        </p:nvSpPr>
        <p:spPr>
          <a:xfrm>
            <a:off x="206515" y="1133417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01564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77F9AB-9693-4EFB-B213-397305A9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663055"/>
            <a:ext cx="8534400" cy="1619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3AF160-9675-4AE3-BD54-93F25DD6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3418250"/>
            <a:ext cx="6486525" cy="24860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138DE3-A979-4DB3-AE3A-0868DED7CB3A}"/>
              </a:ext>
            </a:extLst>
          </p:cNvPr>
          <p:cNvSpPr txBox="1"/>
          <p:nvPr/>
        </p:nvSpPr>
        <p:spPr>
          <a:xfrm>
            <a:off x="206515" y="1133417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132393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8D4790-4DF6-428E-987F-447A9938A3D0}"/>
              </a:ext>
            </a:extLst>
          </p:cNvPr>
          <p:cNvSpPr txBox="1"/>
          <p:nvPr/>
        </p:nvSpPr>
        <p:spPr>
          <a:xfrm>
            <a:off x="319028" y="1860062"/>
            <a:ext cx="8505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    </a:t>
            </a:r>
            <a:r>
              <a:rPr lang="zh-CN" altLang="en-US" sz="2400" dirty="0"/>
              <a:t>线性系统的数学模型为一</a:t>
            </a:r>
            <a:r>
              <a:rPr lang="zh-CN" altLang="en-US" sz="2400" dirty="0">
                <a:solidFill>
                  <a:srgbClr val="FF0000"/>
                </a:solidFill>
              </a:rPr>
              <a:t>常系数线性微分方程</a:t>
            </a:r>
            <a:r>
              <a:rPr lang="zh-CN" altLang="en-US" sz="2400" dirty="0"/>
              <a:t>。对线性系统动态特性的研究， 主要是分析数学模型的输入x与输出y之间的关系，通过对微分方程求解，得出动态性能指标。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CA73F4-1B08-449C-AD27-E6224AB3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44" y="3134423"/>
            <a:ext cx="4638675" cy="1028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2E33A9-511A-47CF-8EA5-80D4E1C15EF3}"/>
              </a:ext>
            </a:extLst>
          </p:cNvPr>
          <p:cNvSpPr txBox="1"/>
          <p:nvPr/>
        </p:nvSpPr>
        <p:spPr>
          <a:xfrm>
            <a:off x="795486" y="4599130"/>
            <a:ext cx="8010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对于线性定常（时间不变）系统，其数学模型为高阶常系数线性微分方程.</a:t>
            </a:r>
          </a:p>
        </p:txBody>
      </p:sp>
    </p:spTree>
    <p:extLst>
      <p:ext uri="{BB962C8B-B14F-4D97-AF65-F5344CB8AC3E}">
        <p14:creationId xmlns:p14="http://schemas.microsoft.com/office/powerpoint/2010/main" val="323444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CA73F4-1B08-449C-AD27-E6224AB3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44" y="1718915"/>
            <a:ext cx="4638675" cy="1028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EFBFD8-FF6E-4F1A-9371-199C8AFF9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978950"/>
            <a:ext cx="7543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988E6-555D-4046-A20F-A8548179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943835"/>
            <a:ext cx="77533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0A8134-585E-4B62-B550-682B4771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65" y="1898830"/>
            <a:ext cx="72675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9E59B-6257-4905-8F32-40B224B1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92100"/>
            <a:ext cx="5562110" cy="6463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、传感器的动态特性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303A86-A906-41AC-A1AC-BE4B3E40B42A}"/>
              </a:ext>
            </a:extLst>
          </p:cNvPr>
          <p:cNvSpPr txBox="1"/>
          <p:nvPr/>
        </p:nvSpPr>
        <p:spPr>
          <a:xfrm>
            <a:off x="296525" y="1268760"/>
            <a:ext cx="823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一般数学模型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C882E2-BFE1-4DC3-9396-D362AE25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898830"/>
            <a:ext cx="78009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925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4958</TotalTime>
  <Words>418</Words>
  <Application>Microsoft Office PowerPoint</Application>
  <PresentationFormat>全屏显示(4:3)</PresentationFormat>
  <Paragraphs>65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黑体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总结及要求</vt:lpstr>
    </vt:vector>
  </TitlesOfParts>
  <Company>Xidian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creator>Fan</dc:creator>
  <cp:lastModifiedBy>geniocean</cp:lastModifiedBy>
  <cp:revision>619</cp:revision>
  <dcterms:created xsi:type="dcterms:W3CDTF">2005-12-13T08:40:34Z</dcterms:created>
  <dcterms:modified xsi:type="dcterms:W3CDTF">2021-09-13T04:53:42Z</dcterms:modified>
</cp:coreProperties>
</file>