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Cumulativa</a:t>
            </a:r>
            <a:r>
              <a:rPr lang="en-US" baseline="0"/>
              <a:t> Baseline Budget (PV)</a:t>
            </a:r>
            <a:endParaRPr lang="en-US"/>
          </a:p>
        </c:rich>
      </c:tx>
      <c:overlay val="0"/>
      <c:spPr>
        <a:blipFill>
          <a:blip xmlns:r="http://schemas.openxmlformats.org/officeDocument/2006/relationships" r:embed="rId3"/>
          <a:tile tx="0" ty="0" sx="100000" sy="100000" flip="none" algn="tl"/>
        </a:blip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cene3d>
          <a:camera prst="orthographicFront"/>
          <a:lightRig rig="threePt" dir="t"/>
        </a:scene3d>
        <a:sp3d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560358617246812E-2"/>
          <c:y val="0.15707011954266467"/>
          <c:w val="0.90230637301513916"/>
          <c:h val="0.5839663049189112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Sheet1!$A$2:$A$19</c:f>
              <c:strCache>
                <c:ptCount val="14"/>
                <c:pt idx="0">
                  <c:v>Week 1</c:v>
                </c:pt>
                <c:pt idx="1">
                  <c:v>Week 2</c:v>
                </c:pt>
                <c:pt idx="2">
                  <c:v>Week 3</c:v>
                </c:pt>
                <c:pt idx="3">
                  <c:v>Week 4</c:v>
                </c:pt>
                <c:pt idx="4">
                  <c:v>Week 5</c:v>
                </c:pt>
                <c:pt idx="5">
                  <c:v>Week 6</c:v>
                </c:pt>
                <c:pt idx="6">
                  <c:v>Week 7</c:v>
                </c:pt>
                <c:pt idx="7">
                  <c:v>Week 8</c:v>
                </c:pt>
                <c:pt idx="8">
                  <c:v>Week 9</c:v>
                </c:pt>
                <c:pt idx="9">
                  <c:v>Week 10</c:v>
                </c:pt>
                <c:pt idx="10">
                  <c:v>Week 11</c:v>
                </c:pt>
                <c:pt idx="11">
                  <c:v>Week 12</c:v>
                </c:pt>
                <c:pt idx="12">
                  <c:v>Week 13</c:v>
                </c:pt>
                <c:pt idx="13">
                  <c:v>Week 14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150</c:v>
                </c:pt>
                <c:pt idx="1">
                  <c:v>300</c:v>
                </c:pt>
                <c:pt idx="2">
                  <c:v>450</c:v>
                </c:pt>
                <c:pt idx="3">
                  <c:v>900</c:v>
                </c:pt>
                <c:pt idx="4">
                  <c:v>1350</c:v>
                </c:pt>
                <c:pt idx="5">
                  <c:v>1800</c:v>
                </c:pt>
                <c:pt idx="6">
                  <c:v>2150</c:v>
                </c:pt>
                <c:pt idx="7">
                  <c:v>2250</c:v>
                </c:pt>
                <c:pt idx="8">
                  <c:v>2550</c:v>
                </c:pt>
                <c:pt idx="9">
                  <c:v>2950</c:v>
                </c:pt>
                <c:pt idx="10">
                  <c:v>3350</c:v>
                </c:pt>
                <c:pt idx="11">
                  <c:v>3550</c:v>
                </c:pt>
                <c:pt idx="12">
                  <c:v>3650</c:v>
                </c:pt>
                <c:pt idx="13">
                  <c:v>3750</c:v>
                </c:pt>
                <c:pt idx="17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7E-4F93-9388-1CFC5A76F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8378392"/>
        <c:axId val="348380032"/>
      </c:lineChart>
      <c:catAx>
        <c:axId val="348378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380032"/>
        <c:crosses val="autoZero"/>
        <c:auto val="1"/>
        <c:lblAlgn val="ctr"/>
        <c:lblOffset val="100"/>
        <c:noMultiLvlLbl val="0"/>
      </c:catAx>
      <c:valAx>
        <c:axId val="34838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8378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9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9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81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72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67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4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06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1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4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7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1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1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0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FEA621-45B9-4D10-9918-7A7EF334BCAA}" type="datetimeFigureOut">
              <a:rPr lang="en-US" smtClean="0"/>
              <a:t>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05A4E84-0468-4676-BBAC-4A22E34AE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CD38-4F0F-40E9-8677-82AB421C68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F8C6E-C375-4371-9437-9DDB4D5164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of Team 12</a:t>
            </a:r>
          </a:p>
        </p:txBody>
      </p:sp>
    </p:spTree>
    <p:extLst>
      <p:ext uri="{BB962C8B-B14F-4D97-AF65-F5344CB8AC3E}">
        <p14:creationId xmlns:p14="http://schemas.microsoft.com/office/powerpoint/2010/main" val="27290423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A5AF-9461-458E-8A0C-8DC01B5E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39" y="0"/>
            <a:ext cx="10018713" cy="1752599"/>
          </a:xfrm>
        </p:spPr>
        <p:txBody>
          <a:bodyPr/>
          <a:lstStyle/>
          <a:p>
            <a:r>
              <a:rPr lang="en-US" dirty="0"/>
              <a:t>Work Breakdown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80C6-E87D-40B2-89FD-35B08C9BF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738" y="1329070"/>
            <a:ext cx="10285932" cy="5411971"/>
          </a:xfrm>
        </p:spPr>
        <p:txBody>
          <a:bodyPr>
            <a:normAutofit fontScale="775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Starting</a:t>
            </a: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Requirements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Doing study about the project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Plan the project</a:t>
            </a: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Hardware and Software</a:t>
            </a: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Operating System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Testing Devices</a:t>
            </a: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Coding</a:t>
            </a: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Algorithm Design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Coding the functions in all tasks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Test Functions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Interface the application</a:t>
            </a:r>
            <a:endParaRPr lang="en-US" sz="1400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Finishing</a:t>
            </a:r>
            <a:endParaRPr lang="en-US" sz="16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Test the application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Fixed Errors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Finish the application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Install the Application</a:t>
            </a:r>
            <a:endParaRPr lang="en-US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Training the administrators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0302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3253-A0CD-4C12-8883-3DF097F3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Responsibility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F6BC9-8E51-4EA4-A2BB-AC842E984C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96609" y="2044286"/>
            <a:ext cx="7008628" cy="425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8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52F1-4755-4AFF-8772-DA147BBE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83B7D-EA10-4FC1-8EA0-E1514D62C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Failure of the servers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 Keeping maintenance and emergency unit.</a:t>
            </a:r>
          </a:p>
          <a:p>
            <a:pPr lvl="0"/>
            <a:r>
              <a:rPr lang="en-US" dirty="0"/>
              <a:t>Unauthorized access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 Updating databases, increasing awareness about security.</a:t>
            </a:r>
          </a:p>
          <a:p>
            <a:pPr lvl="0"/>
            <a:r>
              <a:rPr lang="en-US" dirty="0"/>
              <a:t>Leaking of exams.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 optional use of AI to check others answers.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6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7A97-7A0A-441B-82CB-CEBFA780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52" y="-526311"/>
            <a:ext cx="10018713" cy="1752599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8B5E0-7DBE-4AD4-8457-3C3079B92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56074"/>
              </p:ext>
            </p:extLst>
          </p:nvPr>
        </p:nvGraphicFramePr>
        <p:xfrm>
          <a:off x="3127375" y="752405"/>
          <a:ext cx="5937250" cy="1318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3995">
                  <a:extLst>
                    <a:ext uri="{9D8B030D-6E8A-4147-A177-3AD203B41FA5}">
                      <a16:colId xmlns:a16="http://schemas.microsoft.com/office/drawing/2014/main" val="229830344"/>
                    </a:ext>
                  </a:extLst>
                </a:gridCol>
                <a:gridCol w="1483995">
                  <a:extLst>
                    <a:ext uri="{9D8B030D-6E8A-4147-A177-3AD203B41FA5}">
                      <a16:colId xmlns:a16="http://schemas.microsoft.com/office/drawing/2014/main" val="303587376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587796605"/>
                    </a:ext>
                  </a:extLst>
                </a:gridCol>
                <a:gridCol w="1484630">
                  <a:extLst>
                    <a:ext uri="{9D8B030D-6E8A-4147-A177-3AD203B41FA5}">
                      <a16:colId xmlns:a16="http://schemas.microsoft.com/office/drawing/2014/main" val="2765428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Preceding Activity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Duration(Months)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734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Planning &amp; Setting Environment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459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Designing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058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Implementation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407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 &amp; 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7030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Publishing Phase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1120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58D5A4-B96A-4854-BEC9-7FD0D8E32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3940"/>
              </p:ext>
            </p:extLst>
          </p:nvPr>
        </p:nvGraphicFramePr>
        <p:xfrm>
          <a:off x="1351889" y="3604044"/>
          <a:ext cx="1775486" cy="9927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2729">
                  <a:extLst>
                    <a:ext uri="{9D8B030D-6E8A-4147-A177-3AD203B41FA5}">
                      <a16:colId xmlns:a16="http://schemas.microsoft.com/office/drawing/2014/main" val="208439444"/>
                    </a:ext>
                  </a:extLst>
                </a:gridCol>
                <a:gridCol w="869680">
                  <a:extLst>
                    <a:ext uri="{9D8B030D-6E8A-4147-A177-3AD203B41FA5}">
                      <a16:colId xmlns:a16="http://schemas.microsoft.com/office/drawing/2014/main" val="661540775"/>
                    </a:ext>
                  </a:extLst>
                </a:gridCol>
                <a:gridCol w="503077">
                  <a:extLst>
                    <a:ext uri="{9D8B030D-6E8A-4147-A177-3AD203B41FA5}">
                      <a16:colId xmlns:a16="http://schemas.microsoft.com/office/drawing/2014/main" val="2194577424"/>
                    </a:ext>
                  </a:extLst>
                </a:gridCol>
              </a:tblGrid>
              <a:tr h="2817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566668"/>
                  </a:ext>
                </a:extLst>
              </a:tr>
              <a:tr h="406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Planning &amp; Setting Environment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93869"/>
                  </a:ext>
                </a:extLst>
              </a:tr>
              <a:tr h="304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7554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545CE7-CF13-4C2C-90F4-EE1C1FCD0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46773"/>
              </p:ext>
            </p:extLst>
          </p:nvPr>
        </p:nvGraphicFramePr>
        <p:xfrm>
          <a:off x="4385156" y="2611329"/>
          <a:ext cx="1935124" cy="992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322">
                  <a:extLst>
                    <a:ext uri="{9D8B030D-6E8A-4147-A177-3AD203B41FA5}">
                      <a16:colId xmlns:a16="http://schemas.microsoft.com/office/drawing/2014/main" val="371644870"/>
                    </a:ext>
                  </a:extLst>
                </a:gridCol>
                <a:gridCol w="857176">
                  <a:extLst>
                    <a:ext uri="{9D8B030D-6E8A-4147-A177-3AD203B41FA5}">
                      <a16:colId xmlns:a16="http://schemas.microsoft.com/office/drawing/2014/main" val="3014824413"/>
                    </a:ext>
                  </a:extLst>
                </a:gridCol>
                <a:gridCol w="666626">
                  <a:extLst>
                    <a:ext uri="{9D8B030D-6E8A-4147-A177-3AD203B41FA5}">
                      <a16:colId xmlns:a16="http://schemas.microsoft.com/office/drawing/2014/main" val="416614377"/>
                    </a:ext>
                  </a:extLst>
                </a:gridCol>
              </a:tblGrid>
              <a:tr h="316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7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8653085"/>
                  </a:ext>
                </a:extLst>
              </a:tr>
              <a:tr h="33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Designing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311730"/>
                  </a:ext>
                </a:extLst>
              </a:tr>
              <a:tr h="342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2822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E84FD3-2D3D-4452-9D45-7D4E6291F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186310"/>
              </p:ext>
            </p:extLst>
          </p:nvPr>
        </p:nvGraphicFramePr>
        <p:xfrm>
          <a:off x="4385156" y="4787463"/>
          <a:ext cx="2072349" cy="9927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8529">
                  <a:extLst>
                    <a:ext uri="{9D8B030D-6E8A-4147-A177-3AD203B41FA5}">
                      <a16:colId xmlns:a16="http://schemas.microsoft.com/office/drawing/2014/main" val="3617007906"/>
                    </a:ext>
                  </a:extLst>
                </a:gridCol>
                <a:gridCol w="774233">
                  <a:extLst>
                    <a:ext uri="{9D8B030D-6E8A-4147-A177-3AD203B41FA5}">
                      <a16:colId xmlns:a16="http://schemas.microsoft.com/office/drawing/2014/main" val="2506759326"/>
                    </a:ext>
                  </a:extLst>
                </a:gridCol>
                <a:gridCol w="498274">
                  <a:extLst>
                    <a:ext uri="{9D8B030D-6E8A-4147-A177-3AD203B41FA5}">
                      <a16:colId xmlns:a16="http://schemas.microsoft.com/office/drawing/2014/main" val="3128639"/>
                    </a:ext>
                  </a:extLst>
                </a:gridCol>
                <a:gridCol w="441313">
                  <a:extLst>
                    <a:ext uri="{9D8B030D-6E8A-4147-A177-3AD203B41FA5}">
                      <a16:colId xmlns:a16="http://schemas.microsoft.com/office/drawing/2014/main" val="1982575766"/>
                    </a:ext>
                  </a:extLst>
                </a:gridCol>
              </a:tblGrid>
              <a:tr h="3169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805100"/>
                  </a:ext>
                </a:extLst>
              </a:tr>
              <a:tr h="3333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Implementation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239150"/>
                  </a:ext>
                </a:extLst>
              </a:tr>
              <a:tr h="3424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29934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80D5100-C2AA-4A78-9F63-7789D62B2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63606"/>
              </p:ext>
            </p:extLst>
          </p:nvPr>
        </p:nvGraphicFramePr>
        <p:xfrm>
          <a:off x="7246468" y="3701681"/>
          <a:ext cx="1894141" cy="1191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698">
                  <a:extLst>
                    <a:ext uri="{9D8B030D-6E8A-4147-A177-3AD203B41FA5}">
                      <a16:colId xmlns:a16="http://schemas.microsoft.com/office/drawing/2014/main" val="3123437596"/>
                    </a:ext>
                  </a:extLst>
                </a:gridCol>
                <a:gridCol w="707654">
                  <a:extLst>
                    <a:ext uri="{9D8B030D-6E8A-4147-A177-3AD203B41FA5}">
                      <a16:colId xmlns:a16="http://schemas.microsoft.com/office/drawing/2014/main" val="2960712392"/>
                    </a:ext>
                  </a:extLst>
                </a:gridCol>
                <a:gridCol w="455426">
                  <a:extLst>
                    <a:ext uri="{9D8B030D-6E8A-4147-A177-3AD203B41FA5}">
                      <a16:colId xmlns:a16="http://schemas.microsoft.com/office/drawing/2014/main" val="626244604"/>
                    </a:ext>
                  </a:extLst>
                </a:gridCol>
                <a:gridCol w="403363">
                  <a:extLst>
                    <a:ext uri="{9D8B030D-6E8A-4147-A177-3AD203B41FA5}">
                      <a16:colId xmlns:a16="http://schemas.microsoft.com/office/drawing/2014/main" val="733220343"/>
                    </a:ext>
                  </a:extLst>
                </a:gridCol>
              </a:tblGrid>
              <a:tr h="380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7821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95176"/>
                  </a:ext>
                </a:extLst>
              </a:tr>
              <a:tr h="410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7444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8715196-7B21-44F9-91E2-F9DEE49E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779833"/>
              </p:ext>
            </p:extLst>
          </p:nvPr>
        </p:nvGraphicFramePr>
        <p:xfrm>
          <a:off x="9929572" y="3638433"/>
          <a:ext cx="2048540" cy="11911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410">
                  <a:extLst>
                    <a:ext uri="{9D8B030D-6E8A-4147-A177-3AD203B41FA5}">
                      <a16:colId xmlns:a16="http://schemas.microsoft.com/office/drawing/2014/main" val="244176511"/>
                    </a:ext>
                  </a:extLst>
                </a:gridCol>
                <a:gridCol w="765338">
                  <a:extLst>
                    <a:ext uri="{9D8B030D-6E8A-4147-A177-3AD203B41FA5}">
                      <a16:colId xmlns:a16="http://schemas.microsoft.com/office/drawing/2014/main" val="1517954589"/>
                    </a:ext>
                  </a:extLst>
                </a:gridCol>
                <a:gridCol w="492549">
                  <a:extLst>
                    <a:ext uri="{9D8B030D-6E8A-4147-A177-3AD203B41FA5}">
                      <a16:colId xmlns:a16="http://schemas.microsoft.com/office/drawing/2014/main" val="556707627"/>
                    </a:ext>
                  </a:extLst>
                </a:gridCol>
                <a:gridCol w="436243">
                  <a:extLst>
                    <a:ext uri="{9D8B030D-6E8A-4147-A177-3AD203B41FA5}">
                      <a16:colId xmlns:a16="http://schemas.microsoft.com/office/drawing/2014/main" val="1874952596"/>
                    </a:ext>
                  </a:extLst>
                </a:gridCol>
              </a:tblGrid>
              <a:tr h="3802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099536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Publishing Phase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76955"/>
                  </a:ext>
                </a:extLst>
              </a:tr>
              <a:tr h="4108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155874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FB19F6-E672-471F-B641-16371A1EE49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127375" y="3107686"/>
            <a:ext cx="1257781" cy="992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4CDE64-1B1F-423A-BDE6-4BA68433A70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127375" y="4100402"/>
            <a:ext cx="1257781" cy="11834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DB06FD-FF2A-4777-B1B3-E4224E55527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6320280" y="3107686"/>
            <a:ext cx="926188" cy="1189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E8440C-2463-42FB-8773-C7D8ADA9EE93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457505" y="4297264"/>
            <a:ext cx="788963" cy="9865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C9087E-E17F-4F63-99F9-8EE8D56ABBD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9140609" y="4234016"/>
            <a:ext cx="788963" cy="63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13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5A3C-4309-4B7E-BD3A-84FF3229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788A0B-06B8-422A-89E2-4B09F5E512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665988"/>
              </p:ext>
            </p:extLst>
          </p:nvPr>
        </p:nvGraphicFramePr>
        <p:xfrm>
          <a:off x="1991663" y="2587255"/>
          <a:ext cx="9004007" cy="39668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4016">
                  <a:extLst>
                    <a:ext uri="{9D8B030D-6E8A-4147-A177-3AD203B41FA5}">
                      <a16:colId xmlns:a16="http://schemas.microsoft.com/office/drawing/2014/main" val="2655327354"/>
                    </a:ext>
                  </a:extLst>
                </a:gridCol>
                <a:gridCol w="380365">
                  <a:extLst>
                    <a:ext uri="{9D8B030D-6E8A-4147-A177-3AD203B41FA5}">
                      <a16:colId xmlns:a16="http://schemas.microsoft.com/office/drawing/2014/main" val="4158702928"/>
                    </a:ext>
                  </a:extLst>
                </a:gridCol>
                <a:gridCol w="499200">
                  <a:extLst>
                    <a:ext uri="{9D8B030D-6E8A-4147-A177-3AD203B41FA5}">
                      <a16:colId xmlns:a16="http://schemas.microsoft.com/office/drawing/2014/main" val="3301757120"/>
                    </a:ext>
                  </a:extLst>
                </a:gridCol>
                <a:gridCol w="511031">
                  <a:extLst>
                    <a:ext uri="{9D8B030D-6E8A-4147-A177-3AD203B41FA5}">
                      <a16:colId xmlns:a16="http://schemas.microsoft.com/office/drawing/2014/main" val="1778658115"/>
                    </a:ext>
                  </a:extLst>
                </a:gridCol>
                <a:gridCol w="511031">
                  <a:extLst>
                    <a:ext uri="{9D8B030D-6E8A-4147-A177-3AD203B41FA5}">
                      <a16:colId xmlns:a16="http://schemas.microsoft.com/office/drawing/2014/main" val="3303927864"/>
                    </a:ext>
                  </a:extLst>
                </a:gridCol>
                <a:gridCol w="388620">
                  <a:extLst>
                    <a:ext uri="{9D8B030D-6E8A-4147-A177-3AD203B41FA5}">
                      <a16:colId xmlns:a16="http://schemas.microsoft.com/office/drawing/2014/main" val="3193872201"/>
                    </a:ext>
                  </a:extLst>
                </a:gridCol>
                <a:gridCol w="347325">
                  <a:extLst>
                    <a:ext uri="{9D8B030D-6E8A-4147-A177-3AD203B41FA5}">
                      <a16:colId xmlns:a16="http://schemas.microsoft.com/office/drawing/2014/main" val="2662930472"/>
                    </a:ext>
                  </a:extLst>
                </a:gridCol>
                <a:gridCol w="347325">
                  <a:extLst>
                    <a:ext uri="{9D8B030D-6E8A-4147-A177-3AD203B41FA5}">
                      <a16:colId xmlns:a16="http://schemas.microsoft.com/office/drawing/2014/main" val="1926731716"/>
                    </a:ext>
                  </a:extLst>
                </a:gridCol>
                <a:gridCol w="347325">
                  <a:extLst>
                    <a:ext uri="{9D8B030D-6E8A-4147-A177-3AD203B41FA5}">
                      <a16:colId xmlns:a16="http://schemas.microsoft.com/office/drawing/2014/main" val="2482155586"/>
                    </a:ext>
                  </a:extLst>
                </a:gridCol>
                <a:gridCol w="372397">
                  <a:extLst>
                    <a:ext uri="{9D8B030D-6E8A-4147-A177-3AD203B41FA5}">
                      <a16:colId xmlns:a16="http://schemas.microsoft.com/office/drawing/2014/main" val="795089617"/>
                    </a:ext>
                  </a:extLst>
                </a:gridCol>
                <a:gridCol w="372397">
                  <a:extLst>
                    <a:ext uri="{9D8B030D-6E8A-4147-A177-3AD203B41FA5}">
                      <a16:colId xmlns:a16="http://schemas.microsoft.com/office/drawing/2014/main" val="2583211009"/>
                    </a:ext>
                  </a:extLst>
                </a:gridCol>
                <a:gridCol w="372397">
                  <a:extLst>
                    <a:ext uri="{9D8B030D-6E8A-4147-A177-3AD203B41FA5}">
                      <a16:colId xmlns:a16="http://schemas.microsoft.com/office/drawing/2014/main" val="3864069130"/>
                    </a:ext>
                  </a:extLst>
                </a:gridCol>
                <a:gridCol w="372397">
                  <a:extLst>
                    <a:ext uri="{9D8B030D-6E8A-4147-A177-3AD203B41FA5}">
                      <a16:colId xmlns:a16="http://schemas.microsoft.com/office/drawing/2014/main" val="1714114366"/>
                    </a:ext>
                  </a:extLst>
                </a:gridCol>
                <a:gridCol w="372397">
                  <a:extLst>
                    <a:ext uri="{9D8B030D-6E8A-4147-A177-3AD203B41FA5}">
                      <a16:colId xmlns:a16="http://schemas.microsoft.com/office/drawing/2014/main" val="334280246"/>
                    </a:ext>
                  </a:extLst>
                </a:gridCol>
                <a:gridCol w="372397">
                  <a:extLst>
                    <a:ext uri="{9D8B030D-6E8A-4147-A177-3AD203B41FA5}">
                      <a16:colId xmlns:a16="http://schemas.microsoft.com/office/drawing/2014/main" val="3951417327"/>
                    </a:ext>
                  </a:extLst>
                </a:gridCol>
                <a:gridCol w="391571">
                  <a:extLst>
                    <a:ext uri="{9D8B030D-6E8A-4147-A177-3AD203B41FA5}">
                      <a16:colId xmlns:a16="http://schemas.microsoft.com/office/drawing/2014/main" val="3089416380"/>
                    </a:ext>
                  </a:extLst>
                </a:gridCol>
                <a:gridCol w="391571">
                  <a:extLst>
                    <a:ext uri="{9D8B030D-6E8A-4147-A177-3AD203B41FA5}">
                      <a16:colId xmlns:a16="http://schemas.microsoft.com/office/drawing/2014/main" val="3855930817"/>
                    </a:ext>
                  </a:extLst>
                </a:gridCol>
                <a:gridCol w="387145">
                  <a:extLst>
                    <a:ext uri="{9D8B030D-6E8A-4147-A177-3AD203B41FA5}">
                      <a16:colId xmlns:a16="http://schemas.microsoft.com/office/drawing/2014/main" val="1705406795"/>
                    </a:ext>
                  </a:extLst>
                </a:gridCol>
                <a:gridCol w="394520">
                  <a:extLst>
                    <a:ext uri="{9D8B030D-6E8A-4147-A177-3AD203B41FA5}">
                      <a16:colId xmlns:a16="http://schemas.microsoft.com/office/drawing/2014/main" val="777541740"/>
                    </a:ext>
                  </a:extLst>
                </a:gridCol>
                <a:gridCol w="387145">
                  <a:extLst>
                    <a:ext uri="{9D8B030D-6E8A-4147-A177-3AD203B41FA5}">
                      <a16:colId xmlns:a16="http://schemas.microsoft.com/office/drawing/2014/main" val="3187666626"/>
                    </a:ext>
                  </a:extLst>
                </a:gridCol>
                <a:gridCol w="387145">
                  <a:extLst>
                    <a:ext uri="{9D8B030D-6E8A-4147-A177-3AD203B41FA5}">
                      <a16:colId xmlns:a16="http://schemas.microsoft.com/office/drawing/2014/main" val="4022920974"/>
                    </a:ext>
                  </a:extLst>
                </a:gridCol>
                <a:gridCol w="387145">
                  <a:extLst>
                    <a:ext uri="{9D8B030D-6E8A-4147-A177-3AD203B41FA5}">
                      <a16:colId xmlns:a16="http://schemas.microsoft.com/office/drawing/2014/main" val="2542427970"/>
                    </a:ext>
                  </a:extLst>
                </a:gridCol>
                <a:gridCol w="387145">
                  <a:extLst>
                    <a:ext uri="{9D8B030D-6E8A-4147-A177-3AD203B41FA5}">
                      <a16:colId xmlns:a16="http://schemas.microsoft.com/office/drawing/2014/main" val="1979858852"/>
                    </a:ext>
                  </a:extLst>
                </a:gridCol>
              </a:tblGrid>
              <a:tr h="496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ID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RES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DUR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ES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LF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SL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8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17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extLst>
                  <a:ext uri="{0D108BD9-81ED-4DB2-BD59-A6C34878D82A}">
                    <a16:rowId xmlns:a16="http://schemas.microsoft.com/office/drawing/2014/main" val="3549623296"/>
                  </a:ext>
                </a:extLst>
              </a:tr>
              <a:tr h="496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extLst>
                  <a:ext uri="{0D108BD9-81ED-4DB2-BD59-A6C34878D82A}">
                    <a16:rowId xmlns:a16="http://schemas.microsoft.com/office/drawing/2014/main" val="3545052390"/>
                  </a:ext>
                </a:extLst>
              </a:tr>
              <a:tr h="496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7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extLst>
                  <a:ext uri="{0D108BD9-81ED-4DB2-BD59-A6C34878D82A}">
                    <a16:rowId xmlns:a16="http://schemas.microsoft.com/office/drawing/2014/main" val="4226034640"/>
                  </a:ext>
                </a:extLst>
              </a:tr>
              <a:tr h="496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C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7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extLst>
                  <a:ext uri="{0D108BD9-81ED-4DB2-BD59-A6C34878D82A}">
                    <a16:rowId xmlns:a16="http://schemas.microsoft.com/office/drawing/2014/main" val="1149361445"/>
                  </a:ext>
                </a:extLst>
              </a:tr>
              <a:tr h="496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D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7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5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extLst>
                  <a:ext uri="{0D108BD9-81ED-4DB2-BD59-A6C34878D82A}">
                    <a16:rowId xmlns:a16="http://schemas.microsoft.com/office/drawing/2014/main" val="3459391645"/>
                  </a:ext>
                </a:extLst>
              </a:tr>
              <a:tr h="4904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900">
                          <a:effectLst/>
                        </a:rPr>
                        <a:t>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7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</a:rPr>
                        <a:t>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>
                          <a:effectLst/>
                        </a:rPr>
                        <a:t>14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1500">
                          <a:effectLst/>
                        </a:rPr>
                        <a:t>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extLst>
                  <a:ext uri="{0D108BD9-81ED-4DB2-BD59-A6C34878D82A}">
                    <a16:rowId xmlns:a16="http://schemas.microsoft.com/office/drawing/2014/main" val="3089029577"/>
                  </a:ext>
                </a:extLst>
              </a:tr>
              <a:tr h="49663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Total Resource Load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 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extLst>
                  <a:ext uri="{0D108BD9-81ED-4DB2-BD59-A6C34878D82A}">
                    <a16:rowId xmlns:a16="http://schemas.microsoft.com/office/drawing/2014/main" val="3890052628"/>
                  </a:ext>
                </a:extLst>
              </a:tr>
              <a:tr h="496630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Resource Available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>
                          <a:effectLst/>
                        </a:rPr>
                        <a:t>4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ar-SA" sz="900" dirty="0">
                          <a:effectLst/>
                        </a:rPr>
                        <a:t>4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660" marR="58660" marT="0" marB="0"/>
                </a:tc>
                <a:extLst>
                  <a:ext uri="{0D108BD9-81ED-4DB2-BD59-A6C34878D82A}">
                    <a16:rowId xmlns:a16="http://schemas.microsoft.com/office/drawing/2014/main" val="270032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44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7195-6D19-413D-AD6C-B4E830F9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36" y="-494414"/>
            <a:ext cx="10018713" cy="1752599"/>
          </a:xfrm>
        </p:spPr>
        <p:txBody>
          <a:bodyPr/>
          <a:lstStyle/>
          <a:p>
            <a:r>
              <a:rPr lang="en-US" dirty="0"/>
              <a:t>Budget Baseline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78FCA6-0807-4AFE-9752-776422FF5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8373"/>
              </p:ext>
            </p:extLst>
          </p:nvPr>
        </p:nvGraphicFramePr>
        <p:xfrm>
          <a:off x="3400544" y="785214"/>
          <a:ext cx="6398895" cy="23522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375">
                  <a:extLst>
                    <a:ext uri="{9D8B030D-6E8A-4147-A177-3AD203B41FA5}">
                      <a16:colId xmlns:a16="http://schemas.microsoft.com/office/drawing/2014/main" val="683328685"/>
                    </a:ext>
                  </a:extLst>
                </a:gridCol>
                <a:gridCol w="665480">
                  <a:extLst>
                    <a:ext uri="{9D8B030D-6E8A-4147-A177-3AD203B41FA5}">
                      <a16:colId xmlns:a16="http://schemas.microsoft.com/office/drawing/2014/main" val="3003878690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2776613660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3561659260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1519849340"/>
                    </a:ext>
                  </a:extLst>
                </a:gridCol>
                <a:gridCol w="330835">
                  <a:extLst>
                    <a:ext uri="{9D8B030D-6E8A-4147-A177-3AD203B41FA5}">
                      <a16:colId xmlns:a16="http://schemas.microsoft.com/office/drawing/2014/main" val="3009402528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60888337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699788798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3310306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4273632648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408471610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573511634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1285565413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4234446145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3164733610"/>
                    </a:ext>
                  </a:extLst>
                </a:gridCol>
                <a:gridCol w="394970">
                  <a:extLst>
                    <a:ext uri="{9D8B030D-6E8A-4147-A177-3AD203B41FA5}">
                      <a16:colId xmlns:a16="http://schemas.microsoft.com/office/drawing/2014/main" val="2507704570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Budget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451124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150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163393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389756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250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88485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7882137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455635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3750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091972"/>
                  </a:ext>
                </a:extLst>
              </a:tr>
              <a:tr h="28575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Commutative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1800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2950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3350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3550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3650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3750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52616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01E93B-90BC-4B40-BCB9-52317211B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937373"/>
              </p:ext>
            </p:extLst>
          </p:nvPr>
        </p:nvGraphicFramePr>
        <p:xfrm>
          <a:off x="1485746" y="4442123"/>
          <a:ext cx="3829596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995">
                  <a:extLst>
                    <a:ext uri="{9D8B030D-6E8A-4147-A177-3AD203B41FA5}">
                      <a16:colId xmlns:a16="http://schemas.microsoft.com/office/drawing/2014/main" val="1378923485"/>
                    </a:ext>
                  </a:extLst>
                </a:gridCol>
                <a:gridCol w="637954">
                  <a:extLst>
                    <a:ext uri="{9D8B030D-6E8A-4147-A177-3AD203B41FA5}">
                      <a16:colId xmlns:a16="http://schemas.microsoft.com/office/drawing/2014/main" val="221427771"/>
                    </a:ext>
                  </a:extLst>
                </a:gridCol>
                <a:gridCol w="606056">
                  <a:extLst>
                    <a:ext uri="{9D8B030D-6E8A-4147-A177-3AD203B41FA5}">
                      <a16:colId xmlns:a16="http://schemas.microsoft.com/office/drawing/2014/main" val="2411382579"/>
                    </a:ext>
                  </a:extLst>
                </a:gridCol>
                <a:gridCol w="574158">
                  <a:extLst>
                    <a:ext uri="{9D8B030D-6E8A-4147-A177-3AD203B41FA5}">
                      <a16:colId xmlns:a16="http://schemas.microsoft.com/office/drawing/2014/main" val="459923063"/>
                    </a:ext>
                  </a:extLst>
                </a:gridCol>
                <a:gridCol w="510363">
                  <a:extLst>
                    <a:ext uri="{9D8B030D-6E8A-4147-A177-3AD203B41FA5}">
                      <a16:colId xmlns:a16="http://schemas.microsoft.com/office/drawing/2014/main" val="2880195088"/>
                    </a:ext>
                  </a:extLst>
                </a:gridCol>
                <a:gridCol w="489097">
                  <a:extLst>
                    <a:ext uri="{9D8B030D-6E8A-4147-A177-3AD203B41FA5}">
                      <a16:colId xmlns:a16="http://schemas.microsoft.com/office/drawing/2014/main" val="3681958819"/>
                    </a:ext>
                  </a:extLst>
                </a:gridCol>
                <a:gridCol w="490973">
                  <a:extLst>
                    <a:ext uri="{9D8B030D-6E8A-4147-A177-3AD203B41FA5}">
                      <a16:colId xmlns:a16="http://schemas.microsoft.com/office/drawing/2014/main" val="251950923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66750" algn="l"/>
                        </a:tabLst>
                      </a:pPr>
                      <a:r>
                        <a:rPr lang="en-US" sz="1200" dirty="0">
                          <a:effectLst/>
                        </a:rPr>
                        <a:t>  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90842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54454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2048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150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17351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42410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18376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938C0BE7-C899-4FDF-9E32-B0DF986FB8D5}"/>
              </a:ext>
            </a:extLst>
          </p:cNvPr>
          <p:cNvSpPr txBox="1">
            <a:spLocks/>
          </p:cNvSpPr>
          <p:nvPr/>
        </p:nvSpPr>
        <p:spPr>
          <a:xfrm>
            <a:off x="-1608813" y="315566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Matrix of activity with cost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9322AD-6F6E-4763-87B3-A24A85B26B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3846465"/>
              </p:ext>
            </p:extLst>
          </p:nvPr>
        </p:nvGraphicFramePr>
        <p:xfrm>
          <a:off x="6096000" y="3800065"/>
          <a:ext cx="6513320" cy="2581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223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8FA0-C785-44E2-92BF-57A89A54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58D4F-3625-42D1-95E4-C6FD2CEF0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Zeyad Ahmed Ali</a:t>
            </a:r>
          </a:p>
          <a:p>
            <a:r>
              <a:rPr lang="en-US" sz="2000" dirty="0"/>
              <a:t>Zeyad Mohamed Hashem</a:t>
            </a:r>
          </a:p>
          <a:p>
            <a:r>
              <a:rPr lang="en-US" sz="2000" dirty="0" err="1"/>
              <a:t>Raed</a:t>
            </a:r>
            <a:r>
              <a:rPr lang="en-US" sz="2000" dirty="0"/>
              <a:t> Reda Yaseen</a:t>
            </a:r>
          </a:p>
          <a:p>
            <a:r>
              <a:rPr lang="en-US" sz="2000" dirty="0"/>
              <a:t>Zeyad Walid El-</a:t>
            </a:r>
            <a:r>
              <a:rPr lang="en-US" sz="2000" dirty="0" err="1"/>
              <a:t>Hosseiny</a:t>
            </a:r>
            <a:endParaRPr lang="en-US" sz="2000" dirty="0"/>
          </a:p>
          <a:p>
            <a:r>
              <a:rPr lang="en-US" sz="2000" dirty="0"/>
              <a:t>Zeyad Ali Mohamed</a:t>
            </a:r>
          </a:p>
          <a:p>
            <a:r>
              <a:rPr lang="en-US" sz="2000" dirty="0" err="1"/>
              <a:t>Romario</a:t>
            </a:r>
            <a:r>
              <a:rPr lang="en-US" sz="2000" dirty="0"/>
              <a:t> </a:t>
            </a:r>
            <a:r>
              <a:rPr lang="en-US" sz="2000" dirty="0" err="1"/>
              <a:t>Nageh</a:t>
            </a:r>
            <a:endParaRPr lang="en-US" sz="2000" dirty="0"/>
          </a:p>
          <a:p>
            <a:r>
              <a:rPr lang="en-US" sz="2000" dirty="0"/>
              <a:t>Zeyad Mohamed </a:t>
            </a:r>
            <a:r>
              <a:rPr lang="en-US" sz="2000" dirty="0" err="1"/>
              <a:t>Hosny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41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30B9-0055-4AA1-9A08-FE6D7FB5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6362F-25F5-470E-B1FF-0B375C85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Project Name</a:t>
            </a:r>
          </a:p>
          <a:p>
            <a:pPr lvl="1"/>
            <a:r>
              <a:rPr lang="en-US" dirty="0"/>
              <a:t>University LMS</a:t>
            </a:r>
          </a:p>
          <a:p>
            <a:r>
              <a:rPr lang="en-US" dirty="0"/>
              <a:t>Project Sponsor</a:t>
            </a:r>
          </a:p>
          <a:p>
            <a:pPr lvl="1"/>
            <a:r>
              <a:rPr lang="en-US" dirty="0"/>
              <a:t>Ministry of High Education &amp; Scientific Research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51636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5AB2-2CFD-4720-B155-00091BF0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FF89-D602-41D5-8B14-5FB5FC4C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multi-platform application and system that provides an easier way to manage and enhance the learning process specially in the collegial phase.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2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6213-2431-43E8-877E-5210BB8B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FFB0-BB25-440C-B677-9021DC822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/>
              <a:t>For Students</a:t>
            </a:r>
            <a:endParaRPr lang="en-US" dirty="0"/>
          </a:p>
          <a:p>
            <a:pPr lvl="1"/>
            <a:r>
              <a:rPr lang="en-US" dirty="0"/>
              <a:t>A website and a phone application where they can study, learn and be examined.</a:t>
            </a:r>
          </a:p>
          <a:p>
            <a:pPr lvl="0"/>
            <a:r>
              <a:rPr lang="en-US" b="1" dirty="0"/>
              <a:t>For Professors and TAs</a:t>
            </a:r>
            <a:endParaRPr lang="en-US" dirty="0"/>
          </a:p>
          <a:p>
            <a:pPr lvl="1"/>
            <a:r>
              <a:rPr lang="en-US" dirty="0"/>
              <a:t>A dashboard which they put their materials and exams and get results that are enhanced by artificial intelligence to get better overview of the students’ progress</a:t>
            </a:r>
          </a:p>
          <a:p>
            <a:pPr lvl="0"/>
            <a:r>
              <a:rPr lang="en-US" b="1" dirty="0"/>
              <a:t>For University/College</a:t>
            </a:r>
            <a:endParaRPr lang="en-US" dirty="0"/>
          </a:p>
          <a:p>
            <a:pPr lvl="1"/>
            <a:r>
              <a:rPr lang="en-US" dirty="0"/>
              <a:t>A general dashboard which it tracks students portfolios, profiles and grades</a:t>
            </a:r>
            <a:r>
              <a:rPr lang="ar-EG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44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A126-F3B2-4236-8ADD-CC45A623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24FBE-3513-4B72-AC31-23AED0FB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1572"/>
            <a:ext cx="10018713" cy="3960627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Initial Budget</a:t>
            </a:r>
            <a:endParaRPr lang="en-US" sz="1800" dirty="0"/>
          </a:p>
          <a:p>
            <a:pPr lvl="1"/>
            <a:r>
              <a:rPr lang="en-US" dirty="0"/>
              <a:t>For servers components:</a:t>
            </a:r>
            <a:endParaRPr lang="en-US" sz="1600" dirty="0"/>
          </a:p>
          <a:p>
            <a:pPr lvl="2"/>
            <a:r>
              <a:rPr lang="en-US" dirty="0"/>
              <a:t>2 Millions EGP</a:t>
            </a:r>
            <a:endParaRPr lang="en-US" sz="1400" dirty="0"/>
          </a:p>
          <a:p>
            <a:pPr lvl="1"/>
            <a:r>
              <a:rPr lang="en-US" dirty="0"/>
              <a:t>Hired Developers</a:t>
            </a:r>
            <a:endParaRPr lang="en-US" sz="1600" dirty="0"/>
          </a:p>
          <a:p>
            <a:pPr lvl="2"/>
            <a:r>
              <a:rPr lang="en-US" dirty="0"/>
              <a:t>Salary</a:t>
            </a:r>
            <a:endParaRPr lang="en-US" sz="1400" dirty="0"/>
          </a:p>
          <a:p>
            <a:r>
              <a:rPr lang="en-US" dirty="0"/>
              <a:t> </a:t>
            </a:r>
            <a:endParaRPr lang="en-US" sz="1800" dirty="0"/>
          </a:p>
          <a:p>
            <a:pPr lvl="0"/>
            <a:r>
              <a:rPr lang="en-US" dirty="0"/>
              <a:t>Continuous Budget</a:t>
            </a:r>
            <a:endParaRPr lang="en-US" sz="1800" dirty="0"/>
          </a:p>
          <a:p>
            <a:pPr lvl="1"/>
            <a:r>
              <a:rPr lang="en-US" dirty="0"/>
              <a:t>Maintenance Servers</a:t>
            </a:r>
            <a:endParaRPr lang="en-US" sz="1600" dirty="0"/>
          </a:p>
          <a:p>
            <a:pPr lvl="2"/>
            <a:r>
              <a:rPr lang="en-US" dirty="0"/>
              <a:t>10 thousands EGP</a:t>
            </a:r>
            <a:endParaRPr lang="en-US" sz="1400" dirty="0"/>
          </a:p>
          <a:p>
            <a:pPr lvl="1"/>
            <a:r>
              <a:rPr lang="en-US" dirty="0"/>
              <a:t>IT Managers</a:t>
            </a:r>
            <a:endParaRPr lang="en-US" sz="1600" dirty="0"/>
          </a:p>
          <a:p>
            <a:pPr lvl="2"/>
            <a:r>
              <a:rPr lang="en-US" dirty="0"/>
              <a:t>Salary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56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48AF-1765-42AB-A8CD-2E45883E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B64A7-99C0-4334-BC64-1B7A8717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will be compatible with most popular phones versions and supports Android/IOS.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5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BE18-628D-48AD-999E-3B337C64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88A18-EBDD-45CB-A2B8-1267BF1BF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Network failure of servers</a:t>
            </a:r>
            <a:endParaRPr lang="en-US" sz="1800" dirty="0"/>
          </a:p>
          <a:p>
            <a:pPr lvl="0"/>
            <a:r>
              <a:rPr lang="en-US" dirty="0"/>
              <a:t>Data Loss</a:t>
            </a:r>
            <a:endParaRPr lang="en-US" sz="1800" dirty="0"/>
          </a:p>
          <a:p>
            <a:pPr lvl="0"/>
            <a:r>
              <a:rPr lang="en-US" dirty="0"/>
              <a:t>Unwanted Access</a:t>
            </a:r>
            <a:endParaRPr lang="en-US" sz="1800" dirty="0"/>
          </a:p>
          <a:p>
            <a:pPr lvl="1"/>
            <a:r>
              <a:rPr lang="en-US" dirty="0"/>
              <a:t>Modifying of grades</a:t>
            </a:r>
            <a:endParaRPr lang="en-US" sz="1600" dirty="0"/>
          </a:p>
          <a:p>
            <a:pPr lvl="1"/>
            <a:r>
              <a:rPr lang="en-US" dirty="0"/>
              <a:t>Leaking of personal data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0782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F032-4E12-4729-907A-8737E22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Acceptance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1066-632D-4CC1-A356-A5D5B6FAE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Stability under heavy pressure</a:t>
            </a:r>
          </a:p>
          <a:p>
            <a:pPr lvl="0"/>
            <a:r>
              <a:rPr lang="en-US" dirty="0"/>
              <a:t>Interoperability and synchronization between other services.</a:t>
            </a:r>
          </a:p>
        </p:txBody>
      </p:sp>
    </p:spTree>
    <p:extLst>
      <p:ext uri="{BB962C8B-B14F-4D97-AF65-F5344CB8AC3E}">
        <p14:creationId xmlns:p14="http://schemas.microsoft.com/office/powerpoint/2010/main" val="370219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5C67-02A1-4011-9EB1-D5770478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CE9C-E638-4706-ACF0-5C998219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HR related dashboards for managing the workers and employees in the university.</a:t>
            </a:r>
          </a:p>
        </p:txBody>
      </p:sp>
    </p:spTree>
    <p:extLst>
      <p:ext uri="{BB962C8B-B14F-4D97-AF65-F5344CB8AC3E}">
        <p14:creationId xmlns:p14="http://schemas.microsoft.com/office/powerpoint/2010/main" val="2211638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72</TotalTime>
  <Words>754</Words>
  <Application>Microsoft Office PowerPoint</Application>
  <PresentationFormat>Widescreen</PresentationFormat>
  <Paragraphs>488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Tahoma</vt:lpstr>
      <vt:lpstr>Parallax</vt:lpstr>
      <vt:lpstr>Learning Management System</vt:lpstr>
      <vt:lpstr>Charter</vt:lpstr>
      <vt:lpstr>Purpose</vt:lpstr>
      <vt:lpstr>Key Deliverables</vt:lpstr>
      <vt:lpstr>Project Resources</vt:lpstr>
      <vt:lpstr>Assumptions</vt:lpstr>
      <vt:lpstr>High-Level Risks</vt:lpstr>
      <vt:lpstr>Project Acceptance</vt:lpstr>
      <vt:lpstr>Exclusions</vt:lpstr>
      <vt:lpstr>Work Breakdown Structure</vt:lpstr>
      <vt:lpstr>Responsibility Matrix</vt:lpstr>
      <vt:lpstr>Risks</vt:lpstr>
      <vt:lpstr>Network</vt:lpstr>
      <vt:lpstr>Resources</vt:lpstr>
      <vt:lpstr>Budget Baseline</vt:lpstr>
      <vt:lpstr>Project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Management System</dc:title>
  <dc:creator>Ziyad Ahmed</dc:creator>
  <cp:lastModifiedBy>Ziyad Ahmed</cp:lastModifiedBy>
  <cp:revision>5</cp:revision>
  <dcterms:created xsi:type="dcterms:W3CDTF">2022-01-02T20:55:01Z</dcterms:created>
  <dcterms:modified xsi:type="dcterms:W3CDTF">2022-01-02T22:07:53Z</dcterms:modified>
</cp:coreProperties>
</file>