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272" r:id="rId7"/>
    <p:sldId id="279" r:id="rId8"/>
    <p:sldId id="280" r:id="rId9"/>
    <p:sldId id="281" r:id="rId10"/>
    <p:sldId id="286" r:id="rId11"/>
    <p:sldId id="287" r:id="rId12"/>
    <p:sldId id="288" r:id="rId13"/>
    <p:sldId id="273" r:id="rId14"/>
    <p:sldId id="274" r:id="rId15"/>
    <p:sldId id="275" r:id="rId16"/>
    <p:sldId id="276" r:id="rId17"/>
    <p:sldId id="277" r:id="rId18"/>
    <p:sldId id="278" r:id="rId19"/>
    <p:sldId id="282" r:id="rId20"/>
    <p:sldId id="283" r:id="rId21"/>
    <p:sldId id="284" r:id="rId22"/>
    <p:sldId id="285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764" autoAdjust="0"/>
  </p:normalViewPr>
  <p:slideViewPr>
    <p:cSldViewPr>
      <p:cViewPr>
        <p:scale>
          <a:sx n="81" d="100"/>
          <a:sy n="81" d="100"/>
        </p:scale>
        <p:origin x="-96" y="-40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17-03-16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17-03-16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Introduction</a:t>
            </a:r>
            <a:r>
              <a:rPr lang="en-CA" baseline="0" dirty="0"/>
              <a:t> – explain what the device is</a:t>
            </a:r>
          </a:p>
          <a:p>
            <a:r>
              <a:rPr lang="en-CA" baseline="0" dirty="0"/>
              <a:t>Motivation – why we think this is device is so important and unique</a:t>
            </a:r>
          </a:p>
          <a:p>
            <a:r>
              <a:rPr lang="en-CA" baseline="0" dirty="0"/>
              <a:t>System overview</a:t>
            </a:r>
            <a:r>
              <a:rPr lang="en-US" baseline="0" dirty="0"/>
              <a:t> – More detail on the components of each part of the device</a:t>
            </a:r>
          </a:p>
          <a:p>
            <a:r>
              <a:rPr lang="en-CA" baseline="0" dirty="0"/>
              <a:t>Challenges and next steps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A27C-33C3-6D41-91F7-EFACC8CAC6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9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block diagram shows the current system overview</a:t>
            </a:r>
            <a:r>
              <a:rPr lang="en-CA" baseline="0" dirty="0"/>
              <a:t> and interactions between the different components.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5674C-9C56-4440-B14B-5630A88743B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46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17-03-16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17-03-16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17-03-16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17-03-16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17-03-16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17-03-16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17-03-16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17-03-16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17-03-16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17-03-16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17-03-16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17-03-16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17472498XSmall-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76"/>
          <a:stretch/>
        </p:blipFill>
        <p:spPr>
          <a:xfrm>
            <a:off x="1065212" y="533400"/>
            <a:ext cx="5791200" cy="38862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77576" y="4038600"/>
            <a:ext cx="10108036" cy="609600"/>
          </a:xfrm>
        </p:spPr>
        <p:txBody>
          <a:bodyPr>
            <a:normAutofit/>
          </a:bodyPr>
          <a:lstStyle/>
          <a:p>
            <a:r>
              <a:rPr lang="en-US" dirty="0"/>
              <a:t>Allison Chin, Liam Kopp, Kaijie Zhang, Sadman Sakib 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74"/>
          <a:stretch/>
        </p:blipFill>
        <p:spPr>
          <a:xfrm>
            <a:off x="1218882" y="1828800"/>
            <a:ext cx="9982200" cy="4495800"/>
          </a:xfrm>
        </p:spPr>
      </p:pic>
      <p:sp>
        <p:nvSpPr>
          <p:cNvPr id="4" name="Title 12"/>
          <p:cNvSpPr txBox="1">
            <a:spLocks/>
          </p:cNvSpPr>
          <p:nvPr/>
        </p:nvSpPr>
        <p:spPr>
          <a:xfrm>
            <a:off x="1218882" y="2286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/>
                </a:solidFill>
                <a:latin typeface="+mn-lt"/>
              </a:rPr>
              <a:t>SYSTEM OVERVIEW</a:t>
            </a:r>
            <a:endParaRPr lang="en-US" sz="44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424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8882" y="1826043"/>
            <a:ext cx="5027930" cy="2593558"/>
          </a:xfrm>
        </p:spPr>
        <p:txBody>
          <a:bodyPr>
            <a:normAutofit/>
          </a:bodyPr>
          <a:lstStyle/>
          <a:p>
            <a:r>
              <a:rPr lang="en-CA" dirty="0"/>
              <a:t>Transducers</a:t>
            </a:r>
          </a:p>
          <a:p>
            <a:pPr lvl="1"/>
            <a:r>
              <a:rPr lang="en-CA" dirty="0"/>
              <a:t>Accelerometer/Gyroscope detects heavy impacts that are of concern</a:t>
            </a:r>
          </a:p>
          <a:p>
            <a:pPr lvl="1"/>
            <a:r>
              <a:rPr lang="en-CA" dirty="0"/>
              <a:t>EEG electrodes monitors brain activity post-impact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1826043"/>
            <a:ext cx="4426791" cy="4350204"/>
          </a:xfrm>
        </p:spPr>
      </p:pic>
      <p:sp>
        <p:nvSpPr>
          <p:cNvPr id="7" name="Title 12"/>
          <p:cNvSpPr txBox="1">
            <a:spLocks/>
          </p:cNvSpPr>
          <p:nvPr/>
        </p:nvSpPr>
        <p:spPr>
          <a:xfrm>
            <a:off x="1218882" y="2286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/>
                </a:solidFill>
                <a:latin typeface="+mn-lt"/>
              </a:rPr>
              <a:t>SYSTEM OVERVIEW</a:t>
            </a:r>
            <a:endParaRPr lang="en-US" sz="44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496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Wireless Communication</a:t>
            </a:r>
          </a:p>
          <a:p>
            <a:pPr lvl="1"/>
            <a:r>
              <a:rPr lang="en-CA" dirty="0"/>
              <a:t>Two microcontrollers with wireless capability to act as transmitter and receiver</a:t>
            </a:r>
          </a:p>
          <a:p>
            <a:pPr lvl="1"/>
            <a:r>
              <a:rPr lang="en-CA" dirty="0"/>
              <a:t>Dedicated WLAN to enable communication of several EEG helmets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840" y="3736491"/>
            <a:ext cx="5531571" cy="2285119"/>
          </a:xfrm>
          <a:prstGeom prst="rect">
            <a:avLst/>
          </a:prstGeom>
        </p:spPr>
      </p:pic>
      <p:sp>
        <p:nvSpPr>
          <p:cNvPr id="6" name="Title 12"/>
          <p:cNvSpPr txBox="1">
            <a:spLocks/>
          </p:cNvSpPr>
          <p:nvPr/>
        </p:nvSpPr>
        <p:spPr>
          <a:xfrm>
            <a:off x="1218882" y="2286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/>
                </a:solidFill>
                <a:latin typeface="+mn-lt"/>
              </a:rPr>
              <a:t>SYSTEM OVERVIEW</a:t>
            </a:r>
            <a:endParaRPr lang="en-US" sz="44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5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2" y="1736697"/>
            <a:ext cx="5078677" cy="2865120"/>
          </a:xfrm>
        </p:spPr>
        <p:txBody>
          <a:bodyPr/>
          <a:lstStyle/>
          <a:p>
            <a:r>
              <a:rPr lang="en-CA" dirty="0"/>
              <a:t>Data processing</a:t>
            </a:r>
          </a:p>
          <a:p>
            <a:pPr lvl="1"/>
            <a:r>
              <a:rPr lang="en-CA" dirty="0"/>
              <a:t>Remote Computer will be used to monitor many players during a game</a:t>
            </a:r>
          </a:p>
          <a:p>
            <a:pPr lvl="1"/>
            <a:r>
              <a:rPr lang="en-CA" dirty="0"/>
              <a:t>MATLAB/LabVIEW will primarily be used for data processing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9" b="12983"/>
          <a:stretch/>
        </p:blipFill>
        <p:spPr>
          <a:xfrm>
            <a:off x="7237412" y="1736697"/>
            <a:ext cx="3985000" cy="4114801"/>
          </a:xfrm>
        </p:spPr>
      </p:pic>
      <p:sp>
        <p:nvSpPr>
          <p:cNvPr id="6" name="Title 12"/>
          <p:cNvSpPr txBox="1">
            <a:spLocks/>
          </p:cNvSpPr>
          <p:nvPr/>
        </p:nvSpPr>
        <p:spPr>
          <a:xfrm>
            <a:off x="1218882" y="2286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/>
                </a:solidFill>
                <a:latin typeface="+mn-lt"/>
              </a:rPr>
              <a:t>SYSTEM OVERVIEW</a:t>
            </a:r>
            <a:endParaRPr lang="en-US" sz="44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09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Power Supply</a:t>
            </a:r>
          </a:p>
          <a:p>
            <a:r>
              <a:rPr lang="en-CA" dirty="0"/>
              <a:t>Lithium Ion batteries for components in helmet</a:t>
            </a:r>
          </a:p>
          <a:p>
            <a:r>
              <a:rPr lang="en-CA" dirty="0"/>
              <a:t>Computer Power Supply Unit for components connected to the computer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1821995"/>
            <a:ext cx="4350205" cy="4350205"/>
          </a:xfrm>
        </p:spPr>
      </p:pic>
      <p:sp>
        <p:nvSpPr>
          <p:cNvPr id="7" name="Title 12"/>
          <p:cNvSpPr txBox="1">
            <a:spLocks/>
          </p:cNvSpPr>
          <p:nvPr/>
        </p:nvSpPr>
        <p:spPr>
          <a:xfrm>
            <a:off x="1218882" y="2286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/>
                </a:solidFill>
                <a:latin typeface="+mn-lt"/>
              </a:rPr>
              <a:t>SYSTEM OVERVIEW</a:t>
            </a:r>
            <a:endParaRPr lang="en-US" sz="44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966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828800"/>
            <a:ext cx="7733697" cy="4350205"/>
          </a:xfrm>
        </p:spPr>
      </p:pic>
      <p:sp>
        <p:nvSpPr>
          <p:cNvPr id="6" name="Title 12"/>
          <p:cNvSpPr txBox="1">
            <a:spLocks/>
          </p:cNvSpPr>
          <p:nvPr/>
        </p:nvSpPr>
        <p:spPr>
          <a:xfrm>
            <a:off x="1218882" y="2286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>
                <a:solidFill>
                  <a:schemeClr val="accent1"/>
                </a:solidFill>
                <a:latin typeface="+mn-lt"/>
              </a:rPr>
              <a:t>PROCURED COMPONENTS</a:t>
            </a:r>
            <a:endParaRPr lang="en-US" sz="44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311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Hard to maintain position of electrodes </a:t>
            </a:r>
          </a:p>
          <a:p>
            <a:r>
              <a:rPr lang="en-CA" dirty="0"/>
              <a:t>Lack of stability may result in more motion artifacts</a:t>
            </a:r>
          </a:p>
          <a:p>
            <a:r>
              <a:rPr lang="en-CA" dirty="0"/>
              <a:t>May using band, similar to Muse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47954" y="3560103"/>
            <a:ext cx="4068020" cy="2390152"/>
          </a:xfrm>
          <a:prstGeom prst="rect">
            <a:avLst/>
          </a:prstGeom>
        </p:spPr>
      </p:pic>
      <p:pic>
        <p:nvPicPr>
          <p:cNvPr id="1026" name="Picture 2" descr="Image result for electrode wi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24" y="3560102"/>
            <a:ext cx="2883088" cy="2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2"/>
          <p:cNvSpPr txBox="1">
            <a:spLocks/>
          </p:cNvSpPr>
          <p:nvPr/>
        </p:nvSpPr>
        <p:spPr>
          <a:xfrm>
            <a:off x="1218882" y="2286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>
                <a:solidFill>
                  <a:schemeClr val="accent1"/>
                </a:solidFill>
                <a:latin typeface="+mn-lt"/>
              </a:rPr>
              <a:t>POSSIBLE CHALLENGES</a:t>
            </a:r>
            <a:endParaRPr lang="en-US" sz="44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594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May not detect concussions, only show potential problem</a:t>
            </a:r>
          </a:p>
          <a:p>
            <a:r>
              <a:rPr lang="en-CA" dirty="0"/>
              <a:t>Signals will not have entirely different characteristics post-injury</a:t>
            </a:r>
          </a:p>
          <a:p>
            <a:r>
              <a:rPr lang="en-CA" dirty="0"/>
              <a:t>Variability in the helmet for users</a:t>
            </a:r>
          </a:p>
        </p:txBody>
      </p:sp>
      <p:pic>
        <p:nvPicPr>
          <p:cNvPr id="4098" name="Picture 2" descr="http://hlzr.net/articles/theremin/images/high_low_frequenc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880" y="3555967"/>
            <a:ext cx="7302772" cy="24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2"/>
          <p:cNvSpPr txBox="1">
            <a:spLocks/>
          </p:cNvSpPr>
          <p:nvPr/>
        </p:nvSpPr>
        <p:spPr>
          <a:xfrm>
            <a:off x="1218882" y="2286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>
                <a:solidFill>
                  <a:schemeClr val="accent1"/>
                </a:solidFill>
                <a:latin typeface="+mn-lt"/>
              </a:rPr>
              <a:t>POSSIBLE CHALLENGES</a:t>
            </a:r>
            <a:endParaRPr lang="en-US" sz="44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529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Testing will be difficult; chances of concussion are low</a:t>
            </a:r>
          </a:p>
          <a:p>
            <a:r>
              <a:rPr lang="en-CA" dirty="0"/>
              <a:t>Bought accelerometer that was too small and can’t solder</a:t>
            </a:r>
          </a:p>
          <a:p>
            <a:r>
              <a:rPr lang="en-CA" dirty="0"/>
              <a:t>Difficulty local stores that sell suitable electrodes</a:t>
            </a:r>
          </a:p>
        </p:txBody>
      </p:sp>
      <p:pic>
        <p:nvPicPr>
          <p:cNvPr id="3074" name="Picture 2" descr="https://cdn.sparkfun.com/assets/parts/2/4/0/8/09045-04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3657600"/>
            <a:ext cx="2605996" cy="260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ry electr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4184512"/>
            <a:ext cx="4180386" cy="155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2"/>
          <p:cNvSpPr txBox="1">
            <a:spLocks/>
          </p:cNvSpPr>
          <p:nvPr/>
        </p:nvSpPr>
        <p:spPr>
          <a:xfrm>
            <a:off x="1218882" y="2286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>
                <a:solidFill>
                  <a:schemeClr val="accent1"/>
                </a:solidFill>
                <a:latin typeface="+mn-lt"/>
              </a:rPr>
              <a:t>SETBACKS</a:t>
            </a:r>
            <a:endParaRPr lang="en-US" sz="44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826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Purchase ADC for signal processing</a:t>
            </a:r>
          </a:p>
          <a:p>
            <a:r>
              <a:rPr lang="en-CA" dirty="0"/>
              <a:t>Communicate between two Wi-Fi microcontrollers</a:t>
            </a:r>
          </a:p>
          <a:p>
            <a:r>
              <a:rPr lang="en-CA" dirty="0"/>
              <a:t>Design analog amplification &amp; filter circuit</a:t>
            </a:r>
          </a:p>
          <a:p>
            <a:endParaRPr lang="en-CA" dirty="0"/>
          </a:p>
        </p:txBody>
      </p:sp>
      <p:pic>
        <p:nvPicPr>
          <p:cNvPr id="2050" name="Picture 2" descr="http://www.pcbuniverse.com/blog/wp-content/uploads/2010/08/printed-circuit-board-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5484812" y="3633766"/>
            <a:ext cx="4228905" cy="281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media.digikey.com/Renders/Linear%20Tech%20Renders/161;05-08-1510;N;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3552882"/>
            <a:ext cx="2981038" cy="298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2"/>
          <p:cNvSpPr txBox="1">
            <a:spLocks/>
          </p:cNvSpPr>
          <p:nvPr/>
        </p:nvSpPr>
        <p:spPr>
          <a:xfrm>
            <a:off x="1218882" y="2286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>
                <a:solidFill>
                  <a:schemeClr val="accent1"/>
                </a:solidFill>
                <a:latin typeface="+mn-lt"/>
              </a:rPr>
              <a:t>NEXT STEPS</a:t>
            </a:r>
            <a:endParaRPr lang="en-US" sz="44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009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2" y="228600"/>
            <a:ext cx="10360501" cy="12239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n-lt"/>
              </a:rPr>
              <a:t>PRESENTATION SUMMARY</a:t>
            </a:r>
            <a:endParaRPr lang="en-US" sz="4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3251203"/>
          </a:xfrm>
        </p:spPr>
        <p:txBody>
          <a:bodyPr/>
          <a:lstStyle/>
          <a:p>
            <a:r>
              <a:rPr lang="en-CA" sz="3200" dirty="0"/>
              <a:t>Introduction </a:t>
            </a:r>
          </a:p>
          <a:p>
            <a:r>
              <a:rPr lang="en-CA" sz="3200" dirty="0"/>
              <a:t>Motivation </a:t>
            </a:r>
          </a:p>
          <a:p>
            <a:r>
              <a:rPr lang="en-CA" sz="3200" dirty="0"/>
              <a:t>System overview</a:t>
            </a:r>
          </a:p>
          <a:p>
            <a:r>
              <a:rPr lang="en-CA" sz="3200" dirty="0" smtClean="0"/>
              <a:t>Results</a:t>
            </a:r>
          </a:p>
          <a:p>
            <a:r>
              <a:rPr lang="en-CA" sz="3200" dirty="0" smtClean="0"/>
              <a:t>Conclusions</a:t>
            </a:r>
            <a:endParaRPr lang="en-CA" sz="32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775203"/>
          </a:xfrm>
        </p:spPr>
        <p:txBody>
          <a:bodyPr>
            <a:normAutofit/>
          </a:bodyPr>
          <a:lstStyle/>
          <a:p>
            <a:r>
              <a:rPr lang="en-CA" dirty="0"/>
              <a:t>EEG Concussion Assessment Tool for Sport</a:t>
            </a:r>
          </a:p>
          <a:p>
            <a:pPr lvl="1"/>
            <a:r>
              <a:rPr lang="en-CA" dirty="0"/>
              <a:t>Sport concussion diagnosis aid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Sensor to detect impacts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EEG to measure brain 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Monitoring from sideline</a:t>
            </a:r>
          </a:p>
          <a:p>
            <a:endParaRPr lang="en-CA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1218882" y="2286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/>
                </a:solidFill>
                <a:latin typeface="+mn-lt"/>
              </a:rPr>
              <a:t>INTRODUCTION</a:t>
            </a:r>
            <a:endParaRPr lang="en-US" sz="44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58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775203"/>
          </a:xfrm>
        </p:spPr>
        <p:txBody>
          <a:bodyPr>
            <a:normAutofit/>
          </a:bodyPr>
          <a:lstStyle/>
          <a:p>
            <a:r>
              <a:rPr lang="en-CA" dirty="0"/>
              <a:t>Sensor to detect impacts</a:t>
            </a:r>
          </a:p>
          <a:p>
            <a:pPr lvl="1"/>
            <a:r>
              <a:rPr lang="en-CA" dirty="0"/>
              <a:t>High impact sports (hockey, football)</a:t>
            </a:r>
          </a:p>
          <a:p>
            <a:pPr lvl="1"/>
            <a:r>
              <a:rPr lang="en-CA" dirty="0"/>
              <a:t>Embedded in the helmet </a:t>
            </a:r>
          </a:p>
          <a:p>
            <a:endParaRPr lang="en-CA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1218882" y="2286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/>
                </a:solidFill>
                <a:latin typeface="+mn-lt"/>
              </a:rPr>
              <a:t>SENSOR</a:t>
            </a:r>
            <a:endParaRPr lang="en-US" sz="44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419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775203"/>
          </a:xfrm>
        </p:spPr>
        <p:txBody>
          <a:bodyPr>
            <a:normAutofit/>
          </a:bodyPr>
          <a:lstStyle/>
          <a:p>
            <a:r>
              <a:rPr lang="en-CA" dirty="0"/>
              <a:t>EEG to measure brain activity</a:t>
            </a:r>
          </a:p>
          <a:p>
            <a:pPr lvl="1"/>
            <a:r>
              <a:rPr lang="en-CA" dirty="0"/>
              <a:t>Headband inside helmet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1218882" y="2286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/>
                </a:solidFill>
                <a:latin typeface="+mn-lt"/>
              </a:rPr>
              <a:t>EEG</a:t>
            </a:r>
            <a:endParaRPr lang="en-US" sz="44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153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775203"/>
          </a:xfrm>
        </p:spPr>
        <p:txBody>
          <a:bodyPr>
            <a:normAutofit/>
          </a:bodyPr>
          <a:lstStyle/>
          <a:p>
            <a:r>
              <a:rPr lang="en-CA" dirty="0"/>
              <a:t>Monitoring from sideline</a:t>
            </a:r>
          </a:p>
          <a:p>
            <a:pPr lvl="1"/>
            <a:r>
              <a:rPr lang="en-CA" dirty="0"/>
              <a:t>Coach or trainer uses laptop or cellphone</a:t>
            </a:r>
          </a:p>
          <a:p>
            <a:pPr lvl="1"/>
            <a:r>
              <a:rPr lang="en-CA" dirty="0"/>
              <a:t>Real-time updates on </a:t>
            </a:r>
          </a:p>
          <a:p>
            <a:endParaRPr lang="en-CA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1218882" y="2286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/>
                </a:solidFill>
                <a:latin typeface="+mn-lt"/>
              </a:rPr>
              <a:t>MONITORING</a:t>
            </a:r>
            <a:endParaRPr lang="en-US" sz="44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20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676400"/>
            <a:ext cx="5342002" cy="4525963"/>
          </a:xfrm>
        </p:spPr>
        <p:txBody>
          <a:bodyPr>
            <a:normAutofit/>
          </a:bodyPr>
          <a:lstStyle/>
          <a:p>
            <a:r>
              <a:rPr lang="en-US" dirty="0"/>
              <a:t>Impact causing a mild traumatic brain injury</a:t>
            </a:r>
          </a:p>
          <a:p>
            <a:r>
              <a:rPr lang="en-US" dirty="0"/>
              <a:t>39% youth and children diagnosed with concussion in the ER</a:t>
            </a:r>
          </a:p>
          <a:p>
            <a:r>
              <a:rPr lang="en-US" dirty="0"/>
              <a:t>Cognitive tests</a:t>
            </a:r>
          </a:p>
          <a:p>
            <a:pPr lvl="2"/>
            <a:r>
              <a:rPr lang="en-US" dirty="0"/>
              <a:t>M</a:t>
            </a:r>
            <a:r>
              <a:rPr lang="en-US" sz="2400" dirty="0"/>
              <a:t>emory, balance,</a:t>
            </a:r>
          </a:p>
          <a:p>
            <a:pPr marL="914400" lvl="2" indent="0">
              <a:buNone/>
            </a:pPr>
            <a:r>
              <a:rPr lang="en-US" sz="2400" dirty="0"/>
              <a:t>concentration, speed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ports-head-injury-chart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643270"/>
            <a:ext cx="3728427" cy="4445001"/>
          </a:xfrm>
          <a:prstGeom prst="rect">
            <a:avLst/>
          </a:prstGeom>
        </p:spPr>
      </p:pic>
      <p:sp>
        <p:nvSpPr>
          <p:cNvPr id="7" name="Title 12"/>
          <p:cNvSpPr txBox="1">
            <a:spLocks/>
          </p:cNvSpPr>
          <p:nvPr/>
        </p:nvSpPr>
        <p:spPr>
          <a:xfrm>
            <a:off x="1218882" y="2286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>
                <a:solidFill>
                  <a:schemeClr val="accent1"/>
                </a:solidFill>
                <a:latin typeface="+mn-lt"/>
              </a:rPr>
              <a:t>HOW BIG IS THIS PROBLEM?</a:t>
            </a:r>
            <a:endParaRPr lang="en-US" sz="44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993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18882" y="1851045"/>
            <a:ext cx="10360501" cy="2946403"/>
          </a:xfrm>
        </p:spPr>
        <p:txBody>
          <a:bodyPr/>
          <a:lstStyle/>
          <a:p>
            <a:r>
              <a:rPr lang="en-US" dirty="0"/>
              <a:t>Return-to-play guidelines</a:t>
            </a:r>
          </a:p>
          <a:p>
            <a:pPr lvl="2"/>
            <a:r>
              <a:rPr lang="en-US" sz="2400" dirty="0"/>
              <a:t>Must pass neuropsychological tests</a:t>
            </a:r>
          </a:p>
          <a:p>
            <a:pPr lvl="2"/>
            <a:r>
              <a:rPr lang="en-US" sz="2400" dirty="0"/>
              <a:t>Increase activity slowly before returning to play</a:t>
            </a:r>
          </a:p>
          <a:p>
            <a:r>
              <a:rPr lang="en-US" dirty="0"/>
              <a:t>Consecutive concussions</a:t>
            </a:r>
          </a:p>
          <a:p>
            <a:pPr lvl="2"/>
            <a:r>
              <a:rPr lang="en-US" sz="2400" dirty="0"/>
              <a:t>Increased chance of another concussive episode</a:t>
            </a:r>
          </a:p>
          <a:p>
            <a:pPr lvl="2"/>
            <a:r>
              <a:rPr lang="en-US" sz="2400" dirty="0"/>
              <a:t>Long term effects of multiple brain injuries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1218882" y="2286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>
                <a:solidFill>
                  <a:schemeClr val="accent1"/>
                </a:solidFill>
                <a:latin typeface="+mn-lt"/>
              </a:rPr>
              <a:t>HOW BIG IS THIS PROBLEM?</a:t>
            </a:r>
            <a:endParaRPr lang="en-US" sz="4400" dirty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80412" y="1816311"/>
            <a:ext cx="3505200" cy="2981137"/>
            <a:chOff x="8304212" y="1439863"/>
            <a:chExt cx="3505200" cy="2981137"/>
          </a:xfrm>
        </p:grpSpPr>
        <p:pic>
          <p:nvPicPr>
            <p:cNvPr id="5" name="Picture 4" descr="Signs-of-concussion-CIPT.jp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260"/>
            <a:stretch/>
          </p:blipFill>
          <p:spPr>
            <a:xfrm>
              <a:off x="8304212" y="1439863"/>
              <a:ext cx="3505200" cy="170197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8321475" y="3094420"/>
              <a:ext cx="782598" cy="13147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026814" y="3094420"/>
              <a:ext cx="777240" cy="13147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 descr="Signs-of-concussion-CIPT.jp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717" t="14852"/>
            <a:stretch/>
          </p:blipFill>
          <p:spPr>
            <a:xfrm>
              <a:off x="8933696" y="2971800"/>
              <a:ext cx="2246232" cy="144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67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Unique device to help with diagnosis</a:t>
            </a:r>
          </a:p>
          <a:p>
            <a:endParaRPr lang="en-US" dirty="0"/>
          </a:p>
          <a:p>
            <a:r>
              <a:rPr lang="en-US" dirty="0"/>
              <a:t>Real-time </a:t>
            </a:r>
          </a:p>
          <a:p>
            <a:endParaRPr lang="en-US" dirty="0"/>
          </a:p>
          <a:p>
            <a:r>
              <a:rPr lang="en-US" dirty="0"/>
              <a:t>Current devices lack ability to analyze brain activity immediately</a:t>
            </a:r>
          </a:p>
          <a:p>
            <a:endParaRPr lang="en-US" dirty="0"/>
          </a:p>
          <a:p>
            <a:r>
              <a:rPr lang="en-US" dirty="0"/>
              <a:t>Help prevent second-impact syndrome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218882" y="2286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>
                <a:solidFill>
                  <a:schemeClr val="accent1"/>
                </a:solidFill>
                <a:latin typeface="+mn-lt"/>
              </a:rPr>
              <a:t>OUR SOLUTION</a:t>
            </a:r>
            <a:endParaRPr lang="en-US" sz="44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830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2984</TotalTime>
  <Words>432</Words>
  <Application>Microsoft Macintosh PowerPoint</Application>
  <PresentationFormat>Custom</PresentationFormat>
  <Paragraphs>91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 16x9</vt:lpstr>
      <vt:lpstr>PowerPoint Presentation</vt:lpstr>
      <vt:lpstr>PRESENTATION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ConcBox</dc:title>
  <dc:creator>Liam Kopp</dc:creator>
  <cp:lastModifiedBy>Allison Chin</cp:lastModifiedBy>
  <cp:revision>16</cp:revision>
  <dcterms:created xsi:type="dcterms:W3CDTF">2016-12-04T18:49:52Z</dcterms:created>
  <dcterms:modified xsi:type="dcterms:W3CDTF">2017-03-18T15:27:08Z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