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1" r:id="rId5"/>
    <p:sldId id="292" r:id="rId6"/>
    <p:sldId id="293" r:id="rId7"/>
    <p:sldId id="294" r:id="rId8"/>
    <p:sldId id="307" r:id="rId9"/>
    <p:sldId id="308" r:id="rId10"/>
    <p:sldId id="295" r:id="rId11"/>
    <p:sldId id="296" r:id="rId12"/>
    <p:sldId id="297" r:id="rId13"/>
    <p:sldId id="304" r:id="rId14"/>
    <p:sldId id="305" r:id="rId15"/>
    <p:sldId id="306" r:id="rId16"/>
    <p:sldId id="30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598" autoAdjust="0"/>
  </p:normalViewPr>
  <p:slideViewPr>
    <p:cSldViewPr>
      <p:cViewPr varScale="1">
        <p:scale>
          <a:sx n="57" d="100"/>
          <a:sy n="57" d="100"/>
        </p:scale>
        <p:origin x="696"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3/23/2017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Good morning, we are </a:t>
            </a:r>
            <a:r>
              <a:rPr lang="en-CA" baseline="0" dirty="0" err="1"/>
              <a:t>Alli</a:t>
            </a:r>
            <a:r>
              <a:rPr lang="en-CA" baseline="0" dirty="0"/>
              <a:t>, Kaijie Sadman and myself, Liam. </a:t>
            </a:r>
          </a:p>
          <a:p>
            <a:r>
              <a:rPr lang="en-CA" baseline="0" dirty="0"/>
              <a:t>Here today to talk to you about our device, </a:t>
            </a:r>
            <a:r>
              <a:rPr lang="en-CA" baseline="0" dirty="0" err="1"/>
              <a:t>eHIT</a:t>
            </a:r>
            <a:endParaRPr lang="en-CA" baseline="0" dirty="0"/>
          </a:p>
          <a:p>
            <a:r>
              <a:rPr lang="en-CA" baseline="0" dirty="0"/>
              <a:t>A concussion diagnostic aid for sports</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83177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Introduction</a:t>
            </a:r>
            <a:r>
              <a:rPr lang="en-CA" baseline="0" dirty="0"/>
              <a:t> – Introduce the device and our original design, and then explain where we are currently</a:t>
            </a:r>
          </a:p>
          <a:p>
            <a:r>
              <a:rPr lang="en-CA" baseline="0" dirty="0"/>
              <a:t>Hardware – </a:t>
            </a:r>
            <a:r>
              <a:rPr lang="en-CA" baseline="0" dirty="0" err="1"/>
              <a:t>Alli</a:t>
            </a:r>
            <a:r>
              <a:rPr lang="en-CA" baseline="0" dirty="0"/>
              <a:t> is going to explain the hardware side of our project in more detail </a:t>
            </a:r>
          </a:p>
          <a:p>
            <a:r>
              <a:rPr lang="en-CA" baseline="0" dirty="0"/>
              <a:t>Software </a:t>
            </a:r>
            <a:r>
              <a:rPr lang="en-US" baseline="0" dirty="0"/>
              <a:t>– Then Sadman will explain the software side in more detail</a:t>
            </a:r>
          </a:p>
          <a:p>
            <a:r>
              <a:rPr lang="en-CA" baseline="0" dirty="0"/>
              <a:t>Conclude and next steps – Kaijie will conclude our presentation with challenges and next steps </a:t>
            </a:r>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59988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err="1"/>
              <a:t>eHIT</a:t>
            </a:r>
            <a:r>
              <a:rPr lang="en-CA" baseline="0" dirty="0"/>
              <a:t>, formerly known as </a:t>
            </a:r>
            <a:r>
              <a:rPr lang="en-CA" baseline="0" dirty="0" err="1"/>
              <a:t>eCATS</a:t>
            </a:r>
            <a:r>
              <a:rPr lang="en-CA" baseline="0" dirty="0"/>
              <a:t> stands for…</a:t>
            </a:r>
          </a:p>
          <a:p>
            <a:endParaRPr lang="en-CA" baseline="0" dirty="0"/>
          </a:p>
          <a:p>
            <a:r>
              <a:rPr lang="en-CA" baseline="0" dirty="0"/>
              <a:t>EEG Concussion Assessment Tool for Sport </a:t>
            </a:r>
          </a:p>
          <a:p>
            <a:r>
              <a:rPr lang="en-CA" baseline="0" dirty="0"/>
              <a:t>Now let’s break that down some more. Our original design had three parts. The first one is </a:t>
            </a:r>
          </a:p>
          <a:p>
            <a:pPr marL="342900" indent="-342900">
              <a:buAutoNum type="arabicPeriod"/>
            </a:pPr>
            <a:endParaRPr lang="en-CA" baseline="0" dirty="0"/>
          </a:p>
          <a:p>
            <a:pPr marL="342900" indent="-342900">
              <a:buAutoNum type="arabicPeriod"/>
            </a:pPr>
            <a:r>
              <a:rPr lang="en-CA" baseline="0" dirty="0"/>
              <a:t>Sensing </a:t>
            </a:r>
          </a:p>
          <a:p>
            <a:pPr marL="0" indent="0">
              <a:buNone/>
            </a:pPr>
            <a:r>
              <a:rPr lang="en-CA" baseline="0" dirty="0"/>
              <a:t>There is some sensing unit that detects impact. </a:t>
            </a:r>
          </a:p>
          <a:p>
            <a:endParaRPr lang="en-CA" baseline="0" dirty="0"/>
          </a:p>
          <a:p>
            <a:r>
              <a:rPr lang="en-CA" baseline="0" dirty="0"/>
              <a:t>2.  </a:t>
            </a:r>
          </a:p>
          <a:p>
            <a:r>
              <a:rPr lang="en-CA" dirty="0"/>
              <a:t>The Second </a:t>
            </a:r>
            <a:r>
              <a:rPr lang="en-CA" baseline="0" dirty="0"/>
              <a:t>component is the </a:t>
            </a:r>
            <a:r>
              <a:rPr lang="en-CA" dirty="0"/>
              <a:t>EEG. </a:t>
            </a:r>
          </a:p>
          <a:p>
            <a:r>
              <a:rPr lang="en-CA" dirty="0"/>
              <a:t>Our idea was to have the EEG attached to a </a:t>
            </a:r>
            <a:r>
              <a:rPr lang="en-CA" b="1" dirty="0"/>
              <a:t>Headband</a:t>
            </a:r>
            <a:r>
              <a:rPr lang="en-CA" dirty="0"/>
              <a:t> inside helmet so that the electrodes</a:t>
            </a:r>
            <a:r>
              <a:rPr lang="en-CA" baseline="0" dirty="0"/>
              <a:t> can fit snugly against the head.</a:t>
            </a:r>
            <a:endParaRPr lang="en-CA" dirty="0"/>
          </a:p>
          <a:p>
            <a:endParaRPr lang="en-CA" dirty="0"/>
          </a:p>
          <a:p>
            <a:r>
              <a:rPr lang="en-CA" dirty="0"/>
              <a:t>3. That brings us to the third step</a:t>
            </a:r>
          </a:p>
          <a:p>
            <a:r>
              <a:rPr lang="en-CA" dirty="0"/>
              <a:t>Being able to Wirelessly Monitor</a:t>
            </a:r>
            <a:r>
              <a:rPr lang="en-CA" baseline="0" dirty="0"/>
              <a:t> </a:t>
            </a:r>
            <a:r>
              <a:rPr lang="en-CA" dirty="0"/>
              <a:t>the user from the sideline</a:t>
            </a:r>
            <a:r>
              <a:rPr lang="en-CA" baseline="0" dirty="0"/>
              <a:t> with a </a:t>
            </a:r>
            <a:r>
              <a:rPr lang="en-CA" dirty="0"/>
              <a:t>laptop</a:t>
            </a:r>
            <a:r>
              <a:rPr lang="en-CA" baseline="0" dirty="0"/>
              <a:t> or</a:t>
            </a:r>
            <a:r>
              <a:rPr lang="en-CA" dirty="0"/>
              <a:t> cell</a:t>
            </a:r>
            <a:r>
              <a:rPr lang="en-CA" baseline="0" dirty="0"/>
              <a:t> phone.</a:t>
            </a:r>
          </a:p>
          <a:p>
            <a:endParaRPr lang="en-CA" dirty="0"/>
          </a:p>
          <a:p>
            <a:r>
              <a:rPr lang="en-CA" dirty="0"/>
              <a:t>And now combining these steps together – Sensing, EEG and monitoring</a:t>
            </a:r>
            <a:r>
              <a:rPr lang="en-CA" baseline="0" dirty="0"/>
              <a:t>, our </a:t>
            </a:r>
            <a:r>
              <a:rPr lang="en-CA" dirty="0"/>
              <a:t>End</a:t>
            </a:r>
            <a:r>
              <a:rPr lang="en-CA" baseline="0" dirty="0"/>
              <a:t> goal is to help diagnose concussion by analyzing EEG data immediately after an impact is sensed. </a:t>
            </a:r>
            <a:endParaRPr lang="en-CA"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569187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this is what our design currently looks</a:t>
            </a:r>
            <a:r>
              <a:rPr lang="en-CA" baseline="0" dirty="0"/>
              <a:t> like</a:t>
            </a:r>
            <a:r>
              <a:rPr lang="en-CA" dirty="0"/>
              <a:t>:</a:t>
            </a:r>
          </a:p>
          <a:p>
            <a:r>
              <a:rPr lang="en-CA" dirty="0"/>
              <a:t>- We decided to tailor</a:t>
            </a:r>
            <a:r>
              <a:rPr lang="en-CA" baseline="0" dirty="0"/>
              <a:t> our design towards a hockey </a:t>
            </a:r>
            <a:r>
              <a:rPr lang="en-CA" dirty="0"/>
              <a:t>Helmet.</a:t>
            </a:r>
          </a:p>
          <a:p>
            <a:r>
              <a:rPr lang="en-CA" dirty="0"/>
              <a:t>- The EEG component works</a:t>
            </a:r>
            <a:r>
              <a:rPr lang="en-CA" baseline="0" dirty="0"/>
              <a:t> fine inside a headband </a:t>
            </a:r>
          </a:p>
          <a:p>
            <a:r>
              <a:rPr lang="en-CA" dirty="0"/>
              <a:t>-we decided to</a:t>
            </a:r>
            <a:r>
              <a:rPr lang="en-CA" baseline="0" dirty="0"/>
              <a:t> put the sensing unit on the top of the helmet because there is more space</a:t>
            </a:r>
          </a:p>
          <a:p>
            <a:endParaRPr lang="en-CA" dirty="0"/>
          </a:p>
          <a:p>
            <a:pPr marL="285750" indent="-285750">
              <a:buFontTx/>
              <a:buChar char="-"/>
            </a:pPr>
            <a:r>
              <a:rPr lang="en-CA" dirty="0"/>
              <a:t>Our</a:t>
            </a:r>
            <a:r>
              <a:rPr lang="en-CA" baseline="0" dirty="0"/>
              <a:t> </a:t>
            </a:r>
            <a:r>
              <a:rPr lang="en-CA" dirty="0"/>
              <a:t>Sensor</a:t>
            </a:r>
            <a:r>
              <a:rPr lang="en-CA" baseline="0" dirty="0"/>
              <a:t> unit is made up of an accelerometer and a </a:t>
            </a:r>
            <a:r>
              <a:rPr lang="en-CA" baseline="0" dirty="0" err="1"/>
              <a:t>WiFi</a:t>
            </a:r>
            <a:r>
              <a:rPr lang="en-CA" baseline="0" dirty="0"/>
              <a:t> module </a:t>
            </a:r>
          </a:p>
          <a:p>
            <a:pPr marL="285750" indent="-285750">
              <a:buFontTx/>
              <a:buChar char="-"/>
            </a:pPr>
            <a:endParaRPr lang="en-CA" baseline="0" dirty="0"/>
          </a:p>
          <a:p>
            <a:pPr marL="285750" indent="-285750">
              <a:buFontTx/>
              <a:buChar char="-"/>
            </a:pPr>
            <a:r>
              <a:rPr lang="en-CA" dirty="0" err="1"/>
              <a:t>Wifi</a:t>
            </a:r>
            <a:r>
              <a:rPr lang="en-CA" dirty="0"/>
              <a:t> module allows us to send</a:t>
            </a:r>
            <a:r>
              <a:rPr lang="en-CA" baseline="0" dirty="0"/>
              <a:t> the data wirelessly to a laptop with python libraries installed to collect the data and display it graphically </a:t>
            </a:r>
          </a:p>
          <a:p>
            <a:pPr marL="0" indent="0">
              <a:buFontTx/>
              <a:buNone/>
            </a:pPr>
            <a:endParaRPr lang="en-CA" baseline="0" dirty="0"/>
          </a:p>
          <a:p>
            <a:pPr marL="285750" indent="-285750">
              <a:buFontTx/>
              <a:buChar char="-"/>
            </a:pPr>
            <a:r>
              <a:rPr lang="en-CA" baseline="0" dirty="0"/>
              <a:t>And now </a:t>
            </a:r>
            <a:r>
              <a:rPr lang="en-CA" baseline="0" dirty="0" err="1"/>
              <a:t>Alli</a:t>
            </a:r>
            <a:r>
              <a:rPr lang="en-CA" baseline="0" dirty="0"/>
              <a:t> is going to go over the hardware of our design</a:t>
            </a:r>
          </a:p>
          <a:p>
            <a:pPr marL="0" indent="0">
              <a:buFontTx/>
              <a:buNone/>
            </a:pPr>
            <a:endParaRPr lang="en-CA" baseline="0"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44937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a:solidFill>
                  <a:schemeClr val="tx1"/>
                </a:solidFill>
                <a:effectLst/>
                <a:latin typeface="+mn-lt"/>
                <a:ea typeface="+mn-ea"/>
                <a:cs typeface="+mn-cs"/>
              </a:rPr>
              <a:t>Disc electrodes weaved inside headband</a:t>
            </a:r>
            <a:endParaRPr lang="en-CA"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Two differential inputs taken from the forehead with the ground electrode in the middle of the forehead. Electrodes decided are silver/silver chloride disc electrodes. The leads are weaved inside the headband to prevent motion artifacts and to protect the leads. </a:t>
            </a:r>
            <a:endParaRPr lang="en-CA" sz="1600" kern="1200" dirty="0">
              <a:solidFill>
                <a:schemeClr val="tx1"/>
              </a:solidFill>
              <a:effectLst/>
              <a:latin typeface="+mn-lt"/>
              <a:ea typeface="+mn-ea"/>
              <a:cs typeface="+mn-cs"/>
            </a:endParaRPr>
          </a:p>
          <a:p>
            <a:r>
              <a:rPr lang="en-CA" sz="1600" kern="1200" dirty="0">
                <a:solidFill>
                  <a:schemeClr val="tx1"/>
                </a:solidFill>
                <a:effectLst/>
                <a:latin typeface="+mn-lt"/>
                <a:ea typeface="+mn-ea"/>
                <a:cs typeface="+mn-cs"/>
              </a:rPr>
              <a:t> </a:t>
            </a:r>
          </a:p>
          <a:p>
            <a:pPr lvl="0"/>
            <a:r>
              <a:rPr lang="en-US" sz="1600" kern="1200" dirty="0">
                <a:solidFill>
                  <a:schemeClr val="tx1"/>
                </a:solidFill>
                <a:effectLst/>
                <a:latin typeface="+mn-lt"/>
                <a:ea typeface="+mn-ea"/>
                <a:cs typeface="+mn-cs"/>
              </a:rPr>
              <a:t>Ribbon cable used to reduce motion artifacts</a:t>
            </a:r>
            <a:endParaRPr lang="en-CA"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ribbon cable goes through the helmet to connect to the device on the top of the helmet. This will also help reduce motion artifacts and protect the hardware.</a:t>
            </a:r>
            <a:endParaRPr lang="en-CA"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01087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a:solidFill>
                  <a:schemeClr val="tx1"/>
                </a:solidFill>
                <a:effectLst/>
                <a:latin typeface="+mn-lt"/>
                <a:ea typeface="+mn-ea"/>
                <a:cs typeface="+mn-cs"/>
              </a:rPr>
              <a:t>Analog filter and gaining circuit</a:t>
            </a:r>
            <a:endParaRPr lang="en-CA" sz="1600" kern="1200" dirty="0">
              <a:solidFill>
                <a:schemeClr val="tx1"/>
              </a:solidFill>
              <a:effectLst/>
              <a:latin typeface="+mn-lt"/>
              <a:ea typeface="+mn-ea"/>
              <a:cs typeface="+mn-cs"/>
            </a:endParaRPr>
          </a:p>
          <a:p>
            <a:r>
              <a:rPr lang="en-CA" sz="1600" kern="1200" dirty="0">
                <a:solidFill>
                  <a:schemeClr val="tx1"/>
                </a:solidFill>
                <a:effectLst/>
                <a:latin typeface="+mn-lt"/>
                <a:ea typeface="+mn-ea"/>
                <a:cs typeface="+mn-cs"/>
              </a:rPr>
              <a:t>For the input to be read by the ADC the signal must be amplified and gained. We designed a circuit that gains the signal and filters out the noise and then level shifts signal for the ADC.</a:t>
            </a:r>
          </a:p>
          <a:p>
            <a:r>
              <a:rPr lang="en-CA" sz="1600" kern="1200" dirty="0">
                <a:solidFill>
                  <a:schemeClr val="tx1"/>
                </a:solidFill>
                <a:effectLst/>
                <a:latin typeface="+mn-lt"/>
                <a:ea typeface="+mn-ea"/>
                <a:cs typeface="+mn-cs"/>
              </a:rPr>
              <a:t> </a:t>
            </a:r>
          </a:p>
          <a:p>
            <a:pPr lvl="0"/>
            <a:r>
              <a:rPr lang="en-US" sz="1600" kern="1200" dirty="0">
                <a:solidFill>
                  <a:schemeClr val="tx1"/>
                </a:solidFill>
                <a:effectLst/>
                <a:latin typeface="+mn-lt"/>
                <a:ea typeface="+mn-ea"/>
                <a:cs typeface="+mn-cs"/>
              </a:rPr>
              <a:t>Custom PCB and enclosure</a:t>
            </a:r>
            <a:endParaRPr lang="en-CA"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This circuit was implemented by printing a custom circuit board with very small surface mount components to allow our device to be very compact. We also designed a custom enclosure that we 3D printed. This allowed us to custom create the correct input holes and save space.</a:t>
            </a:r>
            <a:endParaRPr lang="en-CA" sz="1600" kern="1200" dirty="0">
              <a:solidFill>
                <a:schemeClr val="tx1"/>
              </a:solidFill>
              <a:effectLst/>
              <a:latin typeface="+mn-lt"/>
              <a:ea typeface="+mn-ea"/>
              <a:cs typeface="+mn-cs"/>
            </a:endParaRPr>
          </a:p>
          <a:p>
            <a:r>
              <a:rPr lang="en-CA" sz="1600" kern="1200" dirty="0">
                <a:solidFill>
                  <a:schemeClr val="tx1"/>
                </a:solidFill>
                <a:effectLst/>
                <a:latin typeface="+mn-lt"/>
                <a:ea typeface="+mn-ea"/>
                <a:cs typeface="+mn-cs"/>
              </a:rPr>
              <a:t> </a:t>
            </a:r>
          </a:p>
          <a:p>
            <a:pPr lvl="0"/>
            <a:r>
              <a:rPr lang="en-US" sz="1600" kern="1200" dirty="0">
                <a:solidFill>
                  <a:schemeClr val="tx1"/>
                </a:solidFill>
                <a:effectLst/>
                <a:latin typeface="+mn-lt"/>
                <a:ea typeface="+mn-ea"/>
                <a:cs typeface="+mn-cs"/>
              </a:rPr>
              <a:t>Implementation of battery powered components</a:t>
            </a:r>
            <a:endParaRPr lang="en-CA" sz="1600" kern="1200" dirty="0">
              <a:solidFill>
                <a:schemeClr val="tx1"/>
              </a:solidFill>
              <a:effectLst/>
              <a:latin typeface="+mn-lt"/>
              <a:ea typeface="+mn-ea"/>
              <a:cs typeface="+mn-cs"/>
            </a:endParaRPr>
          </a:p>
          <a:p>
            <a:r>
              <a:rPr lang="en-CA" sz="1600" kern="1200" dirty="0">
                <a:solidFill>
                  <a:schemeClr val="tx1"/>
                </a:solidFill>
                <a:effectLst/>
                <a:latin typeface="+mn-lt"/>
                <a:ea typeface="+mn-ea"/>
                <a:cs typeface="+mn-cs"/>
              </a:rPr>
              <a:t>The device is completely battery powered to allow it to be wireless. We are using 3 lithium ion batteries that are placed inside the helmet for protection and space efficiency.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2614393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Making it smaller: can take out breakout boards, and can design with</a:t>
            </a:r>
            <a:r>
              <a:rPr lang="en-CA" baseline="0" dirty="0"/>
              <a:t> lithium ion button cells, instead of lithium polymer. Lithium polymer is for the breakout boards, so with lithium ion, can significantly decrease the size, and also increase safety for the user.</a:t>
            </a:r>
            <a:endParaRPr lang="en-CA" dirty="0"/>
          </a:p>
        </p:txBody>
      </p:sp>
      <p:sp>
        <p:nvSpPr>
          <p:cNvPr id="4" name="Slide Number Placeholder 3"/>
          <p:cNvSpPr>
            <a:spLocks noGrp="1"/>
          </p:cNvSpPr>
          <p:nvPr>
            <p:ph type="sldNum" sz="quarter" idx="10"/>
          </p:nvPr>
        </p:nvSpPr>
        <p:spPr/>
        <p:txBody>
          <a:bodyPr/>
          <a:lstStyle/>
          <a:p>
            <a:fld id="{3EBA5BD7-F043-4D1B-AA17-CD412FC534DE}" type="slidenum">
              <a:rPr lang="en-CA" smtClean="0"/>
              <a:t>12</a:t>
            </a:fld>
            <a:endParaRPr lang="en-CA"/>
          </a:p>
        </p:txBody>
      </p:sp>
    </p:spTree>
    <p:extLst>
      <p:ext uri="{BB962C8B-B14F-4D97-AF65-F5344CB8AC3E}">
        <p14:creationId xmlns:p14="http://schemas.microsoft.com/office/powerpoint/2010/main" val="394730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3/23/2017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3/23/2017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065212" y="5234869"/>
            <a:ext cx="10591800" cy="480131"/>
          </a:xfrm>
          <a:prstGeom prst="rect">
            <a:avLst/>
          </a:prstGeom>
        </p:spPr>
        <p:txBody>
          <a:bodyPr wrap="square">
            <a:spAutoFit/>
          </a:bodyPr>
          <a:lstStyle/>
          <a:p>
            <a:pPr lvl="0">
              <a:lnSpc>
                <a:spcPct val="90000"/>
              </a:lnSpc>
              <a:buClr>
                <a:srgbClr val="76C5EF"/>
              </a:buClr>
              <a:buSzPct val="100000"/>
            </a:pPr>
            <a:r>
              <a:rPr lang="en-US" sz="2800" cap="all" spc="200" dirty="0"/>
              <a:t>Allison Chin, Liam Kopp, Kaijie Zhang, Sadman Sakib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048" y="1488576"/>
            <a:ext cx="8325050" cy="3235824"/>
          </a:xfrm>
          <a:prstGeom prst="rect">
            <a:avLst/>
          </a:prstGeom>
        </p:spPr>
      </p:pic>
    </p:spTree>
    <p:extLst>
      <p:ext uri="{BB962C8B-B14F-4D97-AF65-F5344CB8AC3E}">
        <p14:creationId xmlns:p14="http://schemas.microsoft.com/office/powerpoint/2010/main" val="15843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a:t>Matching dimensions of 3D print to helmet</a:t>
            </a:r>
            <a:endParaRPr lang="en-CA" dirty="0"/>
          </a:p>
          <a:p>
            <a:r>
              <a:rPr lang="en-CA" dirty="0"/>
              <a:t>Variability in data </a:t>
            </a:r>
            <a:r>
              <a:rPr lang="en-CA" dirty="0">
                <a:sym typeface="Wingdings" panose="05000000000000000000" pitchFamily="2" charset="2"/>
              </a:rPr>
              <a:t>amongst users</a:t>
            </a:r>
          </a:p>
          <a:p>
            <a:r>
              <a:rPr lang="en-CA" dirty="0">
                <a:sym typeface="Wingdings" panose="05000000000000000000" pitchFamily="2" charset="2"/>
              </a:rPr>
              <a:t>Sending data in real-time  Need fast ping rate</a:t>
            </a:r>
          </a:p>
          <a:p>
            <a:endParaRPr lang="en-CA" dirty="0"/>
          </a:p>
        </p:txBody>
      </p:sp>
      <p:sp>
        <p:nvSpPr>
          <p:cNvPr id="6" name="Title 12"/>
          <p:cNvSpPr txBox="1">
            <a:spLocks/>
          </p:cNvSpPr>
          <p:nvPr/>
        </p:nvSpPr>
        <p:spPr>
          <a:xfrm>
            <a:off x="1218883" y="762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CHALLENGES</a:t>
            </a:r>
            <a:endParaRPr lang="en-US" sz="4400" dirty="0">
              <a:solidFill>
                <a:schemeClr val="accent1"/>
              </a:solidFill>
              <a:latin typeface="+mn-lt"/>
            </a:endParaRPr>
          </a:p>
        </p:txBody>
      </p:sp>
      <p:pic>
        <p:nvPicPr>
          <p:cNvPr id="5" name="Picture 2" descr="http://hlzr.net/articles/theremin/images/high_low_frequenc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880" y="3555967"/>
            <a:ext cx="7302772" cy="2439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1562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a:t>Testing helmet for new concussion data</a:t>
            </a:r>
          </a:p>
          <a:p>
            <a:r>
              <a:rPr lang="en-CA" dirty="0"/>
              <a:t>Implement </a:t>
            </a:r>
            <a:r>
              <a:rPr lang="en-CA"/>
              <a:t>a switch</a:t>
            </a:r>
            <a:endParaRPr lang="en-CA" dirty="0"/>
          </a:p>
          <a:p>
            <a:r>
              <a:rPr lang="en-CA" dirty="0"/>
              <a:t>Mobile application</a:t>
            </a:r>
          </a:p>
          <a:p>
            <a:endParaRPr lang="en-CA" dirty="0"/>
          </a:p>
        </p:txBody>
      </p:sp>
      <p:sp>
        <p:nvSpPr>
          <p:cNvPr id="7"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NEXT STEPS</a:t>
            </a:r>
            <a:endParaRPr lang="en-US" sz="4400" dirty="0">
              <a:solidFill>
                <a:schemeClr val="accent1"/>
              </a:solidFill>
              <a:latin typeface="+mn-lt"/>
            </a:endParaRPr>
          </a:p>
        </p:txBody>
      </p:sp>
      <p:pic>
        <p:nvPicPr>
          <p:cNvPr id="1026" name="Picture 2" descr="projects_jst-info.jpg"/>
          <p:cNvPicPr>
            <a:picLocks noChangeAspect="1" noChangeArrowheads="1"/>
          </p:cNvPicPr>
          <p:nvPr/>
        </p:nvPicPr>
        <p:blipFill rotWithShape="1">
          <a:blip r:embed="rId2">
            <a:extLst>
              <a:ext uri="{28A0092B-C50C-407E-A947-70E740481C1C}">
                <a14:useLocalDpi xmlns:a14="http://schemas.microsoft.com/office/drawing/2010/main" val="0"/>
              </a:ext>
            </a:extLst>
          </a:blip>
          <a:srcRect l="12450" t="6680" r="15765" b="7178"/>
          <a:stretch/>
        </p:blipFill>
        <p:spPr bwMode="auto">
          <a:xfrm>
            <a:off x="1446212" y="3420869"/>
            <a:ext cx="3048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132" r="58183"/>
          <a:stretch/>
        </p:blipFill>
        <p:spPr>
          <a:xfrm>
            <a:off x="5096507" y="3280876"/>
            <a:ext cx="2900363" cy="3110153"/>
          </a:xfrm>
          <a:prstGeom prst="rect">
            <a:avLst/>
          </a:prstGeom>
        </p:spPr>
      </p:pic>
      <p:pic>
        <p:nvPicPr>
          <p:cNvPr id="1030" name="Picture 6" descr="Image result for wrong cross"/>
          <p:cNvPicPr>
            <a:picLocks noChangeAspect="1" noChangeArrowheads="1"/>
          </p:cNvPicPr>
          <p:nvPr/>
        </p:nvPicPr>
        <p:blipFill rotWithShape="1">
          <a:blip r:embed="rId4">
            <a:extLst>
              <a:ext uri="{28A0092B-C50C-407E-A947-70E740481C1C}">
                <a14:useLocalDpi xmlns:a14="http://schemas.microsoft.com/office/drawing/2010/main" val="0"/>
              </a:ext>
            </a:extLst>
          </a:blip>
          <a:srcRect l="19116" t="8998" r="11734" b="9929"/>
          <a:stretch/>
        </p:blipFill>
        <p:spPr bwMode="auto">
          <a:xfrm>
            <a:off x="5026654" y="3039868"/>
            <a:ext cx="2989730" cy="35052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7318" t="4367" r="6093"/>
          <a:stretch/>
        </p:blipFill>
        <p:spPr>
          <a:xfrm>
            <a:off x="8299223" y="3195547"/>
            <a:ext cx="2667000" cy="3193841"/>
          </a:xfrm>
          <a:prstGeom prst="rect">
            <a:avLst/>
          </a:prstGeom>
        </p:spPr>
      </p:pic>
    </p:spTree>
    <p:extLst>
      <p:ext uri="{BB962C8B-B14F-4D97-AF65-F5344CB8AC3E}">
        <p14:creationId xmlns:p14="http://schemas.microsoft.com/office/powerpoint/2010/main" val="67835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fade">
                                      <p:cBhvr>
                                        <p:cTn id="28" dur="500"/>
                                        <p:tgtEl>
                                          <p:spTgt spid="1030"/>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a:t>Make it even smaller!</a:t>
            </a:r>
          </a:p>
          <a:p>
            <a:r>
              <a:rPr lang="en-CA" dirty="0"/>
              <a:t>Implement multiple devices on one field</a:t>
            </a:r>
          </a:p>
          <a:p>
            <a:r>
              <a:rPr lang="en-CA" dirty="0"/>
              <a:t>Design for a variety of sports</a:t>
            </a:r>
          </a:p>
          <a:p>
            <a:endParaRPr lang="en-CA" dirty="0"/>
          </a:p>
        </p:txBody>
      </p:sp>
      <p:sp>
        <p:nvSpPr>
          <p:cNvPr id="7"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FUTURE GOALS</a:t>
            </a:r>
            <a:endParaRPr lang="en-US" sz="4400" dirty="0">
              <a:solidFill>
                <a:schemeClr val="accent1"/>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412" y="4907052"/>
            <a:ext cx="1503903" cy="12007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012" y="4907052"/>
            <a:ext cx="1503903" cy="120074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12" y="4907051"/>
            <a:ext cx="1503903" cy="120074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812" y="4907050"/>
            <a:ext cx="1503903" cy="120074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212" y="4907049"/>
            <a:ext cx="1503903" cy="12007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538" y="3505200"/>
            <a:ext cx="1242999" cy="952966"/>
          </a:xfrm>
          <a:prstGeom prst="rect">
            <a:avLst/>
          </a:prstGeom>
        </p:spPr>
      </p:pic>
    </p:spTree>
    <p:extLst>
      <p:ext uri="{BB962C8B-B14F-4D97-AF65-F5344CB8AC3E}">
        <p14:creationId xmlns:p14="http://schemas.microsoft.com/office/powerpoint/2010/main" val="13347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p:cNvSpPr txBox="1">
            <a:spLocks/>
          </p:cNvSpPr>
          <p:nvPr/>
        </p:nvSpPr>
        <p:spPr>
          <a:xfrm>
            <a:off x="5027612" y="2133600"/>
            <a:ext cx="2894330"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THE END?</a:t>
            </a:r>
            <a:endParaRPr lang="en-US" sz="4400" dirty="0">
              <a:solidFill>
                <a:schemeClr val="accent1"/>
              </a:solidFill>
              <a:latin typeface="+mn-lt"/>
            </a:endParaRPr>
          </a:p>
        </p:txBody>
      </p:sp>
    </p:spTree>
    <p:extLst>
      <p:ext uri="{BB962C8B-B14F-4D97-AF65-F5344CB8AC3E}">
        <p14:creationId xmlns:p14="http://schemas.microsoft.com/office/powerpoint/2010/main" val="84072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28600"/>
            <a:ext cx="10360501" cy="1223963"/>
          </a:xfrm>
        </p:spPr>
        <p:txBody>
          <a:bodyPr>
            <a:normAutofit/>
          </a:bodyPr>
          <a:lstStyle/>
          <a:p>
            <a:r>
              <a:rPr lang="en-US" sz="4800" dirty="0">
                <a:solidFill>
                  <a:schemeClr val="accent1"/>
                </a:solidFill>
                <a:latin typeface="+mn-lt"/>
              </a:rPr>
              <a:t>PRESENTATION OUTLINE</a:t>
            </a:r>
            <a:endParaRPr lang="en-US" sz="4400" dirty="0">
              <a:solidFill>
                <a:schemeClr val="accent1"/>
              </a:solidFill>
              <a:latin typeface="+mn-lt"/>
            </a:endParaRPr>
          </a:p>
        </p:txBody>
      </p:sp>
      <p:sp>
        <p:nvSpPr>
          <p:cNvPr id="14" name="Content Placeholder 13"/>
          <p:cNvSpPr>
            <a:spLocks noGrp="1"/>
          </p:cNvSpPr>
          <p:nvPr>
            <p:ph idx="1"/>
          </p:nvPr>
        </p:nvSpPr>
        <p:spPr>
          <a:xfrm>
            <a:off x="1218881" y="1981200"/>
            <a:ext cx="10360501" cy="3733800"/>
          </a:xfrm>
        </p:spPr>
        <p:txBody>
          <a:bodyPr>
            <a:normAutofit lnSpcReduction="10000"/>
          </a:bodyPr>
          <a:lstStyle/>
          <a:p>
            <a:r>
              <a:rPr lang="en-CA" sz="3200" dirty="0"/>
              <a:t>Introduction</a:t>
            </a:r>
          </a:p>
          <a:p>
            <a:pPr lvl="1"/>
            <a:r>
              <a:rPr lang="en-CA" dirty="0"/>
              <a:t>System</a:t>
            </a:r>
            <a:r>
              <a:rPr lang="en-CA" sz="2800" dirty="0"/>
              <a:t> </a:t>
            </a:r>
            <a:r>
              <a:rPr lang="en-CA" dirty="0"/>
              <a:t>overview</a:t>
            </a:r>
            <a:endParaRPr lang="en-CA" sz="2800" dirty="0"/>
          </a:p>
          <a:p>
            <a:r>
              <a:rPr lang="en-CA" sz="3200" dirty="0"/>
              <a:t>Hardware</a:t>
            </a:r>
            <a:endParaRPr lang="en-CA" dirty="0"/>
          </a:p>
          <a:p>
            <a:r>
              <a:rPr lang="en-CA" sz="3200" dirty="0"/>
              <a:t>Software</a:t>
            </a:r>
            <a:endParaRPr lang="en-CA" dirty="0"/>
          </a:p>
          <a:p>
            <a:r>
              <a:rPr lang="en-CA" sz="3200" dirty="0"/>
              <a:t>Conclusion</a:t>
            </a:r>
          </a:p>
          <a:p>
            <a:pPr lvl="1"/>
            <a:r>
              <a:rPr lang="en-CA" dirty="0"/>
              <a:t>Challenges</a:t>
            </a:r>
            <a:endParaRPr lang="en-CA" sz="2800" dirty="0"/>
          </a:p>
          <a:p>
            <a:pPr lvl="1"/>
            <a:r>
              <a:rPr lang="en-CA" dirty="0"/>
              <a:t>Next steps</a:t>
            </a:r>
          </a:p>
          <a:p>
            <a:endParaRPr lang="en-CA" sz="3200" dirty="0"/>
          </a:p>
          <a:p>
            <a:endParaRPr lang="en-CA" sz="3200" dirty="0"/>
          </a:p>
          <a:p>
            <a:pPr marL="0" indent="0">
              <a:buNone/>
            </a:pPr>
            <a:endParaRPr lang="en-CA" dirty="0"/>
          </a:p>
        </p:txBody>
      </p:sp>
    </p:spTree>
    <p:extLst>
      <p:ext uri="{BB962C8B-B14F-4D97-AF65-F5344CB8AC3E}">
        <p14:creationId xmlns:p14="http://schemas.microsoft.com/office/powerpoint/2010/main" val="44734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2"/>
          <p:cNvSpPr>
            <a:spLocks noGrp="1"/>
          </p:cNvSpPr>
          <p:nvPr>
            <p:ph type="title"/>
          </p:nvPr>
        </p:nvSpPr>
        <p:spPr>
          <a:xfrm>
            <a:off x="1218882" y="228600"/>
            <a:ext cx="10360501" cy="1223963"/>
          </a:xfrm>
        </p:spPr>
        <p:txBody>
          <a:bodyPr>
            <a:normAutofit/>
          </a:bodyPr>
          <a:lstStyle/>
          <a:p>
            <a:r>
              <a:rPr lang="en-US" sz="4800" dirty="0">
                <a:solidFill>
                  <a:schemeClr val="accent1"/>
                </a:solidFill>
                <a:latin typeface="+mn-lt"/>
              </a:rPr>
              <a:t>INTRODUCTION</a:t>
            </a:r>
            <a:endParaRPr lang="en-US" sz="4400" dirty="0">
              <a:solidFill>
                <a:schemeClr val="accent1"/>
              </a:solidFill>
              <a:latin typeface="+mn-lt"/>
            </a:endParaRPr>
          </a:p>
        </p:txBody>
      </p:sp>
      <p:sp>
        <p:nvSpPr>
          <p:cNvPr id="14" name="Content Placeholder 13"/>
          <p:cNvSpPr>
            <a:spLocks noGrp="1"/>
          </p:cNvSpPr>
          <p:nvPr>
            <p:ph idx="1"/>
          </p:nvPr>
        </p:nvSpPr>
        <p:spPr>
          <a:xfrm>
            <a:off x="1202780" y="1746436"/>
            <a:ext cx="10360501" cy="660403"/>
          </a:xfrm>
        </p:spPr>
        <p:txBody>
          <a:bodyPr>
            <a:normAutofit/>
          </a:bodyPr>
          <a:lstStyle/>
          <a:p>
            <a:r>
              <a:rPr lang="en-CA" sz="3200" dirty="0">
                <a:solidFill>
                  <a:schemeClr val="accent1"/>
                </a:solidFill>
              </a:rPr>
              <a:t>E</a:t>
            </a:r>
            <a:r>
              <a:rPr lang="en-CA" sz="3200" dirty="0"/>
              <a:t>EG </a:t>
            </a:r>
            <a:r>
              <a:rPr lang="en-CA" sz="3200" dirty="0">
                <a:solidFill>
                  <a:schemeClr val="accent1"/>
                </a:solidFill>
              </a:rPr>
              <a:t>H</a:t>
            </a:r>
            <a:r>
              <a:rPr lang="en-CA" sz="3200" dirty="0"/>
              <a:t>ead </a:t>
            </a:r>
            <a:r>
              <a:rPr lang="en-CA" sz="3200" dirty="0">
                <a:solidFill>
                  <a:schemeClr val="accent1"/>
                </a:solidFill>
              </a:rPr>
              <a:t>I</a:t>
            </a:r>
            <a:r>
              <a:rPr lang="en-CA" sz="3200" dirty="0"/>
              <a:t>njury </a:t>
            </a:r>
            <a:r>
              <a:rPr lang="en-CA" sz="3200" dirty="0">
                <a:solidFill>
                  <a:schemeClr val="accent1"/>
                </a:solidFill>
              </a:rPr>
              <a:t>T</a:t>
            </a:r>
            <a:r>
              <a:rPr lang="en-CA" sz="3200" dirty="0"/>
              <a:t>ool </a:t>
            </a:r>
          </a:p>
          <a:p>
            <a:endParaRPr lang="en-CA"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69696"/>
          <a:stretch/>
        </p:blipFill>
        <p:spPr>
          <a:xfrm>
            <a:off x="1369932" y="2819400"/>
            <a:ext cx="3048080" cy="2287465"/>
          </a:xfrm>
          <a:prstGeom prst="rect">
            <a:avLst/>
          </a:prstGeom>
        </p:spPr>
      </p:pic>
      <p:sp>
        <p:nvSpPr>
          <p:cNvPr id="3" name="TextBox 2"/>
          <p:cNvSpPr txBox="1"/>
          <p:nvPr/>
        </p:nvSpPr>
        <p:spPr>
          <a:xfrm>
            <a:off x="1791125" y="5400738"/>
            <a:ext cx="1930576" cy="523220"/>
          </a:xfrm>
          <a:prstGeom prst="rect">
            <a:avLst/>
          </a:prstGeom>
          <a:noFill/>
        </p:spPr>
        <p:txBody>
          <a:bodyPr wrap="square" rtlCol="0">
            <a:spAutoFit/>
          </a:bodyPr>
          <a:lstStyle/>
          <a:p>
            <a:r>
              <a:rPr lang="en-CA" sz="2800" dirty="0">
                <a:solidFill>
                  <a:schemeClr val="accent1"/>
                </a:solidFill>
              </a:rPr>
              <a:t>1.  </a:t>
            </a:r>
            <a:r>
              <a:rPr lang="en-CA" sz="2800" dirty="0"/>
              <a:t>Sensing</a:t>
            </a:r>
            <a:endParaRPr lang="en-US" sz="2800" dirty="0"/>
          </a:p>
        </p:txBody>
      </p:sp>
      <p:sp>
        <p:nvSpPr>
          <p:cNvPr id="10" name="TextBox 9"/>
          <p:cNvSpPr txBox="1"/>
          <p:nvPr/>
        </p:nvSpPr>
        <p:spPr>
          <a:xfrm>
            <a:off x="8988101" y="5373159"/>
            <a:ext cx="2440231" cy="523220"/>
          </a:xfrm>
          <a:prstGeom prst="rect">
            <a:avLst/>
          </a:prstGeom>
          <a:noFill/>
        </p:spPr>
        <p:txBody>
          <a:bodyPr wrap="square" rtlCol="0">
            <a:spAutoFit/>
          </a:bodyPr>
          <a:lstStyle/>
          <a:p>
            <a:r>
              <a:rPr lang="en-CA" sz="2800" dirty="0">
                <a:solidFill>
                  <a:schemeClr val="accent1"/>
                </a:solidFill>
              </a:rPr>
              <a:t>3.  </a:t>
            </a:r>
            <a:r>
              <a:rPr lang="en-CA" sz="2800" dirty="0"/>
              <a:t>Monitoring</a:t>
            </a:r>
            <a:endParaRPr lang="en-US" sz="2800" dirty="0"/>
          </a:p>
        </p:txBody>
      </p:sp>
      <p:sp>
        <p:nvSpPr>
          <p:cNvPr id="11" name="TextBox 10"/>
          <p:cNvSpPr txBox="1"/>
          <p:nvPr/>
        </p:nvSpPr>
        <p:spPr>
          <a:xfrm>
            <a:off x="5553463" y="5400738"/>
            <a:ext cx="1602876" cy="523220"/>
          </a:xfrm>
          <a:prstGeom prst="rect">
            <a:avLst/>
          </a:prstGeom>
          <a:noFill/>
        </p:spPr>
        <p:txBody>
          <a:bodyPr wrap="square" rtlCol="0">
            <a:spAutoFit/>
          </a:bodyPr>
          <a:lstStyle/>
          <a:p>
            <a:r>
              <a:rPr lang="en-CA" sz="2800" dirty="0">
                <a:solidFill>
                  <a:schemeClr val="accent1"/>
                </a:solidFill>
              </a:rPr>
              <a:t>2.  </a:t>
            </a:r>
            <a:r>
              <a:rPr lang="en-CA" sz="2800" dirty="0"/>
              <a:t>EEG</a:t>
            </a:r>
            <a:endParaRPr lang="en-US" sz="2800" dirty="0"/>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31062" r="32575"/>
          <a:stretch/>
        </p:blipFill>
        <p:spPr>
          <a:xfrm>
            <a:off x="4494212" y="2819400"/>
            <a:ext cx="3657600" cy="2287465"/>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68183"/>
          <a:stretch/>
        </p:blipFill>
        <p:spPr>
          <a:xfrm>
            <a:off x="8228012" y="2819400"/>
            <a:ext cx="3200320" cy="2287465"/>
          </a:xfrm>
          <a:prstGeom prst="rect">
            <a:avLst/>
          </a:prstGeom>
        </p:spPr>
      </p:pic>
    </p:spTree>
    <p:extLst>
      <p:ext uri="{BB962C8B-B14F-4D97-AF65-F5344CB8AC3E}">
        <p14:creationId xmlns:p14="http://schemas.microsoft.com/office/powerpoint/2010/main" val="212374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2"/>
          <p:cNvSpPr>
            <a:spLocks noGrp="1"/>
          </p:cNvSpPr>
          <p:nvPr>
            <p:ph type="title"/>
          </p:nvPr>
        </p:nvSpPr>
        <p:spPr>
          <a:xfrm>
            <a:off x="1218882" y="228600"/>
            <a:ext cx="10360501" cy="1223963"/>
          </a:xfrm>
        </p:spPr>
        <p:txBody>
          <a:bodyPr>
            <a:normAutofit/>
          </a:bodyPr>
          <a:lstStyle/>
          <a:p>
            <a:r>
              <a:rPr lang="en-US" sz="4800" dirty="0">
                <a:solidFill>
                  <a:schemeClr val="accent1"/>
                </a:solidFill>
                <a:latin typeface="+mn-lt"/>
              </a:rPr>
              <a:t>SYSTEM OVERVIEW</a:t>
            </a:r>
            <a:endParaRPr lang="en-US" sz="4400" dirty="0">
              <a:solidFill>
                <a:schemeClr val="accent1"/>
              </a:solidFill>
              <a:latin typeface="+mn-lt"/>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632" y="3474234"/>
            <a:ext cx="2602849" cy="174097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1597" y="1756108"/>
            <a:ext cx="2740748" cy="2283956"/>
          </a:xfrm>
          <a:prstGeom prst="rect">
            <a:avLst/>
          </a:prstGeom>
        </p:spPr>
      </p:pic>
      <p:sp>
        <p:nvSpPr>
          <p:cNvPr id="21" name="TextBox 20"/>
          <p:cNvSpPr txBox="1"/>
          <p:nvPr/>
        </p:nvSpPr>
        <p:spPr>
          <a:xfrm>
            <a:off x="4019015" y="5496580"/>
            <a:ext cx="3009980" cy="523220"/>
          </a:xfrm>
          <a:prstGeom prst="rect">
            <a:avLst/>
          </a:prstGeom>
          <a:noFill/>
        </p:spPr>
        <p:txBody>
          <a:bodyPr wrap="square" rtlCol="0">
            <a:spAutoFit/>
          </a:bodyPr>
          <a:lstStyle/>
          <a:p>
            <a:r>
              <a:rPr lang="en-CA" sz="2800" dirty="0">
                <a:solidFill>
                  <a:schemeClr val="accent1"/>
                </a:solidFill>
              </a:rPr>
              <a:t>1.  </a:t>
            </a:r>
            <a:r>
              <a:rPr lang="en-CA" sz="2800" dirty="0"/>
              <a:t>Sensing + EEG</a:t>
            </a:r>
            <a:endParaRPr lang="en-US" sz="2800" dirty="0"/>
          </a:p>
        </p:txBody>
      </p:sp>
      <p:grpSp>
        <p:nvGrpSpPr>
          <p:cNvPr id="25" name="Group 24"/>
          <p:cNvGrpSpPr/>
          <p:nvPr/>
        </p:nvGrpSpPr>
        <p:grpSpPr>
          <a:xfrm>
            <a:off x="6998531" y="2975358"/>
            <a:ext cx="2524881" cy="2968242"/>
            <a:chOff x="6998531" y="2975358"/>
            <a:chExt cx="2524881" cy="2968242"/>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8531" y="2975358"/>
              <a:ext cx="2258100" cy="2206388"/>
            </a:xfrm>
            <a:prstGeom prst="rect">
              <a:avLst/>
            </a:prstGeom>
          </p:spPr>
        </p:pic>
        <p:sp>
          <p:nvSpPr>
            <p:cNvPr id="22" name="TextBox 21"/>
            <p:cNvSpPr txBox="1"/>
            <p:nvPr/>
          </p:nvSpPr>
          <p:spPr>
            <a:xfrm>
              <a:off x="7235581" y="5481935"/>
              <a:ext cx="2287831" cy="461665"/>
            </a:xfrm>
            <a:prstGeom prst="rect">
              <a:avLst/>
            </a:prstGeom>
            <a:noFill/>
          </p:spPr>
          <p:txBody>
            <a:bodyPr wrap="square" rtlCol="0">
              <a:spAutoFit/>
            </a:bodyPr>
            <a:lstStyle/>
            <a:p>
              <a:r>
                <a:rPr lang="en-CA" dirty="0">
                  <a:solidFill>
                    <a:schemeClr val="accent1"/>
                  </a:solidFill>
                </a:rPr>
                <a:t>2.  </a:t>
              </a:r>
              <a:r>
                <a:rPr lang="en-CA" dirty="0"/>
                <a:t>Monitoring</a:t>
              </a:r>
              <a:endParaRPr lang="en-US" dirty="0"/>
            </a:p>
          </p:txBody>
        </p:sp>
      </p:grpSp>
    </p:spTree>
    <p:extLst>
      <p:ext uri="{BB962C8B-B14F-4D97-AF65-F5344CB8AC3E}">
        <p14:creationId xmlns:p14="http://schemas.microsoft.com/office/powerpoint/2010/main" val="337963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1600200"/>
            <a:ext cx="7848600" cy="4525963"/>
          </a:xfrm>
        </p:spPr>
        <p:txBody>
          <a:bodyPr>
            <a:normAutofit/>
          </a:bodyPr>
          <a:lstStyle/>
          <a:p>
            <a:r>
              <a:rPr lang="en-US" dirty="0"/>
              <a:t>Disc electrodes weaved inside headband</a:t>
            </a:r>
          </a:p>
          <a:p>
            <a:r>
              <a:rPr lang="en-US" dirty="0"/>
              <a:t>Ribbon cable used to reduce motion artifacts</a:t>
            </a:r>
          </a:p>
          <a:p>
            <a:endParaRPr lang="en-US" dirty="0"/>
          </a:p>
          <a:p>
            <a:endParaRPr lang="en-US" dirty="0"/>
          </a:p>
        </p:txBody>
      </p:sp>
      <p:sp>
        <p:nvSpPr>
          <p:cNvPr id="7"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HARDWARE</a:t>
            </a:r>
            <a:endParaRPr lang="en-US" sz="4400" dirty="0">
              <a:solidFill>
                <a:schemeClr val="accent1"/>
              </a:solidFill>
              <a:latin typeface="+mn-lt"/>
            </a:endParaRPr>
          </a:p>
        </p:txBody>
      </p:sp>
      <p:pic>
        <p:nvPicPr>
          <p:cNvPr id="17" name="Picture 16" descr="HeadbandVecto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5923" y="2823086"/>
            <a:ext cx="5089774" cy="3813510"/>
          </a:xfrm>
          <a:prstGeom prst="rect">
            <a:avLst/>
          </a:prstGeom>
        </p:spPr>
      </p:pic>
      <p:pic>
        <p:nvPicPr>
          <p:cNvPr id="18" name="Picture 17" descr="HeadbandVector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6012" y="2819400"/>
            <a:ext cx="5112701" cy="3828794"/>
          </a:xfrm>
          <a:prstGeom prst="rect">
            <a:avLst/>
          </a:prstGeom>
        </p:spPr>
      </p:pic>
    </p:spTree>
    <p:extLst>
      <p:ext uri="{BB962C8B-B14F-4D97-AF65-F5344CB8AC3E}">
        <p14:creationId xmlns:p14="http://schemas.microsoft.com/office/powerpoint/2010/main" val="1291567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1524000"/>
            <a:ext cx="7848600" cy="4525963"/>
          </a:xfrm>
        </p:spPr>
        <p:txBody>
          <a:bodyPr>
            <a:normAutofit/>
          </a:bodyPr>
          <a:lstStyle/>
          <a:p>
            <a:r>
              <a:rPr lang="en-US" dirty="0"/>
              <a:t>Analog filter and gaining circuit</a:t>
            </a:r>
          </a:p>
          <a:p>
            <a:r>
              <a:rPr lang="en-US" dirty="0"/>
              <a:t>Custom PCB</a:t>
            </a:r>
          </a:p>
          <a:p>
            <a:r>
              <a:rPr lang="en-US" dirty="0"/>
              <a:t>Implementation of battery powered components</a:t>
            </a:r>
          </a:p>
          <a:p>
            <a:pPr marL="0" indent="0">
              <a:buNone/>
            </a:pPr>
            <a:endParaRPr lang="en-US" dirty="0"/>
          </a:p>
          <a:p>
            <a:endParaRPr lang="en-US" dirty="0"/>
          </a:p>
          <a:p>
            <a:endParaRPr lang="en-US" dirty="0"/>
          </a:p>
        </p:txBody>
      </p:sp>
      <p:sp>
        <p:nvSpPr>
          <p:cNvPr id="7"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HARDWARE</a:t>
            </a:r>
            <a:endParaRPr lang="en-US" sz="4400" dirty="0">
              <a:solidFill>
                <a:schemeClr val="accent1"/>
              </a:solidFill>
              <a:latin typeface="+mn-lt"/>
            </a:endParaRPr>
          </a:p>
        </p:txBody>
      </p:sp>
      <p:pic>
        <p:nvPicPr>
          <p:cNvPr id="6" name="Picture 5" descr="IMG_2017.JPG"/>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5507" r="8971"/>
          <a:stretch/>
        </p:blipFill>
        <p:spPr>
          <a:xfrm>
            <a:off x="8456612" y="3505200"/>
            <a:ext cx="3475616" cy="3048000"/>
          </a:xfrm>
          <a:prstGeom prst="rect">
            <a:avLst/>
          </a:prstGeom>
        </p:spPr>
      </p:pic>
      <p:pic>
        <p:nvPicPr>
          <p:cNvPr id="8" name="Picture 7" descr="IMG_4142.JPG"/>
          <p:cNvPicPr>
            <a:picLocks noChangeAspect="1"/>
          </p:cNvPicPr>
          <p:nvPr/>
        </p:nvPicPr>
        <p:blipFill rotWithShape="1">
          <a:blip r:embed="rId5" cstate="print">
            <a:extLst>
              <a:ext uri="{BEBA8EAE-BF5A-486C-A8C5-ECC9F3942E4B}">
                <a14:imgProps xmlns:a14="http://schemas.microsoft.com/office/drawing/2010/main">
                  <a14:imgLayer r:embed="rId6">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rcRect l="14635" t="13168" r="13485" b="5621"/>
          <a:stretch/>
        </p:blipFill>
        <p:spPr>
          <a:xfrm rot="10800000">
            <a:off x="912813" y="3429000"/>
            <a:ext cx="3687015" cy="3124200"/>
          </a:xfrm>
          <a:prstGeom prst="rect">
            <a:avLst/>
          </a:prstGeom>
        </p:spPr>
      </p:pic>
      <p:pic>
        <p:nvPicPr>
          <p:cNvPr id="9" name="Picture 8" descr="Base.png"/>
          <p:cNvPicPr>
            <a:picLocks noChangeAspect="1"/>
          </p:cNvPicPr>
          <p:nvPr/>
        </p:nvPicPr>
        <p:blipFill rotWithShape="1">
          <a:blip r:embed="rId7">
            <a:extLst>
              <a:ext uri="{28A0092B-C50C-407E-A947-70E740481C1C}">
                <a14:useLocalDpi xmlns:a14="http://schemas.microsoft.com/office/drawing/2010/main" val="0"/>
              </a:ext>
            </a:extLst>
          </a:blip>
          <a:srcRect l="25769" t="7941" r="27591" b="9178"/>
          <a:stretch/>
        </p:blipFill>
        <p:spPr>
          <a:xfrm>
            <a:off x="4799012" y="3484745"/>
            <a:ext cx="3429000" cy="3068455"/>
          </a:xfrm>
          <a:prstGeom prst="rect">
            <a:avLst/>
          </a:prstGeom>
        </p:spPr>
      </p:pic>
    </p:spTree>
    <p:extLst>
      <p:ext uri="{BB962C8B-B14F-4D97-AF65-F5344CB8AC3E}">
        <p14:creationId xmlns:p14="http://schemas.microsoft.com/office/powerpoint/2010/main" val="185725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fontScale="92500"/>
          </a:bodyPr>
          <a:lstStyle/>
          <a:p>
            <a:pPr marL="0" indent="0">
              <a:lnSpc>
                <a:spcPct val="100000"/>
              </a:lnSpc>
              <a:buNone/>
            </a:pPr>
            <a:r>
              <a:rPr lang="en-US" sz="2600" dirty="0"/>
              <a:t>ESP8266 Feather HUZZAH</a:t>
            </a:r>
          </a:p>
          <a:p>
            <a:pPr>
              <a:lnSpc>
                <a:spcPct val="100000"/>
              </a:lnSpc>
            </a:pPr>
            <a:r>
              <a:rPr lang="en-US" sz="2600" dirty="0"/>
              <a:t>Lightweight and small</a:t>
            </a:r>
          </a:p>
          <a:p>
            <a:pPr>
              <a:lnSpc>
                <a:spcPct val="100000"/>
              </a:lnSpc>
            </a:pPr>
            <a:r>
              <a:rPr lang="en-US" sz="2600" dirty="0"/>
              <a:t>Built-in </a:t>
            </a:r>
            <a:r>
              <a:rPr lang="en-US" sz="2600" dirty="0" err="1"/>
              <a:t>WiFi</a:t>
            </a:r>
            <a:endParaRPr lang="en-US" sz="2600" dirty="0"/>
          </a:p>
          <a:p>
            <a:pPr>
              <a:lnSpc>
                <a:spcPct val="100000"/>
              </a:lnSpc>
            </a:pPr>
            <a:r>
              <a:rPr lang="en-US" sz="2600" dirty="0"/>
              <a:t>I2C for data transfer</a:t>
            </a:r>
          </a:p>
          <a:p>
            <a:pPr>
              <a:lnSpc>
                <a:spcPct val="100000"/>
              </a:lnSpc>
            </a:pPr>
            <a:r>
              <a:rPr lang="en-US" sz="2600" dirty="0"/>
              <a:t>Samples data from accelerometer and two differential electrode inputs</a:t>
            </a:r>
          </a:p>
          <a:p>
            <a:pPr>
              <a:lnSpc>
                <a:spcPct val="100000"/>
              </a:lnSpc>
            </a:pPr>
            <a:r>
              <a:rPr lang="en-US" sz="2600" dirty="0"/>
              <a:t>Data is transferred to remote computer by setting up as a </a:t>
            </a:r>
            <a:r>
              <a:rPr lang="en-US" sz="2600" dirty="0" err="1"/>
              <a:t>WiFi</a:t>
            </a:r>
            <a:r>
              <a:rPr lang="en-US" sz="2600" dirty="0"/>
              <a:t> client</a:t>
            </a:r>
          </a:p>
          <a:p>
            <a:pPr>
              <a:lnSpc>
                <a:spcPct val="100000"/>
              </a:lnSpc>
            </a:pPr>
            <a:endParaRPr lang="en-US" sz="2600" dirty="0"/>
          </a:p>
          <a:p>
            <a:pPr>
              <a:lnSpc>
                <a:spcPct val="100000"/>
              </a:lnSpc>
            </a:pPr>
            <a:endParaRPr lang="en-US" sz="2400" dirty="0"/>
          </a:p>
          <a:p>
            <a:pPr>
              <a:lnSpc>
                <a:spcPct val="100000"/>
              </a:lnSpc>
            </a:pPr>
            <a:endParaRPr lang="en-US" sz="1600" dirty="0"/>
          </a:p>
          <a:p>
            <a:pPr>
              <a:lnSpc>
                <a:spcPct val="100000"/>
              </a:lnSpc>
            </a:pPr>
            <a:endParaRPr lang="en-US" sz="1600" dirty="0"/>
          </a:p>
          <a:p>
            <a:pPr>
              <a:lnSpc>
                <a:spcPct val="100000"/>
              </a:lnSpc>
            </a:pPr>
            <a:endParaRPr lang="en-US" sz="16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0269" y="1905000"/>
            <a:ext cx="5078412" cy="3811426"/>
          </a:xfrm>
        </p:spPr>
      </p:pic>
      <p:sp>
        <p:nvSpPr>
          <p:cNvPr id="5"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dirty="0">
                <a:solidFill>
                  <a:schemeClr val="accent1"/>
                </a:solidFill>
                <a:latin typeface="+mn-lt"/>
              </a:rPr>
              <a:t>MICROCONTROLLER</a:t>
            </a:r>
            <a:endParaRPr lang="en-US" sz="4400" dirty="0">
              <a:solidFill>
                <a:schemeClr val="accent1"/>
              </a:solidFill>
              <a:latin typeface="+mn-lt"/>
            </a:endParaRPr>
          </a:p>
        </p:txBody>
      </p:sp>
    </p:spTree>
    <p:extLst>
      <p:ext uri="{BB962C8B-B14F-4D97-AF65-F5344CB8AC3E}">
        <p14:creationId xmlns:p14="http://schemas.microsoft.com/office/powerpoint/2010/main" val="3027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8883" y="1706880"/>
            <a:ext cx="3580129" cy="4465320"/>
          </a:xfrm>
        </p:spPr>
        <p:txBody>
          <a:bodyPr>
            <a:normAutofit/>
          </a:bodyPr>
          <a:lstStyle/>
          <a:p>
            <a:r>
              <a:rPr lang="en-US" sz="2000" dirty="0"/>
              <a:t>Use Python script for real-time analysis of EEG data</a:t>
            </a:r>
          </a:p>
          <a:p>
            <a:r>
              <a:rPr lang="en-US" sz="2000" dirty="0"/>
              <a:t>Continuously record data coming from microcontroller</a:t>
            </a:r>
          </a:p>
          <a:p>
            <a:r>
              <a:rPr lang="en-US" sz="2000" dirty="0"/>
              <a:t>Establish a baseline EEG sample</a:t>
            </a:r>
          </a:p>
          <a:p>
            <a:r>
              <a:rPr lang="en-US" sz="2000" dirty="0"/>
              <a:t>Compare post-impact EEG data with baseline EEG data</a:t>
            </a:r>
          </a:p>
          <a:p>
            <a:r>
              <a:rPr lang="en-US" sz="2000" dirty="0"/>
              <a:t>Send out warning if there is significant change in EEG pattern</a:t>
            </a:r>
          </a:p>
          <a:p>
            <a:endParaRPr lang="en-US" sz="200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9012" y="1905000"/>
            <a:ext cx="6980648" cy="3429000"/>
          </a:xfrm>
        </p:spPr>
      </p:pic>
      <p:sp>
        <p:nvSpPr>
          <p:cNvPr id="8"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SOFTWARE</a:t>
            </a:r>
            <a:endParaRPr lang="en-US" sz="4400" dirty="0">
              <a:solidFill>
                <a:schemeClr val="accent1"/>
              </a:solidFill>
              <a:latin typeface="+mn-lt"/>
            </a:endParaRPr>
          </a:p>
        </p:txBody>
      </p:sp>
    </p:spTree>
    <p:extLst>
      <p:ext uri="{BB962C8B-B14F-4D97-AF65-F5344CB8AC3E}">
        <p14:creationId xmlns:p14="http://schemas.microsoft.com/office/powerpoint/2010/main" val="329533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1008" y="2209800"/>
            <a:ext cx="5078677" cy="4465320"/>
          </a:xfrm>
        </p:spPr>
        <p:txBody>
          <a:bodyPr>
            <a:normAutofit/>
          </a:bodyPr>
          <a:lstStyle/>
          <a:p>
            <a:r>
              <a:rPr lang="en-US" sz="2000" dirty="0"/>
              <a:t>Baseline EEG and post-impact EEG is compared by looking at signal power spectral density</a:t>
            </a:r>
          </a:p>
          <a:p>
            <a:r>
              <a:rPr lang="en-US" sz="2000" dirty="0"/>
              <a:t>Code performs Fourier transform on signals</a:t>
            </a:r>
          </a:p>
          <a:p>
            <a:r>
              <a:rPr lang="en-US" sz="2000" dirty="0"/>
              <a:t>Perform cross correlation of the two Fourier transforms to determine similarity/deviation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685" y="2209800"/>
            <a:ext cx="5334000" cy="2667000"/>
          </a:xfrm>
          <a:prstGeom prst="rect">
            <a:avLst/>
          </a:prstGeom>
        </p:spPr>
      </p:pic>
      <p:sp>
        <p:nvSpPr>
          <p:cNvPr id="7" name="Title 12"/>
          <p:cNvSpPr txBox="1">
            <a:spLocks/>
          </p:cNvSpPr>
          <p:nvPr/>
        </p:nvSpPr>
        <p:spPr>
          <a:xfrm>
            <a:off x="1218882" y="22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CA" sz="4800" dirty="0">
                <a:solidFill>
                  <a:schemeClr val="accent1"/>
                </a:solidFill>
                <a:latin typeface="+mn-lt"/>
              </a:rPr>
              <a:t>SOFTWARE</a:t>
            </a:r>
            <a:endParaRPr lang="en-US" sz="4400" dirty="0">
              <a:solidFill>
                <a:schemeClr val="accent1"/>
              </a:solidFill>
              <a:latin typeface="+mn-lt"/>
            </a:endParaRPr>
          </a:p>
        </p:txBody>
      </p:sp>
    </p:spTree>
    <p:extLst>
      <p:ext uri="{BB962C8B-B14F-4D97-AF65-F5344CB8AC3E}">
        <p14:creationId xmlns:p14="http://schemas.microsoft.com/office/powerpoint/2010/main" val="39275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purl.org/dc/terms/"/>
    <ds:schemaRef ds:uri="http://www.w3.org/XML/1998/namespace"/>
    <ds:schemaRef ds:uri="4873beb7-5857-4685-be1f-d57550cc96cc"/>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3093</TotalTime>
  <Words>712</Words>
  <Application>Microsoft Office PowerPoint</Application>
  <PresentationFormat>Custom</PresentationFormat>
  <Paragraphs>113</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Tech 16x9</vt:lpstr>
      <vt:lpstr>PowerPoint Presentation</vt:lpstr>
      <vt:lpstr>PRESENTATION OUTLINE</vt:lpstr>
      <vt:lpstr>INTRODUCTION</vt:lpstr>
      <vt:lpstr>SYSTEM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ConcBox</dc:title>
  <dc:creator>Liam Kopp</dc:creator>
  <cp:lastModifiedBy>Liam Kopp</cp:lastModifiedBy>
  <cp:revision>61</cp:revision>
  <dcterms:created xsi:type="dcterms:W3CDTF">2016-12-04T18:49:52Z</dcterms:created>
  <dcterms:modified xsi:type="dcterms:W3CDTF">2017-03-24T19:31:40Z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