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8"/>
  </p:notesMasterIdLst>
  <p:sldIdLst>
    <p:sldId id="256" r:id="rId2"/>
    <p:sldId id="258" r:id="rId3"/>
    <p:sldId id="257" r:id="rId4"/>
    <p:sldId id="264" r:id="rId5"/>
    <p:sldId id="276" r:id="rId6"/>
    <p:sldId id="261" r:id="rId7"/>
    <p:sldId id="259" r:id="rId8"/>
    <p:sldId id="275" r:id="rId9"/>
    <p:sldId id="265" r:id="rId10"/>
    <p:sldId id="266" r:id="rId11"/>
    <p:sldId id="267" r:id="rId12"/>
    <p:sldId id="272" r:id="rId13"/>
    <p:sldId id="273" r:id="rId14"/>
    <p:sldId id="274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6"/>
    <p:restoredTop sz="94720"/>
  </p:normalViewPr>
  <p:slideViewPr>
    <p:cSldViewPr snapToGrid="0">
      <p:cViewPr varScale="1">
        <p:scale>
          <a:sx n="150" d="100"/>
          <a:sy n="150" d="100"/>
        </p:scale>
        <p:origin x="16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0CE7B-105B-664E-9F80-728B06ECFBFE}" type="datetimeFigureOut">
              <a:rPr lang="nb-NO" smtClean="0"/>
              <a:t>19.03.2024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73B08-6CC6-B249-BAB9-BF2D16965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662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3B08-6CC6-B249-BAB9-BF2D16965BAC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896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9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4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3/19/24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t bilde som inneholder skjermbilde, kunst, mønster, Fargerikt&#10;&#10;Automatisk generert beskrivelse">
            <a:extLst>
              <a:ext uri="{FF2B5EF4-FFF2-40B4-BE49-F238E27FC236}">
                <a16:creationId xmlns:a16="http://schemas.microsoft.com/office/drawing/2014/main" id="{5EB0F6EE-0934-AB0B-AAA2-A88E165BC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60" b="657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AA450A-CBD9-20AF-6C02-3CC71637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Maskinlæring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6E8B25-8FA8-63C4-5450-FA7D23E1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nb-NO" sz="1800" dirty="0">
                <a:solidFill>
                  <a:srgbClr val="FFFFFF"/>
                </a:solidFill>
              </a:rPr>
              <a:t>En workshop med Eik Lab av Jorid Holmen</a:t>
            </a:r>
          </a:p>
        </p:txBody>
      </p:sp>
      <p:cxnSp>
        <p:nvCxnSpPr>
          <p:cNvPr id="381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5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9F6C3-E042-A9CB-37C1-F48572F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- Data og vekter 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1914997-AD25-2E20-EA6C-A999EA4C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82" y="2091306"/>
            <a:ext cx="2463800" cy="35814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255D5D-CD38-DC22-3FC8-75BB61F3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A83550-4F31-942C-48EB-33ADBB68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D975BA-2238-17D6-FF43-852294BD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E1E41A5-51F5-A31F-F61E-9AA15A6470A4}"/>
              </a:ext>
            </a:extLst>
          </p:cNvPr>
          <p:cNvSpPr txBox="1"/>
          <p:nvPr/>
        </p:nvSpPr>
        <p:spPr>
          <a:xfrm>
            <a:off x="3935636" y="3893022"/>
            <a:ext cx="65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1"/>
                </a:solidFill>
              </a:rPr>
              <a:t>w er en tilfeldig valgt vektor med vekter 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31363B64-CF0C-9F61-4F00-F25F35F0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35" y="2091306"/>
            <a:ext cx="3744291" cy="1580582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FBCD6E44-0619-543E-E923-278BC2BBCAE0}"/>
              </a:ext>
            </a:extLst>
          </p:cNvPr>
          <p:cNvSpPr txBox="1"/>
          <p:nvPr/>
        </p:nvSpPr>
        <p:spPr>
          <a:xfrm>
            <a:off x="7964905" y="238225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 = 1 = rose</a:t>
            </a:r>
          </a:p>
          <a:p>
            <a:r>
              <a:rPr lang="nb-NO" dirty="0"/>
              <a:t>y = 2 = tulipan </a:t>
            </a:r>
          </a:p>
        </p:txBody>
      </p:sp>
    </p:spTree>
    <p:extLst>
      <p:ext uri="{BB962C8B-B14F-4D97-AF65-F5344CB8AC3E}">
        <p14:creationId xmlns:p14="http://schemas.microsoft.com/office/powerpoint/2010/main" val="423552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1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CABB8327-AA94-97CB-FF19-AEBD84EE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35" y="4970379"/>
            <a:ext cx="6007939" cy="6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F6292772-259A-2C15-B8A0-E188F284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5" y="3237906"/>
            <a:ext cx="3744291" cy="158058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AF503D85-7441-906B-13EC-9509E8977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100" y="3649133"/>
            <a:ext cx="1099258" cy="3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6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0EF6D4-DAF0-2F82-35F4-B793CA2E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oppgave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30D994-3DBF-23FD-B00E-B4C80668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Spaceship Titanic – Eik Lab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rgbClr val="C37400"/>
                </a:solidFill>
              </a:rPr>
              <a:t>https://github.com/Eik-Lab/ML-workshop-2024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F3F0C3-1E8E-FADB-0AD7-DE0F5116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897067-4A20-95BE-28A9-E767B049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7FD67C-35A6-F344-E840-F8FCC448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  <p:pic>
        <p:nvPicPr>
          <p:cNvPr id="8" name="Bilde 7" descr="Et bilde som inneholder himmel, utendørs, natur, fjell&#10;&#10;Automatisk generert beskrivelse">
            <a:extLst>
              <a:ext uri="{FF2B5EF4-FFF2-40B4-BE49-F238E27FC236}">
                <a16:creationId xmlns:a16="http://schemas.microsoft.com/office/drawing/2014/main" id="{1121985C-5FF3-AA62-CF8F-16BEFB01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94" y="2108595"/>
            <a:ext cx="4806494" cy="24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1CB193-858A-4EAF-3315-2F82F2BB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Tilbakemelding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2F528654-22C6-A7BF-0540-9AE34A45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548" y="2230531"/>
            <a:ext cx="3505200" cy="3467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EF174E-39AB-F183-189B-66D44400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37A5CF-89DC-7FF0-8546-61CA5620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4D46C8D-7262-CEEF-8EBA-632B7E3B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C6ABCB-9368-881E-F070-54F457E2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gjøre i 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6F2F34-79F5-FB9D-4A73-FF31C091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maskinlæring</a:t>
            </a:r>
          </a:p>
          <a:p>
            <a:r>
              <a:rPr lang="nb-NO" dirty="0"/>
              <a:t>Viktigheten rundt data og databehandling</a:t>
            </a:r>
          </a:p>
          <a:p>
            <a:r>
              <a:rPr lang="nb-NO" dirty="0"/>
              <a:t>Forskjellige maskinlæringsalgoritmer </a:t>
            </a:r>
          </a:p>
          <a:p>
            <a:r>
              <a:rPr lang="nb-NO" dirty="0"/>
              <a:t>Hyperparametere </a:t>
            </a:r>
          </a:p>
          <a:p>
            <a:r>
              <a:rPr lang="nb-NO" dirty="0"/>
              <a:t>Hvordan fungerer en maskinlæringsmodell – </a:t>
            </a:r>
            <a:r>
              <a:rPr lang="nb-NO" dirty="0" err="1"/>
              <a:t>Adaline</a:t>
            </a:r>
            <a:r>
              <a:rPr lang="nb-NO" dirty="0"/>
              <a:t> </a:t>
            </a:r>
          </a:p>
          <a:p>
            <a:r>
              <a:rPr lang="nb-NO" dirty="0"/>
              <a:t>Dagens konkurranse 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9BD5A9-57CE-FA49-1D61-2151245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C1D3A4-1620-9062-E7E1-5F50CB17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CE8CB8-DBE7-37B3-72FE-AC4CC31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A3568C-2647-379D-257E-BC843BA8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maskinlæring?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F66A1E-CB6A-5905-ED64-F4552262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400" dirty="0"/>
              <a:t>«</a:t>
            </a:r>
            <a:r>
              <a:rPr lang="nb-NO" sz="2400" i="1" dirty="0">
                <a:effectLst/>
                <a:latin typeface="Calibri" panose="020F0502020204030204" pitchFamily="34" charset="0"/>
              </a:rPr>
              <a:t>Maskinlæring er en gren av kunstig intelligens (AI) som fokuserer på utviklingen av algoritmer og teknikker som gjør datamaskiner i stand til å lære fra og utføre oppgaver uten å være eksplisitt programmert for det. I stedet for å følge strenge instruksjoner, kan maskinlæringsalgoritmer analysere store mengder data, identifisere mønstre og trekke konklusjoner basert på disse mønstrene.» -</a:t>
            </a:r>
            <a:r>
              <a:rPr lang="nb-NO" sz="2400" i="1" dirty="0" err="1">
                <a:effectLst/>
                <a:latin typeface="Calibri" panose="020F0502020204030204" pitchFamily="34" charset="0"/>
              </a:rPr>
              <a:t>ChatGPT</a:t>
            </a:r>
            <a:endParaRPr lang="nb-NO" sz="24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E67A840-2CB1-C0A7-5C27-1E3D7CBB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EDEBD0-9F26-2D48-4E2B-F14ED356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70A754-614D-E205-1CF4-EA8A78CB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A8CDE3-A8EB-DF5B-2C35-6FF0E8C0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maskinlæring?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2C21B4-3DDE-B114-D531-C73BB999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 AI og maskinlæring det samme? </a:t>
            </a:r>
          </a:p>
          <a:p>
            <a:pPr lvl="1"/>
            <a:r>
              <a:rPr lang="nb-NO" dirty="0"/>
              <a:t>All maskinlæring er en del av AI, men ikke all AI er maskinlæring</a:t>
            </a:r>
          </a:p>
          <a:p>
            <a:r>
              <a:rPr lang="nb-NO" dirty="0"/>
              <a:t>Hva bruker vi det til</a:t>
            </a:r>
          </a:p>
          <a:p>
            <a:r>
              <a:rPr lang="nb-NO" dirty="0"/>
              <a:t>Flere former for maskinlæring </a:t>
            </a:r>
          </a:p>
          <a:p>
            <a:pPr lvl="1"/>
            <a:r>
              <a:rPr lang="nb-NO" dirty="0" err="1"/>
              <a:t>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Unsupervised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Reinforced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EDA8D8-503E-E3E9-251F-789FC888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BA49A2-1107-C103-6BD3-00E9CA1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4E58C7-4722-22AF-2A03-7CFCD4CB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980A1F-F668-52F3-896C-BB07358A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Maskinlæringsmodell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AFD2BA7-3326-7986-E75B-660A6537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b-NO" dirty="0"/>
              <a:t>Databehandling 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Velge maskinlæringsalgoritme 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Velge hyperparametere 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Trene maskinlæringsmodellen ved å slå sammen data, algoritme og hyperparametere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Bruke resultatet til å klassifisere ukjent data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497BC-67BC-8427-8BA1-3FCF577F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77BED6-2277-6690-898E-9CFDF8FB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348EE9-5E5E-FF41-F290-D7D39F76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619BA3-9285-5338-2220-B6CBF464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– preprosessering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7AC557-E147-90B0-56A5-3B05508F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868872"/>
          </a:xfrm>
        </p:spPr>
        <p:txBody>
          <a:bodyPr>
            <a:normAutofit fontScale="77500" lnSpcReduction="20000"/>
          </a:bodyPr>
          <a:lstStyle/>
          <a:p>
            <a:r>
              <a:rPr lang="nb-NO" b="1" dirty="0"/>
              <a:t>Dårlig data = dårlig modell </a:t>
            </a:r>
          </a:p>
          <a:p>
            <a:r>
              <a:rPr lang="nb-NO" dirty="0"/>
              <a:t>Datasett kan inneholde</a:t>
            </a:r>
          </a:p>
          <a:p>
            <a:pPr lvl="1"/>
            <a:r>
              <a:rPr lang="nb-NO" dirty="0"/>
              <a:t>Feil </a:t>
            </a:r>
          </a:p>
          <a:p>
            <a:pPr lvl="1"/>
            <a:r>
              <a:rPr lang="nb-NO" dirty="0"/>
              <a:t>Manglende verdier</a:t>
            </a:r>
          </a:p>
          <a:p>
            <a:pPr lvl="1"/>
            <a:r>
              <a:rPr lang="nb-NO" dirty="0" err="1"/>
              <a:t>Outliers</a:t>
            </a:r>
            <a:endParaRPr lang="nb-NO" dirty="0"/>
          </a:p>
          <a:p>
            <a:pPr lvl="1"/>
            <a:r>
              <a:rPr lang="nb-NO" dirty="0"/>
              <a:t>Inkonsistente verdier </a:t>
            </a:r>
          </a:p>
          <a:p>
            <a:pPr lvl="1"/>
            <a:r>
              <a:rPr lang="nb-NO" dirty="0"/>
              <a:t>Irrelevante verdier </a:t>
            </a:r>
          </a:p>
          <a:p>
            <a:r>
              <a:rPr lang="nb-NO" dirty="0"/>
              <a:t>Splitte variabler for mer informasjon</a:t>
            </a:r>
          </a:p>
          <a:p>
            <a:r>
              <a:rPr lang="nb-NO" dirty="0"/>
              <a:t>Dimensjonsreduksjon </a:t>
            </a:r>
          </a:p>
          <a:p>
            <a:r>
              <a:rPr lang="nb-NO" dirty="0"/>
              <a:t>Normalisering og skalering </a:t>
            </a:r>
          </a:p>
          <a:p>
            <a:r>
              <a:rPr lang="nb-NO" b="1" dirty="0"/>
              <a:t>God data = effektiv, generalisert og nøyaktig modell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306EA8A-7EE7-FD0A-3FF0-DCD61E5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4C05292-BF8A-020F-83C1-D2F5C1D6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B8AC64-5F26-4656-86A3-E1131C9B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8661A50-B806-C6C0-06E9-ED853F82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96" y="2108595"/>
            <a:ext cx="3744291" cy="15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6D94D0-E26E-0818-A67F-793FC73D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Maskinlæringsalgoritmer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FC6328-8AFD-7FDB-E633-3CE0F30B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Perceptron</a:t>
            </a:r>
            <a:endParaRPr lang="nb-NO" dirty="0"/>
          </a:p>
          <a:p>
            <a:r>
              <a:rPr lang="nb-NO" dirty="0" err="1"/>
              <a:t>Adaline</a:t>
            </a:r>
            <a:endParaRPr lang="nb-NO" dirty="0"/>
          </a:p>
          <a:p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</a:p>
          <a:p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machine</a:t>
            </a:r>
            <a:r>
              <a:rPr lang="nb-NO" dirty="0"/>
              <a:t> (SVM)</a:t>
            </a:r>
          </a:p>
          <a:p>
            <a:r>
              <a:rPr lang="nb-NO" dirty="0"/>
              <a:t>K-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neighbour</a:t>
            </a:r>
            <a:r>
              <a:rPr lang="nb-NO" dirty="0"/>
              <a:t> </a:t>
            </a:r>
          </a:p>
          <a:p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trees</a:t>
            </a:r>
            <a:endParaRPr lang="nb-NO" dirty="0"/>
          </a:p>
          <a:p>
            <a:r>
              <a:rPr lang="nb-NO" dirty="0"/>
              <a:t>Random </a:t>
            </a:r>
            <a:r>
              <a:rPr lang="nb-NO" dirty="0" err="1"/>
              <a:t>forest</a:t>
            </a:r>
            <a:r>
              <a:rPr lang="nb-NO" dirty="0"/>
              <a:t> </a:t>
            </a:r>
          </a:p>
          <a:p>
            <a:r>
              <a:rPr lang="nb-NO" dirty="0"/>
              <a:t>Forskjellige typer regresjon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63311D-4907-4B3B-4047-085A9864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8C0D38-D182-6E50-3BCB-77AA1AEF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ACCC9BA-7E3B-E70F-908B-50929A9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A7624-8C06-BD00-2782-42ECA48F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Hyperparametere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301581-D295-5040-74D1-9F879C76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Learning rate </a:t>
            </a:r>
          </a:p>
          <a:p>
            <a:r>
              <a:rPr lang="nb-NO" dirty="0"/>
              <a:t>Antall </a:t>
            </a:r>
            <a:r>
              <a:rPr lang="nb-NO" dirty="0" err="1"/>
              <a:t>epochs</a:t>
            </a:r>
            <a:r>
              <a:rPr lang="nb-NO" dirty="0"/>
              <a:t> </a:t>
            </a:r>
          </a:p>
          <a:p>
            <a:r>
              <a:rPr lang="nb-NO" dirty="0"/>
              <a:t>Regulariseringsparameter </a:t>
            </a:r>
          </a:p>
          <a:p>
            <a:r>
              <a:rPr lang="nb-NO" dirty="0" err="1"/>
              <a:t>Kerneltype</a:t>
            </a:r>
            <a:r>
              <a:rPr lang="nb-NO" dirty="0"/>
              <a:t> i SVM</a:t>
            </a:r>
          </a:p>
          <a:p>
            <a:r>
              <a:rPr lang="nb-NO" dirty="0"/>
              <a:t>Antall naboer i K-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neighbours</a:t>
            </a:r>
            <a:r>
              <a:rPr lang="nb-NO" dirty="0"/>
              <a:t> </a:t>
            </a:r>
          </a:p>
          <a:p>
            <a:r>
              <a:rPr lang="nb-NO" dirty="0"/>
              <a:t>Antall trær og maksimum dybde på trær i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trees</a:t>
            </a:r>
            <a:r>
              <a:rPr lang="nb-NO" dirty="0"/>
              <a:t> og random </a:t>
            </a:r>
            <a:r>
              <a:rPr lang="nb-NO" dirty="0" err="1"/>
              <a:t>forest</a:t>
            </a:r>
            <a:r>
              <a:rPr lang="nb-NO" dirty="0"/>
              <a:t> </a:t>
            </a:r>
          </a:p>
          <a:p>
            <a:r>
              <a:rPr lang="nb-NO" dirty="0"/>
              <a:t>...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C0800D-B615-6570-D5D1-6FA71BBD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2B4052-0B45-CCC0-0E8D-C3031AA9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3D610A-57B4-6B5C-00E8-04775D03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7900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2570</TotalTime>
  <Words>349</Words>
  <Application>Microsoft Macintosh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Elephant</vt:lpstr>
      <vt:lpstr>Univers Condensed</vt:lpstr>
      <vt:lpstr>MemoVTI</vt:lpstr>
      <vt:lpstr>Maskinlæring</vt:lpstr>
      <vt:lpstr>Hva skal vi gjøre i dag</vt:lpstr>
      <vt:lpstr>Hva er maskinlæring?</vt:lpstr>
      <vt:lpstr>Hva er maskinlæring?</vt:lpstr>
      <vt:lpstr>Maskinlæringsmodell</vt:lpstr>
      <vt:lpstr>Data – preprosessering </vt:lpstr>
      <vt:lpstr>Maskinlæringsalgoritmer </vt:lpstr>
      <vt:lpstr>Hyperparametere </vt:lpstr>
      <vt:lpstr>Adaline – Adaptive Linear Neuron</vt:lpstr>
      <vt:lpstr>Adaline - Data og vekter </vt:lpstr>
      <vt:lpstr>Adaline – Adaptive Linear Neuron</vt:lpstr>
      <vt:lpstr>Adaline – Adaptive Linear Neuron</vt:lpstr>
      <vt:lpstr>Adaline – Adaptive Linear Neuron</vt:lpstr>
      <vt:lpstr>Adaline – Adaptive Linear Neuron</vt:lpstr>
      <vt:lpstr>Dagens oppgave </vt:lpstr>
      <vt:lpstr>Tilbakemelding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Jorid Holmen</dc:creator>
  <cp:lastModifiedBy>Jorid Holmen</cp:lastModifiedBy>
  <cp:revision>21</cp:revision>
  <dcterms:created xsi:type="dcterms:W3CDTF">2024-02-20T15:45:28Z</dcterms:created>
  <dcterms:modified xsi:type="dcterms:W3CDTF">2024-03-19T10:37:25Z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2024-02-20T15:46:08Z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9943758d-f9f8-4c5e-a41d-a023992f0cd8</vt:lpwstr>
  </property>
  <property fmtid="{D5CDD505-2E9C-101B-9397-08002B2CF9AE}" pid="8" name="MSIP_Label_d0484126-3486-41a9-802e-7f1e2277276c_ContentBits">
    <vt:lpwstr>0</vt:lpwstr>
  </property>
</Properties>
</file>