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8"/>
  </p:notesMasterIdLst>
  <p:sldIdLst>
    <p:sldId id="261" r:id="rId2"/>
    <p:sldId id="263" r:id="rId3"/>
    <p:sldId id="272" r:id="rId4"/>
    <p:sldId id="268" r:id="rId5"/>
    <p:sldId id="270" r:id="rId6"/>
    <p:sldId id="260" r:id="rId7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7440" autoAdjust="0"/>
  </p:normalViewPr>
  <p:slideViewPr>
    <p:cSldViewPr>
      <p:cViewPr varScale="1">
        <p:scale>
          <a:sx n="158" d="100"/>
          <a:sy n="158" d="100"/>
        </p:scale>
        <p:origin x="19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202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04.01.2021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61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nledning logo og nav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/>
          <p:cNvGrpSpPr/>
          <p:nvPr userDrawn="1"/>
        </p:nvGrpSpPr>
        <p:grpSpPr>
          <a:xfrm>
            <a:off x="3528161" y="2571888"/>
            <a:ext cx="5137308" cy="1713601"/>
            <a:chOff x="3528161" y="2571888"/>
            <a:chExt cx="5137308" cy="1713601"/>
          </a:xfrm>
        </p:grpSpPr>
        <p:pic>
          <p:nvPicPr>
            <p:cNvPr id="2" name="Bilde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528161" y="2571888"/>
              <a:ext cx="2135791" cy="1713600"/>
            </a:xfrm>
            <a:prstGeom prst="rect">
              <a:avLst/>
            </a:prstGeom>
          </p:spPr>
        </p:pic>
        <p:pic>
          <p:nvPicPr>
            <p:cNvPr id="8" name="Bilde 7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2572510"/>
              <a:ext cx="2569469" cy="171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nledning animert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695325" y="2617200"/>
            <a:ext cx="10728675" cy="738664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695325" y="3502800"/>
            <a:ext cx="10728675" cy="36933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3956400"/>
            <a:ext cx="10728675" cy="3365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6" name="Plassholder f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10821600" y="406800"/>
            <a:ext cx="676800" cy="5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.</a:t>
            </a:r>
          </a:p>
        </p:txBody>
      </p:sp>
      <p:pic>
        <p:nvPicPr>
          <p:cNvPr id="3" name="Bild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695325" y="6264000"/>
            <a:ext cx="2743200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cxnSp>
        <p:nvCxnSpPr>
          <p:cNvPr id="10" name="Rett linje 9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med heldekkende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Klikk ikon for å sette inn heldekkende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1080135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94800" y="1800000"/>
            <a:ext cx="10801875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9532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2 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6382800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2200"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768000" y="2205000"/>
            <a:ext cx="10656000" cy="738664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551384" y="4077072"/>
            <a:ext cx="1224136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00" y="4051894"/>
            <a:ext cx="10692000" cy="232943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21600" y="406800"/>
            <a:ext cx="676800" cy="543014"/>
          </a:xfrm>
          <a:prstGeom prst="rect">
            <a:avLst/>
          </a:prstGeom>
        </p:spPr>
      </p:pic>
      <p:sp>
        <p:nvSpPr>
          <p:cNvPr id="2" name="Plassholder for bunn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22957" y="405000"/>
            <a:ext cx="673043" cy="540000"/>
          </a:xfrm>
          <a:prstGeom prst="rect">
            <a:avLst/>
          </a:prstGeom>
        </p:spPr>
      </p:pic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695325" y="6237000"/>
            <a:ext cx="10801350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7381200" y="6264000"/>
            <a:ext cx="41148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rgbClr val="009D7F"/>
                </a:solidFill>
              </a:defRPr>
            </a:lvl1pPr>
          </a:lstStyle>
          <a:p>
            <a:r>
              <a:rPr lang="nb-NO"/>
              <a:t>Norges miljø- og biovitenskapelige universitet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695325" y="6264000"/>
            <a:ext cx="27432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2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02- Databaser</a:t>
            </a:r>
          </a:p>
        </p:txBody>
      </p:sp>
      <p:sp>
        <p:nvSpPr>
          <p:cNvPr id="8" name="Undertit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TIN100</a:t>
            </a:r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13.11.2020</a:t>
            </a: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/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Database</a:t>
            </a:r>
          </a:p>
        </p:txBody>
      </p:sp>
      <p:pic>
        <p:nvPicPr>
          <p:cNvPr id="3074" name="Picture 2" descr="Database performance monitoring">
            <a:extLst>
              <a:ext uri="{FF2B5EF4-FFF2-40B4-BE49-F238E27FC236}">
                <a16:creationId xmlns:a16="http://schemas.microsoft.com/office/drawing/2014/main" id="{68367A0B-6958-482B-999B-04A43FE0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9725" y="1800000"/>
            <a:ext cx="3198150" cy="4140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lassholder for innhold 7"/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/>
          </a:bodyPr>
          <a:lstStyle/>
          <a:p>
            <a:r>
              <a:rPr lang="nb-NO" dirty="0"/>
              <a:t>Lagre data organisert</a:t>
            </a:r>
          </a:p>
          <a:p>
            <a:r>
              <a:rPr lang="nb-NO" dirty="0"/>
              <a:t>Mulig å huske data over flere kjøringer</a:t>
            </a:r>
          </a:p>
          <a:p>
            <a:r>
              <a:rPr lang="nb-NO" dirty="0"/>
              <a:t>Behandle store mengder data effektivt</a:t>
            </a:r>
          </a:p>
          <a:p>
            <a:pPr lvl="1"/>
            <a:r>
              <a:rPr lang="nb-NO" dirty="0"/>
              <a:t>Milliarder av rader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078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CFFA1D-CF01-4219-9A76-2E29B645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Relasjonsdatabaser</a:t>
            </a:r>
          </a:p>
        </p:txBody>
      </p:sp>
      <p:pic>
        <p:nvPicPr>
          <p:cNvPr id="8" name="Picture 2" descr="What is a Relational Database? Definition and FAQs | OmniSci">
            <a:extLst>
              <a:ext uri="{FF2B5EF4-FFF2-40B4-BE49-F238E27FC236}">
                <a16:creationId xmlns:a16="http://schemas.microsoft.com/office/drawing/2014/main" id="{4B3CBB32-556B-430E-B86D-55A78786A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800" y="2656479"/>
            <a:ext cx="5112000" cy="242704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6CE19D2-A6BF-482F-823F-592B5882BDC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/>
          </a:bodyPr>
          <a:lstStyle/>
          <a:p>
            <a:r>
              <a:rPr lang="nb-NO" dirty="0"/>
              <a:t>Rader, kolonner og tabeller</a:t>
            </a:r>
          </a:p>
          <a:p>
            <a:r>
              <a:rPr lang="nb-NO" dirty="0"/>
              <a:t>Relasjon mellom ulike tabeller</a:t>
            </a:r>
          </a:p>
          <a:p>
            <a:r>
              <a:rPr lang="nb-NO" dirty="0"/>
              <a:t>Primærnøkler</a:t>
            </a:r>
          </a:p>
          <a:p>
            <a:r>
              <a:rPr lang="nb-NO" dirty="0"/>
              <a:t>Effektiv spørring med SQL</a:t>
            </a:r>
          </a:p>
          <a:p>
            <a:r>
              <a:rPr lang="nb-NO" dirty="0"/>
              <a:t>RDBMS:</a:t>
            </a:r>
          </a:p>
          <a:p>
            <a:pPr lvl="1"/>
            <a:r>
              <a:rPr lang="nb-NO" dirty="0" err="1"/>
              <a:t>PostgreSQL</a:t>
            </a:r>
            <a:endParaRPr lang="nb-NO" dirty="0"/>
          </a:p>
          <a:p>
            <a:pPr lvl="1"/>
            <a:r>
              <a:rPr lang="nb-NO" dirty="0"/>
              <a:t>MySQL</a:t>
            </a:r>
          </a:p>
          <a:p>
            <a:pPr lvl="1"/>
            <a:r>
              <a:rPr lang="nb-NO" dirty="0" err="1"/>
              <a:t>SQLite</a:t>
            </a:r>
            <a:endParaRPr lang="nb-NO" dirty="0"/>
          </a:p>
          <a:p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12FF20-0F1D-4C45-8B13-49BAE155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0EF712-C3E6-4B27-B710-A36F402C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844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196EA8-5155-4473-9180-3CBE8A34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45000"/>
            <a:ext cx="9588000" cy="533642"/>
          </a:xfrm>
        </p:spPr>
        <p:txBody>
          <a:bodyPr wrap="none" anchor="ctr">
            <a:normAutofit/>
          </a:bodyPr>
          <a:lstStyle/>
          <a:p>
            <a:r>
              <a:rPr lang="nb-NO" dirty="0"/>
              <a:t>SQL</a:t>
            </a:r>
          </a:p>
        </p:txBody>
      </p:sp>
      <p:pic>
        <p:nvPicPr>
          <p:cNvPr id="4" name="Picture 2" descr="SQL Queries with Parameters: Support for SQL Templates in DatabaseSpy -  Altova Blog">
            <a:extLst>
              <a:ext uri="{FF2B5EF4-FFF2-40B4-BE49-F238E27FC236}">
                <a16:creationId xmlns:a16="http://schemas.microsoft.com/office/drawing/2014/main" id="{6E7F7E0B-22D9-4BC2-80F4-6E3729EC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2800" y="2818108"/>
            <a:ext cx="5112000" cy="210378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A81B55-D37A-4725-B601-106417A5706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6375" y="1800000"/>
            <a:ext cx="5112000" cy="4140000"/>
          </a:xfrm>
        </p:spPr>
        <p:txBody>
          <a:bodyPr>
            <a:normAutofit/>
          </a:bodyPr>
          <a:lstStyle/>
          <a:p>
            <a:r>
              <a:rPr lang="nb-NO" dirty="0"/>
              <a:t>«</a:t>
            </a:r>
            <a:r>
              <a:rPr lang="nb-NO" dirty="0" err="1"/>
              <a:t>Structured</a:t>
            </a:r>
            <a:r>
              <a:rPr lang="nb-NO" dirty="0"/>
              <a:t> Query Language» </a:t>
            </a:r>
          </a:p>
          <a:p>
            <a:r>
              <a:rPr lang="nb-NO" dirty="0"/>
              <a:t>ISO-standard</a:t>
            </a:r>
          </a:p>
          <a:p>
            <a:r>
              <a:rPr lang="nb-NO" dirty="0"/>
              <a:t>Brukes i RDBMS</a:t>
            </a:r>
          </a:p>
          <a:p>
            <a:r>
              <a:rPr lang="nb-NO" dirty="0"/>
              <a:t>Mange fallgruver</a:t>
            </a:r>
          </a:p>
          <a:p>
            <a:pPr lvl="1"/>
            <a:endParaRPr lang="nb-NO" dirty="0"/>
          </a:p>
          <a:p>
            <a:endParaRPr lang="nb-NO" dirty="0"/>
          </a:p>
          <a:p>
            <a:r>
              <a:rPr lang="nb-NO" dirty="0"/>
              <a:t>Link:</a:t>
            </a:r>
          </a:p>
          <a:p>
            <a:pPr lvl="1"/>
            <a:r>
              <a:rPr lang="nb-NO" dirty="0"/>
              <a:t>https://www.w3schools.com/sql/</a:t>
            </a:r>
          </a:p>
          <a:p>
            <a:pPr marL="468000" lvl="1" indent="0">
              <a:buNone/>
            </a:pPr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34AED0-6202-43CC-BA2C-0A29EA58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1200" y="6264000"/>
            <a:ext cx="41148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D50022-1C1A-4973-8390-D668535A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325" y="6264000"/>
            <a:ext cx="27432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79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AD1D0C-E7CC-4BF3-B144-4E4FE9D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SQLite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8943DFF-9A7B-4AD9-B37D-39A1F09052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5325" y="1478642"/>
            <a:ext cx="11015625" cy="4140000"/>
          </a:xfrm>
        </p:spPr>
        <p:txBody>
          <a:bodyPr/>
          <a:lstStyle/>
          <a:p>
            <a:r>
              <a:rPr lang="nb-NO" dirty="0"/>
              <a:t>RDBMS </a:t>
            </a:r>
          </a:p>
          <a:p>
            <a:r>
              <a:rPr lang="nb-NO" dirty="0"/>
              <a:t>Krever ikke et egen programvare</a:t>
            </a:r>
          </a:p>
          <a:p>
            <a:r>
              <a:rPr lang="nb-NO" dirty="0"/>
              <a:t>.sqlite3, .db</a:t>
            </a:r>
          </a:p>
          <a:p>
            <a:r>
              <a:rPr lang="nb-NO" dirty="0"/>
              <a:t>Enklere enn f. eks </a:t>
            </a:r>
            <a:r>
              <a:rPr lang="nb-NO" dirty="0" err="1"/>
              <a:t>PostgresSQL</a:t>
            </a:r>
            <a:endParaRPr lang="nb-NO" dirty="0"/>
          </a:p>
          <a:p>
            <a:r>
              <a:rPr lang="nb-NO" dirty="0"/>
              <a:t>Ukryptert</a:t>
            </a:r>
          </a:p>
          <a:p>
            <a:r>
              <a:rPr lang="nb-NO" dirty="0"/>
              <a:t>Mobilapplikasjoner</a:t>
            </a:r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79A035-3127-48E1-A485-F66DFEBF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Norges miljø- og biovitenskapelige universitet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961E0A-D643-4603-B095-014252F6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64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med bunntekst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Arial</vt:lpstr>
      <vt:lpstr>Calibri</vt:lpstr>
      <vt:lpstr>NMBU 16:9 med bunntekst</vt:lpstr>
      <vt:lpstr>02- Databaser</vt:lpstr>
      <vt:lpstr>Database</vt:lpstr>
      <vt:lpstr>Relasjonsdatabaser</vt:lpstr>
      <vt:lpstr>SQL</vt:lpstr>
      <vt:lpstr>SQLite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2021-01-04T01:40:03Z</dcterms:created>
  <dcterms:modified xsi:type="dcterms:W3CDTF">2021-01-04T03:26:23Z</dcterms:modified>
</cp:coreProperties>
</file>