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706" r:id="rId1"/>
  </p:sldMasterIdLst>
  <p:notesMasterIdLst>
    <p:notesMasterId r:id="rId10"/>
  </p:notesMasterIdLst>
  <p:sldIdLst>
    <p:sldId id="261" r:id="rId2"/>
    <p:sldId id="263" r:id="rId3"/>
    <p:sldId id="268" r:id="rId4"/>
    <p:sldId id="271" r:id="rId5"/>
    <p:sldId id="269" r:id="rId6"/>
    <p:sldId id="267" r:id="rId7"/>
    <p:sldId id="270" r:id="rId8"/>
    <p:sldId id="260" r:id="rId9"/>
  </p:sldIdLst>
  <p:sldSz cx="12192000" cy="6858000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7440" autoAdjust="0"/>
  </p:normalViewPr>
  <p:slideViewPr>
    <p:cSldViewPr>
      <p:cViewPr varScale="1">
        <p:scale>
          <a:sx n="158" d="100"/>
          <a:sy n="158" d="100"/>
        </p:scale>
        <p:origin x="19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9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013BB-223A-4A7A-A9B6-504A14290792}" type="datetimeFigureOut">
              <a:rPr lang="nb-NO" smtClean="0"/>
              <a:t>04.01.2021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BF349-27A5-44C1-8C69-2C3879FAD2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56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161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nnledning logo og nav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 userDrawn="1"/>
        </p:nvGrpSpPr>
        <p:grpSpPr>
          <a:xfrm>
            <a:off x="3528161" y="2571888"/>
            <a:ext cx="5137308" cy="1713601"/>
            <a:chOff x="3528161" y="2571888"/>
            <a:chExt cx="5137308" cy="1713601"/>
          </a:xfrm>
        </p:grpSpPr>
        <p:pic>
          <p:nvPicPr>
            <p:cNvPr id="2" name="Bilde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528161" y="2571888"/>
              <a:ext cx="2135791" cy="1713600"/>
            </a:xfrm>
            <a:prstGeom prst="rect">
              <a:avLst/>
            </a:prstGeom>
          </p:spPr>
        </p:pic>
        <p:pic>
          <p:nvPicPr>
            <p:cNvPr id="8" name="Bilde 7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96000" y="2572510"/>
              <a:ext cx="2569469" cy="1712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365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nledning animert logo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2365579"/>
            <a:ext cx="2520000" cy="21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ctrTitle"/>
          </p:nvPr>
        </p:nvSpPr>
        <p:spPr>
          <a:xfrm>
            <a:off x="695325" y="2617200"/>
            <a:ext cx="10728675" cy="738664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2" name="Undertittel 2"/>
          <p:cNvSpPr>
            <a:spLocks noGrp="1"/>
          </p:cNvSpPr>
          <p:nvPr>
            <p:ph type="subTitle" idx="1"/>
          </p:nvPr>
        </p:nvSpPr>
        <p:spPr>
          <a:xfrm>
            <a:off x="695325" y="3502800"/>
            <a:ext cx="10728675" cy="36933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14" name="Plassholder for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3956400"/>
            <a:ext cx="10728675" cy="3365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</a:t>
            </a:r>
          </a:p>
        </p:txBody>
      </p:sp>
      <p:sp>
        <p:nvSpPr>
          <p:cNvPr id="6" name="Plassholder for tekst 6"/>
          <p:cNvSpPr>
            <a:spLocks noGrp="1"/>
          </p:cNvSpPr>
          <p:nvPr>
            <p:ph type="body" sz="quarter" idx="12" hasCustomPrompt="1"/>
          </p:nvPr>
        </p:nvSpPr>
        <p:spPr>
          <a:xfrm>
            <a:off x="10821600" y="406800"/>
            <a:ext cx="676800" cy="54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.</a:t>
            </a:r>
          </a:p>
        </p:txBody>
      </p:sp>
      <p:pic>
        <p:nvPicPr>
          <p:cNvPr id="3" name="Bild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21600" y="406800"/>
            <a:ext cx="676800" cy="543014"/>
          </a:xfrm>
          <a:prstGeom prst="rect">
            <a:avLst/>
          </a:prstGeom>
        </p:spPr>
      </p:pic>
      <p:sp>
        <p:nvSpPr>
          <p:cNvPr id="7" name="Plassholder for lysbildenummer 6"/>
          <p:cNvSpPr>
            <a:spLocks noGrp="1"/>
          </p:cNvSpPr>
          <p:nvPr>
            <p:ph type="sldNum" sz="quarter" idx="11"/>
          </p:nvPr>
        </p:nvSpPr>
        <p:spPr>
          <a:xfrm>
            <a:off x="695325" y="6264000"/>
            <a:ext cx="2743200" cy="203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b-NO"/>
              <a:t>Norges miljø- og biovitenskapelige universitet</a:t>
            </a:r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14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med heldekkende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tIns="864000" anchor="ctr" anchorCtr="1"/>
          <a:lstStyle>
            <a:lvl1pPr marL="0" indent="0">
              <a:buNone/>
              <a:defRPr/>
            </a:lvl1pPr>
          </a:lstStyle>
          <a:p>
            <a:r>
              <a:rPr lang="nb-NO"/>
              <a:t>Klikk ikon for å sette inn heldekkende bilde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5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009D7F"/>
                </a:solidFill>
              </a:defRPr>
            </a:lvl1pPr>
          </a:lstStyle>
          <a:p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9"/>
          <p:cNvSpPr>
            <a:spLocks noGrp="1"/>
          </p:cNvSpPr>
          <p:nvPr>
            <p:ph type="sldNum" sz="quarter" idx="4"/>
          </p:nvPr>
        </p:nvSpPr>
        <p:spPr>
          <a:xfrm>
            <a:off x="695325" y="6264000"/>
            <a:ext cx="2743200" cy="2031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009D7F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22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1080135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44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3" name="Rett linje 2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1270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694800" y="1800000"/>
            <a:ext cx="10801875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304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68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2 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90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/>
          <p:cNvSpPr>
            <a:spLocks noGrp="1"/>
          </p:cNvSpPr>
          <p:nvPr>
            <p:ph type="ctrTitle"/>
          </p:nvPr>
        </p:nvSpPr>
        <p:spPr>
          <a:xfrm>
            <a:off x="768000" y="2205000"/>
            <a:ext cx="10656000" cy="738664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4" name="TekstSylinder 3"/>
          <p:cNvSpPr txBox="1"/>
          <p:nvPr userDrawn="1"/>
        </p:nvSpPr>
        <p:spPr>
          <a:xfrm>
            <a:off x="551384" y="4077072"/>
            <a:ext cx="1224136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00" y="4051894"/>
            <a:ext cx="10692000" cy="2329434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21600" y="406800"/>
            <a:ext cx="676800" cy="543014"/>
          </a:xfrm>
          <a:prstGeom prst="rect">
            <a:avLst/>
          </a:prstGeom>
        </p:spPr>
      </p:pic>
      <p:sp>
        <p:nvSpPr>
          <p:cNvPr id="2" name="Plassholder for bunn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741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822957" y="405000"/>
            <a:ext cx="673043" cy="540000"/>
          </a:xfrm>
          <a:prstGeom prst="rect">
            <a:avLst/>
          </a:prstGeom>
        </p:spPr>
      </p:pic>
      <p:sp>
        <p:nvSpPr>
          <p:cNvPr id="8" name="Plassholder for tittel 7"/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4" name="Rett linje 3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009D7F"/>
                </a:solidFill>
              </a:defRPr>
            </a:lvl1pPr>
          </a:lstStyle>
          <a:p>
            <a:r>
              <a:rPr lang="nb-NO"/>
              <a:t>Norges miljø- og biovitenskapelige universitet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4"/>
          </p:nvPr>
        </p:nvSpPr>
        <p:spPr>
          <a:xfrm>
            <a:off x="695325" y="6264000"/>
            <a:ext cx="2743200" cy="2031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009D7F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149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2" r:id="rId4"/>
    <p:sldLayoutId id="2147483720" r:id="rId5"/>
    <p:sldLayoutId id="2147483724" r:id="rId6"/>
    <p:sldLayoutId id="2147483721" r:id="rId7"/>
    <p:sldLayoutId id="2147483723" r:id="rId8"/>
    <p:sldLayoutId id="214748372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009D7F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6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2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eveloper.dnb.n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fulapi.ne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sbook.com/2015/04/json-tutorial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01- Introduksjon til API-er</a:t>
            </a:r>
          </a:p>
        </p:txBody>
      </p:sp>
      <p:sp>
        <p:nvSpPr>
          <p:cNvPr id="8" name="Undertit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TIN100</a:t>
            </a:r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13.11.2020</a:t>
            </a:r>
          </a:p>
        </p:txBody>
      </p:sp>
      <p:sp>
        <p:nvSpPr>
          <p:cNvPr id="10" name="Plassholder for tekst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</p:spTree>
    <p:extLst>
      <p:ext uri="{BB962C8B-B14F-4D97-AF65-F5344CB8AC3E}">
        <p14:creationId xmlns:p14="http://schemas.microsoft.com/office/powerpoint/2010/main" val="262636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</p:spPr>
        <p:txBody>
          <a:bodyPr wrap="none" anchor="ctr">
            <a:normAutofit/>
          </a:bodyPr>
          <a:lstStyle/>
          <a:p>
            <a:r>
              <a:rPr lang="nb-NO" dirty="0"/>
              <a:t>API</a:t>
            </a:r>
          </a:p>
        </p:txBody>
      </p:sp>
      <p:pic>
        <p:nvPicPr>
          <p:cNvPr id="2050" name="Picture 2" descr="How to create your own little Restful Web API without getting lost in the  process — Part 1 | by Gabry Martinez | Medium">
            <a:extLst>
              <a:ext uri="{FF2B5EF4-FFF2-40B4-BE49-F238E27FC236}">
                <a16:creationId xmlns:a16="http://schemas.microsoft.com/office/drawing/2014/main" id="{17B114A5-5A3D-42DE-9114-ABF7E83E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2800" y="3135150"/>
            <a:ext cx="5112000" cy="14697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lassholder for innhold 7"/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</p:spPr>
        <p:txBody>
          <a:bodyPr>
            <a:normAutofit/>
          </a:bodyPr>
          <a:lstStyle/>
          <a:p>
            <a:r>
              <a:rPr lang="nb-NO" dirty="0"/>
              <a:t>«Application Programming Interface» </a:t>
            </a:r>
          </a:p>
          <a:p>
            <a:pPr lvl="1"/>
            <a:r>
              <a:rPr lang="nb-NO" dirty="0"/>
              <a:t>Grensesnitt for kommunikasjon</a:t>
            </a:r>
          </a:p>
          <a:p>
            <a:r>
              <a:rPr lang="nb-NO" dirty="0"/>
              <a:t>Åpne opp programvare</a:t>
            </a:r>
          </a:p>
          <a:p>
            <a:r>
              <a:rPr lang="nb-NO" dirty="0"/>
              <a:t>Web API-er</a:t>
            </a:r>
          </a:p>
          <a:p>
            <a:pPr lvl="1"/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7381200" y="6264000"/>
            <a:ext cx="41148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95325" y="6264000"/>
            <a:ext cx="27432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078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196EA8-5155-4473-9180-3CBE8A34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</p:spPr>
        <p:txBody>
          <a:bodyPr wrap="none" anchor="ctr">
            <a:normAutofit/>
          </a:bodyPr>
          <a:lstStyle/>
          <a:p>
            <a:r>
              <a:rPr lang="nb-NO" dirty="0"/>
              <a:t>Eksempler</a:t>
            </a:r>
          </a:p>
        </p:txBody>
      </p:sp>
      <p:pic>
        <p:nvPicPr>
          <p:cNvPr id="2050" name="Picture 2" descr="Disruptive Engineering - Neste generasjon trafikkdata">
            <a:extLst>
              <a:ext uri="{FF2B5EF4-FFF2-40B4-BE49-F238E27FC236}">
                <a16:creationId xmlns:a16="http://schemas.microsoft.com/office/drawing/2014/main" id="{7BC9B012-DC3D-4D86-A4F6-D126A1C03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2800" y="2413080"/>
            <a:ext cx="5112000" cy="29138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BA81B55-D37A-4725-B601-106417A5706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293000"/>
          </a:xfrm>
        </p:spPr>
        <p:txBody>
          <a:bodyPr>
            <a:normAutofit/>
          </a:bodyPr>
          <a:lstStyle/>
          <a:p>
            <a:r>
              <a:rPr lang="nb-NO" dirty="0"/>
              <a:t>PSD2 (Open Banking)</a:t>
            </a:r>
          </a:p>
          <a:p>
            <a:pPr lvl="1"/>
            <a:r>
              <a:rPr lang="nb-NO" dirty="0"/>
              <a:t>Kommunikasjon mellom banker</a:t>
            </a:r>
          </a:p>
          <a:p>
            <a:pPr lvl="1"/>
            <a:r>
              <a:rPr lang="nb-NO" dirty="0">
                <a:hlinkClick r:id="rId4"/>
              </a:rPr>
              <a:t>https://developer.dnb.no/</a:t>
            </a:r>
            <a:endParaRPr lang="nb-NO" dirty="0"/>
          </a:p>
          <a:p>
            <a:pPr lvl="1"/>
            <a:r>
              <a:rPr lang="nb-NO" dirty="0"/>
              <a:t>https://psd2.snn.no/portal-sandbox/product</a:t>
            </a:r>
          </a:p>
          <a:p>
            <a:r>
              <a:rPr lang="nb-NO" dirty="0"/>
              <a:t>Trafikkdata (</a:t>
            </a:r>
            <a:r>
              <a:rPr lang="nb-NO" dirty="0" err="1"/>
              <a:t>Disruptive</a:t>
            </a:r>
            <a:r>
              <a:rPr lang="nb-NO" dirty="0"/>
              <a:t> Engineering)</a:t>
            </a:r>
          </a:p>
          <a:p>
            <a:pPr lvl="1"/>
            <a:r>
              <a:rPr lang="nb-NO" dirty="0"/>
              <a:t>Salg av data</a:t>
            </a:r>
          </a:p>
          <a:p>
            <a:pPr marL="468000" lvl="1" indent="0">
              <a:buNone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534AED0-6202-43CC-BA2C-0A29EA58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81200" y="6264000"/>
            <a:ext cx="41148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3D50022-1C1A-4973-8390-D668535A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5" y="6264000"/>
            <a:ext cx="27432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079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CAC4A5-25D0-4945-9861-B5E7F466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</p:spPr>
        <p:txBody>
          <a:bodyPr wrap="none" anchor="ctr">
            <a:normAutofit fontScale="90000"/>
          </a:bodyPr>
          <a:lstStyle/>
          <a:p>
            <a:r>
              <a:rPr lang="nb-NO" dirty="0"/>
              <a:t>Nettleseren i aksjon</a:t>
            </a:r>
            <a:br>
              <a:rPr lang="nb-NO" dirty="0"/>
            </a:br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B741F35C-B3C7-4162-8802-41EAA25B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71" y="1800000"/>
            <a:ext cx="4587257" cy="4140000"/>
          </a:xfrm>
          <a:prstGeom prst="rect">
            <a:avLst/>
          </a:prstGeom>
          <a:noFill/>
        </p:spPr>
      </p:pic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1681CB-EB5E-407E-B341-5E64BFF0DFD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381200" y="6264000"/>
            <a:ext cx="41148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667897D-475A-4A66-960E-08922E69F1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95325" y="6264000"/>
            <a:ext cx="27432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3</a:t>
            </a:fld>
            <a:endParaRPr lang="nb-NO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9108DA3-01AA-4BFF-9364-BB758B83C2D4}"/>
              </a:ext>
            </a:extLst>
          </p:cNvPr>
          <p:cNvSpPr/>
          <p:nvPr/>
        </p:nvSpPr>
        <p:spPr>
          <a:xfrm>
            <a:off x="768000" y="1478642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Chrome: </a:t>
            </a:r>
            <a:r>
              <a:rPr lang="nb-NO" dirty="0" err="1"/>
              <a:t>CTRL+Shift+J</a:t>
            </a:r>
            <a:r>
              <a:rPr lang="nb-NO" dirty="0"/>
              <a:t>, «Network», F5</a:t>
            </a:r>
          </a:p>
        </p:txBody>
      </p:sp>
      <p:pic>
        <p:nvPicPr>
          <p:cNvPr id="13" name="Plassholder for innhold 12">
            <a:extLst>
              <a:ext uri="{FF2B5EF4-FFF2-40B4-BE49-F238E27FC236}">
                <a16:creationId xmlns:a16="http://schemas.microsoft.com/office/drawing/2014/main" id="{74FFF810-4A1A-45D6-9FB9-264EE6A4A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325" y="2047120"/>
            <a:ext cx="5111750" cy="364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F61A5E-6E29-44F0-BB4C-76103F27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</p:spPr>
        <p:txBody>
          <a:bodyPr wrap="none" anchor="ctr">
            <a:normAutofit/>
          </a:bodyPr>
          <a:lstStyle/>
          <a:p>
            <a:r>
              <a:rPr lang="nb-NO" dirty="0"/>
              <a:t>REST</a:t>
            </a:r>
          </a:p>
        </p:txBody>
      </p:sp>
      <p:pic>
        <p:nvPicPr>
          <p:cNvPr id="1026" name="Picture 2" descr="What is REST API | PHPenthusiast">
            <a:extLst>
              <a:ext uri="{FF2B5EF4-FFF2-40B4-BE49-F238E27FC236}">
                <a16:creationId xmlns:a16="http://schemas.microsoft.com/office/drawing/2014/main" id="{E92EE911-7BFC-4D63-A76C-776DA0108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2800" y="2841207"/>
            <a:ext cx="5112000" cy="205758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9BAB66F-5EE6-4741-B683-27292D9D86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</p:spPr>
        <p:txBody>
          <a:bodyPr>
            <a:normAutofit fontScale="92500"/>
          </a:bodyPr>
          <a:lstStyle/>
          <a:p>
            <a:r>
              <a:rPr lang="nb-NO" dirty="0"/>
              <a:t>«</a:t>
            </a:r>
            <a:r>
              <a:rPr lang="nb-NO" dirty="0" err="1"/>
              <a:t>Representational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transfer»</a:t>
            </a:r>
          </a:p>
          <a:p>
            <a:r>
              <a:rPr lang="nb-NO" dirty="0"/>
              <a:t>Arkitekturstil</a:t>
            </a:r>
          </a:p>
          <a:p>
            <a:pPr lvl="1"/>
            <a:r>
              <a:rPr lang="nb-NO" dirty="0"/>
              <a:t>Klient og server</a:t>
            </a:r>
          </a:p>
          <a:p>
            <a:pPr lvl="1"/>
            <a:r>
              <a:rPr lang="nb-NO" dirty="0"/>
              <a:t>«</a:t>
            </a:r>
            <a:r>
              <a:rPr lang="nb-NO" dirty="0" err="1"/>
              <a:t>Stateless</a:t>
            </a:r>
            <a:r>
              <a:rPr lang="nb-NO" dirty="0"/>
              <a:t>»</a:t>
            </a:r>
          </a:p>
          <a:p>
            <a:pPr lvl="1"/>
            <a:endParaRPr lang="nb-NO" dirty="0"/>
          </a:p>
          <a:p>
            <a:r>
              <a:rPr lang="nb-NO" dirty="0"/>
              <a:t>Link:</a:t>
            </a:r>
          </a:p>
          <a:p>
            <a:pPr marL="468000" lvl="1" indent="0">
              <a:buNone/>
            </a:pPr>
            <a:r>
              <a:rPr lang="nb-NO" dirty="0">
                <a:hlinkClick r:id="rId3"/>
              </a:rPr>
              <a:t>https://restfulapi.net/</a:t>
            </a:r>
            <a:endParaRPr lang="nb-NO" dirty="0"/>
          </a:p>
          <a:p>
            <a:pPr marL="468000" lvl="1" indent="0">
              <a:buNone/>
            </a:pPr>
            <a:r>
              <a:rPr lang="nb-NO" dirty="0"/>
              <a:t>https://restfulapi.net/http-status-codes/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EE1A36-A80D-49BB-83B6-A428B41F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81200" y="6264000"/>
            <a:ext cx="41148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39557EA-F990-4BC5-BBC0-05EF5EBC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5" y="6264000"/>
            <a:ext cx="27432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941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JSON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383625" y="1053000"/>
            <a:ext cx="5112000" cy="4140000"/>
          </a:xfrm>
        </p:spPr>
        <p:txBody>
          <a:bodyPr/>
          <a:lstStyle/>
          <a:p>
            <a:pPr marL="468000" lvl="1" indent="0">
              <a:buNone/>
            </a:pPr>
            <a:r>
              <a:rPr lang="nb-NO" dirty="0"/>
              <a:t>{</a:t>
            </a:r>
          </a:p>
          <a:p>
            <a:pPr marL="468000" lvl="1" indent="0">
              <a:buNone/>
            </a:pPr>
            <a:r>
              <a:rPr lang="nb-NO" dirty="0"/>
              <a:t>	person: {</a:t>
            </a:r>
          </a:p>
          <a:p>
            <a:pPr marL="468000" lvl="1" indent="0">
              <a:buNone/>
            </a:pPr>
            <a:r>
              <a:rPr lang="nb-NO" dirty="0"/>
              <a:t>		navn: Jørgen, </a:t>
            </a:r>
          </a:p>
          <a:p>
            <a:pPr marL="468000" lvl="1" indent="0">
              <a:buNone/>
            </a:pPr>
            <a:r>
              <a:rPr lang="nb-NO" dirty="0"/>
              <a:t>		alder: 22</a:t>
            </a:r>
          </a:p>
          <a:p>
            <a:pPr marL="468000" lvl="1" indent="0">
              <a:buNone/>
            </a:pPr>
            <a:r>
              <a:rPr lang="nb-NO" dirty="0"/>
              <a:t>		},</a:t>
            </a:r>
          </a:p>
          <a:p>
            <a:pPr marL="468000" lvl="1" indent="0">
              <a:buNone/>
            </a:pPr>
            <a:r>
              <a:rPr lang="nb-NO" dirty="0"/>
              <a:t>	person: {</a:t>
            </a:r>
          </a:p>
          <a:p>
            <a:pPr marL="468000" lvl="1" indent="0">
              <a:buNone/>
            </a:pPr>
            <a:r>
              <a:rPr lang="nb-NO" dirty="0"/>
              <a:t>		navn: Ole, </a:t>
            </a:r>
          </a:p>
          <a:p>
            <a:pPr marL="468000" lvl="1" indent="0">
              <a:buNone/>
            </a:pPr>
            <a:r>
              <a:rPr lang="nb-NO" dirty="0"/>
              <a:t>		alder: 21</a:t>
            </a:r>
          </a:p>
          <a:p>
            <a:pPr marL="468000" lvl="1" indent="0">
              <a:buNone/>
            </a:pPr>
            <a:r>
              <a:rPr lang="nb-NO" dirty="0"/>
              <a:t>		}</a:t>
            </a:r>
          </a:p>
          <a:p>
            <a:pPr marL="468000" lvl="1" indent="0">
              <a:buNone/>
            </a:pPr>
            <a:r>
              <a:rPr lang="nb-NO" dirty="0"/>
              <a:t>}</a:t>
            </a:r>
          </a:p>
          <a:p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nb-NO" dirty="0"/>
              <a:t>JavaScript Object </a:t>
            </a:r>
            <a:r>
              <a:rPr lang="nb-NO" dirty="0" err="1"/>
              <a:t>Notation</a:t>
            </a:r>
            <a:endParaRPr lang="nb-NO" dirty="0"/>
          </a:p>
          <a:p>
            <a:r>
              <a:rPr lang="nb-NO" dirty="0"/>
              <a:t>Erstattet XML</a:t>
            </a:r>
          </a:p>
          <a:p>
            <a:r>
              <a:rPr lang="nb-NO" dirty="0"/>
              <a:t>navn/verdi-par</a:t>
            </a:r>
          </a:p>
          <a:p>
            <a:endParaRPr lang="nb-NO" dirty="0"/>
          </a:p>
          <a:p>
            <a:r>
              <a:rPr lang="nb-NO" dirty="0"/>
              <a:t>Link:</a:t>
            </a:r>
          </a:p>
          <a:p>
            <a:r>
              <a:rPr lang="nb-NO" dirty="0">
                <a:hlinkClick r:id="rId2"/>
              </a:rPr>
              <a:t>https://beginnersbook.com/2015/04/json-tutorial/</a:t>
            </a:r>
            <a:endParaRPr lang="nb-NO" dirty="0"/>
          </a:p>
          <a:p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447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AD1D0C-E7CC-4BF3-B144-4E4FE9D2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Eksempel med Python</a:t>
            </a:r>
            <a:br>
              <a:rPr lang="nb-NO" dirty="0"/>
            </a:br>
            <a:r>
              <a:rPr lang="nb-NO" sz="1300" dirty="0"/>
              <a:t>01_api/Valuta_api/valuta_request.py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8943DFF-9A7B-4AD9-B37D-39A1F09052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5325" y="1478642"/>
            <a:ext cx="11015625" cy="4140000"/>
          </a:xfrm>
        </p:spPr>
        <p:txBody>
          <a:bodyPr/>
          <a:lstStyle/>
          <a:p>
            <a:pPr marL="0" indent="0">
              <a:buNone/>
            </a:pPr>
            <a:r>
              <a:rPr lang="nb-NO" sz="1600" dirty="0">
                <a:solidFill>
                  <a:srgbClr val="9872A2"/>
                </a:solidFill>
                <a:latin typeface="Consolas" panose="020B0609020204030204" pitchFamily="49" charset="0"/>
              </a:rPr>
              <a:t>import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nb-NO" sz="1600" dirty="0" err="1">
                <a:solidFill>
                  <a:srgbClr val="9B0000"/>
                </a:solidFill>
                <a:latin typeface="Consolas" panose="020B0609020204030204" pitchFamily="49" charset="0"/>
              </a:rPr>
              <a:t>requests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endParaRPr lang="nb-NO" sz="1600" i="1" dirty="0">
              <a:solidFill>
                <a:srgbClr val="6089B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600" dirty="0">
                <a:solidFill>
                  <a:srgbClr val="6089B4"/>
                </a:solidFill>
                <a:latin typeface="Consolas" panose="020B0609020204030204" pitchFamily="49" charset="0"/>
              </a:rPr>
              <a:t>valuta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nb-NO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nb-NO" sz="1600" dirty="0">
                <a:solidFill>
                  <a:srgbClr val="9AA83A"/>
                </a:solidFill>
                <a:latin typeface="Consolas" panose="020B0609020204030204" pitchFamily="49" charset="0"/>
              </a:rPr>
              <a:t>"NOK"</a:t>
            </a:r>
            <a:endParaRPr lang="nb-NO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res_nok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nb-NO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nb-NO" sz="1600" dirty="0" err="1">
                <a:solidFill>
                  <a:srgbClr val="9B0000"/>
                </a:solidFill>
                <a:latin typeface="Consolas" panose="020B0609020204030204" pitchFamily="49" charset="0"/>
              </a:rPr>
              <a:t>requests</a:t>
            </a:r>
            <a:r>
              <a:rPr lang="nb-NO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nb-NO" sz="1600" dirty="0" err="1">
                <a:solidFill>
                  <a:srgbClr val="CE6700"/>
                </a:solidFill>
                <a:latin typeface="Consolas" panose="020B0609020204030204" pitchFamily="49" charset="0"/>
              </a:rPr>
              <a:t>get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nb-NO" sz="1600" dirty="0">
                <a:solidFill>
                  <a:srgbClr val="9AA83A"/>
                </a:solidFill>
                <a:latin typeface="Consolas" panose="020B0609020204030204" pitchFamily="49" charset="0"/>
              </a:rPr>
              <a:t>'https://api.exchangeratesapi.io/latest'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, </a:t>
            </a:r>
            <a:r>
              <a:rPr lang="nb-NO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params</a:t>
            </a:r>
            <a:r>
              <a:rPr lang="nb-NO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  <a:r>
              <a:rPr lang="nb-NO" sz="1600" dirty="0">
                <a:solidFill>
                  <a:srgbClr val="9AA83A"/>
                </a:solidFill>
                <a:latin typeface="Consolas" panose="020B0609020204030204" pitchFamily="49" charset="0"/>
              </a:rPr>
              <a:t>"base"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nb-NO" sz="1600" dirty="0">
                <a:solidFill>
                  <a:srgbClr val="6089B4"/>
                </a:solidFill>
                <a:latin typeface="Consolas" panose="020B0609020204030204" pitchFamily="49" charset="0"/>
              </a:rPr>
              <a:t>valuta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}) </a:t>
            </a:r>
          </a:p>
          <a:p>
            <a:pPr marL="0" indent="0">
              <a:buNone/>
            </a:pPr>
            <a:r>
              <a:rPr lang="nb-NO" sz="1600" dirty="0" err="1">
                <a:solidFill>
                  <a:srgbClr val="CE6700"/>
                </a:solidFill>
                <a:latin typeface="Consolas" panose="020B0609020204030204" pitchFamily="49" charset="0"/>
              </a:rPr>
              <a:t>print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nb-NO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res_nok</a:t>
            </a:r>
            <a:r>
              <a:rPr lang="nb-NO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nb-NO" sz="1600" dirty="0" err="1">
                <a:solidFill>
                  <a:srgbClr val="CE6700"/>
                </a:solidFill>
                <a:latin typeface="Consolas" panose="020B0609020204030204" pitchFamily="49" charset="0"/>
              </a:rPr>
              <a:t>status_code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b-NO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res_nok_dict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nb-NO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nb-NO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res_nok</a:t>
            </a:r>
            <a:r>
              <a:rPr lang="nb-NO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nb-NO" sz="1600" dirty="0" err="1">
                <a:solidFill>
                  <a:srgbClr val="CE6700"/>
                </a:solidFill>
                <a:latin typeface="Consolas" panose="020B0609020204030204" pitchFamily="49" charset="0"/>
              </a:rPr>
              <a:t>json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  <a:b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nb-NO" sz="1600" dirty="0" err="1">
                <a:solidFill>
                  <a:srgbClr val="CE6700"/>
                </a:solidFill>
                <a:latin typeface="Consolas" panose="020B0609020204030204" pitchFamily="49" charset="0"/>
              </a:rPr>
              <a:t>print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nb-NO" sz="1600" dirty="0">
                <a:solidFill>
                  <a:srgbClr val="9872A2"/>
                </a:solidFill>
                <a:latin typeface="Consolas" panose="020B0609020204030204" pitchFamily="49" charset="0"/>
              </a:rPr>
              <a:t>f</a:t>
            </a:r>
            <a:r>
              <a:rPr lang="nb-NO" sz="1600" dirty="0">
                <a:solidFill>
                  <a:srgbClr val="9AA83A"/>
                </a:solidFill>
                <a:latin typeface="Consolas" panose="020B0609020204030204" pitchFamily="49" charset="0"/>
              </a:rPr>
              <a:t>'1 NOK = </a:t>
            </a:r>
            <a:r>
              <a:rPr lang="nb-NO" sz="1600" dirty="0">
                <a:solidFill>
                  <a:srgbClr val="8080FF"/>
                </a:solidFill>
                <a:latin typeface="Consolas" panose="020B0609020204030204" pitchFamily="49" charset="0"/>
              </a:rPr>
              <a:t>{</a:t>
            </a:r>
            <a:r>
              <a:rPr lang="nb-NO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res_nok_dict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[</a:t>
            </a:r>
            <a:r>
              <a:rPr lang="nb-NO" sz="1600" dirty="0">
                <a:solidFill>
                  <a:srgbClr val="9AA83A"/>
                </a:solidFill>
                <a:latin typeface="Consolas" panose="020B0609020204030204" pitchFamily="49" charset="0"/>
              </a:rPr>
              <a:t>"rates"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][</a:t>
            </a:r>
            <a:r>
              <a:rPr lang="nb-NO" sz="1600" dirty="0">
                <a:solidFill>
                  <a:srgbClr val="9AA83A"/>
                </a:solidFill>
                <a:latin typeface="Consolas" panose="020B0609020204030204" pitchFamily="49" charset="0"/>
              </a:rPr>
              <a:t>"USD"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]</a:t>
            </a:r>
            <a:r>
              <a:rPr lang="nb-NO" sz="1600" dirty="0">
                <a:solidFill>
                  <a:srgbClr val="9872A2"/>
                </a:solidFill>
                <a:latin typeface="Consolas" panose="020B0609020204030204" pitchFamily="49" charset="0"/>
              </a:rPr>
              <a:t>:.2f</a:t>
            </a:r>
            <a:r>
              <a:rPr lang="nb-NO" sz="1600" dirty="0">
                <a:solidFill>
                  <a:srgbClr val="8080FF"/>
                </a:solidFill>
                <a:latin typeface="Consolas" panose="020B0609020204030204" pitchFamily="49" charset="0"/>
              </a:rPr>
              <a:t>}</a:t>
            </a:r>
            <a:r>
              <a:rPr lang="nb-NO" sz="1600" dirty="0">
                <a:solidFill>
                  <a:srgbClr val="9AA83A"/>
                </a:solidFill>
                <a:latin typeface="Consolas" panose="020B0609020204030204" pitchFamily="49" charset="0"/>
              </a:rPr>
              <a:t> USD'</a:t>
            </a:r>
            <a: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endParaRPr lang="nb-NO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nb-NO" sz="1600" dirty="0">
                <a:latin typeface="Consolas" panose="020B0609020204030204" pitchFamily="49" charset="0"/>
              </a:rPr>
              <a:t>200</a:t>
            </a:r>
          </a:p>
          <a:p>
            <a:pPr marL="0" indent="0">
              <a:buNone/>
            </a:pPr>
            <a:r>
              <a:rPr lang="nb-NO" sz="1600" dirty="0">
                <a:latin typeface="Consolas" panose="020B0609020204030204" pitchFamily="49" charset="0"/>
              </a:rPr>
              <a:t>1 NOK = 0.12 USD</a:t>
            </a:r>
            <a:br>
              <a:rPr lang="nb-NO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nb-NO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endParaRPr lang="nb-NO" sz="160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779A035-3127-48E1-A485-F66DFEBF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4961E0A-D643-4603-B095-014252F6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64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00765"/>
      </p:ext>
    </p:extLst>
  </p:cSld>
  <p:clrMapOvr>
    <a:masterClrMapping/>
  </p:clrMapOvr>
</p:sld>
</file>

<file path=ppt/theme/theme1.xml><?xml version="1.0" encoding="utf-8"?>
<a:theme xmlns:a="http://schemas.openxmlformats.org/drawingml/2006/main" name="NMBU 16:9 med bunntekst">
  <a:themeElements>
    <a:clrScheme name="NMB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7F"/>
      </a:accent1>
      <a:accent2>
        <a:srgbClr val="FEC843"/>
      </a:accent2>
      <a:accent3>
        <a:srgbClr val="556680"/>
      </a:accent3>
      <a:accent4>
        <a:srgbClr val="00A1CD"/>
      </a:accent4>
      <a:accent5>
        <a:srgbClr val="000000"/>
      </a:accent5>
      <a:accent6>
        <a:srgbClr val="C8ACB7"/>
      </a:accent6>
      <a:hlink>
        <a:srgbClr val="009D7F"/>
      </a:hlink>
      <a:folHlink>
        <a:srgbClr val="77645A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NMBU 16:9 med bunntekst</vt:lpstr>
      <vt:lpstr>01- Introduksjon til API-er</vt:lpstr>
      <vt:lpstr>API</vt:lpstr>
      <vt:lpstr>Eksempler</vt:lpstr>
      <vt:lpstr>Nettleseren i aksjon </vt:lpstr>
      <vt:lpstr>REST</vt:lpstr>
      <vt:lpstr>JSON</vt:lpstr>
      <vt:lpstr>Eksempel med Python 01_api/Valuta_api/valuta_request.py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2021-01-04T00:08:14Z</dcterms:created>
  <dcterms:modified xsi:type="dcterms:W3CDTF">2021-01-04T01:07:36Z</dcterms:modified>
</cp:coreProperties>
</file>