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200" d="100"/>
          <a:sy n="200" d="100"/>
        </p:scale>
        <p:origin x="-6246" y="-3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6C95-AEAB-477C-B460-4F6A0142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1910C-98F9-42F3-BE54-3B1BF2723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0774-725A-45C5-BE72-B1811980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E00E-A775-4512-BAC3-820C2819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6FDA-2233-4BEA-A7C8-73D1C111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5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5CC7-479B-4253-9100-3891E104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4EFA3-8F4D-433F-AE62-9272A58F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9559-F578-4D1C-B652-652CD2F3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9157-D246-4AFE-AB63-32FB4010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E30B-9F59-4C89-839B-FDE315B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4F187-77F4-48FC-9727-607251B63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A254A-34EE-4E07-A7A7-D93AEFF5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7680-7713-4D9F-AFF0-B77A9AEC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260F-AD3B-4C63-970F-7B23D41F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71B4-802C-4FB4-AD46-02129F3E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8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822E-E290-41D3-BFF8-CC5CF773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89A4-66F5-44F3-B816-8CBB8EDA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25F1-5154-4D4A-9ADF-D98F4B4D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8945-F611-408D-A4EF-C583C2BE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CAC0-7A85-4841-8837-AE8CC3DE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9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EC17-C974-4A52-AD21-6C2030E4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DDC66-4C79-48D5-A24A-480F4453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1404-8DE9-45F9-B654-613AD748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5339-FFAE-44AC-832D-050FB71B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6FFD-50A4-43B1-ACA7-6FDCCA04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8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46A9-CA51-44E5-8D56-85F9F2AE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90D-0069-4D6C-98CC-ECA80BC9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2E370-9EBF-4885-86C5-FEF0E5E78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E9C8-798E-4A46-9507-63DC1B99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7E435-C57C-4BAA-A26F-73234E44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10F6-2F00-4966-81F5-047BB419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6720-F515-4FF0-B6C5-73953E0B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4B7CB-8FEE-4816-9D18-C4EA4612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66FCF-D7E5-48F8-9770-50E6F2712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7632C-71D0-4138-A734-44BD42CAC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CCFE9-EA3F-4E74-90CF-02D28E541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2E126-A839-4D18-BF18-AF4C1ECC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ACA95-1970-49D2-9764-156F6EBD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89C2A-432B-4D34-9072-711F43BC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5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FB03-08C1-45AB-BFF3-02B262D3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BE038-196E-44CD-AA4B-8DAF52D3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96357-69E7-435A-AF05-CBAB5DA5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17C02-40D6-4986-82DA-D793F2D9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8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5838C-6E57-4FCB-AADF-A99D26F0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5FD92-43F2-4322-B83E-891CF8E4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F4FBD-D686-4CAB-AB2C-79FB2446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0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D13A-851B-4601-A694-ADE49E5F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FEDC-EC71-4072-A0FC-01FAA44D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A6908-918B-4EFC-8A4C-0121E17FF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D838-2886-4A8D-BB49-1AEFC1E7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49CC5-D390-4A6D-A685-AD57207F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1C35C-E719-4264-A5F1-7EC6A10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9803-841C-4BBA-B357-DA8B0744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AD4C7-57E4-41C6-8FB9-8BEE4AF49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D446-FB9B-4A46-9E17-2C468760B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D9561-E299-4259-A8EB-3A40C1EC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C443-D177-4838-B074-C5DF63BD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90A-8B52-4669-B60D-18611CCA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B0D6D-E2A0-441E-A631-631D1AE1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F577-C9B3-42AE-99AA-23F4CA00E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B6B3-3616-4C5B-8521-8DAAFFDA3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7EC3-C9B5-4060-B0AB-A999EF9FE41E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C279-3D3F-4BA2-B7D0-27DCBE830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AA8B-9745-48AE-B577-C88D92E8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2E98-C79D-4B78-B252-91F9D104A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9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0D2D0-A99F-4E4A-924E-C17218D2DF65}"/>
              </a:ext>
            </a:extLst>
          </p:cNvPr>
          <p:cNvSpPr txBox="1">
            <a:spLocks/>
          </p:cNvSpPr>
          <p:nvPr/>
        </p:nvSpPr>
        <p:spPr>
          <a:xfrm>
            <a:off x="5289935" y="11561"/>
            <a:ext cx="6665977" cy="752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(E)ER Modelling Cheat Sheet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369521-3C07-4198-B2F4-BC3EF469EA00}"/>
              </a:ext>
            </a:extLst>
          </p:cNvPr>
          <p:cNvGrpSpPr/>
          <p:nvPr/>
        </p:nvGrpSpPr>
        <p:grpSpPr>
          <a:xfrm>
            <a:off x="544194" y="531122"/>
            <a:ext cx="1593106" cy="874671"/>
            <a:chOff x="544194" y="531122"/>
            <a:chExt cx="1593106" cy="8746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3DE92F-DE51-42EF-821C-A400A8A3256F}"/>
                </a:ext>
              </a:extLst>
            </p:cNvPr>
            <p:cNvSpPr txBox="1"/>
            <p:nvPr/>
          </p:nvSpPr>
          <p:spPr>
            <a:xfrm>
              <a:off x="544195" y="531122"/>
              <a:ext cx="1593105" cy="3280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err="1">
                  <a:cs typeface="Courier New" panose="02070309020205020404" pitchFamily="49" charset="0"/>
                </a:rPr>
                <a:t>entity_type</a:t>
              </a:r>
              <a:endParaRPr lang="en-GB" sz="1600" dirty="0"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9B1E62-9111-40A7-82D3-DA92816E7B2B}"/>
                </a:ext>
              </a:extLst>
            </p:cNvPr>
            <p:cNvSpPr txBox="1"/>
            <p:nvPr/>
          </p:nvSpPr>
          <p:spPr>
            <a:xfrm>
              <a:off x="544195" y="839232"/>
              <a:ext cx="1593104" cy="56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cs typeface="Courier New" panose="02070309020205020404" pitchFamily="49" charset="0"/>
                </a:rPr>
                <a:t>attr1</a:t>
              </a:r>
            </a:p>
            <a:p>
              <a:r>
                <a:rPr lang="en-GB" sz="1600" dirty="0"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08A33B-9731-4F28-AD02-6322388BC1DB}"/>
                </a:ext>
              </a:extLst>
            </p:cNvPr>
            <p:cNvSpPr/>
            <p:nvPr/>
          </p:nvSpPr>
          <p:spPr>
            <a:xfrm>
              <a:off x="544194" y="592376"/>
              <a:ext cx="1593105" cy="811842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89A1B8-750C-4A2F-9C49-802E3CB3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44196" y="830755"/>
              <a:ext cx="15931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2926-2D53-4ED2-873F-64E43E4DAFE2}"/>
              </a:ext>
            </a:extLst>
          </p:cNvPr>
          <p:cNvSpPr/>
          <p:nvPr/>
        </p:nvSpPr>
        <p:spPr>
          <a:xfrm>
            <a:off x="713232" y="1979896"/>
            <a:ext cx="1199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cs typeface="Courier New" panose="02070309020205020404" pitchFamily="49" charset="0"/>
              </a:rPr>
              <a:t>rel_type</a:t>
            </a:r>
            <a:endParaRPr lang="en-GB" sz="1600" dirty="0">
              <a:cs typeface="Courier New" panose="02070309020205020404" pitchFamily="49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68433F3-9E1D-4A88-A9B6-42640C7F1233}"/>
              </a:ext>
            </a:extLst>
          </p:cNvPr>
          <p:cNvSpPr/>
          <p:nvPr/>
        </p:nvSpPr>
        <p:spPr>
          <a:xfrm rot="5400000">
            <a:off x="1557932" y="2122303"/>
            <a:ext cx="90010" cy="90010"/>
          </a:xfrm>
          <a:prstGeom prst="triangl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cs typeface="Courier New" panose="02070309020205020404" pitchFamily="49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F1B199E-2DF6-40C5-9886-E416C5B63D2A}"/>
              </a:ext>
            </a:extLst>
          </p:cNvPr>
          <p:cNvCxnSpPr>
            <a:cxnSpLocks/>
          </p:cNvCxnSpPr>
          <p:nvPr/>
        </p:nvCxnSpPr>
        <p:spPr>
          <a:xfrm flipH="1" flipV="1">
            <a:off x="545200" y="2313267"/>
            <a:ext cx="1536213" cy="518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58F038F-96D1-4529-8562-9C34363562B3}"/>
              </a:ext>
            </a:extLst>
          </p:cNvPr>
          <p:cNvSpPr/>
          <p:nvPr/>
        </p:nvSpPr>
        <p:spPr>
          <a:xfrm rot="5400000">
            <a:off x="1550965" y="3080155"/>
            <a:ext cx="90010" cy="9001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554B50-0B7A-451D-9A45-6826C70785BF}"/>
              </a:ext>
            </a:extLst>
          </p:cNvPr>
          <p:cNvSpPr/>
          <p:nvPr/>
        </p:nvSpPr>
        <p:spPr>
          <a:xfrm>
            <a:off x="881507" y="2349781"/>
            <a:ext cx="1199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cs typeface="Courier New" panose="02070309020205020404" pitchFamily="49" charset="0"/>
              </a:rPr>
              <a:t>rel_type</a:t>
            </a:r>
            <a:endParaRPr lang="en-GB" sz="1600" dirty="0">
              <a:cs typeface="Courier New" panose="02070309020205020404" pitchFamily="49" charset="0"/>
            </a:endParaRP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43100A49-F0B5-4FC8-8848-F42A75A4FD19}"/>
              </a:ext>
            </a:extLst>
          </p:cNvPr>
          <p:cNvSpPr/>
          <p:nvPr/>
        </p:nvSpPr>
        <p:spPr>
          <a:xfrm rot="16200000" flipH="1">
            <a:off x="818160" y="3454259"/>
            <a:ext cx="90010" cy="9001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B32709BD-0FE1-4D68-A3B3-E284F37FB21F}"/>
              </a:ext>
            </a:extLst>
          </p:cNvPr>
          <p:cNvSpPr/>
          <p:nvPr/>
        </p:nvSpPr>
        <p:spPr>
          <a:xfrm rot="16200000" flipH="1">
            <a:off x="818160" y="2489399"/>
            <a:ext cx="90010" cy="90010"/>
          </a:xfrm>
          <a:prstGeom prst="triangl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cs typeface="Courier New" panose="02070309020205020404" pitchFamily="49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BA7FAF8-30C4-470C-8C66-83D04F6766F3}"/>
              </a:ext>
            </a:extLst>
          </p:cNvPr>
          <p:cNvCxnSpPr>
            <a:cxnSpLocks/>
          </p:cNvCxnSpPr>
          <p:nvPr/>
        </p:nvCxnSpPr>
        <p:spPr>
          <a:xfrm flipH="1">
            <a:off x="541223" y="2664864"/>
            <a:ext cx="150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CD56BE0-D28F-4AD7-B9BE-4D91DD5C0191}"/>
              </a:ext>
            </a:extLst>
          </p:cNvPr>
          <p:cNvSpPr txBox="1"/>
          <p:nvPr/>
        </p:nvSpPr>
        <p:spPr>
          <a:xfrm>
            <a:off x="3012059" y="5927829"/>
            <a:ext cx="110158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err="1"/>
              <a:t>attrN</a:t>
            </a:r>
            <a:r>
              <a:rPr lang="en-GB" sz="1600" dirty="0"/>
              <a:t> [0..*]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212893F-523A-4452-AEA8-32F08B86AD2B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3557081" y="6266383"/>
            <a:ext cx="5770" cy="3029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045CA3B-D6E8-4C58-B308-D8B5EBC6B0D9}"/>
              </a:ext>
            </a:extLst>
          </p:cNvPr>
          <p:cNvGrpSpPr/>
          <p:nvPr/>
        </p:nvGrpSpPr>
        <p:grpSpPr>
          <a:xfrm>
            <a:off x="541223" y="4017621"/>
            <a:ext cx="1517708" cy="632863"/>
            <a:chOff x="541223" y="4017621"/>
            <a:chExt cx="1517708" cy="613372"/>
          </a:xfrm>
        </p:grpSpPr>
        <p:sp>
          <p:nvSpPr>
            <p:cNvPr id="127" name="Flowchart: Decision 126">
              <a:extLst>
                <a:ext uri="{FF2B5EF4-FFF2-40B4-BE49-F238E27FC236}">
                  <a16:creationId xmlns:a16="http://schemas.microsoft.com/office/drawing/2014/main" id="{99454A04-296F-4184-81A4-062A2E97EE10}"/>
                </a:ext>
              </a:extLst>
            </p:cNvPr>
            <p:cNvSpPr/>
            <p:nvPr/>
          </p:nvSpPr>
          <p:spPr>
            <a:xfrm>
              <a:off x="541223" y="4017621"/>
              <a:ext cx="1503985" cy="61337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F3DD825-B1D3-4EAA-9E52-1ABCC9EC760D}"/>
                </a:ext>
              </a:extLst>
            </p:cNvPr>
            <p:cNvSpPr/>
            <p:nvPr/>
          </p:nvSpPr>
          <p:spPr>
            <a:xfrm>
              <a:off x="554946" y="4120467"/>
              <a:ext cx="1503985" cy="328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 err="1"/>
                <a:t>rel_type</a:t>
              </a:r>
              <a:endParaRPr lang="en-GB" sz="1600" dirty="0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83E0EF4-3672-42F9-B32B-C80760033A6E}"/>
              </a:ext>
            </a:extLst>
          </p:cNvPr>
          <p:cNvSpPr txBox="1"/>
          <p:nvPr/>
        </p:nvSpPr>
        <p:spPr>
          <a:xfrm>
            <a:off x="236088" y="272450"/>
            <a:ext cx="144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Entity Types: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AFAB1FC-B1B5-4C3B-8EAD-A51B5CF2CEE1}"/>
              </a:ext>
            </a:extLst>
          </p:cNvPr>
          <p:cNvSpPr txBox="1"/>
          <p:nvPr/>
        </p:nvSpPr>
        <p:spPr>
          <a:xfrm>
            <a:off x="236086" y="1531176"/>
            <a:ext cx="1894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Relationship Types</a:t>
            </a:r>
          </a:p>
          <a:p>
            <a:pPr marL="357193" indent="-174627">
              <a:buFont typeface="Arial" panose="020B0604020202020204" pitchFamily="34" charset="0"/>
              <a:buChar char="•"/>
            </a:pPr>
            <a:r>
              <a:rPr lang="en-GB" sz="1600" b="1" i="1" dirty="0"/>
              <a:t>strong - strong: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785A22-7E73-46E9-99C1-C5D7D9A795EE}"/>
              </a:ext>
            </a:extLst>
          </p:cNvPr>
          <p:cNvSpPr txBox="1"/>
          <p:nvPr/>
        </p:nvSpPr>
        <p:spPr>
          <a:xfrm>
            <a:off x="233038" y="2716848"/>
            <a:ext cx="189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93" indent="-174627">
              <a:buFont typeface="Arial" panose="020B0604020202020204" pitchFamily="34" charset="0"/>
              <a:buChar char="•"/>
            </a:pPr>
            <a:r>
              <a:rPr lang="en-GB" sz="1600" b="1" i="1" dirty="0"/>
              <a:t>strong - weak: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2E7529-87EB-464E-8258-F71B541D106E}"/>
              </a:ext>
            </a:extLst>
          </p:cNvPr>
          <p:cNvSpPr txBox="1"/>
          <p:nvPr/>
        </p:nvSpPr>
        <p:spPr>
          <a:xfrm>
            <a:off x="239134" y="3673920"/>
            <a:ext cx="189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93" indent="-174627">
              <a:buFont typeface="Arial" panose="020B0604020202020204" pitchFamily="34" charset="0"/>
              <a:buChar char="•"/>
            </a:pPr>
            <a:r>
              <a:rPr lang="en-GB" sz="1600" b="1" i="1" dirty="0"/>
              <a:t>n-</a:t>
            </a:r>
            <a:r>
              <a:rPr lang="en-GB" sz="1600" b="1" i="1" dirty="0" err="1"/>
              <a:t>ary</a:t>
            </a:r>
            <a:endParaRPr lang="en-GB" sz="1600" b="1" i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8F2A26-60CA-40DC-8E12-6BD8444F5F49}"/>
              </a:ext>
            </a:extLst>
          </p:cNvPr>
          <p:cNvSpPr txBox="1"/>
          <p:nvPr/>
        </p:nvSpPr>
        <p:spPr>
          <a:xfrm>
            <a:off x="2694163" y="5550115"/>
            <a:ext cx="2565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Attributes on Relationships: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B242AE1-7E90-4AEC-B0C8-BB424BE48ED7}"/>
              </a:ext>
            </a:extLst>
          </p:cNvPr>
          <p:cNvSpPr txBox="1"/>
          <p:nvPr/>
        </p:nvSpPr>
        <p:spPr>
          <a:xfrm>
            <a:off x="2694163" y="272450"/>
            <a:ext cx="362572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Attributes</a:t>
            </a:r>
          </a:p>
          <a:p>
            <a:pPr marL="357193" indent="-174627">
              <a:buFont typeface="Arial" panose="020B0604020202020204" pitchFamily="34" charset="0"/>
              <a:buChar char="•"/>
            </a:pPr>
            <a:r>
              <a:rPr lang="en-GB" sz="1600" b="1" i="1" dirty="0"/>
              <a:t>primary keys:</a:t>
            </a:r>
            <a:br>
              <a:rPr lang="en-GB" sz="1600" dirty="0"/>
            </a:br>
            <a:r>
              <a:rPr lang="en-GB" sz="1600" dirty="0" err="1"/>
              <a:t>attrN</a:t>
            </a:r>
            <a:r>
              <a:rPr lang="en-GB" sz="1600" dirty="0"/>
              <a:t>{PK}</a:t>
            </a:r>
          </a:p>
          <a:p>
            <a:pPr marL="357193" indent="-174627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57193" indent="-174627">
              <a:buFont typeface="Arial" panose="020B0604020202020204" pitchFamily="34" charset="0"/>
              <a:buChar char="•"/>
            </a:pPr>
            <a:r>
              <a:rPr lang="en-GB" sz="1600" b="1" i="1" dirty="0"/>
              <a:t>partial primary keys (weak entities):</a:t>
            </a:r>
            <a:br>
              <a:rPr lang="en-GB" sz="1600" b="1" i="1" dirty="0"/>
            </a:br>
            <a:r>
              <a:rPr lang="en-GB" sz="1600" dirty="0" err="1"/>
              <a:t>attrN</a:t>
            </a:r>
            <a:r>
              <a:rPr lang="en-GB" sz="1600" dirty="0"/>
              <a:t>{PPK}</a:t>
            </a:r>
          </a:p>
          <a:p>
            <a:pPr marL="357193" indent="-174627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57193" indent="-174627">
              <a:buFont typeface="Arial" panose="020B0604020202020204" pitchFamily="34" charset="0"/>
              <a:buChar char="•"/>
            </a:pPr>
            <a:r>
              <a:rPr lang="en-GB" sz="1600" b="1" i="1" dirty="0"/>
              <a:t>alternate keys (unique):</a:t>
            </a:r>
            <a:br>
              <a:rPr lang="en-GB" sz="1600" b="1" i="1" dirty="0"/>
            </a:br>
            <a:r>
              <a:rPr lang="en-GB" sz="1600" dirty="0" err="1"/>
              <a:t>attrN</a:t>
            </a:r>
            <a:r>
              <a:rPr lang="en-GB" sz="1600" dirty="0"/>
              <a:t>{AK}</a:t>
            </a:r>
          </a:p>
          <a:p>
            <a:pPr marL="357193" indent="-174627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57193" indent="-174627">
              <a:buFont typeface="Arial" panose="020B0604020202020204" pitchFamily="34" charset="0"/>
              <a:buChar char="•"/>
            </a:pPr>
            <a:r>
              <a:rPr lang="en-GB" sz="1600" b="1" i="1" dirty="0"/>
              <a:t>composite:</a:t>
            </a:r>
            <a:br>
              <a:rPr lang="en-GB" sz="1600" b="1" i="1" dirty="0"/>
            </a:br>
            <a:r>
              <a:rPr lang="sv-SE" sz="1600" dirty="0"/>
              <a:t>attrN</a:t>
            </a:r>
            <a:br>
              <a:rPr lang="sv-SE" sz="1600" dirty="0"/>
            </a:br>
            <a:r>
              <a:rPr lang="sv-SE" sz="1600" dirty="0"/>
              <a:t>   attrN_1</a:t>
            </a:r>
            <a:br>
              <a:rPr lang="sv-SE" sz="1600" dirty="0"/>
            </a:br>
            <a:r>
              <a:rPr lang="sv-SE" sz="1600" dirty="0"/>
              <a:t>   attrN_2</a:t>
            </a:r>
            <a:br>
              <a:rPr lang="sv-SE" sz="1600" dirty="0"/>
            </a:br>
            <a:r>
              <a:rPr lang="sv-SE" sz="1600" dirty="0"/>
              <a:t>   …</a:t>
            </a:r>
          </a:p>
          <a:p>
            <a:pPr marL="357193" indent="-174627">
              <a:buFont typeface="Arial" panose="020B0604020202020204" pitchFamily="34" charset="0"/>
              <a:buChar char="•"/>
            </a:pPr>
            <a:endParaRPr lang="en-GB" sz="1600" b="1" i="1" dirty="0"/>
          </a:p>
          <a:p>
            <a:pPr marL="357193" indent="-174627">
              <a:buFont typeface="Arial" panose="020B0604020202020204" pitchFamily="34" charset="0"/>
              <a:buChar char="•"/>
            </a:pPr>
            <a:r>
              <a:rPr lang="en-GB" sz="1600" b="1" i="1" dirty="0"/>
              <a:t>multivalued:</a:t>
            </a:r>
            <a:br>
              <a:rPr lang="en-GB" sz="1600" b="1" i="1" dirty="0"/>
            </a:br>
            <a:r>
              <a:rPr lang="en-GB" sz="1600" dirty="0" err="1"/>
              <a:t>attrN</a:t>
            </a:r>
            <a:r>
              <a:rPr lang="en-GB" sz="1600" dirty="0"/>
              <a:t>[</a:t>
            </a:r>
            <a:r>
              <a:rPr lang="en-GB" sz="1600" dirty="0" err="1"/>
              <a:t>x..z</a:t>
            </a:r>
            <a:r>
              <a:rPr lang="en-GB" sz="1600" dirty="0"/>
              <a:t>], </a:t>
            </a:r>
            <a:r>
              <a:rPr lang="en-GB" sz="1600" i="1" dirty="0"/>
              <a:t>x, z </a:t>
            </a:r>
            <a:r>
              <a:rPr lang="nb-NO" i="1" dirty="0"/>
              <a:t>∈ </a:t>
            </a:r>
            <a:r>
              <a:rPr lang="en-GB" sz="1600" i="1" dirty="0"/>
              <a:t>{0, 1, 2, …, *}</a:t>
            </a:r>
          </a:p>
          <a:p>
            <a:pPr marL="357193" indent="-174627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57193" indent="-174627">
              <a:buFont typeface="Arial" panose="020B0604020202020204" pitchFamily="34" charset="0"/>
              <a:buChar char="•"/>
            </a:pPr>
            <a:r>
              <a:rPr lang="en-GB" sz="1600" b="1" i="1" dirty="0"/>
              <a:t>computed</a:t>
            </a:r>
            <a:br>
              <a:rPr lang="en-GB" sz="1600" b="1" i="1" dirty="0"/>
            </a:br>
            <a:r>
              <a:rPr lang="en-GB" sz="1600" b="1" i="1" dirty="0"/>
              <a:t>/</a:t>
            </a:r>
            <a:r>
              <a:rPr lang="en-GB" sz="1600" dirty="0" err="1"/>
              <a:t>attrN</a:t>
            </a:r>
            <a:endParaRPr lang="en-GB" sz="1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1DC767B-EDCF-4187-A975-B757575FCC69}"/>
              </a:ext>
            </a:extLst>
          </p:cNvPr>
          <p:cNvSpPr/>
          <p:nvPr/>
        </p:nvSpPr>
        <p:spPr>
          <a:xfrm>
            <a:off x="710184" y="2946112"/>
            <a:ext cx="1199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cs typeface="Courier New" panose="02070309020205020404" pitchFamily="49" charset="0"/>
              </a:rPr>
              <a:t>rel_type</a:t>
            </a:r>
            <a:endParaRPr lang="en-GB" sz="1600" dirty="0">
              <a:cs typeface="Courier New" panose="02070309020205020404" pitchFamily="49" charset="0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6AE828-EBDE-4995-A1BF-5642CB600056}"/>
              </a:ext>
            </a:extLst>
          </p:cNvPr>
          <p:cNvCxnSpPr>
            <a:cxnSpLocks/>
          </p:cNvCxnSpPr>
          <p:nvPr/>
        </p:nvCxnSpPr>
        <p:spPr>
          <a:xfrm flipH="1" flipV="1">
            <a:off x="542152" y="3279483"/>
            <a:ext cx="1536213" cy="518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FFC81-9AAF-4CD9-941C-AB5E85C407A2}"/>
              </a:ext>
            </a:extLst>
          </p:cNvPr>
          <p:cNvSpPr/>
          <p:nvPr/>
        </p:nvSpPr>
        <p:spPr>
          <a:xfrm>
            <a:off x="878459" y="3315997"/>
            <a:ext cx="1199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cs typeface="Courier New" panose="02070309020205020404" pitchFamily="49" charset="0"/>
              </a:rPr>
              <a:t>rel_type</a:t>
            </a:r>
            <a:endParaRPr lang="en-GB" sz="1600" dirty="0">
              <a:cs typeface="Courier New" panose="02070309020205020404" pitchFamily="49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0F494D1-0304-4138-9272-CF89B3CFFF18}"/>
              </a:ext>
            </a:extLst>
          </p:cNvPr>
          <p:cNvCxnSpPr>
            <a:cxnSpLocks/>
          </p:cNvCxnSpPr>
          <p:nvPr/>
        </p:nvCxnSpPr>
        <p:spPr>
          <a:xfrm flipH="1">
            <a:off x="538175" y="3631080"/>
            <a:ext cx="150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2731E35-074A-4EE5-8507-674561E8188A}"/>
              </a:ext>
            </a:extLst>
          </p:cNvPr>
          <p:cNvSpPr txBox="1"/>
          <p:nvPr/>
        </p:nvSpPr>
        <p:spPr>
          <a:xfrm>
            <a:off x="262661" y="4707152"/>
            <a:ext cx="2431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Structural constraints:</a:t>
            </a:r>
          </a:p>
          <a:p>
            <a:pPr marL="182563"/>
            <a:r>
              <a:rPr lang="en-GB" sz="1600" dirty="0" err="1"/>
              <a:t>x..z</a:t>
            </a:r>
            <a:r>
              <a:rPr lang="en-GB" sz="1600" dirty="0"/>
              <a:t>, </a:t>
            </a:r>
            <a:r>
              <a:rPr lang="en-GB" sz="1600" i="1" dirty="0"/>
              <a:t>x, z </a:t>
            </a:r>
            <a:r>
              <a:rPr lang="nb-NO" sz="1600" i="1" dirty="0"/>
              <a:t>∈ </a:t>
            </a:r>
            <a:r>
              <a:rPr lang="en-GB" sz="1600" i="1" dirty="0"/>
              <a:t>{0, 1, 2, …, *}, most commonly:</a:t>
            </a:r>
          </a:p>
          <a:p>
            <a:pPr marL="182563"/>
            <a:r>
              <a:rPr lang="en-GB" sz="1600" dirty="0"/>
              <a:t>0..1</a:t>
            </a:r>
          </a:p>
          <a:p>
            <a:pPr marL="182563"/>
            <a:r>
              <a:rPr lang="en-GB" sz="1600" dirty="0"/>
              <a:t>1..1</a:t>
            </a:r>
          </a:p>
          <a:p>
            <a:pPr marL="182563"/>
            <a:r>
              <a:rPr lang="en-GB" sz="1600" dirty="0"/>
              <a:t>0..*</a:t>
            </a:r>
          </a:p>
          <a:p>
            <a:pPr marL="182563"/>
            <a:r>
              <a:rPr lang="en-GB" sz="1600" dirty="0"/>
              <a:t>1..*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1A5F46D-08DA-47BC-911A-E374367C3998}"/>
              </a:ext>
            </a:extLst>
          </p:cNvPr>
          <p:cNvSpPr txBox="1"/>
          <p:nvPr/>
        </p:nvSpPr>
        <p:spPr>
          <a:xfrm>
            <a:off x="6741907" y="700930"/>
            <a:ext cx="2565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Specialisation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E94B05-A978-4DDE-B4C8-A00A75A1C0F0}"/>
              </a:ext>
            </a:extLst>
          </p:cNvPr>
          <p:cNvGrpSpPr/>
          <p:nvPr/>
        </p:nvGrpSpPr>
        <p:grpSpPr>
          <a:xfrm>
            <a:off x="7034647" y="1027876"/>
            <a:ext cx="2182091" cy="718847"/>
            <a:chOff x="6816436" y="1277260"/>
            <a:chExt cx="2182091" cy="718847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169742E-0109-4E4D-9DB7-940DDBC741C4}"/>
                </a:ext>
              </a:extLst>
            </p:cNvPr>
            <p:cNvSpPr/>
            <p:nvPr/>
          </p:nvSpPr>
          <p:spPr>
            <a:xfrm>
              <a:off x="7821446" y="1277260"/>
              <a:ext cx="148382" cy="1269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F4888B7-8A73-4828-BBCC-72BB25C3EA8A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>
              <a:off x="7895637" y="1404218"/>
              <a:ext cx="0" cy="5918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E3DC69B-CABF-498C-AEDA-D37A7ABB03F4}"/>
                </a:ext>
              </a:extLst>
            </p:cNvPr>
            <p:cNvSpPr/>
            <p:nvPr/>
          </p:nvSpPr>
          <p:spPr>
            <a:xfrm>
              <a:off x="6816436" y="1631373"/>
              <a:ext cx="2182091" cy="353291"/>
            </a:xfrm>
            <a:custGeom>
              <a:avLst/>
              <a:gdLst>
                <a:gd name="connsiteX0" fmla="*/ 0 w 2182091"/>
                <a:gd name="connsiteY0" fmla="*/ 353291 h 353291"/>
                <a:gd name="connsiteX1" fmla="*/ 0 w 2182091"/>
                <a:gd name="connsiteY1" fmla="*/ 0 h 353291"/>
                <a:gd name="connsiteX2" fmla="*/ 2171700 w 2182091"/>
                <a:gd name="connsiteY2" fmla="*/ 0 h 353291"/>
                <a:gd name="connsiteX3" fmla="*/ 2182091 w 2182091"/>
                <a:gd name="connsiteY3" fmla="*/ 353291 h 35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2091" h="353291">
                  <a:moveTo>
                    <a:pt x="0" y="353291"/>
                  </a:moveTo>
                  <a:lnTo>
                    <a:pt x="0" y="0"/>
                  </a:lnTo>
                  <a:lnTo>
                    <a:pt x="2171700" y="0"/>
                  </a:lnTo>
                  <a:lnTo>
                    <a:pt x="2182091" y="35329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DE42C6C2-4D72-48DD-B1FE-83EFEE2C4ED0}"/>
              </a:ext>
            </a:extLst>
          </p:cNvPr>
          <p:cNvSpPr txBox="1"/>
          <p:nvPr/>
        </p:nvSpPr>
        <p:spPr>
          <a:xfrm>
            <a:off x="6738442" y="2027502"/>
            <a:ext cx="2759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Constraints on specialisations</a:t>
            </a:r>
          </a:p>
          <a:p>
            <a:pPr marL="176213"/>
            <a:r>
              <a:rPr lang="en-GB" sz="1600" dirty="0"/>
              <a:t>{Optional, Or}</a:t>
            </a:r>
          </a:p>
          <a:p>
            <a:pPr marL="176213"/>
            <a:r>
              <a:rPr lang="en-GB" sz="1600" dirty="0"/>
              <a:t>{Optional, And}</a:t>
            </a:r>
          </a:p>
          <a:p>
            <a:pPr marL="176213"/>
            <a:r>
              <a:rPr lang="en-GB" sz="1600" dirty="0"/>
              <a:t>{Mandatory, Or}</a:t>
            </a:r>
          </a:p>
          <a:p>
            <a:pPr marL="176213"/>
            <a:r>
              <a:rPr lang="en-GB" sz="1600" dirty="0"/>
              <a:t>{Mandatory, And}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BC9CADA-985D-4DA6-ADAC-7F3B0DFCC253}"/>
              </a:ext>
            </a:extLst>
          </p:cNvPr>
          <p:cNvSpPr txBox="1"/>
          <p:nvPr/>
        </p:nvSpPr>
        <p:spPr>
          <a:xfrm>
            <a:off x="6738442" y="3554143"/>
            <a:ext cx="2565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Aggregation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701CAE0-9D9D-49E6-9308-FA39C5050EA9}"/>
              </a:ext>
            </a:extLst>
          </p:cNvPr>
          <p:cNvGrpSpPr/>
          <p:nvPr/>
        </p:nvGrpSpPr>
        <p:grpSpPr>
          <a:xfrm>
            <a:off x="7091377" y="3944500"/>
            <a:ext cx="1507033" cy="133219"/>
            <a:chOff x="7091377" y="3944500"/>
            <a:chExt cx="1507033" cy="133219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32D40B5-0ADE-49A9-A875-FC9707FC5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1377" y="4010623"/>
              <a:ext cx="15070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Flowchart: Decision 173">
              <a:extLst>
                <a:ext uri="{FF2B5EF4-FFF2-40B4-BE49-F238E27FC236}">
                  <a16:creationId xmlns:a16="http://schemas.microsoft.com/office/drawing/2014/main" id="{C82EEEE0-501D-4E07-B3C8-6F3CE80F4816}"/>
                </a:ext>
              </a:extLst>
            </p:cNvPr>
            <p:cNvSpPr/>
            <p:nvPr/>
          </p:nvSpPr>
          <p:spPr>
            <a:xfrm>
              <a:off x="7091377" y="3944500"/>
              <a:ext cx="222987" cy="133219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88F1FFB5-D758-490A-9605-DB3E1051387E}"/>
              </a:ext>
            </a:extLst>
          </p:cNvPr>
          <p:cNvSpPr txBox="1"/>
          <p:nvPr/>
        </p:nvSpPr>
        <p:spPr>
          <a:xfrm>
            <a:off x="6738442" y="4368598"/>
            <a:ext cx="2565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Composition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F92161D-6D4B-4BFD-B650-0648E91F500F}"/>
              </a:ext>
            </a:extLst>
          </p:cNvPr>
          <p:cNvGrpSpPr/>
          <p:nvPr/>
        </p:nvGrpSpPr>
        <p:grpSpPr>
          <a:xfrm>
            <a:off x="7091377" y="4758955"/>
            <a:ext cx="1507033" cy="133219"/>
            <a:chOff x="7091377" y="4758955"/>
            <a:chExt cx="1507033" cy="133219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C8ED75-8451-4E0C-97EA-3D2BEDCB2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1377" y="4825078"/>
              <a:ext cx="15070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Flowchart: Decision 178">
              <a:extLst>
                <a:ext uri="{FF2B5EF4-FFF2-40B4-BE49-F238E27FC236}">
                  <a16:creationId xmlns:a16="http://schemas.microsoft.com/office/drawing/2014/main" id="{E47C7F26-B95B-4D78-8BE0-ADA4FCF245F0}"/>
                </a:ext>
              </a:extLst>
            </p:cNvPr>
            <p:cNvSpPr/>
            <p:nvPr/>
          </p:nvSpPr>
          <p:spPr>
            <a:xfrm>
              <a:off x="7091377" y="4758955"/>
              <a:ext cx="222987" cy="133219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73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Rune Hjelsvold</dc:creator>
  <cp:lastModifiedBy>Rune Hjelsvold</cp:lastModifiedBy>
  <cp:revision>10</cp:revision>
  <dcterms:created xsi:type="dcterms:W3CDTF">2021-01-24T14:41:37Z</dcterms:created>
  <dcterms:modified xsi:type="dcterms:W3CDTF">2021-01-24T16:05:33Z</dcterms:modified>
</cp:coreProperties>
</file>