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90" r:id="rId2"/>
    <p:sldId id="291" r:id="rId3"/>
    <p:sldId id="260" r:id="rId4"/>
    <p:sldId id="322" r:id="rId5"/>
    <p:sldId id="336" r:id="rId6"/>
    <p:sldId id="338" r:id="rId7"/>
    <p:sldId id="337" r:id="rId8"/>
    <p:sldId id="335" r:id="rId9"/>
    <p:sldId id="353" r:id="rId10"/>
    <p:sldId id="354" r:id="rId11"/>
    <p:sldId id="347" r:id="rId12"/>
    <p:sldId id="340" r:id="rId13"/>
    <p:sldId id="341" r:id="rId14"/>
    <p:sldId id="348" r:id="rId15"/>
    <p:sldId id="309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3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660EB-8CDC-4186-BA6D-A1C214D6053D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1409F-C79F-435C-8D5A-59A0BE719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7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61E39-6233-4647-9CB6-27495000FEF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37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335165"/>
            <a:ext cx="7772400" cy="901094"/>
          </a:xfrm>
        </p:spPr>
        <p:txBody>
          <a:bodyPr/>
          <a:lstStyle/>
          <a:p>
            <a:r>
              <a:rPr lang="nb-NO" dirty="0"/>
              <a:t>REST APIs in Python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1998743"/>
            <a:ext cx="7772400" cy="1752600"/>
          </a:xfrm>
        </p:spPr>
        <p:txBody>
          <a:bodyPr>
            <a:normAutofit/>
          </a:bodyPr>
          <a:lstStyle/>
          <a:p>
            <a:r>
              <a:rPr lang="nb-NO" dirty="0"/>
              <a:t>IDATG2204 Data </a:t>
            </a:r>
            <a:r>
              <a:rPr lang="nb-NO" dirty="0" err="1"/>
              <a:t>Modelling</a:t>
            </a:r>
            <a:r>
              <a:rPr lang="nb-NO"/>
              <a:t> and Database Systems</a:t>
            </a:r>
            <a:endParaRPr lang="nb-NO" dirty="0"/>
          </a:p>
        </p:txBody>
      </p:sp>
      <p:pic>
        <p:nvPicPr>
          <p:cNvPr id="5" name="Bilde 4" descr="tekst_e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412" y="315635"/>
            <a:ext cx="283464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1A58-D851-4A50-A8B6-FCF94CE1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APIs (2)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EC2292-285E-4464-971F-9317F4EB8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1136"/>
              </p:ext>
            </p:extLst>
          </p:nvPr>
        </p:nvGraphicFramePr>
        <p:xfrm>
          <a:off x="359545" y="2683276"/>
          <a:ext cx="8229600" cy="1925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2242">
                  <a:extLst>
                    <a:ext uri="{9D8B030D-6E8A-4147-A177-3AD203B41FA5}">
                      <a16:colId xmlns:a16="http://schemas.microsoft.com/office/drawing/2014/main" val="4016466831"/>
                    </a:ext>
                  </a:extLst>
                </a:gridCol>
                <a:gridCol w="2700670">
                  <a:extLst>
                    <a:ext uri="{9D8B030D-6E8A-4147-A177-3AD203B41FA5}">
                      <a16:colId xmlns:a16="http://schemas.microsoft.com/office/drawing/2014/main" val="3002858600"/>
                    </a:ext>
                  </a:extLst>
                </a:gridCol>
                <a:gridCol w="4426688">
                  <a:extLst>
                    <a:ext uri="{9D8B030D-6E8A-4147-A177-3AD203B41FA5}">
                      <a16:colId xmlns:a16="http://schemas.microsoft.com/office/drawing/2014/main" val="384785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GetLoanInfo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http://localhost /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GetLoanInfo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this to get information about all loans.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0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ChangeBranchInfo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http://localhost /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ChangeBranchInfo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this to get/change information about a specific branch.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4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16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Introduction to REST API</a:t>
            </a:r>
          </a:p>
          <a:p>
            <a:r>
              <a:rPr lang="en-GB" dirty="0">
                <a:cs typeface="Courier New" pitchFamily="49" charset="0"/>
              </a:rPr>
              <a:t>Web technologies</a:t>
            </a:r>
          </a:p>
          <a:p>
            <a:pPr lvl="1"/>
            <a:r>
              <a:rPr lang="en-GB" dirty="0">
                <a:cs typeface="Courier New" pitchFamily="49" charset="0"/>
              </a:rPr>
              <a:t>URIs</a:t>
            </a:r>
          </a:p>
          <a:p>
            <a:pPr lvl="1"/>
            <a:r>
              <a:rPr lang="en-GB" dirty="0">
                <a:cs typeface="Courier New" pitchFamily="49" charset="0"/>
              </a:rPr>
              <a:t>HTTP Methods</a:t>
            </a:r>
          </a:p>
          <a:p>
            <a:pPr lvl="1"/>
            <a:r>
              <a:rPr lang="en-GB" dirty="0">
                <a:cs typeface="Courier New" pitchFamily="49" charset="0"/>
              </a:rPr>
              <a:t>HTTP status codes</a:t>
            </a:r>
          </a:p>
          <a:p>
            <a:pPr lvl="1"/>
            <a:r>
              <a:rPr lang="en-GB" dirty="0">
                <a:cs typeface="Courier New" pitchFamily="49" charset="0"/>
              </a:rPr>
              <a:t>Interacting with the web server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Testing REST APIs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696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56E5-5790-436B-9F40-7760B512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F6F6-6558-4802-A22D-C882C09A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relevant ones:</a:t>
            </a:r>
          </a:p>
          <a:p>
            <a:pPr lvl="1"/>
            <a:r>
              <a:rPr lang="en-GB" dirty="0"/>
              <a:t>200 (OK)</a:t>
            </a:r>
          </a:p>
          <a:p>
            <a:pPr lvl="1"/>
            <a:r>
              <a:rPr lang="en-GB" dirty="0"/>
              <a:t>201 (Created)</a:t>
            </a:r>
          </a:p>
          <a:p>
            <a:pPr lvl="1"/>
            <a:r>
              <a:rPr lang="en-GB" dirty="0"/>
              <a:t>202 (Accepted)</a:t>
            </a:r>
          </a:p>
          <a:p>
            <a:pPr lvl="1"/>
            <a:r>
              <a:rPr lang="en-GB" dirty="0"/>
              <a:t>400 (Bad request)</a:t>
            </a:r>
          </a:p>
          <a:p>
            <a:pPr lvl="1"/>
            <a:r>
              <a:rPr lang="en-GB" dirty="0"/>
              <a:t>401 (Unauthorized)</a:t>
            </a:r>
          </a:p>
          <a:p>
            <a:pPr lvl="1"/>
            <a:r>
              <a:rPr lang="en-GB" dirty="0"/>
              <a:t>403 (Forbidden)</a:t>
            </a:r>
          </a:p>
          <a:p>
            <a:pPr lvl="1"/>
            <a:r>
              <a:rPr lang="en-GB" dirty="0"/>
              <a:t>404 (Not found)</a:t>
            </a:r>
          </a:p>
          <a:p>
            <a:pPr lvl="1"/>
            <a:r>
              <a:rPr lang="en-GB" dirty="0"/>
              <a:t>405 (Method not allowed)</a:t>
            </a:r>
          </a:p>
          <a:p>
            <a:pPr lvl="1"/>
            <a:r>
              <a:rPr lang="en-GB" dirty="0"/>
              <a:t>500 (Internal server error)</a:t>
            </a:r>
          </a:p>
          <a:p>
            <a:pPr lvl="1"/>
            <a:r>
              <a:rPr lang="en-GB" dirty="0"/>
              <a:t>501 (Not implemented)</a:t>
            </a:r>
          </a:p>
        </p:txBody>
      </p:sp>
    </p:spTree>
    <p:extLst>
      <p:ext uri="{BB962C8B-B14F-4D97-AF65-F5344CB8AC3E}">
        <p14:creationId xmlns:p14="http://schemas.microsoft.com/office/powerpoint/2010/main" val="420300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AA69-8699-4A6E-8E2E-BD408777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the Web Server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9EFA-B54B-4919-AAF4-53358C21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 through the example </a:t>
            </a:r>
          </a:p>
        </p:txBody>
      </p:sp>
    </p:spTree>
    <p:extLst>
      <p:ext uri="{BB962C8B-B14F-4D97-AF65-F5344CB8AC3E}">
        <p14:creationId xmlns:p14="http://schemas.microsoft.com/office/powerpoint/2010/main" val="338264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Introduction to REST API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Web technologies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URIs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HTTP Methods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HTTP status codes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Interacting with the web server</a:t>
            </a:r>
          </a:p>
          <a:p>
            <a:r>
              <a:rPr lang="en-GB" dirty="0">
                <a:cs typeface="Courier New" pitchFamily="49" charset="0"/>
              </a:rPr>
              <a:t>Testing REST APIs</a:t>
            </a:r>
          </a:p>
          <a:p>
            <a:pPr lvl="1"/>
            <a:r>
              <a:rPr lang="en-US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372135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22459" y="1437081"/>
            <a:ext cx="2115235" cy="281825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892489" y="1907822"/>
            <a:ext cx="1530170" cy="10068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331370" y="4988040"/>
            <a:ext cx="1395155" cy="972480"/>
            <a:chOff x="2517" y="1388"/>
            <a:chExt cx="1043" cy="727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517" y="1842"/>
              <a:ext cx="1043" cy="27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17" y="1525"/>
              <a:ext cx="1043" cy="454"/>
            </a:xfrm>
            <a:prstGeom prst="rect">
              <a:avLst/>
            </a:prstGeom>
            <a:solidFill>
              <a:srgbClr val="FFFF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17" y="1388"/>
              <a:ext cx="1043" cy="27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17" y="1525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560" y="1525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17" y="1644"/>
              <a:ext cx="1043" cy="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404040"/>
                  </a:solidFill>
                </a:rPr>
                <a:t>Database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982499" y="36491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Server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82499" y="198398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 Web Framework</a:t>
            </a:r>
          </a:p>
        </p:txBody>
      </p:sp>
      <p:cxnSp>
        <p:nvCxnSpPr>
          <p:cNvPr id="99" name="Straight Connector 98"/>
          <p:cNvCxnSpPr>
            <a:stCxn id="4" idx="2"/>
            <a:endCxn id="9" idx="7"/>
          </p:cNvCxnSpPr>
          <p:nvPr/>
        </p:nvCxnSpPr>
        <p:spPr>
          <a:xfrm flipH="1">
            <a:off x="5522209" y="4255337"/>
            <a:ext cx="1157868" cy="786183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45061" y="2937541"/>
            <a:ext cx="22503" cy="738717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049A11B-B119-4DDB-B802-BCE18374F31B}"/>
              </a:ext>
            </a:extLst>
          </p:cNvPr>
          <p:cNvSpPr/>
          <p:nvPr/>
        </p:nvSpPr>
        <p:spPr>
          <a:xfrm>
            <a:off x="1197680" y="2018214"/>
            <a:ext cx="1530170" cy="10068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Postman Client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EB23C5-AAE0-460C-82EB-E6289B10240E}"/>
              </a:ext>
            </a:extLst>
          </p:cNvPr>
          <p:cNvCxnSpPr>
            <a:cxnSpLocks/>
          </p:cNvCxnSpPr>
          <p:nvPr/>
        </p:nvCxnSpPr>
        <p:spPr>
          <a:xfrm flipH="1">
            <a:off x="2817860" y="2521643"/>
            <a:ext cx="3074629" cy="10866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are We Now?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W02: Introduction, Relational Algebra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W03: SQL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W04: SQL, Conceptual Modelling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W05: Conceptual Modelling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W06: Normalisation, Logical Modelling</a:t>
            </a:r>
          </a:p>
          <a:p>
            <a:r>
              <a:rPr lang="en-GB" dirty="0"/>
              <a:t>W07: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Logical Modelling, </a:t>
            </a:r>
            <a:r>
              <a:rPr lang="en-GB" dirty="0"/>
              <a:t>Python and REST APIs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W08: DB Application Development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W09: DB Security, Project Kick-off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W10-W14: Project Work with Peer Review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W15: Indexing, query processing, concurrency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W16: Recovery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W17: More SQL and NOSQL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W18: Review and Wrap-up</a:t>
            </a:r>
          </a:p>
        </p:txBody>
      </p:sp>
    </p:spTree>
    <p:extLst>
      <p:ext uri="{BB962C8B-B14F-4D97-AF65-F5344CB8AC3E}">
        <p14:creationId xmlns:p14="http://schemas.microsoft.com/office/powerpoint/2010/main" val="203169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itchFamily="49" charset="0"/>
              </a:rPr>
              <a:t>Introduction to REST API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Web technologies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URIs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HTTP Methods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HTTP status codes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Interacting with the web server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Testing REST APIs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2915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0225-4F2E-4130-BC4C-C375F616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5BE7-7CE2-4CC3-A124-1C0ADCE4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APIs are used to create service APIs on the web</a:t>
            </a:r>
          </a:p>
          <a:p>
            <a:pPr lvl="1"/>
            <a:r>
              <a:rPr lang="en-GB" dirty="0"/>
              <a:t>Services that most often access databases</a:t>
            </a:r>
          </a:p>
          <a:p>
            <a:r>
              <a:rPr lang="en-GB" dirty="0"/>
              <a:t>Six guiding principles:</a:t>
            </a:r>
          </a:p>
          <a:p>
            <a:pPr lvl="1"/>
            <a:r>
              <a:rPr lang="en-GB" dirty="0"/>
              <a:t>Stateless - i.e., each request needs to carry all data needed for the API to process the request</a:t>
            </a:r>
          </a:p>
          <a:p>
            <a:pPr lvl="1"/>
            <a:r>
              <a:rPr lang="en-GB" dirty="0"/>
              <a:t>Uniform interface: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resources through representations</a:t>
            </a:r>
          </a:p>
          <a:p>
            <a:pPr lvl="2"/>
            <a:r>
              <a:rPr lang="en-US" dirty="0"/>
              <a:t>self-descriptive messages</a:t>
            </a:r>
          </a:p>
          <a:p>
            <a:pPr lvl="2"/>
            <a:r>
              <a:rPr lang="en-US" dirty="0"/>
              <a:t>hypermedia as the engine of application state</a:t>
            </a:r>
          </a:p>
          <a:p>
            <a:pPr lvl="1"/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67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D260-A532-4A61-8384-F3B4B15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Identification of 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5513-6C07-4840-AE93-0F3186E8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Resources are identified by URIs:</a:t>
            </a:r>
          </a:p>
          <a:p>
            <a:pPr lvl="1"/>
            <a:r>
              <a:rPr lang="en-GB" dirty="0"/>
              <a:t>For instance, the guests staying in room 303 for the customer 1's booking 212, in the hotel booking case: 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/customers/1/bookings/212/rooms/303/guests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Consistency, consistency, consistency: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Singular names for individual resources: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/customers/1/email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Plural names for collections and stores: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/customers/1/bookings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Verbs for controller resources: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/generate-report</a:t>
            </a:r>
          </a:p>
        </p:txBody>
      </p:sp>
    </p:spTree>
    <p:extLst>
      <p:ext uri="{BB962C8B-B14F-4D97-AF65-F5344CB8AC3E}">
        <p14:creationId xmlns:p14="http://schemas.microsoft.com/office/powerpoint/2010/main" val="37673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D260-A532-4A61-8384-F3B4B15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Identification of 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5513-6C07-4840-AE93-0F3186E8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Recommendations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Lowercase letters in URIs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Hyphens in names rather than underscores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Forward slashes to indicate hierarchies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trailing forward slash in URIs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file extensions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CRUD function names in URIs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strings to filter URI collection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0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5420-09F3-4211-A2D8-AA38DB63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Manipulation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7A8A-9771-4F83-8BE7-C630E761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methods (HTTP methods):</a:t>
            </a:r>
          </a:p>
          <a:p>
            <a:pPr lvl="1"/>
            <a:r>
              <a:rPr lang="en-GB" dirty="0"/>
              <a:t>Create (POST)</a:t>
            </a:r>
          </a:p>
          <a:p>
            <a:pPr lvl="1"/>
            <a:r>
              <a:rPr lang="en-GB" dirty="0"/>
              <a:t>Retrieve (GET)</a:t>
            </a:r>
          </a:p>
          <a:p>
            <a:pPr lvl="1"/>
            <a:r>
              <a:rPr lang="en-GB" dirty="0"/>
              <a:t>Update (PUT or PATCH)</a:t>
            </a:r>
          </a:p>
          <a:p>
            <a:pPr lvl="1"/>
            <a:r>
              <a:rPr lang="en-GB" dirty="0"/>
              <a:t>Delete (DELETE)</a:t>
            </a:r>
          </a:p>
          <a:p>
            <a:r>
              <a:rPr lang="en-GB" dirty="0"/>
              <a:t>Resource representations:</a:t>
            </a:r>
          </a:p>
          <a:p>
            <a:pPr lvl="1"/>
            <a:r>
              <a:rPr lang="en-GB" dirty="0"/>
              <a:t>A resource is typically represented as a JSON object exchanged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8468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0225-4F2E-4130-BC4C-C375F616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Self-descriptive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5BE7-7CE2-4CC3-A124-1C0ADCE4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request message should contain everything needed for the server to interpret the content:</a:t>
            </a:r>
          </a:p>
          <a:p>
            <a:pPr lvl="1"/>
            <a:r>
              <a:rPr lang="en-GB" dirty="0"/>
              <a:t>The manipulation method</a:t>
            </a:r>
          </a:p>
          <a:p>
            <a:pPr lvl="1"/>
            <a:r>
              <a:rPr lang="en-GB" dirty="0"/>
              <a:t>The content type of the message (e.g., application/json)</a:t>
            </a:r>
          </a:p>
          <a:p>
            <a:pPr lvl="1"/>
            <a:r>
              <a:rPr lang="en-GB" dirty="0"/>
              <a:t>The resource URI</a:t>
            </a:r>
          </a:p>
          <a:p>
            <a:pPr lvl="1"/>
            <a:r>
              <a:rPr lang="en-GB" dirty="0"/>
              <a:t>The resource representation (e.g., in JSON)</a:t>
            </a:r>
          </a:p>
          <a:p>
            <a:r>
              <a:rPr lang="en-GB" dirty="0"/>
              <a:t>The response message should give sufficient details in case of problems on the server side: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GB" dirty="0"/>
              <a:t> - an error code specifying </a:t>
            </a:r>
            <a:r>
              <a:rPr lang="en-US" dirty="0"/>
              <a:t>the problem type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dirty="0"/>
              <a:t> - </a:t>
            </a:r>
            <a:r>
              <a:rPr lang="en-US" dirty="0"/>
              <a:t>A short summary of the problem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en-GB" dirty="0"/>
              <a:t> - </a:t>
            </a:r>
            <a:r>
              <a:rPr lang="en-US" dirty="0"/>
              <a:t>Explanation of the specifics of the problem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GB" dirty="0"/>
              <a:t> - </a:t>
            </a:r>
            <a:r>
              <a:rPr lang="en-US" dirty="0"/>
              <a:t>URI reference for identification of the specific occurrence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8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1A58-D851-4A50-A8B6-FCF94CE1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APIs (1)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EC2292-285E-4464-971F-9317F4EB8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18299"/>
              </p:ext>
            </p:extLst>
          </p:nvPr>
        </p:nvGraphicFramePr>
        <p:xfrm>
          <a:off x="457200" y="1600200"/>
          <a:ext cx="8229600" cy="2199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330">
                  <a:extLst>
                    <a:ext uri="{9D8B030D-6E8A-4147-A177-3AD203B41FA5}">
                      <a16:colId xmlns:a16="http://schemas.microsoft.com/office/drawing/2014/main" val="4016466831"/>
                    </a:ext>
                  </a:extLst>
                </a:gridCol>
                <a:gridCol w="1169582">
                  <a:extLst>
                    <a:ext uri="{9D8B030D-6E8A-4147-A177-3AD203B41FA5}">
                      <a16:colId xmlns:a16="http://schemas.microsoft.com/office/drawing/2014/main" val="3002858600"/>
                    </a:ext>
                  </a:extLst>
                </a:gridCol>
                <a:gridCol w="5950688">
                  <a:extLst>
                    <a:ext uri="{9D8B030D-6E8A-4147-A177-3AD203B41FA5}">
                      <a16:colId xmlns:a16="http://schemas.microsoft.com/office/drawing/2014/main" val="384785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GetLoanInfo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en-GB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resource is the collection of all loans</a:t>
                      </a:r>
                    </a:p>
                    <a:p>
                      <a:r>
                        <a:rPr lang="en-GB" dirty="0"/>
                        <a:t>Media type: application/json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0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ChangeBranchInfo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en-GB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POST, 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en-GB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resource contains information about all branches.</a:t>
                      </a:r>
                      <a:br>
                        <a:rPr lang="en-GB" dirty="0"/>
                      </a:br>
                      <a:r>
                        <a:rPr lang="en-GB" dirty="0"/>
                        <a:t>Media type: application/json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4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667</Words>
  <Application>Microsoft Macintosh PowerPoint</Application>
  <PresentationFormat>On-screen Show (4:3)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Office-tema</vt:lpstr>
      <vt:lpstr>REST APIs in Python</vt:lpstr>
      <vt:lpstr>Where are We Now?</vt:lpstr>
      <vt:lpstr>Outline</vt:lpstr>
      <vt:lpstr>REST API</vt:lpstr>
      <vt:lpstr>Identification of Resources (1)</vt:lpstr>
      <vt:lpstr>Identification of Resources (2)</vt:lpstr>
      <vt:lpstr>Manipulation of Resources</vt:lpstr>
      <vt:lpstr>Self-descriptive Messages</vt:lpstr>
      <vt:lpstr>Documenting APIs (1)</vt:lpstr>
      <vt:lpstr>Documenting APIs (2)</vt:lpstr>
      <vt:lpstr>Outline</vt:lpstr>
      <vt:lpstr>HTTP Status Codes</vt:lpstr>
      <vt:lpstr>Interacting with the Web Server (1)</vt:lpstr>
      <vt:lpstr>Outline</vt:lpstr>
      <vt:lpstr>Current architecture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Introduction to IMT2571, databases, DMBSes, MySQL</dc:subject>
  <dc:creator>Rune Hjelsvold</dc:creator>
  <cp:keywords>IMT2571</cp:keywords>
  <cp:lastModifiedBy>Subhan Ali</cp:lastModifiedBy>
  <cp:revision>241</cp:revision>
  <dcterms:created xsi:type="dcterms:W3CDTF">2013-06-10T16:56:09Z</dcterms:created>
  <dcterms:modified xsi:type="dcterms:W3CDTF">2023-03-10T07:16:49Z</dcterms:modified>
  <cp:category>Lecture Notes</cp:category>
</cp:coreProperties>
</file>