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333" r:id="rId2"/>
    <p:sldId id="334" r:id="rId3"/>
    <p:sldId id="256" r:id="rId4"/>
    <p:sldId id="259" r:id="rId5"/>
    <p:sldId id="257" r:id="rId6"/>
    <p:sldId id="258" r:id="rId7"/>
    <p:sldId id="355" r:id="rId8"/>
    <p:sldId id="356" r:id="rId9"/>
    <p:sldId id="358" r:id="rId10"/>
    <p:sldId id="357" r:id="rId11"/>
    <p:sldId id="267" r:id="rId12"/>
    <p:sldId id="359" r:id="rId13"/>
    <p:sldId id="360" r:id="rId14"/>
    <p:sldId id="361" r:id="rId15"/>
    <p:sldId id="362" r:id="rId16"/>
    <p:sldId id="309" r:id="rId17"/>
    <p:sldId id="363" r:id="rId18"/>
    <p:sldId id="365" r:id="rId19"/>
    <p:sldId id="327" r:id="rId20"/>
    <p:sldId id="352" r:id="rId21"/>
    <p:sldId id="364" r:id="rId22"/>
    <p:sldId id="353" r:id="rId23"/>
    <p:sldId id="354" r:id="rId24"/>
  </p:sldIdLst>
  <p:sldSz cx="9144000" cy="5143500" type="screen16x9"/>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3155">
          <p15:clr>
            <a:srgbClr val="A4A3A4"/>
          </p15:clr>
        </p15:guide>
        <p15:guide id="3" pos="606">
          <p15:clr>
            <a:srgbClr val="A4A3A4"/>
          </p15:clr>
        </p15:guide>
        <p15:guide id="4" pos="508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4370"/>
  </p:normalViewPr>
  <p:slideViewPr>
    <p:cSldViewPr snapToGrid="0" showGuides="1">
      <p:cViewPr>
        <p:scale>
          <a:sx n="100" d="100"/>
          <a:sy n="100" d="100"/>
        </p:scale>
        <p:origin x="456" y="336"/>
      </p:cViewPr>
      <p:guideLst>
        <p:guide orient="horz" pos="1620"/>
        <p:guide pos="3155"/>
        <p:guide pos="606"/>
        <p:guide pos="5082"/>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75" d="100"/>
          <a:sy n="75" d="100"/>
        </p:scale>
        <p:origin x="3504"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tags" Target="tags/tag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DF18D9-6999-C946-B21B-3AC27CABB34B}" type="datetimeFigureOut">
              <a:rPr kumimoji="1" lang="zh-CN" altLang="en-US" smtClean="0"/>
              <a:t>17/4/27</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421F08-BA0C-484B-9C1F-7286BF35778C}" type="slidenum">
              <a:rPr kumimoji="1" lang="zh-CN" altLang="en-US" smtClean="0"/>
              <a:t>‹#›</a:t>
            </a:fld>
            <a:endParaRPr kumimoji="1" lang="zh-CN" altLang="en-US"/>
          </a:p>
        </p:txBody>
      </p:sp>
    </p:spTree>
    <p:extLst>
      <p:ext uri="{BB962C8B-B14F-4D97-AF65-F5344CB8AC3E}">
        <p14:creationId xmlns:p14="http://schemas.microsoft.com/office/powerpoint/2010/main" val="1509502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76299-F284-4EAA-AA23-4862DC5082EB}" type="datetimeFigureOut">
              <a:rPr lang="zh-CN" altLang="en-US" smtClean="0"/>
              <a:t>17/4/27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0B313C-6B84-469A-A8BF-E1E0C9F599AB}" type="slidenum">
              <a:rPr lang="zh-CN" altLang="en-US" smtClean="0"/>
              <a:t>‹#›</a:t>
            </a:fld>
            <a:endParaRPr lang="zh-CN" altLang="en-US"/>
          </a:p>
        </p:txBody>
      </p:sp>
    </p:spTree>
    <p:extLst>
      <p:ext uri="{BB962C8B-B14F-4D97-AF65-F5344CB8AC3E}">
        <p14:creationId xmlns:p14="http://schemas.microsoft.com/office/powerpoint/2010/main" val="2280160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108907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10</a:t>
            </a:fld>
            <a:endParaRPr lang="zh-CN" altLang="en-US"/>
          </a:p>
        </p:txBody>
      </p:sp>
    </p:spTree>
    <p:extLst>
      <p:ext uri="{BB962C8B-B14F-4D97-AF65-F5344CB8AC3E}">
        <p14:creationId xmlns:p14="http://schemas.microsoft.com/office/powerpoint/2010/main" val="999449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语法分析树，其中列向量是</a:t>
            </a:r>
            <a:r>
              <a:rPr kumimoji="1" lang="zh-CN" altLang="en-US" dirty="0" smtClean="0">
                <a:latin typeface="+mn-ea"/>
                <a:cs typeface="Microsoft YaHei" charset="-122"/>
              </a:rPr>
              <a:t>输入输出组合特征表示函数</a:t>
            </a:r>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11</a:t>
            </a:fld>
            <a:endParaRPr lang="zh-CN" altLang="en-US"/>
          </a:p>
        </p:txBody>
      </p:sp>
    </p:spTree>
    <p:extLst>
      <p:ext uri="{BB962C8B-B14F-4D97-AF65-F5344CB8AC3E}">
        <p14:creationId xmlns:p14="http://schemas.microsoft.com/office/powerpoint/2010/main" val="3383035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12</a:t>
            </a:fld>
            <a:endParaRPr lang="zh-CN" altLang="en-US"/>
          </a:p>
        </p:txBody>
      </p:sp>
    </p:spTree>
    <p:extLst>
      <p:ext uri="{BB962C8B-B14F-4D97-AF65-F5344CB8AC3E}">
        <p14:creationId xmlns:p14="http://schemas.microsoft.com/office/powerpoint/2010/main" val="515300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13</a:t>
            </a:fld>
            <a:endParaRPr lang="zh-CN" altLang="en-US"/>
          </a:p>
        </p:txBody>
      </p:sp>
    </p:spTree>
    <p:extLst>
      <p:ext uri="{BB962C8B-B14F-4D97-AF65-F5344CB8AC3E}">
        <p14:creationId xmlns:p14="http://schemas.microsoft.com/office/powerpoint/2010/main" val="616571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14</a:t>
            </a:fld>
            <a:endParaRPr lang="zh-CN" altLang="en-US"/>
          </a:p>
        </p:txBody>
      </p:sp>
    </p:spTree>
    <p:extLst>
      <p:ext uri="{BB962C8B-B14F-4D97-AF65-F5344CB8AC3E}">
        <p14:creationId xmlns:p14="http://schemas.microsoft.com/office/powerpoint/2010/main" val="1461136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语法分析树</a:t>
            </a:r>
            <a:r>
              <a:rPr lang="en-US" altLang="zh-CN" dirty="0" smtClean="0"/>
              <a:t>V</a:t>
            </a:r>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15</a:t>
            </a:fld>
            <a:endParaRPr lang="zh-CN" altLang="en-US"/>
          </a:p>
        </p:txBody>
      </p:sp>
    </p:spTree>
    <p:extLst>
      <p:ext uri="{BB962C8B-B14F-4D97-AF65-F5344CB8AC3E}">
        <p14:creationId xmlns:p14="http://schemas.microsoft.com/office/powerpoint/2010/main" val="945518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latin typeface="+mn-ea"/>
                <a:cs typeface="Microsoft YaHei" charset="-122"/>
              </a:rPr>
              <a:t>传统的</a:t>
            </a:r>
            <a:r>
              <a:rPr kumimoji="1" lang="en-US" altLang="zh-CN" dirty="0" smtClean="0">
                <a:latin typeface="+mn-ea"/>
                <a:cs typeface="Microsoft YaHei" charset="-122"/>
              </a:rPr>
              <a:t>0-1</a:t>
            </a:r>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16</a:t>
            </a:fld>
            <a:endParaRPr lang="zh-CN" altLang="en-US"/>
          </a:p>
        </p:txBody>
      </p:sp>
    </p:spTree>
    <p:extLst>
      <p:ext uri="{BB962C8B-B14F-4D97-AF65-F5344CB8AC3E}">
        <p14:creationId xmlns:p14="http://schemas.microsoft.com/office/powerpoint/2010/main" val="3383035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latin typeface="+mn-ea"/>
                <a:cs typeface="Microsoft YaHei" charset="-122"/>
              </a:rPr>
              <a:t>传统的</a:t>
            </a:r>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17</a:t>
            </a:fld>
            <a:endParaRPr lang="zh-CN" altLang="en-US"/>
          </a:p>
        </p:txBody>
      </p:sp>
    </p:spTree>
    <p:extLst>
      <p:ext uri="{BB962C8B-B14F-4D97-AF65-F5344CB8AC3E}">
        <p14:creationId xmlns:p14="http://schemas.microsoft.com/office/powerpoint/2010/main" val="788528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18</a:t>
            </a:fld>
            <a:endParaRPr lang="zh-CN" altLang="en-US"/>
          </a:p>
        </p:txBody>
      </p:sp>
    </p:spTree>
    <p:extLst>
      <p:ext uri="{BB962C8B-B14F-4D97-AF65-F5344CB8AC3E}">
        <p14:creationId xmlns:p14="http://schemas.microsoft.com/office/powerpoint/2010/main" val="1801018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19</a:t>
            </a:fld>
            <a:endParaRPr lang="zh-CN" altLang="en-US"/>
          </a:p>
        </p:txBody>
      </p:sp>
    </p:spTree>
    <p:extLst>
      <p:ext uri="{BB962C8B-B14F-4D97-AF65-F5344CB8AC3E}">
        <p14:creationId xmlns:p14="http://schemas.microsoft.com/office/powerpoint/2010/main" val="3383035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extLst>
      <p:ext uri="{BB962C8B-B14F-4D97-AF65-F5344CB8AC3E}">
        <p14:creationId xmlns:p14="http://schemas.microsoft.com/office/powerpoint/2010/main" val="1496982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20</a:t>
            </a:fld>
            <a:endParaRPr lang="zh-CN" altLang="en-US"/>
          </a:p>
        </p:txBody>
      </p:sp>
    </p:spTree>
    <p:extLst>
      <p:ext uri="{BB962C8B-B14F-4D97-AF65-F5344CB8AC3E}">
        <p14:creationId xmlns:p14="http://schemas.microsoft.com/office/powerpoint/2010/main" val="806202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21</a:t>
            </a:fld>
            <a:endParaRPr lang="zh-CN" altLang="en-US"/>
          </a:p>
        </p:txBody>
      </p:sp>
    </p:spTree>
    <p:extLst>
      <p:ext uri="{BB962C8B-B14F-4D97-AF65-F5344CB8AC3E}">
        <p14:creationId xmlns:p14="http://schemas.microsoft.com/office/powerpoint/2010/main" val="1491219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22</a:t>
            </a:fld>
            <a:endParaRPr lang="zh-CN" altLang="en-US"/>
          </a:p>
        </p:txBody>
      </p:sp>
    </p:spTree>
    <p:extLst>
      <p:ext uri="{BB962C8B-B14F-4D97-AF65-F5344CB8AC3E}">
        <p14:creationId xmlns:p14="http://schemas.microsoft.com/office/powerpoint/2010/main" val="657791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23</a:t>
            </a:fld>
            <a:endParaRPr lang="zh-CN" altLang="en-US"/>
          </a:p>
        </p:txBody>
      </p:sp>
    </p:spTree>
    <p:extLst>
      <p:ext uri="{BB962C8B-B14F-4D97-AF65-F5344CB8AC3E}">
        <p14:creationId xmlns:p14="http://schemas.microsoft.com/office/powerpoint/2010/main" val="1442300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3</a:t>
            </a:fld>
            <a:endParaRPr lang="zh-CN" altLang="en-US"/>
          </a:p>
        </p:txBody>
      </p:sp>
    </p:spTree>
    <p:extLst>
      <p:ext uri="{BB962C8B-B14F-4D97-AF65-F5344CB8AC3E}">
        <p14:creationId xmlns:p14="http://schemas.microsoft.com/office/powerpoint/2010/main" val="93334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4</a:t>
            </a:fld>
            <a:endParaRPr lang="zh-CN" altLang="en-US"/>
          </a:p>
        </p:txBody>
      </p:sp>
    </p:spTree>
    <p:extLst>
      <p:ext uri="{BB962C8B-B14F-4D97-AF65-F5344CB8AC3E}">
        <p14:creationId xmlns:p14="http://schemas.microsoft.com/office/powerpoint/2010/main" val="61058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5</a:t>
            </a:fld>
            <a:endParaRPr lang="zh-CN" altLang="en-US"/>
          </a:p>
        </p:txBody>
      </p:sp>
    </p:spTree>
    <p:extLst>
      <p:ext uri="{BB962C8B-B14F-4D97-AF65-F5344CB8AC3E}">
        <p14:creationId xmlns:p14="http://schemas.microsoft.com/office/powerpoint/2010/main" val="191921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6</a:t>
            </a:fld>
            <a:endParaRPr lang="zh-CN" altLang="en-US"/>
          </a:p>
        </p:txBody>
      </p:sp>
    </p:spTree>
    <p:extLst>
      <p:ext uri="{BB962C8B-B14F-4D97-AF65-F5344CB8AC3E}">
        <p14:creationId xmlns:p14="http://schemas.microsoft.com/office/powerpoint/2010/main" val="3699506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7</a:t>
            </a:fld>
            <a:endParaRPr lang="zh-CN" altLang="en-US"/>
          </a:p>
        </p:txBody>
      </p:sp>
    </p:spTree>
    <p:extLst>
      <p:ext uri="{BB962C8B-B14F-4D97-AF65-F5344CB8AC3E}">
        <p14:creationId xmlns:p14="http://schemas.microsoft.com/office/powerpoint/2010/main" val="352974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latin typeface="+mn-ea"/>
                <a:cs typeface="Microsoft YaHei" charset="-122"/>
              </a:rPr>
              <a:t>F</a:t>
            </a:r>
            <a:r>
              <a:rPr kumimoji="1" lang="zh-CN" altLang="en-US" dirty="0" smtClean="0">
                <a:latin typeface="+mn-ea"/>
                <a:cs typeface="Microsoft YaHei" charset="-122"/>
              </a:rPr>
              <a:t>函数是</a:t>
            </a:r>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8</a:t>
            </a:fld>
            <a:endParaRPr lang="zh-CN" altLang="en-US"/>
          </a:p>
        </p:txBody>
      </p:sp>
    </p:spTree>
    <p:extLst>
      <p:ext uri="{BB962C8B-B14F-4D97-AF65-F5344CB8AC3E}">
        <p14:creationId xmlns:p14="http://schemas.microsoft.com/office/powerpoint/2010/main" val="934892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latin typeface="+mn-ea"/>
                <a:cs typeface="Microsoft YaHei" charset="-122"/>
              </a:rPr>
              <a:t>F</a:t>
            </a:r>
            <a:r>
              <a:rPr kumimoji="1" lang="zh-CN" altLang="en-US" dirty="0" smtClean="0">
                <a:latin typeface="+mn-ea"/>
                <a:cs typeface="Microsoft YaHei" charset="-122"/>
              </a:rPr>
              <a:t>函数是</a:t>
            </a:r>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9</a:t>
            </a:fld>
            <a:endParaRPr lang="zh-CN" altLang="en-US"/>
          </a:p>
        </p:txBody>
      </p:sp>
    </p:spTree>
    <p:extLst>
      <p:ext uri="{BB962C8B-B14F-4D97-AF65-F5344CB8AC3E}">
        <p14:creationId xmlns:p14="http://schemas.microsoft.com/office/powerpoint/2010/main" val="615701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9" name="组合 8"/>
          <p:cNvGrpSpPr/>
          <p:nvPr userDrawn="1"/>
        </p:nvGrpSpPr>
        <p:grpSpPr>
          <a:xfrm>
            <a:off x="611560" y="685255"/>
            <a:ext cx="7920880" cy="45719"/>
            <a:chOff x="3060700" y="4724400"/>
            <a:chExt cx="5955507" cy="31432"/>
          </a:xfrm>
        </p:grpSpPr>
        <p:cxnSp>
          <p:nvCxnSpPr>
            <p:cNvPr id="10" name="直接连接符 9"/>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0290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17/4/27</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006070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17/4/27</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4063625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476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187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3" y="-20538"/>
            <a:ext cx="1704311" cy="720080"/>
          </a:xfrm>
          <a:prstGeom prst="rect">
            <a:avLst/>
          </a:prstGeom>
        </p:spPr>
      </p:pic>
    </p:spTree>
    <p:extLst>
      <p:ext uri="{BB962C8B-B14F-4D97-AF65-F5344CB8AC3E}">
        <p14:creationId xmlns:p14="http://schemas.microsoft.com/office/powerpoint/2010/main" val="2396423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14410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15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2353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9677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732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17/4/27</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5460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028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9287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17/4/27</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532898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17/4/27</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768661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17/4/27</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568500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17/4/27</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856123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17/4/27</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992275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17/4/27</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117752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17/4/27</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086816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jp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63877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2" r:id="rId2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 y="-11216"/>
            <a:ext cx="9144000" cy="51547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flipH="1">
            <a:off x="4327952" y="-11216"/>
            <a:ext cx="4801225" cy="5151968"/>
          </a:xfrm>
          <a:prstGeom prst="rtTriangle">
            <a:avLst/>
          </a:prstGeom>
          <a:solidFill>
            <a:srgbClr val="0F8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TextBox 12"/>
          <p:cNvSpPr txBox="1"/>
          <p:nvPr/>
        </p:nvSpPr>
        <p:spPr>
          <a:xfrm>
            <a:off x="1623493" y="1292879"/>
            <a:ext cx="5897016" cy="1569660"/>
          </a:xfrm>
          <a:prstGeom prst="rect">
            <a:avLst/>
          </a:prstGeom>
          <a:noFill/>
        </p:spPr>
        <p:txBody>
          <a:bodyPr wrap="square" rtlCol="0" anchor="ctr">
            <a:spAutoFit/>
          </a:bodyPr>
          <a:lstStyle/>
          <a:p>
            <a:r>
              <a:rPr lang="en-US" altLang="zh-CN" sz="3200" b="1" dirty="0" err="1" smtClean="0">
                <a:solidFill>
                  <a:schemeClr val="bg1"/>
                </a:solidFill>
              </a:rPr>
              <a:t>QuickScorer</a:t>
            </a:r>
            <a:r>
              <a:rPr lang="en-US" altLang="zh-CN" sz="3200" b="1" dirty="0">
                <a:solidFill>
                  <a:schemeClr val="bg1"/>
                </a:solidFill>
              </a:rPr>
              <a:t>: A Fast Algorithm to Rank Documents with Additive Ensembles of Regression Trees </a:t>
            </a:r>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lang="en-US" altLang="zh-CN" sz="3200" dirty="0"/>
          </a:p>
        </p:txBody>
      </p:sp>
    </p:spTree>
    <p:extLst>
      <p:ext uri="{BB962C8B-B14F-4D97-AF65-F5344CB8AC3E}">
        <p14:creationId xmlns:p14="http://schemas.microsoft.com/office/powerpoint/2010/main" val="318347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3"/>
          <p:cNvSpPr>
            <a:spLocks noChangeArrowheads="1"/>
          </p:cNvSpPr>
          <p:nvPr/>
        </p:nvSpPr>
        <p:spPr bwMode="auto">
          <a:xfrm>
            <a:off x="3416300" y="1689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b="1" dirty="0" smtClean="0">
                <a:solidFill>
                  <a:schemeClr val="tx1">
                    <a:lumMod val="65000"/>
                    <a:lumOff val="35000"/>
                  </a:schemeClr>
                </a:solidFill>
                <a:latin typeface="微软雅黑"/>
                <a:ea typeface="微软雅黑"/>
              </a:rPr>
              <a:t>Qs</a:t>
            </a:r>
            <a:r>
              <a:rPr lang="zh-CN" altLang="en-US" sz="2800" b="1" dirty="0" smtClean="0">
                <a:solidFill>
                  <a:schemeClr val="tx1">
                    <a:lumMod val="65000"/>
                    <a:lumOff val="35000"/>
                  </a:schemeClr>
                </a:solidFill>
                <a:latin typeface="微软雅黑"/>
                <a:ea typeface="微软雅黑"/>
              </a:rPr>
              <a:t>算法</a:t>
            </a:r>
            <a:endParaRPr lang="zh-CN" altLang="en-US" sz="2800" b="1" dirty="0">
              <a:solidFill>
                <a:schemeClr val="tx1">
                  <a:lumMod val="65000"/>
                  <a:lumOff val="35000"/>
                </a:schemeClr>
              </a:solidFill>
              <a:latin typeface="微软雅黑"/>
              <a:ea typeface="微软雅黑"/>
            </a:endParaRPr>
          </a:p>
        </p:txBody>
      </p:sp>
      <p:grpSp>
        <p:nvGrpSpPr>
          <p:cNvPr id="5" name="组合 2"/>
          <p:cNvGrpSpPr>
            <a:grpSpLocks/>
          </p:cNvGrpSpPr>
          <p:nvPr/>
        </p:nvGrpSpPr>
        <p:grpSpPr bwMode="auto">
          <a:xfrm>
            <a:off x="2770188" y="313214"/>
            <a:ext cx="3579812" cy="142875"/>
            <a:chOff x="0" y="0"/>
            <a:chExt cx="3580582" cy="158874"/>
          </a:xfrm>
        </p:grpSpPr>
        <p:grpSp>
          <p:nvGrpSpPr>
            <p:cNvPr id="6" name="组合 61"/>
            <p:cNvGrpSpPr>
              <a:grpSpLocks/>
            </p:cNvGrpSpPr>
            <p:nvPr/>
          </p:nvGrpSpPr>
          <p:grpSpPr bwMode="auto">
            <a:xfrm>
              <a:off x="0" y="0"/>
              <a:ext cx="792088" cy="158874"/>
              <a:chOff x="0" y="0"/>
              <a:chExt cx="792088" cy="158874"/>
            </a:xfrm>
          </p:grpSpPr>
          <p:sp>
            <p:nvSpPr>
              <p:cNvPr id="11"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组合 62"/>
            <p:cNvGrpSpPr>
              <a:grpSpLocks/>
            </p:cNvGrpSpPr>
            <p:nvPr/>
          </p:nvGrpSpPr>
          <p:grpSpPr bwMode="auto">
            <a:xfrm rot="10800000">
              <a:off x="2788494" y="0"/>
              <a:ext cx="792088" cy="158874"/>
              <a:chOff x="0" y="0"/>
              <a:chExt cx="792088" cy="158874"/>
            </a:xfrm>
          </p:grpSpPr>
          <p:sp>
            <p:nvSpPr>
              <p:cNvPr id="8"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4" name="文本框 13"/>
          <p:cNvSpPr txBox="1"/>
          <p:nvPr/>
        </p:nvSpPr>
        <p:spPr>
          <a:xfrm>
            <a:off x="0" y="845373"/>
            <a:ext cx="4937803" cy="400110"/>
          </a:xfrm>
          <a:prstGeom prst="rect">
            <a:avLst/>
          </a:prstGeom>
          <a:noFill/>
        </p:spPr>
        <p:txBody>
          <a:bodyPr wrap="square" rtlCol="0">
            <a:spAutoFit/>
          </a:bodyPr>
          <a:lstStyle/>
          <a:p>
            <a:r>
              <a:rPr kumimoji="1" lang="zh-CN" altLang="en-US" sz="2000" b="1" dirty="0" smtClean="0"/>
              <a:t>利用位向量对</a:t>
            </a:r>
            <a:r>
              <a:rPr kumimoji="1" lang="en-US" altLang="zh-CN" sz="2000" b="1" dirty="0" smtClean="0"/>
              <a:t>x</a:t>
            </a:r>
            <a:r>
              <a:rPr kumimoji="1" lang="zh-CN" altLang="en-US" sz="2000" b="1" dirty="0" smtClean="0"/>
              <a:t>在一</a:t>
            </a:r>
            <a:r>
              <a:rPr kumimoji="1" lang="zh-CN" altLang="en-US" sz="2000" b="1" dirty="0"/>
              <a:t>棵</a:t>
            </a:r>
            <a:r>
              <a:rPr kumimoji="1" lang="zh-CN" altLang="en-US" sz="2000" b="1" dirty="0" smtClean="0"/>
              <a:t>树中做预测</a:t>
            </a:r>
            <a:endParaRPr kumimoji="1" lang="zh-CN" altLang="en-US" sz="2000" b="1"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52" y="1376759"/>
            <a:ext cx="4420848" cy="2687241"/>
          </a:xfrm>
          <a:prstGeom prst="rect">
            <a:avLst/>
          </a:prstGeom>
        </p:spPr>
      </p:pic>
      <p:sp>
        <p:nvSpPr>
          <p:cNvPr id="3" name="文本框 2"/>
          <p:cNvSpPr txBox="1"/>
          <p:nvPr/>
        </p:nvSpPr>
        <p:spPr>
          <a:xfrm>
            <a:off x="4445000" y="1045428"/>
            <a:ext cx="4699000" cy="923330"/>
          </a:xfrm>
          <a:prstGeom prst="rect">
            <a:avLst/>
          </a:prstGeom>
          <a:noFill/>
        </p:spPr>
        <p:txBody>
          <a:bodyPr wrap="square" rtlCol="0">
            <a:spAutoFit/>
          </a:bodyPr>
          <a:lstStyle/>
          <a:p>
            <a:pPr marL="285750" indent="-285750">
              <a:buFont typeface="Wingdings" charset="2"/>
              <a:buChar char="Ø"/>
            </a:pPr>
            <a:r>
              <a:rPr kumimoji="1" lang="en-US" altLang="zh-CN" dirty="0" smtClean="0"/>
              <a:t>find-false:</a:t>
            </a:r>
            <a:r>
              <a:rPr kumimoji="1" lang="zh-CN" altLang="en-US" dirty="0" smtClean="0"/>
              <a:t>找到</a:t>
            </a:r>
            <a:r>
              <a:rPr kumimoji="1" lang="en-US" altLang="zh-CN" dirty="0" smtClean="0"/>
              <a:t>x</a:t>
            </a:r>
            <a:r>
              <a:rPr kumimoji="1" lang="zh-CN" altLang="en-US" dirty="0" smtClean="0"/>
              <a:t>对应的每一个</a:t>
            </a:r>
            <a:r>
              <a:rPr kumimoji="1" lang="en-US" altLang="zh-CN" dirty="0" smtClean="0"/>
              <a:t>false-node</a:t>
            </a:r>
            <a:endParaRPr kumimoji="1" lang="en-US" altLang="zh-CN" dirty="0"/>
          </a:p>
          <a:p>
            <a:pPr marL="285750" indent="-285750">
              <a:buFont typeface="Wingdings" charset="2"/>
              <a:buChar char="Ø"/>
            </a:pPr>
            <a:r>
              <a:rPr kumimoji="1" lang="en-US" altLang="zh-CN" dirty="0" smtClean="0"/>
              <a:t>And-operation</a:t>
            </a:r>
            <a:r>
              <a:rPr kumimoji="1" lang="zh-CN" altLang="en-US" dirty="0" smtClean="0"/>
              <a:t>：对</a:t>
            </a:r>
            <a:r>
              <a:rPr kumimoji="1" lang="en-US" altLang="zh-CN" dirty="0" smtClean="0"/>
              <a:t>false</a:t>
            </a:r>
            <a:r>
              <a:rPr kumimoji="1" lang="zh-CN" altLang="en-US" dirty="0" smtClean="0"/>
              <a:t> </a:t>
            </a:r>
            <a:r>
              <a:rPr kumimoji="1" lang="en-US" altLang="zh-CN" dirty="0" smtClean="0"/>
              <a:t>node</a:t>
            </a:r>
            <a:r>
              <a:rPr kumimoji="1" lang="zh-CN" altLang="en-US" dirty="0" smtClean="0"/>
              <a:t>的向量与操作，结果向量最左边的</a:t>
            </a:r>
            <a:r>
              <a:rPr kumimoji="1" lang="en-US" altLang="zh-CN" dirty="0" smtClean="0"/>
              <a:t>1</a:t>
            </a:r>
            <a:r>
              <a:rPr kumimoji="1" lang="zh-CN" altLang="en-US" dirty="0" smtClean="0"/>
              <a:t>对应</a:t>
            </a:r>
            <a:r>
              <a:rPr kumimoji="1" lang="en-US" altLang="zh-CN" dirty="0" smtClean="0"/>
              <a:t>index</a:t>
            </a:r>
            <a:r>
              <a:rPr kumimoji="1" lang="zh-CN" altLang="en-US" dirty="0" smtClean="0"/>
              <a:t>为叶子</a:t>
            </a:r>
            <a:r>
              <a:rPr kumimoji="1" lang="en-US" altLang="zh-CN" dirty="0" smtClean="0"/>
              <a:t>index</a:t>
            </a:r>
            <a:endParaRPr kumimoji="1" lang="zh-CN" altLang="en-US" dirty="0"/>
          </a:p>
        </p:txBody>
      </p:sp>
      <p:sp>
        <p:nvSpPr>
          <p:cNvPr id="15" name="文本框 14"/>
          <p:cNvSpPr txBox="1"/>
          <p:nvPr/>
        </p:nvSpPr>
        <p:spPr>
          <a:xfrm>
            <a:off x="4909133" y="2225640"/>
            <a:ext cx="3875997" cy="2585323"/>
          </a:xfrm>
          <a:prstGeom prst="rect">
            <a:avLst/>
          </a:prstGeom>
          <a:noFill/>
        </p:spPr>
        <p:txBody>
          <a:bodyPr wrap="square" rtlCol="0">
            <a:spAutoFit/>
          </a:bodyPr>
          <a:lstStyle/>
          <a:p>
            <a:r>
              <a:rPr kumimoji="1" lang="en-US" altLang="zh-CN" dirty="0" smtClean="0"/>
              <a:t>Example</a:t>
            </a:r>
            <a:r>
              <a:rPr kumimoji="1" lang="zh-CN" altLang="en-US" dirty="0" smtClean="0"/>
              <a:t>一枚：</a:t>
            </a:r>
            <a:endParaRPr kumimoji="1" lang="en-US" altLang="zh-CN" dirty="0" smtClean="0"/>
          </a:p>
          <a:p>
            <a:pPr marL="342900" indent="-342900">
              <a:buFont typeface="+mj-lt"/>
              <a:buAutoNum type="arabicPeriod"/>
            </a:pPr>
            <a:r>
              <a:rPr kumimoji="1" lang="zh-CN" altLang="en-US" dirty="0" smtClean="0"/>
              <a:t>求内部节点向量：以</a:t>
            </a:r>
            <a:r>
              <a:rPr kumimoji="1" lang="en-US" altLang="zh-CN" dirty="0" smtClean="0"/>
              <a:t>n0</a:t>
            </a:r>
            <a:r>
              <a:rPr kumimoji="1" lang="zh-CN" altLang="en-US" dirty="0" smtClean="0"/>
              <a:t>节点为例，</a:t>
            </a:r>
            <a:r>
              <a:rPr kumimoji="1" lang="en-US" altLang="zh-CN" dirty="0" smtClean="0"/>
              <a:t>n0</a:t>
            </a:r>
            <a:r>
              <a:rPr kumimoji="1" lang="zh-CN" altLang="en-US" dirty="0" smtClean="0"/>
              <a:t>节点对应</a:t>
            </a:r>
            <a:r>
              <a:rPr kumimoji="1" lang="zh-CN" altLang="en-US" dirty="0"/>
              <a:t>的位向量</a:t>
            </a:r>
            <a:r>
              <a:rPr kumimoji="1" lang="zh-CN" altLang="en-US" dirty="0" smtClean="0"/>
              <a:t>即左分支</a:t>
            </a:r>
            <a:r>
              <a:rPr kumimoji="1" lang="zh-CN" altLang="en-US" dirty="0"/>
              <a:t>的</a:t>
            </a:r>
            <a:r>
              <a:rPr kumimoji="1" lang="en-US" altLang="zh-CN" dirty="0"/>
              <a:t>l0,l1</a:t>
            </a:r>
            <a:r>
              <a:rPr kumimoji="1" lang="zh-CN" altLang="en-US" dirty="0"/>
              <a:t>对应位置为</a:t>
            </a:r>
            <a:r>
              <a:rPr kumimoji="1" lang="en-US" altLang="zh-CN" dirty="0"/>
              <a:t>0</a:t>
            </a:r>
            <a:r>
              <a:rPr kumimoji="1" lang="zh-CN" altLang="en-US" dirty="0"/>
              <a:t>，即</a:t>
            </a:r>
            <a:r>
              <a:rPr kumimoji="1" lang="en-US" altLang="zh-CN" dirty="0" smtClean="0"/>
              <a:t>001111</a:t>
            </a:r>
            <a:endParaRPr kumimoji="1" lang="en-US" altLang="zh-CN" dirty="0"/>
          </a:p>
          <a:p>
            <a:pPr marL="342900" indent="-342900">
              <a:buFont typeface="+mj-lt"/>
              <a:buAutoNum type="arabicPeriod"/>
            </a:pPr>
            <a:r>
              <a:rPr kumimoji="1" lang="en-US" altLang="zh-CN" dirty="0" smtClean="0"/>
              <a:t>X</a:t>
            </a:r>
            <a:r>
              <a:rPr kumimoji="1" lang="zh-CN" altLang="en-US" dirty="0" smtClean="0"/>
              <a:t>样本的</a:t>
            </a:r>
            <a:r>
              <a:rPr kumimoji="1" lang="en-US" altLang="zh-CN" dirty="0" smtClean="0"/>
              <a:t>false</a:t>
            </a:r>
            <a:r>
              <a:rPr kumimoji="1" lang="zh-CN" altLang="en-US" dirty="0" smtClean="0"/>
              <a:t> </a:t>
            </a:r>
            <a:r>
              <a:rPr kumimoji="1" lang="en-US" altLang="zh-CN" dirty="0" smtClean="0"/>
              <a:t>node</a:t>
            </a:r>
            <a:r>
              <a:rPr kumimoji="1" lang="zh-CN" altLang="en-US" dirty="0" smtClean="0"/>
              <a:t>为</a:t>
            </a:r>
            <a:r>
              <a:rPr kumimoji="1" lang="en-US" altLang="zh-CN" dirty="0" smtClean="0"/>
              <a:t>{n0,n1,n4}</a:t>
            </a:r>
            <a:r>
              <a:rPr kumimoji="1" lang="zh-CN" altLang="en-US" dirty="0" smtClean="0"/>
              <a:t>，则对</a:t>
            </a:r>
            <a:r>
              <a:rPr kumimoji="1" lang="en-US" altLang="zh-CN" dirty="0" smtClean="0"/>
              <a:t>n0,n1,n4</a:t>
            </a:r>
            <a:r>
              <a:rPr kumimoji="1" lang="zh-CN" altLang="en-US" dirty="0" smtClean="0"/>
              <a:t>向量与操作后得到的向量为</a:t>
            </a:r>
            <a:r>
              <a:rPr kumimoji="1" lang="en-US" altLang="zh-CN" dirty="0" smtClean="0"/>
              <a:t>001101</a:t>
            </a:r>
            <a:r>
              <a:rPr kumimoji="1" lang="zh-CN" altLang="en-US" dirty="0" smtClean="0"/>
              <a:t>，最左边的</a:t>
            </a:r>
            <a:r>
              <a:rPr kumimoji="1" lang="en-US" altLang="zh-CN" dirty="0" smtClean="0"/>
              <a:t>1</a:t>
            </a:r>
            <a:r>
              <a:rPr kumimoji="1" lang="zh-CN" altLang="en-US" dirty="0" smtClean="0"/>
              <a:t>的</a:t>
            </a:r>
            <a:r>
              <a:rPr kumimoji="1" lang="en-US" altLang="zh-CN" dirty="0" smtClean="0"/>
              <a:t>index</a:t>
            </a:r>
            <a:r>
              <a:rPr kumimoji="1" lang="zh-CN" altLang="en-US" dirty="0" smtClean="0"/>
              <a:t>为</a:t>
            </a:r>
            <a:r>
              <a:rPr kumimoji="1" lang="en-US" altLang="zh-CN" dirty="0" smtClean="0"/>
              <a:t>2</a:t>
            </a:r>
            <a:r>
              <a:rPr kumimoji="1" lang="zh-CN" altLang="en-US" dirty="0" smtClean="0"/>
              <a:t>，即</a:t>
            </a:r>
            <a:r>
              <a:rPr kumimoji="1" lang="en-US" altLang="zh-CN" dirty="0" smtClean="0"/>
              <a:t>l2</a:t>
            </a:r>
            <a:r>
              <a:rPr kumimoji="1" lang="zh-CN" altLang="en-US" dirty="0" smtClean="0"/>
              <a:t>为它在这棵树的预测值。</a:t>
            </a:r>
            <a:endParaRPr kumimoji="1" lang="zh-CN" altLang="en-US" dirty="0"/>
          </a:p>
        </p:txBody>
      </p:sp>
      <p:sp>
        <p:nvSpPr>
          <p:cNvPr id="16" name="文本框 15"/>
          <p:cNvSpPr txBox="1"/>
          <p:nvPr/>
        </p:nvSpPr>
        <p:spPr>
          <a:xfrm>
            <a:off x="0" y="4236848"/>
            <a:ext cx="4699000" cy="646331"/>
          </a:xfrm>
          <a:prstGeom prst="rect">
            <a:avLst/>
          </a:prstGeom>
          <a:noFill/>
        </p:spPr>
        <p:txBody>
          <a:bodyPr wrap="square" rtlCol="0">
            <a:spAutoFit/>
          </a:bodyPr>
          <a:lstStyle/>
          <a:p>
            <a:r>
              <a:rPr kumimoji="1" lang="zh-CN" altLang="en-US" dirty="0" smtClean="0">
                <a:solidFill>
                  <a:srgbClr val="FF0000"/>
                </a:solidFill>
              </a:rPr>
              <a:t>每个节点用一个位向量表示，位向量中左分支对应的叶子节点位置取</a:t>
            </a:r>
            <a:r>
              <a:rPr kumimoji="1" lang="en-US" altLang="zh-CN" dirty="0" smtClean="0">
                <a:solidFill>
                  <a:srgbClr val="FF0000"/>
                </a:solidFill>
              </a:rPr>
              <a:t>0</a:t>
            </a:r>
            <a:r>
              <a:rPr kumimoji="1" lang="zh-CN" altLang="en-US" dirty="0" smtClean="0">
                <a:solidFill>
                  <a:srgbClr val="FF0000"/>
                </a:solidFill>
              </a:rPr>
              <a:t>，其他都为</a:t>
            </a:r>
            <a:r>
              <a:rPr kumimoji="1" lang="en-US" altLang="zh-CN" dirty="0" smtClean="0">
                <a:solidFill>
                  <a:srgbClr val="FF0000"/>
                </a:solidFill>
              </a:rPr>
              <a:t>1</a:t>
            </a:r>
            <a:r>
              <a:rPr kumimoji="1" lang="zh-CN" altLang="en-US" dirty="0" smtClean="0">
                <a:solidFill>
                  <a:srgbClr val="FF0000"/>
                </a:solidFill>
              </a:rPr>
              <a:t>。</a:t>
            </a:r>
            <a:endParaRPr kumimoji="1" lang="en-US" altLang="zh-CN" dirty="0">
              <a:solidFill>
                <a:srgbClr val="FF0000"/>
              </a:solidFill>
            </a:endParaRPr>
          </a:p>
        </p:txBody>
      </p:sp>
    </p:spTree>
    <p:extLst>
      <p:ext uri="{BB962C8B-B14F-4D97-AF65-F5344CB8AC3E}">
        <p14:creationId xmlns:p14="http://schemas.microsoft.com/office/powerpoint/2010/main" val="1749785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3"/>
          <p:cNvSpPr>
            <a:spLocks noChangeArrowheads="1"/>
          </p:cNvSpPr>
          <p:nvPr/>
        </p:nvSpPr>
        <p:spPr bwMode="auto">
          <a:xfrm>
            <a:off x="3416300" y="1689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smtClean="0">
                <a:solidFill>
                  <a:schemeClr val="tx1">
                    <a:lumMod val="65000"/>
                    <a:lumOff val="35000"/>
                  </a:schemeClr>
                </a:solidFill>
                <a:latin typeface="微软雅黑"/>
                <a:ea typeface="微软雅黑"/>
              </a:rPr>
              <a:t>算法实现</a:t>
            </a:r>
            <a:endParaRPr lang="zh-CN" altLang="en-US" sz="2800" b="1" dirty="0">
              <a:solidFill>
                <a:schemeClr val="tx1">
                  <a:lumMod val="65000"/>
                  <a:lumOff val="35000"/>
                </a:schemeClr>
              </a:solidFill>
              <a:latin typeface="微软雅黑"/>
              <a:ea typeface="微软雅黑"/>
            </a:endParaRPr>
          </a:p>
        </p:txBody>
      </p:sp>
      <p:grpSp>
        <p:nvGrpSpPr>
          <p:cNvPr id="6" name="组合 2"/>
          <p:cNvGrpSpPr>
            <a:grpSpLocks/>
          </p:cNvGrpSpPr>
          <p:nvPr/>
        </p:nvGrpSpPr>
        <p:grpSpPr bwMode="auto">
          <a:xfrm>
            <a:off x="2770188" y="313214"/>
            <a:ext cx="3579812" cy="142875"/>
            <a:chOff x="0" y="0"/>
            <a:chExt cx="3580582" cy="158874"/>
          </a:xfrm>
        </p:grpSpPr>
        <p:grpSp>
          <p:nvGrpSpPr>
            <p:cNvPr id="7" name="组合 61"/>
            <p:cNvGrpSpPr>
              <a:grpSpLocks/>
            </p:cNvGrpSpPr>
            <p:nvPr/>
          </p:nvGrpSpPr>
          <p:grpSpPr bwMode="auto">
            <a:xfrm>
              <a:off x="0" y="0"/>
              <a:ext cx="792088" cy="158874"/>
              <a:chOff x="0" y="0"/>
              <a:chExt cx="792088" cy="158874"/>
            </a:xfrm>
          </p:grpSpPr>
          <p:sp>
            <p:nvSpPr>
              <p:cNvPr id="12"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组合 62"/>
            <p:cNvGrpSpPr>
              <a:grpSpLocks/>
            </p:cNvGrpSpPr>
            <p:nvPr/>
          </p:nvGrpSpPr>
          <p:grpSpPr bwMode="auto">
            <a:xfrm rot="10800000">
              <a:off x="2788494" y="0"/>
              <a:ext cx="792088" cy="158874"/>
              <a:chOff x="0" y="0"/>
              <a:chExt cx="792088" cy="158874"/>
            </a:xfrm>
          </p:grpSpPr>
          <p:sp>
            <p:nvSpPr>
              <p:cNvPr id="9"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18" name="表格 17"/>
          <p:cNvGraphicFramePr>
            <a:graphicFrameLocks noGrp="1"/>
          </p:cNvGraphicFramePr>
          <p:nvPr>
            <p:extLst>
              <p:ext uri="{D42A27DB-BD31-4B8C-83A1-F6EECF244321}">
                <p14:modId xmlns:p14="http://schemas.microsoft.com/office/powerpoint/2010/main" val="948631819"/>
              </p:ext>
            </p:extLst>
          </p:nvPr>
        </p:nvGraphicFramePr>
        <p:xfrm>
          <a:off x="927100" y="940353"/>
          <a:ext cx="7289800" cy="4023360"/>
        </p:xfrm>
        <a:graphic>
          <a:graphicData uri="http://schemas.openxmlformats.org/drawingml/2006/table">
            <a:tbl>
              <a:tblPr firstRow="1" bandRow="1">
                <a:tableStyleId>{5C22544A-7EE6-4342-B048-85BDC9FD1C3A}</a:tableStyleId>
              </a:tblPr>
              <a:tblGrid>
                <a:gridCol w="7289800"/>
              </a:tblGrid>
              <a:tr h="338937">
                <a:tc>
                  <a:txBody>
                    <a:bodyPr/>
                    <a:lstStyle/>
                    <a:p>
                      <a:r>
                        <a:rPr lang="zh-CN" altLang="en-US" dirty="0" smtClean="0">
                          <a:solidFill>
                            <a:schemeClr val="tx1"/>
                          </a:solidFill>
                        </a:rPr>
                        <a:t>算法：在一棵二叉回归树计算</a:t>
                      </a:r>
                      <a:r>
                        <a:rPr lang="en-US" altLang="zh-CN" dirty="0" smtClean="0">
                          <a:solidFill>
                            <a:schemeClr val="tx1"/>
                          </a:solidFill>
                        </a:rPr>
                        <a:t>x</a:t>
                      </a:r>
                      <a:r>
                        <a:rPr lang="zh-CN" altLang="en-US" dirty="0" smtClean="0">
                          <a:solidFill>
                            <a:schemeClr val="tx1"/>
                          </a:solidFill>
                        </a:rPr>
                        <a:t>特征向量的预测值</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63620">
                <a:tc>
                  <a:txBody>
                    <a:bodyPr/>
                    <a:lstStyle/>
                    <a:p>
                      <a:pPr marL="342900" marR="0" lvl="0" indent="-342900" algn="l" defTabSz="914400" rtl="0" eaLnBrk="1" fontAlgn="auto" latinLnBrk="0" hangingPunct="1">
                        <a:lnSpc>
                          <a:spcPct val="100000"/>
                        </a:lnSpc>
                        <a:spcBef>
                          <a:spcPts val="0"/>
                        </a:spcBef>
                        <a:spcAft>
                          <a:spcPts val="0"/>
                        </a:spcAft>
                        <a:buClrTx/>
                        <a:buSzTx/>
                        <a:buFont typeface="+mj-lt"/>
                        <a:buNone/>
                        <a:tabLst/>
                        <a:defRPr/>
                      </a:pPr>
                      <a:r>
                        <a:rPr lang="zh-CN" altLang="en-US" dirty="0" smtClean="0">
                          <a:solidFill>
                            <a:schemeClr val="tx1"/>
                          </a:solidFill>
                        </a:rPr>
                        <a:t>输入：</a:t>
                      </a:r>
                      <a:endParaRPr lang="en-US" altLang="zh-CN"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None/>
                        <a:tabLst/>
                        <a:defRPr/>
                      </a:pPr>
                      <a:r>
                        <a:rPr lang="zh-CN" altLang="en-US" dirty="0" smtClean="0">
                          <a:solidFill>
                            <a:schemeClr val="tx1"/>
                          </a:solidFill>
                        </a:rPr>
                        <a:t>       </a:t>
                      </a:r>
                      <a:r>
                        <a:rPr lang="en-US" altLang="zh-CN" dirty="0" err="1" smtClean="0">
                          <a:solidFill>
                            <a:schemeClr val="tx1"/>
                          </a:solidFill>
                        </a:rPr>
                        <a:t>Th</a:t>
                      </a:r>
                      <a:r>
                        <a:rPr lang="en-US" altLang="zh-CN" dirty="0" smtClean="0">
                          <a:solidFill>
                            <a:schemeClr val="tx1"/>
                          </a:solidFill>
                        </a:rPr>
                        <a:t>=(</a:t>
                      </a:r>
                      <a:r>
                        <a:rPr lang="en-US" altLang="zh-CN" dirty="0" err="1" smtClean="0">
                          <a:solidFill>
                            <a:schemeClr val="tx1"/>
                          </a:solidFill>
                        </a:rPr>
                        <a:t>Nh,Lh</a:t>
                      </a:r>
                      <a:r>
                        <a:rPr lang="en-US" altLang="zh-CN" dirty="0" smtClean="0">
                          <a:solidFill>
                            <a:schemeClr val="tx1"/>
                          </a:solidFill>
                        </a:rPr>
                        <a:t>)</a:t>
                      </a:r>
                      <a:r>
                        <a:rPr lang="zh-CN" altLang="en-US" dirty="0" smtClean="0">
                          <a:solidFill>
                            <a:schemeClr val="tx1"/>
                          </a:solidFill>
                        </a:rPr>
                        <a:t>：二叉回归树，</a:t>
                      </a:r>
                      <a:endParaRPr lang="en-US" altLang="zh-CN"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None/>
                        <a:tabLst/>
                        <a:defRPr/>
                      </a:pPr>
                      <a:r>
                        <a:rPr lang="zh-CN" altLang="en-US" dirty="0" smtClean="0">
                          <a:solidFill>
                            <a:schemeClr val="tx1"/>
                          </a:solidFill>
                        </a:rPr>
                        <a:t>       </a:t>
                      </a:r>
                      <a:r>
                        <a:rPr lang="en-US" altLang="zh-CN" dirty="0" err="1" smtClean="0">
                          <a:solidFill>
                            <a:schemeClr val="tx1"/>
                          </a:solidFill>
                        </a:rPr>
                        <a:t>Nh</a:t>
                      </a:r>
                      <a:r>
                        <a:rPr lang="en-US" altLang="zh-CN" dirty="0" smtClean="0">
                          <a:solidFill>
                            <a:schemeClr val="tx1"/>
                          </a:solidFill>
                        </a:rPr>
                        <a:t>={n0,n0,</a:t>
                      </a:r>
                      <a:r>
                        <a:rPr lang="is-IS" altLang="zh-CN" dirty="0" smtClean="0">
                          <a:solidFill>
                            <a:schemeClr val="tx1"/>
                          </a:solidFill>
                        </a:rPr>
                        <a:t>…</a:t>
                      </a:r>
                      <a:r>
                        <a:rPr lang="en-US" altLang="zh-CN" dirty="0" smtClean="0">
                          <a:solidFill>
                            <a:schemeClr val="tx1"/>
                          </a:solidFill>
                        </a:rPr>
                        <a:t>}:</a:t>
                      </a:r>
                      <a:r>
                        <a:rPr lang="zh-CN" altLang="en-US" dirty="0" smtClean="0">
                          <a:solidFill>
                            <a:schemeClr val="tx1"/>
                          </a:solidFill>
                        </a:rPr>
                        <a:t>内部节点</a:t>
                      </a:r>
                      <a:r>
                        <a:rPr lang="en-US" altLang="zh-CN" dirty="0" err="1" smtClean="0">
                          <a:solidFill>
                            <a:schemeClr val="tx1"/>
                          </a:solidFill>
                        </a:rPr>
                        <a:t>Lh</a:t>
                      </a:r>
                      <a:r>
                        <a:rPr lang="en-US" altLang="zh-CN" dirty="0" smtClean="0">
                          <a:solidFill>
                            <a:schemeClr val="tx1"/>
                          </a:solidFill>
                        </a:rPr>
                        <a:t>={l1,l2</a:t>
                      </a:r>
                      <a:r>
                        <a:rPr lang="is-IS" altLang="zh-CN" dirty="0" smtClean="0">
                          <a:solidFill>
                            <a:schemeClr val="tx1"/>
                          </a:solidFill>
                        </a:rPr>
                        <a:t>…</a:t>
                      </a:r>
                      <a:r>
                        <a:rPr lang="en-US" altLang="zh-CN" dirty="0" smtClean="0">
                          <a:solidFill>
                            <a:schemeClr val="tx1"/>
                          </a:solidFill>
                        </a:rPr>
                        <a:t>}:</a:t>
                      </a:r>
                      <a:r>
                        <a:rPr lang="zh-CN" altLang="en-US" dirty="0" smtClean="0">
                          <a:solidFill>
                            <a:schemeClr val="tx1"/>
                          </a:solidFill>
                        </a:rPr>
                        <a:t>叶子节点</a:t>
                      </a:r>
                      <a:endParaRPr lang="en-US" altLang="zh-CN"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None/>
                        <a:tabLst/>
                        <a:defRPr/>
                      </a:pPr>
                      <a:r>
                        <a:rPr lang="zh-CN" altLang="en-US" dirty="0" smtClean="0">
                          <a:solidFill>
                            <a:schemeClr val="tx1"/>
                          </a:solidFill>
                        </a:rPr>
                        <a:t>       </a:t>
                      </a:r>
                      <a:r>
                        <a:rPr lang="en-US" altLang="zh-CN" dirty="0" err="1" smtClean="0">
                          <a:solidFill>
                            <a:schemeClr val="tx1"/>
                          </a:solidFill>
                        </a:rPr>
                        <a:t>u.Bitvector</a:t>
                      </a:r>
                      <a:r>
                        <a:rPr lang="zh-CN" altLang="en-US" dirty="0" smtClean="0">
                          <a:solidFill>
                            <a:schemeClr val="tx1"/>
                          </a:solidFill>
                        </a:rPr>
                        <a:t>：内部节点</a:t>
                      </a:r>
                      <a:r>
                        <a:rPr lang="en-US" altLang="zh-CN" dirty="0" smtClean="0">
                          <a:solidFill>
                            <a:schemeClr val="tx1"/>
                          </a:solidFill>
                        </a:rPr>
                        <a:t>u</a:t>
                      </a:r>
                      <a:r>
                        <a:rPr lang="zh-CN" altLang="en-US" dirty="0" smtClean="0">
                          <a:solidFill>
                            <a:schemeClr val="tx1"/>
                          </a:solidFill>
                        </a:rPr>
                        <a:t>的位向量</a:t>
                      </a:r>
                      <a:endParaRPr lang="en-US" altLang="zh-CN"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None/>
                        <a:tabLst/>
                        <a:defRPr/>
                      </a:pPr>
                      <a:r>
                        <a:rPr lang="zh-CN" altLang="en-US" dirty="0" smtClean="0">
                          <a:solidFill>
                            <a:schemeClr val="tx1"/>
                          </a:solidFill>
                        </a:rPr>
                        <a:t>       </a:t>
                      </a:r>
                      <a:r>
                        <a:rPr lang="en-US" altLang="zh-CN" dirty="0" err="1" smtClean="0">
                          <a:solidFill>
                            <a:schemeClr val="tx1"/>
                          </a:solidFill>
                        </a:rPr>
                        <a:t>Lj.val</a:t>
                      </a:r>
                      <a:r>
                        <a:rPr lang="en-US" altLang="zh-CN" dirty="0" smtClean="0">
                          <a:solidFill>
                            <a:schemeClr val="tx1"/>
                          </a:solidFill>
                        </a:rPr>
                        <a:t>:</a:t>
                      </a:r>
                      <a:r>
                        <a:rPr lang="zh-CN" altLang="en-US" dirty="0" smtClean="0">
                          <a:solidFill>
                            <a:schemeClr val="tx1"/>
                          </a:solidFill>
                        </a:rPr>
                        <a:t>叶子节点</a:t>
                      </a:r>
                      <a:r>
                        <a:rPr lang="en-US" altLang="zh-CN" dirty="0" err="1" smtClean="0">
                          <a:solidFill>
                            <a:schemeClr val="tx1"/>
                          </a:solidFill>
                        </a:rPr>
                        <a:t>lj</a:t>
                      </a:r>
                      <a:r>
                        <a:rPr lang="zh-CN" altLang="en-US" dirty="0" smtClean="0">
                          <a:solidFill>
                            <a:schemeClr val="tx1"/>
                          </a:solidFill>
                        </a:rPr>
                        <a:t>上的对应值   </a:t>
                      </a:r>
                      <a:r>
                        <a:rPr lang="en-US" altLang="zh-CN" dirty="0" smtClean="0">
                          <a:solidFill>
                            <a:schemeClr val="tx1"/>
                          </a:solidFill>
                        </a:rPr>
                        <a:t>x:</a:t>
                      </a:r>
                      <a:r>
                        <a:rPr lang="zh-CN" altLang="en-US" dirty="0" smtClean="0">
                          <a:solidFill>
                            <a:schemeClr val="tx1"/>
                          </a:solidFill>
                        </a:rPr>
                        <a:t>输入特征向量</a:t>
                      </a:r>
                      <a:endParaRPr lang="en-US" altLang="zh-CN"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None/>
                        <a:tabLst/>
                        <a:defRPr/>
                      </a:pPr>
                      <a:r>
                        <a:rPr lang="zh-CN" altLang="en-US" dirty="0" smtClean="0">
                          <a:solidFill>
                            <a:schemeClr val="tx1"/>
                          </a:solidFill>
                        </a:rPr>
                        <a:t>输出：</a:t>
                      </a:r>
                      <a:endParaRPr lang="en-US" altLang="zh-CN"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None/>
                        <a:tabLst/>
                        <a:defRPr/>
                      </a:pPr>
                      <a:r>
                        <a:rPr lang="zh-CN" altLang="en-US" dirty="0" smtClean="0">
                          <a:solidFill>
                            <a:schemeClr val="tx1"/>
                          </a:solidFill>
                        </a:rPr>
                        <a:t>       </a:t>
                      </a:r>
                      <a:r>
                        <a:rPr lang="en-US" altLang="zh-CN" dirty="0" smtClean="0">
                          <a:solidFill>
                            <a:schemeClr val="tx1"/>
                          </a:solidFill>
                        </a:rPr>
                        <a:t>x</a:t>
                      </a:r>
                      <a:r>
                        <a:rPr lang="zh-CN" altLang="en-US" dirty="0" smtClean="0">
                          <a:solidFill>
                            <a:schemeClr val="tx1"/>
                          </a:solidFill>
                        </a:rPr>
                        <a:t>在回归树上的预测值</a:t>
                      </a:r>
                      <a:endParaRPr lang="en-US" altLang="zh-CN"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err="1" smtClean="0">
                          <a:solidFill>
                            <a:schemeClr val="tx1"/>
                          </a:solidFill>
                        </a:rPr>
                        <a:t>Vh</a:t>
                      </a:r>
                      <a:r>
                        <a:rPr lang="zh-CN" altLang="en-US" dirty="0" smtClean="0">
                          <a:solidFill>
                            <a:schemeClr val="tx1"/>
                          </a:solidFill>
                        </a:rPr>
                        <a:t>初始化为</a:t>
                      </a:r>
                      <a:r>
                        <a:rPr lang="en-US" altLang="zh-CN" dirty="0" smtClean="0">
                          <a:solidFill>
                            <a:schemeClr val="tx1"/>
                          </a:solidFill>
                        </a:rPr>
                        <a:t>11...11</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solidFill>
                            <a:schemeClr val="tx1"/>
                          </a:solidFill>
                        </a:rPr>
                        <a:t>U</a:t>
                      </a:r>
                      <a:r>
                        <a:rPr lang="zh-CN" altLang="en-US" dirty="0" smtClean="0">
                          <a:solidFill>
                            <a:schemeClr val="tx1"/>
                          </a:solidFill>
                        </a:rPr>
                        <a:t>为</a:t>
                      </a:r>
                      <a:r>
                        <a:rPr lang="en-US" altLang="zh-CN" dirty="0" smtClean="0">
                          <a:solidFill>
                            <a:schemeClr val="tx1"/>
                          </a:solidFill>
                        </a:rPr>
                        <a:t>x</a:t>
                      </a:r>
                      <a:r>
                        <a:rPr lang="zh-CN" altLang="en-US" dirty="0" smtClean="0">
                          <a:solidFill>
                            <a:schemeClr val="tx1"/>
                          </a:solidFill>
                        </a:rPr>
                        <a:t>在</a:t>
                      </a:r>
                      <a:r>
                        <a:rPr lang="en-US" altLang="zh-CN" dirty="0" err="1" smtClean="0">
                          <a:solidFill>
                            <a:schemeClr val="tx1"/>
                          </a:solidFill>
                        </a:rPr>
                        <a:t>Th</a:t>
                      </a:r>
                      <a:r>
                        <a:rPr lang="zh-CN" altLang="en-US" dirty="0" smtClean="0">
                          <a:solidFill>
                            <a:schemeClr val="tx1"/>
                          </a:solidFill>
                        </a:rPr>
                        <a:t>中对应的</a:t>
                      </a:r>
                      <a:r>
                        <a:rPr lang="en-US" altLang="zh-CN" dirty="0" smtClean="0">
                          <a:solidFill>
                            <a:schemeClr val="tx1"/>
                          </a:solidFill>
                        </a:rPr>
                        <a:t>false</a:t>
                      </a:r>
                      <a:r>
                        <a:rPr lang="zh-CN" altLang="en-US" dirty="0" smtClean="0">
                          <a:solidFill>
                            <a:schemeClr val="tx1"/>
                          </a:solidFill>
                        </a:rPr>
                        <a:t> </a:t>
                      </a:r>
                      <a:r>
                        <a:rPr lang="en-US" altLang="zh-CN" dirty="0" smtClean="0">
                          <a:solidFill>
                            <a:schemeClr val="tx1"/>
                          </a:solidFill>
                        </a:rPr>
                        <a:t>node</a:t>
                      </a:r>
                      <a:r>
                        <a:rPr lang="zh-CN" altLang="en-US" dirty="0" smtClean="0">
                          <a:solidFill>
                            <a:schemeClr val="tx1"/>
                          </a:solidFill>
                        </a:rPr>
                        <a:t>集合</a:t>
                      </a:r>
                      <a:endParaRPr lang="en-US" altLang="zh-CN"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err="1" smtClean="0">
                          <a:solidFill>
                            <a:schemeClr val="tx1"/>
                          </a:solidFill>
                        </a:rPr>
                        <a:t>Foreach</a:t>
                      </a:r>
                      <a:r>
                        <a:rPr lang="zh-CN" altLang="en-US" dirty="0" smtClean="0">
                          <a:solidFill>
                            <a:schemeClr val="tx1"/>
                          </a:solidFill>
                        </a:rPr>
                        <a:t> </a:t>
                      </a:r>
                      <a:r>
                        <a:rPr lang="en-US" altLang="zh-CN" dirty="0" smtClean="0">
                          <a:solidFill>
                            <a:schemeClr val="tx1"/>
                          </a:solidFill>
                        </a:rPr>
                        <a:t>u</a:t>
                      </a:r>
                      <a:r>
                        <a:rPr lang="zh-CN" altLang="en-US" dirty="0" smtClean="0">
                          <a:solidFill>
                            <a:schemeClr val="tx1"/>
                          </a:solidFill>
                        </a:rPr>
                        <a:t>在</a:t>
                      </a:r>
                      <a:r>
                        <a:rPr lang="en-US" altLang="zh-CN" dirty="0" smtClean="0">
                          <a:solidFill>
                            <a:schemeClr val="tx1"/>
                          </a:solidFill>
                        </a:rPr>
                        <a:t>U</a:t>
                      </a:r>
                      <a:r>
                        <a:rPr lang="zh-CN" altLang="en-US" dirty="0" smtClean="0">
                          <a:solidFill>
                            <a:schemeClr val="tx1"/>
                          </a:solidFill>
                        </a:rPr>
                        <a:t>中：</a:t>
                      </a:r>
                      <a:endParaRPr lang="en-US" altLang="zh-CN"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solidFill>
                            <a:schemeClr val="tx1"/>
                          </a:solidFill>
                        </a:rPr>
                        <a:t>      </a:t>
                      </a:r>
                      <a:r>
                        <a:rPr lang="en-US" altLang="zh-CN" dirty="0" err="1" smtClean="0">
                          <a:solidFill>
                            <a:schemeClr val="tx1"/>
                          </a:solidFill>
                        </a:rPr>
                        <a:t>vh</a:t>
                      </a:r>
                      <a:r>
                        <a:rPr lang="zh-CN" altLang="en-US" baseline="0" dirty="0" smtClean="0">
                          <a:solidFill>
                            <a:schemeClr val="tx1"/>
                          </a:solidFill>
                        </a:rPr>
                        <a:t> </a:t>
                      </a:r>
                      <a:r>
                        <a:rPr lang="en-US" altLang="zh-CN" baseline="0" dirty="0" smtClean="0">
                          <a:solidFill>
                            <a:schemeClr val="tx1"/>
                          </a:solidFill>
                        </a:rPr>
                        <a:t>=</a:t>
                      </a:r>
                      <a:r>
                        <a:rPr lang="zh-CN" altLang="en-US" baseline="0" dirty="0" smtClean="0">
                          <a:solidFill>
                            <a:schemeClr val="tx1"/>
                          </a:solidFill>
                        </a:rPr>
                        <a:t> </a:t>
                      </a:r>
                      <a:r>
                        <a:rPr lang="en-US" altLang="zh-CN" baseline="0" dirty="0" err="1" smtClean="0">
                          <a:solidFill>
                            <a:schemeClr val="tx1"/>
                          </a:solidFill>
                        </a:rPr>
                        <a:t>vh^u.bitvector</a:t>
                      </a:r>
                      <a:endParaRPr lang="en-US" altLang="zh-CN" baseline="0"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solidFill>
                            <a:schemeClr val="tx1"/>
                          </a:solidFill>
                        </a:rPr>
                        <a:t>J</a:t>
                      </a:r>
                      <a:r>
                        <a:rPr lang="zh-CN" altLang="en-US" baseline="0" dirty="0" smtClean="0">
                          <a:solidFill>
                            <a:schemeClr val="tx1"/>
                          </a:solidFill>
                        </a:rPr>
                        <a:t>为</a:t>
                      </a:r>
                      <a:r>
                        <a:rPr lang="en-US" altLang="zh-CN" baseline="0" dirty="0" err="1" smtClean="0">
                          <a:solidFill>
                            <a:schemeClr val="tx1"/>
                          </a:solidFill>
                        </a:rPr>
                        <a:t>vh</a:t>
                      </a:r>
                      <a:r>
                        <a:rPr lang="zh-CN" altLang="en-US" baseline="0" dirty="0" smtClean="0">
                          <a:solidFill>
                            <a:schemeClr val="tx1"/>
                          </a:solidFill>
                        </a:rPr>
                        <a:t>中最左边为</a:t>
                      </a:r>
                      <a:r>
                        <a:rPr lang="en-US" altLang="zh-CN" baseline="0" dirty="0" smtClean="0">
                          <a:solidFill>
                            <a:schemeClr val="tx1"/>
                          </a:solidFill>
                        </a:rPr>
                        <a:t>1</a:t>
                      </a:r>
                      <a:r>
                        <a:rPr lang="zh-CN" altLang="en-US" baseline="0" dirty="0" smtClean="0">
                          <a:solidFill>
                            <a:schemeClr val="tx1"/>
                          </a:solidFill>
                        </a:rPr>
                        <a:t>的</a:t>
                      </a:r>
                      <a:r>
                        <a:rPr lang="en-US" altLang="zh-CN" baseline="0" dirty="0" smtClean="0">
                          <a:solidFill>
                            <a:schemeClr val="tx1"/>
                          </a:solidFill>
                        </a:rPr>
                        <a:t>index</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solidFill>
                            <a:schemeClr val="tx1"/>
                          </a:solidFill>
                        </a:rPr>
                        <a:t>返回</a:t>
                      </a:r>
                      <a:r>
                        <a:rPr lang="en-US" altLang="zh-CN" dirty="0" err="1" smtClean="0">
                          <a:solidFill>
                            <a:schemeClr val="tx1"/>
                          </a:solidFill>
                        </a:rPr>
                        <a:t>Lj.val</a:t>
                      </a:r>
                      <a:endParaRPr lang="en-US" altLang="zh-CN" baseline="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187763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3"/>
          <p:cNvSpPr>
            <a:spLocks noChangeArrowheads="1"/>
          </p:cNvSpPr>
          <p:nvPr/>
        </p:nvSpPr>
        <p:spPr bwMode="auto">
          <a:xfrm>
            <a:off x="3416300" y="1689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smtClean="0">
                <a:solidFill>
                  <a:schemeClr val="tx1">
                    <a:lumMod val="65000"/>
                    <a:lumOff val="35000"/>
                  </a:schemeClr>
                </a:solidFill>
                <a:latin typeface="微软雅黑"/>
                <a:ea typeface="微软雅黑"/>
              </a:rPr>
              <a:t>算法证明</a:t>
            </a:r>
            <a:endParaRPr lang="zh-CN" altLang="en-US" sz="2800" b="1" dirty="0">
              <a:solidFill>
                <a:schemeClr val="tx1">
                  <a:lumMod val="65000"/>
                  <a:lumOff val="35000"/>
                </a:schemeClr>
              </a:solidFill>
              <a:latin typeface="微软雅黑"/>
              <a:ea typeface="微软雅黑"/>
            </a:endParaRPr>
          </a:p>
        </p:txBody>
      </p:sp>
      <p:grpSp>
        <p:nvGrpSpPr>
          <p:cNvPr id="6" name="组合 2"/>
          <p:cNvGrpSpPr>
            <a:grpSpLocks/>
          </p:cNvGrpSpPr>
          <p:nvPr/>
        </p:nvGrpSpPr>
        <p:grpSpPr bwMode="auto">
          <a:xfrm>
            <a:off x="2770188" y="313214"/>
            <a:ext cx="3579812" cy="142875"/>
            <a:chOff x="0" y="0"/>
            <a:chExt cx="3580582" cy="158874"/>
          </a:xfrm>
        </p:grpSpPr>
        <p:grpSp>
          <p:nvGrpSpPr>
            <p:cNvPr id="7" name="组合 61"/>
            <p:cNvGrpSpPr>
              <a:grpSpLocks/>
            </p:cNvGrpSpPr>
            <p:nvPr/>
          </p:nvGrpSpPr>
          <p:grpSpPr bwMode="auto">
            <a:xfrm>
              <a:off x="0" y="0"/>
              <a:ext cx="792088" cy="158874"/>
              <a:chOff x="0" y="0"/>
              <a:chExt cx="792088" cy="158874"/>
            </a:xfrm>
          </p:grpSpPr>
          <p:sp>
            <p:nvSpPr>
              <p:cNvPr id="12"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组合 62"/>
            <p:cNvGrpSpPr>
              <a:grpSpLocks/>
            </p:cNvGrpSpPr>
            <p:nvPr/>
          </p:nvGrpSpPr>
          <p:grpSpPr bwMode="auto">
            <a:xfrm rot="10800000">
              <a:off x="2788494" y="0"/>
              <a:ext cx="792088" cy="158874"/>
              <a:chOff x="0" y="0"/>
              <a:chExt cx="792088" cy="158874"/>
            </a:xfrm>
          </p:grpSpPr>
          <p:sp>
            <p:nvSpPr>
              <p:cNvPr id="9"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18" name="表格 17"/>
          <p:cNvGraphicFramePr>
            <a:graphicFrameLocks noGrp="1"/>
          </p:cNvGraphicFramePr>
          <p:nvPr>
            <p:extLst>
              <p:ext uri="{D42A27DB-BD31-4B8C-83A1-F6EECF244321}">
                <p14:modId xmlns:p14="http://schemas.microsoft.com/office/powerpoint/2010/main" val="1705346913"/>
              </p:ext>
            </p:extLst>
          </p:nvPr>
        </p:nvGraphicFramePr>
        <p:xfrm>
          <a:off x="927100" y="1156253"/>
          <a:ext cx="7289800" cy="3720547"/>
        </p:xfrm>
        <a:graphic>
          <a:graphicData uri="http://schemas.openxmlformats.org/drawingml/2006/table">
            <a:tbl>
              <a:tblPr firstRow="1" bandRow="1">
                <a:tableStyleId>{5C22544A-7EE6-4342-B048-85BDC9FD1C3A}</a:tableStyleId>
              </a:tblPr>
              <a:tblGrid>
                <a:gridCol w="7289800"/>
              </a:tblGrid>
              <a:tr h="3389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目的：证明</a:t>
                      </a:r>
                      <a:r>
                        <a:rPr lang="en-US" altLang="zh-CN" baseline="0" dirty="0" err="1" smtClean="0">
                          <a:solidFill>
                            <a:schemeClr val="tx1"/>
                          </a:solidFill>
                        </a:rPr>
                        <a:t>vh</a:t>
                      </a:r>
                      <a:r>
                        <a:rPr lang="zh-CN" altLang="en-US" baseline="0" dirty="0" smtClean="0">
                          <a:solidFill>
                            <a:schemeClr val="tx1"/>
                          </a:solidFill>
                        </a:rPr>
                        <a:t>中最左边为</a:t>
                      </a:r>
                      <a:r>
                        <a:rPr lang="en-US" altLang="zh-CN" baseline="0" dirty="0" smtClean="0">
                          <a:solidFill>
                            <a:schemeClr val="tx1"/>
                          </a:solidFill>
                        </a:rPr>
                        <a:t>1</a:t>
                      </a:r>
                      <a:r>
                        <a:rPr lang="zh-CN" altLang="en-US" baseline="0" dirty="0" smtClean="0">
                          <a:solidFill>
                            <a:schemeClr val="tx1"/>
                          </a:solidFill>
                        </a:rPr>
                        <a:t>的</a:t>
                      </a:r>
                      <a:r>
                        <a:rPr lang="en-US" altLang="zh-CN" baseline="0" dirty="0" smtClean="0">
                          <a:solidFill>
                            <a:schemeClr val="tx1"/>
                          </a:solidFill>
                        </a:rPr>
                        <a:t>index</a:t>
                      </a:r>
                      <a:r>
                        <a:rPr lang="zh-CN" altLang="en-US" baseline="0" dirty="0" smtClean="0">
                          <a:solidFill>
                            <a:schemeClr val="tx1"/>
                          </a:solidFill>
                        </a:rPr>
                        <a:t>一定为</a:t>
                      </a:r>
                      <a:r>
                        <a:rPr lang="en-US" altLang="zh-CN" baseline="0" dirty="0" smtClean="0">
                          <a:solidFill>
                            <a:schemeClr val="tx1"/>
                          </a:solidFill>
                        </a:rPr>
                        <a:t>x</a:t>
                      </a:r>
                      <a:r>
                        <a:rPr lang="zh-CN" altLang="en-US" baseline="0" dirty="0" smtClean="0">
                          <a:solidFill>
                            <a:schemeClr val="tx1"/>
                          </a:solidFill>
                        </a:rPr>
                        <a:t>对应叶子节点的</a:t>
                      </a:r>
                      <a:r>
                        <a:rPr lang="en-US" altLang="zh-CN" baseline="0" dirty="0" smtClean="0">
                          <a:solidFill>
                            <a:schemeClr val="tx1"/>
                          </a:solidFill>
                        </a:rPr>
                        <a:t>index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54787">
                <a:tc>
                  <a:txBody>
                    <a:bodyPr/>
                    <a:lstStyle/>
                    <a:p>
                      <a:pPr marL="342900" marR="0" lvl="0" indent="-342900" algn="l" defTabSz="914400" rtl="0" eaLnBrk="1" fontAlgn="auto" latinLnBrk="0" hangingPunct="1">
                        <a:lnSpc>
                          <a:spcPct val="100000"/>
                        </a:lnSpc>
                        <a:spcBef>
                          <a:spcPts val="0"/>
                        </a:spcBef>
                        <a:spcAft>
                          <a:spcPts val="0"/>
                        </a:spcAft>
                        <a:buClrTx/>
                        <a:buSzTx/>
                        <a:buFont typeface="+mj-lt"/>
                        <a:buNone/>
                        <a:tabLst/>
                        <a:defRPr/>
                      </a:pPr>
                      <a:r>
                        <a:rPr lang="zh-CN" altLang="en-US" dirty="0" smtClean="0">
                          <a:solidFill>
                            <a:schemeClr val="tx1"/>
                          </a:solidFill>
                        </a:rPr>
                        <a:t>证明</a:t>
                      </a:r>
                      <a:r>
                        <a:rPr lang="en-US" altLang="zh-CN" dirty="0" smtClean="0">
                          <a:solidFill>
                            <a:schemeClr val="tx1"/>
                          </a:solidFill>
                        </a:rPr>
                        <a:t>1:e(x)</a:t>
                      </a:r>
                      <a:r>
                        <a:rPr lang="zh-CN" altLang="en-US" dirty="0" smtClean="0">
                          <a:solidFill>
                            <a:schemeClr val="tx1"/>
                          </a:solidFill>
                        </a:rPr>
                        <a:t>对应的叶子节点的</a:t>
                      </a:r>
                      <a:r>
                        <a:rPr lang="en-US" altLang="zh-CN" dirty="0" smtClean="0">
                          <a:solidFill>
                            <a:schemeClr val="tx1"/>
                          </a:solidFill>
                        </a:rPr>
                        <a:t>index</a:t>
                      </a:r>
                      <a:r>
                        <a:rPr lang="zh-CN" altLang="en-US" dirty="0" smtClean="0">
                          <a:solidFill>
                            <a:schemeClr val="tx1"/>
                          </a:solidFill>
                        </a:rPr>
                        <a:t>在</a:t>
                      </a:r>
                      <a:r>
                        <a:rPr lang="en-US" altLang="zh-CN" dirty="0" err="1" smtClean="0">
                          <a:solidFill>
                            <a:schemeClr val="tx1"/>
                          </a:solidFill>
                        </a:rPr>
                        <a:t>vh</a:t>
                      </a:r>
                      <a:r>
                        <a:rPr lang="zh-CN" altLang="en-US" dirty="0" smtClean="0">
                          <a:solidFill>
                            <a:schemeClr val="tx1"/>
                          </a:solidFill>
                        </a:rPr>
                        <a:t>中的值一定是</a:t>
                      </a:r>
                      <a:r>
                        <a:rPr lang="en-US" altLang="zh-CN" dirty="0" smtClean="0">
                          <a:solidFill>
                            <a:schemeClr val="tx1"/>
                          </a:solidFill>
                        </a:rPr>
                        <a:t>1</a:t>
                      </a:r>
                      <a:r>
                        <a:rPr lang="zh-CN" altLang="en-US" dirty="0" smtClean="0">
                          <a:solidFill>
                            <a:schemeClr val="tx1"/>
                          </a:solidFill>
                        </a:rPr>
                        <a:t>：</a:t>
                      </a:r>
                      <a:endParaRPr lang="en-US" altLang="zh-CN"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solidFill>
                            <a:schemeClr val="tx1"/>
                          </a:solidFill>
                        </a:rPr>
                        <a:t>只有从根节点到</a:t>
                      </a:r>
                      <a:r>
                        <a:rPr lang="en-US" altLang="zh-CN" dirty="0" smtClean="0">
                          <a:solidFill>
                            <a:schemeClr val="tx1"/>
                          </a:solidFill>
                        </a:rPr>
                        <a:t>e(x)</a:t>
                      </a:r>
                      <a:r>
                        <a:rPr lang="zh-CN" altLang="en-US" dirty="0" smtClean="0">
                          <a:solidFill>
                            <a:schemeClr val="tx1"/>
                          </a:solidFill>
                        </a:rPr>
                        <a:t>的路径上的节点可以使</a:t>
                      </a:r>
                      <a:r>
                        <a:rPr lang="en-US" altLang="zh-CN" dirty="0" smtClean="0">
                          <a:solidFill>
                            <a:schemeClr val="tx1"/>
                          </a:solidFill>
                        </a:rPr>
                        <a:t>e(x)</a:t>
                      </a:r>
                      <a:r>
                        <a:rPr lang="zh-CN" altLang="en-US" dirty="0" smtClean="0">
                          <a:solidFill>
                            <a:schemeClr val="tx1"/>
                          </a:solidFill>
                        </a:rPr>
                        <a:t>为</a:t>
                      </a:r>
                      <a:r>
                        <a:rPr lang="en-US" altLang="zh-CN" dirty="0" smtClean="0">
                          <a:solidFill>
                            <a:schemeClr val="tx1"/>
                          </a:solidFill>
                        </a:rPr>
                        <a:t>0</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solidFill>
                            <a:schemeClr val="tx1"/>
                          </a:solidFill>
                        </a:rPr>
                        <a:t>e(x)</a:t>
                      </a:r>
                      <a:r>
                        <a:rPr lang="zh-CN" altLang="en-US" dirty="0" smtClean="0">
                          <a:solidFill>
                            <a:schemeClr val="tx1"/>
                          </a:solidFill>
                        </a:rPr>
                        <a:t>为终止节点，则</a:t>
                      </a:r>
                      <a:r>
                        <a:rPr lang="en-US" altLang="zh-CN" dirty="0" smtClean="0">
                          <a:solidFill>
                            <a:schemeClr val="tx1"/>
                          </a:solidFill>
                        </a:rPr>
                        <a:t>e(x)</a:t>
                      </a:r>
                      <a:r>
                        <a:rPr lang="zh-CN" altLang="en-US" dirty="0" smtClean="0">
                          <a:solidFill>
                            <a:schemeClr val="tx1"/>
                          </a:solidFill>
                        </a:rPr>
                        <a:t>只能属于路径上</a:t>
                      </a:r>
                      <a:r>
                        <a:rPr lang="en-US" altLang="zh-CN" dirty="0" smtClean="0">
                          <a:solidFill>
                            <a:schemeClr val="tx1"/>
                          </a:solidFill>
                        </a:rPr>
                        <a:t>false</a:t>
                      </a:r>
                      <a:r>
                        <a:rPr lang="zh-CN" altLang="en-US" dirty="0" smtClean="0">
                          <a:solidFill>
                            <a:schemeClr val="tx1"/>
                          </a:solidFill>
                        </a:rPr>
                        <a:t> </a:t>
                      </a:r>
                      <a:r>
                        <a:rPr lang="en-US" altLang="zh-CN" dirty="0" smtClean="0">
                          <a:solidFill>
                            <a:schemeClr val="tx1"/>
                          </a:solidFill>
                        </a:rPr>
                        <a:t>node</a:t>
                      </a:r>
                      <a:r>
                        <a:rPr lang="zh-CN" altLang="en-US" dirty="0" smtClean="0">
                          <a:solidFill>
                            <a:schemeClr val="tx1"/>
                          </a:solidFill>
                        </a:rPr>
                        <a:t>的右分支或者</a:t>
                      </a:r>
                      <a:r>
                        <a:rPr lang="en-US" altLang="zh-CN" dirty="0" smtClean="0">
                          <a:solidFill>
                            <a:schemeClr val="tx1"/>
                          </a:solidFill>
                        </a:rPr>
                        <a:t>true</a:t>
                      </a:r>
                      <a:r>
                        <a:rPr lang="zh-CN" altLang="en-US" dirty="0" smtClean="0">
                          <a:solidFill>
                            <a:schemeClr val="tx1"/>
                          </a:solidFill>
                        </a:rPr>
                        <a:t> </a:t>
                      </a:r>
                      <a:r>
                        <a:rPr lang="en-US" altLang="zh-CN" dirty="0" smtClean="0">
                          <a:solidFill>
                            <a:schemeClr val="tx1"/>
                          </a:solidFill>
                        </a:rPr>
                        <a:t>node</a:t>
                      </a:r>
                      <a:r>
                        <a:rPr lang="zh-CN" altLang="en-US" dirty="0" smtClean="0">
                          <a:solidFill>
                            <a:schemeClr val="tx1"/>
                          </a:solidFill>
                        </a:rPr>
                        <a:t>的左分支</a:t>
                      </a:r>
                      <a:endParaRPr lang="en-US" altLang="zh-CN"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solidFill>
                            <a:schemeClr val="tx1"/>
                          </a:solidFill>
                        </a:rPr>
                        <a:t>只有</a:t>
                      </a:r>
                      <a:r>
                        <a:rPr lang="en-US" altLang="zh-CN" dirty="0" smtClean="0">
                          <a:solidFill>
                            <a:schemeClr val="tx1"/>
                          </a:solidFill>
                        </a:rPr>
                        <a:t>false</a:t>
                      </a:r>
                      <a:r>
                        <a:rPr lang="zh-CN" altLang="en-US" dirty="0" smtClean="0">
                          <a:solidFill>
                            <a:schemeClr val="tx1"/>
                          </a:solidFill>
                        </a:rPr>
                        <a:t> </a:t>
                      </a:r>
                      <a:r>
                        <a:rPr lang="en-US" altLang="zh-CN" dirty="0" smtClean="0">
                          <a:solidFill>
                            <a:schemeClr val="tx1"/>
                          </a:solidFill>
                        </a:rPr>
                        <a:t>node</a:t>
                      </a:r>
                      <a:r>
                        <a:rPr lang="zh-CN" altLang="en-US" dirty="0" smtClean="0">
                          <a:solidFill>
                            <a:schemeClr val="tx1"/>
                          </a:solidFill>
                        </a:rPr>
                        <a:t> 对应的左分支为</a:t>
                      </a:r>
                      <a:r>
                        <a:rPr lang="en-US" altLang="zh-CN" dirty="0" smtClean="0">
                          <a:solidFill>
                            <a:schemeClr val="tx1"/>
                          </a:solidFill>
                        </a:rPr>
                        <a:t>0</a:t>
                      </a:r>
                      <a:r>
                        <a:rPr lang="zh-CN" altLang="en-US" dirty="0" smtClean="0">
                          <a:solidFill>
                            <a:schemeClr val="tx1"/>
                          </a:solidFill>
                        </a:rPr>
                        <a:t>，即</a:t>
                      </a:r>
                      <a:r>
                        <a:rPr lang="en-US" altLang="zh-CN" dirty="0" smtClean="0">
                          <a:solidFill>
                            <a:schemeClr val="tx1"/>
                          </a:solidFill>
                        </a:rPr>
                        <a:t>e(x)</a:t>
                      </a:r>
                      <a:r>
                        <a:rPr lang="zh-CN" altLang="en-US" dirty="0" smtClean="0">
                          <a:solidFill>
                            <a:schemeClr val="tx1"/>
                          </a:solidFill>
                        </a:rPr>
                        <a:t>对应位置没有被修改，为</a:t>
                      </a:r>
                      <a:r>
                        <a:rPr lang="en-US" altLang="zh-CN" dirty="0" smtClean="0">
                          <a:solidFill>
                            <a:schemeClr val="tx1"/>
                          </a:solidFill>
                        </a:rPr>
                        <a:t>1</a:t>
                      </a:r>
                      <a:r>
                        <a:rPr lang="zh-CN" altLang="en-US" dirty="0" smtClean="0">
                          <a:solidFill>
                            <a:schemeClr val="tx1"/>
                          </a:solidFill>
                        </a:rPr>
                        <a:t>。</a:t>
                      </a:r>
                      <a:endParaRPr lang="en-US" altLang="zh-CN"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证明</a:t>
                      </a:r>
                      <a:r>
                        <a:rPr lang="en-US" altLang="zh-CN" dirty="0" smtClean="0">
                          <a:solidFill>
                            <a:schemeClr val="tx1"/>
                          </a:solidFill>
                        </a:rPr>
                        <a:t>2:Vh</a:t>
                      </a:r>
                      <a:r>
                        <a:rPr lang="zh-CN" altLang="en-US" dirty="0" smtClean="0">
                          <a:solidFill>
                            <a:schemeClr val="tx1"/>
                          </a:solidFill>
                        </a:rPr>
                        <a:t>中最左边为</a:t>
                      </a:r>
                      <a:r>
                        <a:rPr lang="en-US" altLang="zh-CN" dirty="0" smtClean="0">
                          <a:solidFill>
                            <a:schemeClr val="tx1"/>
                          </a:solidFill>
                        </a:rPr>
                        <a:t>1</a:t>
                      </a:r>
                      <a:r>
                        <a:rPr lang="zh-CN" altLang="en-US" dirty="0" smtClean="0">
                          <a:solidFill>
                            <a:schemeClr val="tx1"/>
                          </a:solidFill>
                        </a:rPr>
                        <a:t>的</a:t>
                      </a:r>
                      <a:r>
                        <a:rPr lang="en-US" altLang="zh-CN" dirty="0" smtClean="0">
                          <a:solidFill>
                            <a:schemeClr val="tx1"/>
                          </a:solidFill>
                        </a:rPr>
                        <a:t>index</a:t>
                      </a:r>
                      <a:r>
                        <a:rPr lang="zh-CN" altLang="en-US" dirty="0" smtClean="0">
                          <a:solidFill>
                            <a:schemeClr val="tx1"/>
                          </a:solidFill>
                        </a:rPr>
                        <a:t>对应</a:t>
                      </a:r>
                      <a:r>
                        <a:rPr lang="en-US" altLang="zh-CN" dirty="0" smtClean="0">
                          <a:solidFill>
                            <a:schemeClr val="tx1"/>
                          </a:solidFill>
                        </a:rPr>
                        <a:t>e(x)</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solidFill>
                            <a:schemeClr val="tx1"/>
                          </a:solidFill>
                        </a:rPr>
                        <a:t>假设</a:t>
                      </a:r>
                      <a:r>
                        <a:rPr lang="en-US" altLang="zh-CN" dirty="0" smtClean="0">
                          <a:solidFill>
                            <a:schemeClr val="tx1"/>
                          </a:solidFill>
                        </a:rPr>
                        <a:t>l</a:t>
                      </a:r>
                      <a:r>
                        <a:rPr lang="zh-CN" altLang="en-US" dirty="0" smtClean="0">
                          <a:solidFill>
                            <a:schemeClr val="tx1"/>
                          </a:solidFill>
                        </a:rPr>
                        <a:t>为最左边为</a:t>
                      </a:r>
                      <a:r>
                        <a:rPr lang="en-US" altLang="zh-CN" dirty="0" smtClean="0">
                          <a:solidFill>
                            <a:schemeClr val="tx1"/>
                          </a:solidFill>
                        </a:rPr>
                        <a:t>1</a:t>
                      </a:r>
                      <a:r>
                        <a:rPr lang="zh-CN" altLang="en-US" dirty="0" smtClean="0">
                          <a:solidFill>
                            <a:schemeClr val="tx1"/>
                          </a:solidFill>
                        </a:rPr>
                        <a:t>的</a:t>
                      </a:r>
                      <a:r>
                        <a:rPr lang="en-US" altLang="zh-CN" dirty="0" smtClean="0">
                          <a:solidFill>
                            <a:schemeClr val="tx1"/>
                          </a:solidFill>
                        </a:rPr>
                        <a:t>index</a:t>
                      </a:r>
                      <a:r>
                        <a:rPr lang="zh-CN" altLang="en-US" dirty="0" smtClean="0">
                          <a:solidFill>
                            <a:schemeClr val="tx1"/>
                          </a:solidFill>
                        </a:rPr>
                        <a:t>对应的叶子节点，假设</a:t>
                      </a:r>
                      <a:r>
                        <a:rPr lang="en-US" altLang="zh-CN" dirty="0" smtClean="0">
                          <a:solidFill>
                            <a:schemeClr val="tx1"/>
                          </a:solidFill>
                        </a:rPr>
                        <a:t>l</a:t>
                      </a:r>
                      <a:r>
                        <a:rPr lang="zh-CN" altLang="en-US" dirty="0" smtClean="0">
                          <a:solidFill>
                            <a:schemeClr val="tx1"/>
                          </a:solidFill>
                        </a:rPr>
                        <a:t>不等于</a:t>
                      </a:r>
                      <a:r>
                        <a:rPr lang="en-US" altLang="zh-CN" dirty="0" smtClean="0">
                          <a:solidFill>
                            <a:schemeClr val="tx1"/>
                          </a:solidFill>
                        </a:rPr>
                        <a:t>e(x)</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solidFill>
                            <a:schemeClr val="tx1"/>
                          </a:solidFill>
                        </a:rPr>
                        <a:t>设</a:t>
                      </a:r>
                      <a:r>
                        <a:rPr lang="en-US" altLang="zh-CN" dirty="0" smtClean="0">
                          <a:solidFill>
                            <a:schemeClr val="tx1"/>
                          </a:solidFill>
                        </a:rPr>
                        <a:t>u</a:t>
                      </a:r>
                      <a:r>
                        <a:rPr lang="zh-CN" altLang="en-US" dirty="0" smtClean="0">
                          <a:solidFill>
                            <a:schemeClr val="tx1"/>
                          </a:solidFill>
                        </a:rPr>
                        <a:t>是它们的从底向上第一个公共祖先，则</a:t>
                      </a:r>
                      <a:r>
                        <a:rPr lang="en-US" altLang="zh-CN" dirty="0" smtClean="0">
                          <a:solidFill>
                            <a:schemeClr val="tx1"/>
                          </a:solidFill>
                        </a:rPr>
                        <a:t>l</a:t>
                      </a:r>
                      <a:r>
                        <a:rPr lang="zh-CN" altLang="en-US" dirty="0" smtClean="0">
                          <a:solidFill>
                            <a:schemeClr val="tx1"/>
                          </a:solidFill>
                        </a:rPr>
                        <a:t>一定为</a:t>
                      </a:r>
                      <a:r>
                        <a:rPr lang="en-US" altLang="zh-CN" dirty="0" smtClean="0">
                          <a:solidFill>
                            <a:schemeClr val="tx1"/>
                          </a:solidFill>
                        </a:rPr>
                        <a:t>u</a:t>
                      </a:r>
                      <a:r>
                        <a:rPr lang="zh-CN" altLang="en-US" dirty="0" smtClean="0">
                          <a:solidFill>
                            <a:schemeClr val="tx1"/>
                          </a:solidFill>
                        </a:rPr>
                        <a:t>的左分支，</a:t>
                      </a:r>
                      <a:endParaRPr lang="en-US" altLang="zh-CN"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solidFill>
                            <a:schemeClr val="tx1"/>
                          </a:solidFill>
                        </a:rPr>
                        <a:t>因为</a:t>
                      </a:r>
                      <a:r>
                        <a:rPr lang="en-US" altLang="zh-CN" dirty="0" smtClean="0">
                          <a:solidFill>
                            <a:schemeClr val="tx1"/>
                          </a:solidFill>
                        </a:rPr>
                        <a:t>e(x)</a:t>
                      </a:r>
                      <a:r>
                        <a:rPr lang="zh-CN" altLang="en-US" dirty="0" smtClean="0">
                          <a:solidFill>
                            <a:schemeClr val="tx1"/>
                          </a:solidFill>
                        </a:rPr>
                        <a:t>为</a:t>
                      </a:r>
                      <a:r>
                        <a:rPr lang="en-US" altLang="zh-CN" dirty="0" smtClean="0">
                          <a:solidFill>
                            <a:schemeClr val="tx1"/>
                          </a:solidFill>
                        </a:rPr>
                        <a:t>u</a:t>
                      </a:r>
                      <a:r>
                        <a:rPr lang="zh-CN" altLang="en-US" dirty="0" smtClean="0">
                          <a:solidFill>
                            <a:schemeClr val="tx1"/>
                          </a:solidFill>
                        </a:rPr>
                        <a:t>的右分支，则</a:t>
                      </a:r>
                      <a:r>
                        <a:rPr lang="en-US" altLang="zh-CN" dirty="0" smtClean="0">
                          <a:solidFill>
                            <a:schemeClr val="tx1"/>
                          </a:solidFill>
                        </a:rPr>
                        <a:t>u</a:t>
                      </a:r>
                      <a:r>
                        <a:rPr lang="zh-CN" altLang="en-US" dirty="0" smtClean="0">
                          <a:solidFill>
                            <a:schemeClr val="tx1"/>
                          </a:solidFill>
                        </a:rPr>
                        <a:t>一定为</a:t>
                      </a:r>
                      <a:r>
                        <a:rPr lang="en-US" altLang="zh-CN" dirty="0" smtClean="0">
                          <a:solidFill>
                            <a:schemeClr val="tx1"/>
                          </a:solidFill>
                        </a:rPr>
                        <a:t>false</a:t>
                      </a:r>
                      <a:r>
                        <a:rPr lang="zh-CN" altLang="en-US" dirty="0" smtClean="0">
                          <a:solidFill>
                            <a:schemeClr val="tx1"/>
                          </a:solidFill>
                        </a:rPr>
                        <a:t> </a:t>
                      </a:r>
                      <a:r>
                        <a:rPr lang="en-US" altLang="zh-CN" dirty="0" smtClean="0">
                          <a:solidFill>
                            <a:schemeClr val="tx1"/>
                          </a:solidFill>
                        </a:rPr>
                        <a:t>node</a:t>
                      </a:r>
                      <a:r>
                        <a:rPr lang="zh-CN" altLang="en-US" dirty="0" smtClean="0">
                          <a:solidFill>
                            <a:schemeClr val="tx1"/>
                          </a:solidFill>
                        </a:rPr>
                        <a:t>，则</a:t>
                      </a:r>
                      <a:r>
                        <a:rPr lang="en-US" altLang="zh-CN" dirty="0" smtClean="0">
                          <a:solidFill>
                            <a:schemeClr val="tx1"/>
                          </a:solidFill>
                        </a:rPr>
                        <a:t>l</a:t>
                      </a:r>
                      <a:r>
                        <a:rPr lang="zh-CN" altLang="en-US" dirty="0" smtClean="0">
                          <a:solidFill>
                            <a:schemeClr val="tx1"/>
                          </a:solidFill>
                        </a:rPr>
                        <a:t>对应的</a:t>
                      </a:r>
                      <a:r>
                        <a:rPr lang="en-US" altLang="zh-CN" dirty="0" smtClean="0">
                          <a:solidFill>
                            <a:schemeClr val="tx1"/>
                          </a:solidFill>
                        </a:rPr>
                        <a:t>bit</a:t>
                      </a:r>
                      <a:r>
                        <a:rPr lang="zh-CN" altLang="en-US" dirty="0" smtClean="0">
                          <a:solidFill>
                            <a:schemeClr val="tx1"/>
                          </a:solidFill>
                        </a:rPr>
                        <a:t>应该为</a:t>
                      </a:r>
                      <a:r>
                        <a:rPr lang="en-US" altLang="zh-CN" dirty="0" smtClean="0">
                          <a:solidFill>
                            <a:schemeClr val="tx1"/>
                          </a:solidFill>
                        </a:rPr>
                        <a:t>0</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solidFill>
                            <a:schemeClr val="tx1"/>
                          </a:solidFill>
                        </a:rPr>
                        <a:t>矛盾，则</a:t>
                      </a:r>
                      <a:r>
                        <a:rPr lang="en-US" altLang="zh-CN" dirty="0" err="1" smtClean="0">
                          <a:solidFill>
                            <a:schemeClr val="tx1"/>
                          </a:solidFill>
                        </a:rPr>
                        <a:t>Vh</a:t>
                      </a:r>
                      <a:r>
                        <a:rPr lang="zh-CN" altLang="en-US" dirty="0" smtClean="0">
                          <a:solidFill>
                            <a:schemeClr val="tx1"/>
                          </a:solidFill>
                        </a:rPr>
                        <a:t>中最左边为</a:t>
                      </a:r>
                      <a:r>
                        <a:rPr lang="en-US" altLang="zh-CN" dirty="0" smtClean="0">
                          <a:solidFill>
                            <a:schemeClr val="tx1"/>
                          </a:solidFill>
                        </a:rPr>
                        <a:t>1</a:t>
                      </a:r>
                      <a:r>
                        <a:rPr lang="zh-CN" altLang="en-US" dirty="0" smtClean="0">
                          <a:solidFill>
                            <a:schemeClr val="tx1"/>
                          </a:solidFill>
                        </a:rPr>
                        <a:t>的</a:t>
                      </a:r>
                      <a:r>
                        <a:rPr lang="en-US" altLang="zh-CN" dirty="0" smtClean="0">
                          <a:solidFill>
                            <a:schemeClr val="tx1"/>
                          </a:solidFill>
                        </a:rPr>
                        <a:t>index</a:t>
                      </a:r>
                      <a:r>
                        <a:rPr lang="zh-CN" altLang="en-US" dirty="0" smtClean="0">
                          <a:solidFill>
                            <a:schemeClr val="tx1"/>
                          </a:solidFill>
                        </a:rPr>
                        <a:t>对应</a:t>
                      </a:r>
                      <a:r>
                        <a:rPr lang="en-US" altLang="zh-CN" dirty="0" smtClean="0">
                          <a:solidFill>
                            <a:schemeClr val="tx1"/>
                          </a:solidFill>
                        </a:rPr>
                        <a:t>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501412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3"/>
          <p:cNvSpPr>
            <a:spLocks noChangeArrowheads="1"/>
          </p:cNvSpPr>
          <p:nvPr/>
        </p:nvSpPr>
        <p:spPr bwMode="auto">
          <a:xfrm>
            <a:off x="3416300" y="1689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smtClean="0">
                <a:solidFill>
                  <a:schemeClr val="tx1">
                    <a:lumMod val="65000"/>
                    <a:lumOff val="35000"/>
                  </a:schemeClr>
                </a:solidFill>
                <a:latin typeface="微软雅黑"/>
                <a:ea typeface="微软雅黑"/>
              </a:rPr>
              <a:t>研究方法</a:t>
            </a:r>
            <a:endParaRPr lang="zh-CN" altLang="en-US" sz="2800" b="1" dirty="0">
              <a:solidFill>
                <a:schemeClr val="tx1">
                  <a:lumMod val="65000"/>
                  <a:lumOff val="35000"/>
                </a:schemeClr>
              </a:solidFill>
              <a:latin typeface="微软雅黑"/>
              <a:ea typeface="微软雅黑"/>
            </a:endParaRPr>
          </a:p>
        </p:txBody>
      </p:sp>
      <p:grpSp>
        <p:nvGrpSpPr>
          <p:cNvPr id="5" name="组合 2"/>
          <p:cNvGrpSpPr>
            <a:grpSpLocks/>
          </p:cNvGrpSpPr>
          <p:nvPr/>
        </p:nvGrpSpPr>
        <p:grpSpPr bwMode="auto">
          <a:xfrm>
            <a:off x="2770188" y="313214"/>
            <a:ext cx="3579812" cy="142875"/>
            <a:chOff x="0" y="0"/>
            <a:chExt cx="3580582" cy="158874"/>
          </a:xfrm>
        </p:grpSpPr>
        <p:grpSp>
          <p:nvGrpSpPr>
            <p:cNvPr id="6" name="组合 61"/>
            <p:cNvGrpSpPr>
              <a:grpSpLocks/>
            </p:cNvGrpSpPr>
            <p:nvPr/>
          </p:nvGrpSpPr>
          <p:grpSpPr bwMode="auto">
            <a:xfrm>
              <a:off x="0" y="0"/>
              <a:ext cx="792088" cy="158874"/>
              <a:chOff x="0" y="0"/>
              <a:chExt cx="792088" cy="158874"/>
            </a:xfrm>
          </p:grpSpPr>
          <p:sp>
            <p:nvSpPr>
              <p:cNvPr id="11"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组合 62"/>
            <p:cNvGrpSpPr>
              <a:grpSpLocks/>
            </p:cNvGrpSpPr>
            <p:nvPr/>
          </p:nvGrpSpPr>
          <p:grpSpPr bwMode="auto">
            <a:xfrm rot="10800000">
              <a:off x="2788494" y="0"/>
              <a:ext cx="792088" cy="158874"/>
              <a:chOff x="0" y="0"/>
              <a:chExt cx="792088" cy="158874"/>
            </a:xfrm>
          </p:grpSpPr>
          <p:sp>
            <p:nvSpPr>
              <p:cNvPr id="8"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 name="文本框 1"/>
          <p:cNvSpPr txBox="1"/>
          <p:nvPr/>
        </p:nvSpPr>
        <p:spPr>
          <a:xfrm>
            <a:off x="4294737" y="851832"/>
            <a:ext cx="4127500" cy="369332"/>
          </a:xfrm>
          <a:prstGeom prst="rect">
            <a:avLst/>
          </a:prstGeom>
          <a:noFill/>
        </p:spPr>
        <p:txBody>
          <a:bodyPr wrap="square" rtlCol="0">
            <a:spAutoFit/>
          </a:bodyPr>
          <a:lstStyle/>
          <a:p>
            <a:r>
              <a:rPr kumimoji="1" lang="zh-CN" altLang="en-US" dirty="0" smtClean="0"/>
              <a:t>把一颗树推广到一个回归树森林</a:t>
            </a:r>
            <a:endParaRPr kumimoji="1" lang="zh-CN" altLang="en-US" dirty="0"/>
          </a:p>
        </p:txBody>
      </p:sp>
      <p:sp>
        <p:nvSpPr>
          <p:cNvPr id="15" name="文本框 14"/>
          <p:cNvSpPr txBox="1"/>
          <p:nvPr/>
        </p:nvSpPr>
        <p:spPr>
          <a:xfrm>
            <a:off x="238675" y="717037"/>
            <a:ext cx="3863425" cy="2031325"/>
          </a:xfrm>
          <a:prstGeom prst="rect">
            <a:avLst/>
          </a:prstGeom>
          <a:noFill/>
        </p:spPr>
        <p:txBody>
          <a:bodyPr wrap="square" rtlCol="0">
            <a:spAutoFit/>
          </a:bodyPr>
          <a:lstStyle/>
          <a:p>
            <a:r>
              <a:rPr kumimoji="1" lang="zh-CN" altLang="en-US" dirty="0" smtClean="0"/>
              <a:t>在所有特征上做循环</a:t>
            </a:r>
            <a:r>
              <a:rPr kumimoji="1" lang="zh-CN" altLang="en-US" dirty="0"/>
              <a:t>，</a:t>
            </a:r>
            <a:r>
              <a:rPr kumimoji="1" lang="zh-CN" altLang="en-US" dirty="0" smtClean="0"/>
              <a:t>对于每一个特征，计算</a:t>
            </a:r>
            <a:r>
              <a:rPr kumimoji="1" lang="en-US" altLang="zh-CN" dirty="0" smtClean="0"/>
              <a:t>x</a:t>
            </a:r>
            <a:r>
              <a:rPr kumimoji="1" lang="zh-CN" altLang="en-US" dirty="0" smtClean="0"/>
              <a:t>的该特征涉及到的内部节点在每棵树中对应的向量</a:t>
            </a:r>
            <a:endParaRPr kumimoji="1" lang="en-US" altLang="zh-CN" dirty="0" smtClean="0"/>
          </a:p>
          <a:p>
            <a:pPr marL="285750" indent="-285750">
              <a:buFont typeface="Wingdings" charset="2"/>
              <a:buChar char="Ø"/>
            </a:pPr>
            <a:r>
              <a:rPr kumimoji="1" lang="zh-CN" altLang="en-US" dirty="0" smtClean="0"/>
              <a:t>对特征按照阈值排序后，可以很快找到该特征的所有</a:t>
            </a:r>
            <a:r>
              <a:rPr kumimoji="1" lang="en-US" altLang="zh-CN" dirty="0" smtClean="0"/>
              <a:t>false</a:t>
            </a:r>
            <a:r>
              <a:rPr kumimoji="1" lang="zh-CN" altLang="en-US" dirty="0" smtClean="0"/>
              <a:t> </a:t>
            </a:r>
            <a:r>
              <a:rPr kumimoji="1" lang="en-US" altLang="zh-CN" dirty="0" smtClean="0"/>
              <a:t>node</a:t>
            </a:r>
            <a:r>
              <a:rPr kumimoji="1" lang="zh-CN" altLang="en-US" dirty="0" smtClean="0"/>
              <a:t> ，而不需要考虑</a:t>
            </a:r>
            <a:r>
              <a:rPr kumimoji="1" lang="en-US" altLang="zh-CN" dirty="0" smtClean="0"/>
              <a:t>true</a:t>
            </a:r>
            <a:r>
              <a:rPr kumimoji="1" lang="zh-CN" altLang="en-US" dirty="0" smtClean="0"/>
              <a:t> </a:t>
            </a:r>
            <a:r>
              <a:rPr kumimoji="1" lang="en-US" altLang="zh-CN" dirty="0" smtClean="0"/>
              <a:t>node</a:t>
            </a:r>
          </a:p>
          <a:p>
            <a:pPr marL="285750" indent="-285750">
              <a:buFont typeface="Wingdings" charset="2"/>
              <a:buChar char="Ø"/>
            </a:pPr>
            <a:r>
              <a:rPr kumimoji="1" lang="zh-CN" altLang="en-US" dirty="0" smtClean="0"/>
              <a:t>合理的存储提高</a:t>
            </a:r>
            <a:r>
              <a:rPr kumimoji="1" lang="en-US" altLang="zh-CN" dirty="0" smtClean="0"/>
              <a:t>cache</a:t>
            </a:r>
            <a:r>
              <a:rPr kumimoji="1" lang="zh-CN" altLang="en-US" dirty="0" smtClean="0"/>
              <a:t>命中率</a:t>
            </a:r>
            <a:endParaRPr kumimoji="1" lang="zh-CN" altLang="en-US" dirty="0"/>
          </a:p>
        </p:txBody>
      </p:sp>
      <p:sp>
        <p:nvSpPr>
          <p:cNvPr id="16" name="文本框 15"/>
          <p:cNvSpPr txBox="1"/>
          <p:nvPr/>
        </p:nvSpPr>
        <p:spPr>
          <a:xfrm>
            <a:off x="4267200" y="1473200"/>
            <a:ext cx="4483100" cy="3693319"/>
          </a:xfrm>
          <a:prstGeom prst="rect">
            <a:avLst/>
          </a:prstGeom>
          <a:noFill/>
        </p:spPr>
        <p:txBody>
          <a:bodyPr wrap="square" rtlCol="0">
            <a:spAutoFit/>
          </a:bodyPr>
          <a:lstStyle/>
          <a:p>
            <a:r>
              <a:rPr kumimoji="1" lang="zh-CN" altLang="en-US" dirty="0" smtClean="0"/>
              <a:t>数据结构介绍</a:t>
            </a:r>
            <a:endParaRPr kumimoji="1" lang="en-US" altLang="zh-CN" dirty="0" smtClean="0"/>
          </a:p>
          <a:p>
            <a:pPr marL="285750" indent="-285750">
              <a:buFont typeface="Wingdings" charset="2"/>
              <a:buChar char="Ø"/>
            </a:pPr>
            <a:r>
              <a:rPr kumimoji="1" lang="zh-CN" altLang="en-US" dirty="0" smtClean="0"/>
              <a:t>为每棵树维护一个</a:t>
            </a:r>
            <a:r>
              <a:rPr kumimoji="1" lang="en-US" altLang="zh-CN" dirty="0" err="1" smtClean="0"/>
              <a:t>vh</a:t>
            </a:r>
            <a:r>
              <a:rPr kumimoji="1" lang="zh-CN" altLang="en-US" dirty="0" smtClean="0"/>
              <a:t>向量</a:t>
            </a:r>
            <a:r>
              <a:rPr kumimoji="1" lang="zh-CN" altLang="en-US" dirty="0"/>
              <a:t>，</a:t>
            </a:r>
            <a:r>
              <a:rPr kumimoji="1" lang="zh-CN" altLang="en-US" dirty="0" smtClean="0"/>
              <a:t>当找到一个</a:t>
            </a:r>
            <a:r>
              <a:rPr kumimoji="1" lang="en-US" altLang="zh-CN" dirty="0" err="1" smtClean="0"/>
              <a:t>fasle</a:t>
            </a:r>
            <a:r>
              <a:rPr kumimoji="1" lang="zh-CN" altLang="en-US" dirty="0"/>
              <a:t> </a:t>
            </a:r>
            <a:r>
              <a:rPr kumimoji="1" lang="en-US" altLang="zh-CN" dirty="0" smtClean="0"/>
              <a:t>node</a:t>
            </a:r>
            <a:r>
              <a:rPr kumimoji="1" lang="zh-CN" altLang="en-US" dirty="0" smtClean="0"/>
              <a:t> 时，更新相应的</a:t>
            </a:r>
            <a:r>
              <a:rPr kumimoji="1" lang="en-US" altLang="zh-CN" dirty="0" err="1" smtClean="0"/>
              <a:t>vh</a:t>
            </a:r>
            <a:r>
              <a:rPr kumimoji="1" lang="zh-CN" altLang="en-US" dirty="0" smtClean="0"/>
              <a:t>向量</a:t>
            </a:r>
            <a:endParaRPr kumimoji="1" lang="en-US" altLang="zh-CN" dirty="0" smtClean="0"/>
          </a:p>
          <a:p>
            <a:pPr marL="285750" indent="-285750">
              <a:buFont typeface="Wingdings" charset="2"/>
              <a:buChar char="Ø"/>
            </a:pPr>
            <a:r>
              <a:rPr kumimoji="1" lang="en-US" altLang="zh-CN" dirty="0" smtClean="0"/>
              <a:t>Thresholds</a:t>
            </a:r>
            <a:r>
              <a:rPr kumimoji="1" lang="zh-CN" altLang="en-US" dirty="0" smtClean="0"/>
              <a:t>：</a:t>
            </a:r>
            <a:r>
              <a:rPr kumimoji="1" lang="zh-CN" altLang="en-US" dirty="0"/>
              <a:t>所有</a:t>
            </a:r>
            <a:r>
              <a:rPr kumimoji="1" lang="en-US" altLang="zh-CN" dirty="0" err="1"/>
              <a:t>sublist</a:t>
            </a:r>
            <a:r>
              <a:rPr kumimoji="1" lang="zh-CN" altLang="en-US" dirty="0" smtClean="0"/>
              <a:t>的拼接，</a:t>
            </a:r>
            <a:r>
              <a:rPr kumimoji="1" lang="zh-CN" altLang="en-US" dirty="0"/>
              <a:t>一个</a:t>
            </a:r>
            <a:r>
              <a:rPr kumimoji="1" lang="en-US" altLang="zh-CN" dirty="0" err="1" smtClean="0"/>
              <a:t>sublist</a:t>
            </a:r>
            <a:r>
              <a:rPr kumimoji="1" lang="zh-CN" altLang="en-US" dirty="0" smtClean="0"/>
              <a:t>由一个特征的所有阈值升序组成</a:t>
            </a:r>
            <a:endParaRPr kumimoji="1" lang="en-US" altLang="zh-CN" dirty="0" smtClean="0"/>
          </a:p>
          <a:p>
            <a:pPr marL="285750" indent="-285750">
              <a:buFont typeface="Wingdings" charset="2"/>
              <a:buChar char="Ø"/>
            </a:pPr>
            <a:r>
              <a:rPr kumimoji="1" lang="en-US" altLang="zh-CN" dirty="0" err="1" smtClean="0"/>
              <a:t>Tree_ids</a:t>
            </a:r>
            <a:r>
              <a:rPr kumimoji="1" lang="en-US" altLang="zh-CN" dirty="0" smtClean="0"/>
              <a:t>:</a:t>
            </a:r>
            <a:r>
              <a:rPr kumimoji="1" lang="zh-CN" altLang="en-US" dirty="0" smtClean="0"/>
              <a:t>树</a:t>
            </a:r>
            <a:r>
              <a:rPr kumimoji="1" lang="en-US" altLang="zh-CN" dirty="0" smtClean="0"/>
              <a:t>id,</a:t>
            </a:r>
            <a:r>
              <a:rPr kumimoji="1" lang="zh-CN" altLang="en-US" dirty="0" smtClean="0"/>
              <a:t>每一位和</a:t>
            </a:r>
            <a:r>
              <a:rPr kumimoji="1" lang="en-US" altLang="zh-CN" dirty="0" smtClean="0"/>
              <a:t>thresholds</a:t>
            </a:r>
            <a:r>
              <a:rPr kumimoji="1" lang="zh-CN" altLang="en-US" dirty="0" smtClean="0"/>
              <a:t>一位对应</a:t>
            </a:r>
            <a:endParaRPr kumimoji="1" lang="en-US" altLang="zh-CN" dirty="0" smtClean="0"/>
          </a:p>
          <a:p>
            <a:pPr marL="285750" indent="-285750">
              <a:buFont typeface="Wingdings" charset="2"/>
              <a:buChar char="Ø"/>
            </a:pPr>
            <a:r>
              <a:rPr kumimoji="1" lang="en-US" altLang="zh-CN" dirty="0" err="1" smtClean="0"/>
              <a:t>Bitvectors</a:t>
            </a:r>
            <a:r>
              <a:rPr kumimoji="1" lang="en-US" altLang="zh-CN" dirty="0" smtClean="0"/>
              <a:t>:</a:t>
            </a:r>
            <a:r>
              <a:rPr kumimoji="1" lang="zh-CN" altLang="en-US" dirty="0" smtClean="0"/>
              <a:t>内部节点的</a:t>
            </a:r>
            <a:r>
              <a:rPr kumimoji="1" lang="en-US" altLang="zh-CN" dirty="0" smtClean="0"/>
              <a:t>vector</a:t>
            </a:r>
            <a:r>
              <a:rPr kumimoji="1" lang="zh-CN" altLang="en-US" dirty="0" smtClean="0"/>
              <a:t>，</a:t>
            </a:r>
            <a:r>
              <a:rPr kumimoji="1" lang="zh-CN" altLang="en-US" dirty="0"/>
              <a:t>每一位和</a:t>
            </a:r>
            <a:r>
              <a:rPr kumimoji="1" lang="en-US" altLang="zh-CN" dirty="0"/>
              <a:t>thresholds</a:t>
            </a:r>
            <a:r>
              <a:rPr kumimoji="1" lang="zh-CN" altLang="en-US" dirty="0"/>
              <a:t>一位对</a:t>
            </a:r>
            <a:r>
              <a:rPr kumimoji="1" lang="zh-CN" altLang="en-US" dirty="0" smtClean="0"/>
              <a:t>应</a:t>
            </a:r>
            <a:endParaRPr kumimoji="1" lang="en-US" altLang="zh-CN" dirty="0" smtClean="0"/>
          </a:p>
          <a:p>
            <a:pPr marL="285750" indent="-285750">
              <a:buFont typeface="Wingdings" charset="2"/>
              <a:buChar char="Ø"/>
            </a:pPr>
            <a:r>
              <a:rPr kumimoji="1" lang="en-US" altLang="zh-CN" dirty="0" smtClean="0"/>
              <a:t>Offsets</a:t>
            </a:r>
            <a:r>
              <a:rPr kumimoji="1" lang="zh-CN" altLang="en-US" dirty="0" smtClean="0"/>
              <a:t>：指明每个</a:t>
            </a:r>
            <a:r>
              <a:rPr kumimoji="1" lang="en-US" altLang="zh-CN" dirty="0" smtClean="0"/>
              <a:t>feature</a:t>
            </a:r>
            <a:r>
              <a:rPr kumimoji="1" lang="zh-CN" altLang="en-US" dirty="0" smtClean="0"/>
              <a:t>在上面三个数据结构中的开始位置</a:t>
            </a:r>
            <a:endParaRPr kumimoji="1" lang="en-US" altLang="zh-CN" dirty="0" smtClean="0"/>
          </a:p>
          <a:p>
            <a:pPr marL="285750" indent="-285750">
              <a:buFont typeface="Wingdings" charset="2"/>
              <a:buChar char="Ø"/>
            </a:pPr>
            <a:r>
              <a:rPr kumimoji="1" lang="en-US" altLang="zh-CN" dirty="0" smtClean="0"/>
              <a:t>Leaves</a:t>
            </a:r>
            <a:r>
              <a:rPr kumimoji="1" lang="zh-CN" altLang="en-US" dirty="0" smtClean="0"/>
              <a:t>：每一位对应一颗树一个叶子节点的预测值，按照树</a:t>
            </a:r>
            <a:r>
              <a:rPr kumimoji="1" lang="en-US" altLang="zh-CN" dirty="0" smtClean="0"/>
              <a:t>id</a:t>
            </a:r>
            <a:r>
              <a:rPr kumimoji="1" lang="zh-CN" altLang="en-US" dirty="0" smtClean="0"/>
              <a:t>排序</a:t>
            </a:r>
            <a:endParaRPr kumimoji="1" lang="zh-CN" altLang="en-US" dirty="0"/>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675" y="2748363"/>
            <a:ext cx="3814291" cy="2153838"/>
          </a:xfrm>
          <a:prstGeom prst="rect">
            <a:avLst/>
          </a:prstGeom>
        </p:spPr>
      </p:pic>
    </p:spTree>
    <p:extLst>
      <p:ext uri="{BB962C8B-B14F-4D97-AF65-F5344CB8AC3E}">
        <p14:creationId xmlns:p14="http://schemas.microsoft.com/office/powerpoint/2010/main" val="2069962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3"/>
          <p:cNvSpPr>
            <a:spLocks noChangeArrowheads="1"/>
          </p:cNvSpPr>
          <p:nvPr/>
        </p:nvSpPr>
        <p:spPr bwMode="auto">
          <a:xfrm>
            <a:off x="3416300" y="1689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smtClean="0">
                <a:solidFill>
                  <a:schemeClr val="tx1">
                    <a:lumMod val="65000"/>
                    <a:lumOff val="35000"/>
                  </a:schemeClr>
                </a:solidFill>
                <a:latin typeface="微软雅黑"/>
                <a:ea typeface="微软雅黑"/>
              </a:rPr>
              <a:t>算法实现</a:t>
            </a:r>
            <a:endParaRPr lang="zh-CN" altLang="en-US" sz="2800" b="1" dirty="0">
              <a:solidFill>
                <a:schemeClr val="tx1">
                  <a:lumMod val="65000"/>
                  <a:lumOff val="35000"/>
                </a:schemeClr>
              </a:solidFill>
              <a:latin typeface="微软雅黑"/>
              <a:ea typeface="微软雅黑"/>
            </a:endParaRPr>
          </a:p>
        </p:txBody>
      </p:sp>
      <p:grpSp>
        <p:nvGrpSpPr>
          <p:cNvPr id="6" name="组合 2"/>
          <p:cNvGrpSpPr>
            <a:grpSpLocks/>
          </p:cNvGrpSpPr>
          <p:nvPr/>
        </p:nvGrpSpPr>
        <p:grpSpPr bwMode="auto">
          <a:xfrm>
            <a:off x="2770188" y="313214"/>
            <a:ext cx="3579812" cy="142875"/>
            <a:chOff x="0" y="0"/>
            <a:chExt cx="3580582" cy="158874"/>
          </a:xfrm>
        </p:grpSpPr>
        <p:grpSp>
          <p:nvGrpSpPr>
            <p:cNvPr id="7" name="组合 61"/>
            <p:cNvGrpSpPr>
              <a:grpSpLocks/>
            </p:cNvGrpSpPr>
            <p:nvPr/>
          </p:nvGrpSpPr>
          <p:grpSpPr bwMode="auto">
            <a:xfrm>
              <a:off x="0" y="0"/>
              <a:ext cx="792088" cy="158874"/>
              <a:chOff x="0" y="0"/>
              <a:chExt cx="792088" cy="158874"/>
            </a:xfrm>
          </p:grpSpPr>
          <p:sp>
            <p:nvSpPr>
              <p:cNvPr id="12"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组合 62"/>
            <p:cNvGrpSpPr>
              <a:grpSpLocks/>
            </p:cNvGrpSpPr>
            <p:nvPr/>
          </p:nvGrpSpPr>
          <p:grpSpPr bwMode="auto">
            <a:xfrm rot="10800000">
              <a:off x="2788494" y="0"/>
              <a:ext cx="792088" cy="158874"/>
              <a:chOff x="0" y="0"/>
              <a:chExt cx="792088" cy="158874"/>
            </a:xfrm>
          </p:grpSpPr>
          <p:sp>
            <p:nvSpPr>
              <p:cNvPr id="9"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18" name="表格 17"/>
          <p:cNvGraphicFramePr>
            <a:graphicFrameLocks noGrp="1"/>
          </p:cNvGraphicFramePr>
          <p:nvPr>
            <p:extLst>
              <p:ext uri="{D42A27DB-BD31-4B8C-83A1-F6EECF244321}">
                <p14:modId xmlns:p14="http://schemas.microsoft.com/office/powerpoint/2010/main" val="1307431743"/>
              </p:ext>
            </p:extLst>
          </p:nvPr>
        </p:nvGraphicFramePr>
        <p:xfrm>
          <a:off x="190500" y="784860"/>
          <a:ext cx="5367582" cy="4358640"/>
        </p:xfrm>
        <a:graphic>
          <a:graphicData uri="http://schemas.openxmlformats.org/drawingml/2006/table">
            <a:tbl>
              <a:tblPr firstRow="1" bandRow="1">
                <a:tableStyleId>{5C22544A-7EE6-4342-B048-85BDC9FD1C3A}</a:tableStyleId>
              </a:tblPr>
              <a:tblGrid>
                <a:gridCol w="5367582"/>
              </a:tblGrid>
              <a:tr h="363220">
                <a:tc>
                  <a:txBody>
                    <a:bodyPr/>
                    <a:lstStyle/>
                    <a:p>
                      <a:r>
                        <a:rPr lang="en-US" altLang="zh-CN" dirty="0" smtClean="0">
                          <a:solidFill>
                            <a:schemeClr val="tx1"/>
                          </a:solidFill>
                        </a:rPr>
                        <a:t>QS</a:t>
                      </a:r>
                      <a:r>
                        <a:rPr lang="zh-CN" altLang="en-US" dirty="0" smtClean="0">
                          <a:solidFill>
                            <a:schemeClr val="tx1"/>
                          </a:solidFill>
                        </a:rPr>
                        <a:t>算法：利用排序模型计算</a:t>
                      </a:r>
                      <a:r>
                        <a:rPr lang="en-US" altLang="zh-CN" dirty="0" smtClean="0">
                          <a:solidFill>
                            <a:schemeClr val="tx1"/>
                          </a:solidFill>
                        </a:rPr>
                        <a:t>x</a:t>
                      </a:r>
                      <a:r>
                        <a:rPr lang="zh-CN" altLang="en-US" dirty="0" smtClean="0">
                          <a:solidFill>
                            <a:schemeClr val="tx1"/>
                          </a:solidFill>
                        </a:rPr>
                        <a:t>特征向量的预测值</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4234">
                <a:tc>
                  <a:txBody>
                    <a:bodyPr/>
                    <a:lstStyle/>
                    <a:p>
                      <a:pPr marL="342900" marR="0" lvl="0" indent="-342900" algn="l" defTabSz="914400" rtl="0" eaLnBrk="1" fontAlgn="auto" latinLnBrk="0" hangingPunct="1">
                        <a:lnSpc>
                          <a:spcPct val="100000"/>
                        </a:lnSpc>
                        <a:spcBef>
                          <a:spcPts val="0"/>
                        </a:spcBef>
                        <a:spcAft>
                          <a:spcPts val="0"/>
                        </a:spcAft>
                        <a:buClrTx/>
                        <a:buSzTx/>
                        <a:buFont typeface="+mj-lt"/>
                        <a:buNone/>
                        <a:tabLst/>
                        <a:defRPr/>
                      </a:pPr>
                      <a:r>
                        <a:rPr lang="zh-CN" altLang="en-US" sz="1600" dirty="0" smtClean="0">
                          <a:solidFill>
                            <a:schemeClr val="tx1"/>
                          </a:solidFill>
                        </a:rPr>
                        <a:t>输入：</a:t>
                      </a:r>
                      <a:r>
                        <a:rPr lang="en-US" altLang="zh-CN" sz="1600" dirty="0" smtClean="0">
                          <a:solidFill>
                            <a:schemeClr val="tx1"/>
                          </a:solidFill>
                        </a:rPr>
                        <a:t>x:</a:t>
                      </a:r>
                      <a:r>
                        <a:rPr lang="zh-CN" altLang="en-US" sz="1600" dirty="0" smtClean="0">
                          <a:solidFill>
                            <a:schemeClr val="tx1"/>
                          </a:solidFill>
                        </a:rPr>
                        <a:t>输入特征向量</a:t>
                      </a:r>
                      <a:r>
                        <a:rPr lang="en-US" altLang="zh-CN" sz="1600" baseline="0" dirty="0" smtClean="0">
                          <a:solidFill>
                            <a:schemeClr val="tx1"/>
                          </a:solidFill>
                        </a:rPr>
                        <a:t>   </a:t>
                      </a:r>
                      <a:r>
                        <a:rPr lang="en-US" altLang="zh-CN" sz="1600" dirty="0" smtClean="0">
                          <a:solidFill>
                            <a:schemeClr val="tx1"/>
                          </a:solidFill>
                        </a:rPr>
                        <a:t>TS</a:t>
                      </a:r>
                      <a:r>
                        <a:rPr lang="zh-CN" altLang="en-US" sz="1600" dirty="0" smtClean="0">
                          <a:solidFill>
                            <a:schemeClr val="tx1"/>
                          </a:solidFill>
                        </a:rPr>
                        <a:t>：回归树集合：</a:t>
                      </a:r>
                      <a:endParaRPr lang="en-US" altLang="zh-CN" sz="1600"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None/>
                        <a:tabLst/>
                        <a:defRPr/>
                      </a:pPr>
                      <a:r>
                        <a:rPr lang="zh-CN" altLang="en-US" sz="1600" dirty="0" smtClean="0">
                          <a:solidFill>
                            <a:schemeClr val="tx1"/>
                          </a:solidFill>
                        </a:rPr>
                        <a:t>－</a:t>
                      </a:r>
                      <a:r>
                        <a:rPr lang="en-US" altLang="zh-CN" sz="1600" dirty="0" smtClean="0">
                          <a:solidFill>
                            <a:schemeClr val="tx1"/>
                          </a:solidFill>
                        </a:rPr>
                        <a:t>w0,w1</a:t>
                      </a:r>
                      <a:r>
                        <a:rPr lang="is-IS" altLang="zh-CN" sz="1600" dirty="0" smtClean="0">
                          <a:solidFill>
                            <a:schemeClr val="tx1"/>
                          </a:solidFill>
                        </a:rPr>
                        <a:t>…</a:t>
                      </a:r>
                      <a:r>
                        <a:rPr lang="zh-CN" altLang="en-US" sz="1600" dirty="0" smtClean="0">
                          <a:solidFill>
                            <a:schemeClr val="tx1"/>
                          </a:solidFill>
                        </a:rPr>
                        <a:t>每棵树的权重</a:t>
                      </a:r>
                      <a:endParaRPr lang="en-US" altLang="zh-CN" sz="1600"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None/>
                        <a:tabLst/>
                        <a:defRPr/>
                      </a:pPr>
                      <a:r>
                        <a:rPr lang="zh-CN" altLang="en-US" sz="1600" dirty="0" smtClean="0">
                          <a:solidFill>
                            <a:schemeClr val="tx1"/>
                          </a:solidFill>
                        </a:rPr>
                        <a:t>－</a:t>
                      </a:r>
                      <a:r>
                        <a:rPr lang="en-US" altLang="zh-CN" sz="1600" dirty="0" err="1" smtClean="0">
                          <a:solidFill>
                            <a:schemeClr val="tx1"/>
                          </a:solidFill>
                        </a:rPr>
                        <a:t>thresholds,tree_ids,bitvecotrs,offsets,v,leaves</a:t>
                      </a:r>
                      <a:endParaRPr lang="en-US" altLang="zh-CN" sz="1600"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None/>
                        <a:tabLst/>
                        <a:defRPr/>
                      </a:pPr>
                      <a:r>
                        <a:rPr lang="zh-CN" altLang="en-US" sz="1600" dirty="0" smtClean="0">
                          <a:solidFill>
                            <a:schemeClr val="tx1"/>
                          </a:solidFill>
                        </a:rPr>
                        <a:t>输出：  </a:t>
                      </a:r>
                      <a:r>
                        <a:rPr lang="en-US" altLang="zh-CN" sz="1600" dirty="0" smtClean="0">
                          <a:solidFill>
                            <a:schemeClr val="tx1"/>
                          </a:solidFill>
                        </a:rPr>
                        <a:t>x</a:t>
                      </a:r>
                      <a:r>
                        <a:rPr lang="zh-CN" altLang="en-US" sz="1600" dirty="0" smtClean="0">
                          <a:solidFill>
                            <a:schemeClr val="tx1"/>
                          </a:solidFill>
                        </a:rPr>
                        <a:t>排序模型上的预测值</a:t>
                      </a:r>
                      <a:endParaRPr lang="en-US" altLang="zh-CN" sz="1600"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600" dirty="0" smtClean="0">
                          <a:solidFill>
                            <a:schemeClr val="tx1"/>
                          </a:solidFill>
                        </a:rPr>
                        <a:t>对每个树，初始化一个</a:t>
                      </a:r>
                      <a:r>
                        <a:rPr lang="en-US" altLang="zh-CN" sz="1600" dirty="0" err="1" smtClean="0">
                          <a:solidFill>
                            <a:schemeClr val="tx1"/>
                          </a:solidFill>
                        </a:rPr>
                        <a:t>Vh</a:t>
                      </a:r>
                      <a:r>
                        <a:rPr lang="zh-CN" altLang="en-US" sz="1600" dirty="0" smtClean="0">
                          <a:solidFill>
                            <a:schemeClr val="tx1"/>
                          </a:solidFill>
                        </a:rPr>
                        <a:t>为</a:t>
                      </a:r>
                      <a:r>
                        <a:rPr lang="en-US" altLang="zh-CN" sz="1600" dirty="0" smtClean="0">
                          <a:solidFill>
                            <a:schemeClr val="tx1"/>
                          </a:solidFill>
                        </a:rPr>
                        <a:t>11...11</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600" dirty="0" smtClean="0">
                          <a:solidFill>
                            <a:schemeClr val="tx1"/>
                          </a:solidFill>
                        </a:rPr>
                        <a:t>对于第</a:t>
                      </a:r>
                      <a:r>
                        <a:rPr lang="en-US" altLang="zh-CN" sz="1600" dirty="0" smtClean="0">
                          <a:solidFill>
                            <a:schemeClr val="tx1"/>
                          </a:solidFill>
                        </a:rPr>
                        <a:t>k</a:t>
                      </a:r>
                      <a:r>
                        <a:rPr lang="zh-CN" altLang="en-US" sz="1600" dirty="0" smtClean="0">
                          <a:solidFill>
                            <a:schemeClr val="tx1"/>
                          </a:solidFill>
                        </a:rPr>
                        <a:t>维特征，</a:t>
                      </a:r>
                      <a:r>
                        <a:rPr lang="en-US" altLang="zh-CN" sz="1600" dirty="0" smtClean="0">
                          <a:solidFill>
                            <a:schemeClr val="tx1"/>
                          </a:solidFill>
                        </a:rPr>
                        <a:t>for k in range(0,|F|-1)</a:t>
                      </a:r>
                      <a:r>
                        <a:rPr lang="zh-CN" altLang="en-US" sz="1600" dirty="0" smtClean="0">
                          <a:solidFill>
                            <a:schemeClr val="tx1"/>
                          </a:solidFill>
                        </a:rPr>
                        <a:t>  ：</a:t>
                      </a:r>
                      <a:endParaRPr lang="en-US" altLang="zh-CN" sz="1600"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600" dirty="0" smtClean="0">
                          <a:solidFill>
                            <a:schemeClr val="tx1"/>
                          </a:solidFill>
                        </a:rPr>
                        <a:t>      </a:t>
                      </a:r>
                      <a:r>
                        <a:rPr lang="en-US" altLang="zh-CN" sz="1600" dirty="0" err="1" smtClean="0">
                          <a:solidFill>
                            <a:schemeClr val="tx1"/>
                          </a:solidFill>
                        </a:rPr>
                        <a:t>i</a:t>
                      </a:r>
                      <a:r>
                        <a:rPr lang="en-US" altLang="zh-CN" sz="1600" dirty="0" smtClean="0">
                          <a:solidFill>
                            <a:schemeClr val="tx1"/>
                          </a:solidFill>
                        </a:rPr>
                        <a:t>&lt;- offsets[k],end&lt;-offsets[k+1]</a:t>
                      </a:r>
                      <a:r>
                        <a:rPr lang="zh-CN" altLang="en-US" sz="1600" dirty="0" smtClean="0">
                          <a:solidFill>
                            <a:schemeClr val="tx1"/>
                          </a:solidFill>
                        </a:rPr>
                        <a:t>                     </a:t>
                      </a:r>
                      <a:r>
                        <a:rPr lang="en-US" altLang="zh-CN" sz="2400" dirty="0" smtClean="0">
                          <a:solidFill>
                            <a:schemeClr val="tx1"/>
                          </a:solidFill>
                        </a:rPr>
                        <a:t>stage1</a:t>
                      </a:r>
                      <a:endParaRPr lang="en-US" altLang="zh-CN" sz="1600"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solidFill>
                            <a:schemeClr val="tx1"/>
                          </a:solidFill>
                        </a:rPr>
                        <a:t>     while</a:t>
                      </a:r>
                      <a:r>
                        <a:rPr lang="en-US" altLang="zh-CN" sz="1600" baseline="0" dirty="0" smtClean="0">
                          <a:solidFill>
                            <a:schemeClr val="tx1"/>
                          </a:solidFill>
                        </a:rPr>
                        <a:t> x[k]&gt;thresholds[</a:t>
                      </a:r>
                      <a:r>
                        <a:rPr lang="en-US" altLang="zh-CN" sz="1600" baseline="0" dirty="0" err="1" smtClean="0">
                          <a:solidFill>
                            <a:schemeClr val="tx1"/>
                          </a:solidFill>
                        </a:rPr>
                        <a:t>i</a:t>
                      </a:r>
                      <a:r>
                        <a:rPr lang="en-US" altLang="zh-CN" sz="1600" baseline="0" dirty="0" smtClean="0">
                          <a:solidFill>
                            <a:schemeClr val="tx1"/>
                          </a:solidFill>
                        </a:rPr>
                        <a:t>] do: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baseline="0" dirty="0" smtClean="0">
                          <a:solidFill>
                            <a:schemeClr val="tx1"/>
                          </a:solidFill>
                        </a:rPr>
                        <a:t>           h&lt;-</a:t>
                      </a:r>
                      <a:r>
                        <a:rPr lang="en-US" altLang="zh-CN" sz="1600" baseline="0" dirty="0" err="1" smtClean="0">
                          <a:solidFill>
                            <a:schemeClr val="tx1"/>
                          </a:solidFill>
                        </a:rPr>
                        <a:t>tree_ids</a:t>
                      </a:r>
                      <a:r>
                        <a:rPr lang="en-US" altLang="zh-CN" sz="1600" baseline="0" dirty="0" smtClean="0">
                          <a:solidFill>
                            <a:schemeClr val="tx1"/>
                          </a:solidFill>
                        </a:rPr>
                        <a:t>[</a:t>
                      </a:r>
                      <a:r>
                        <a:rPr lang="en-US" altLang="zh-CN" sz="1600" baseline="0" dirty="0" err="1" smtClean="0">
                          <a:solidFill>
                            <a:schemeClr val="tx1"/>
                          </a:solidFill>
                        </a:rPr>
                        <a:t>i</a:t>
                      </a:r>
                      <a:r>
                        <a:rPr lang="en-US" altLang="zh-CN" sz="1600" baseline="0" dirty="0" smtClean="0">
                          <a:solidFill>
                            <a:schemeClr val="tx1"/>
                          </a:solidFill>
                        </a:rPr>
                        <a:t>],  v[h]&lt;-v[h]^</a:t>
                      </a:r>
                      <a:r>
                        <a:rPr lang="en-US" altLang="zh-CN" sz="1600" baseline="0" dirty="0" err="1" smtClean="0">
                          <a:solidFill>
                            <a:schemeClr val="tx1"/>
                          </a:solidFill>
                        </a:rPr>
                        <a:t>bitvectors</a:t>
                      </a:r>
                      <a:r>
                        <a:rPr lang="en-US" altLang="zh-CN" sz="1600" baseline="0" dirty="0" smtClean="0">
                          <a:solidFill>
                            <a:schemeClr val="tx1"/>
                          </a:solidFill>
                        </a:rPr>
                        <a:t>[</a:t>
                      </a:r>
                      <a:r>
                        <a:rPr lang="en-US" altLang="zh-CN" sz="1600" baseline="0" dirty="0" err="1" smtClean="0">
                          <a:solidFill>
                            <a:schemeClr val="tx1"/>
                          </a:solidFill>
                        </a:rPr>
                        <a:t>i</a:t>
                      </a:r>
                      <a:r>
                        <a:rPr lang="en-US" altLang="zh-CN" sz="1600" baseline="0" dirty="0" smtClean="0">
                          <a:solidFill>
                            <a:schemeClr val="tx1"/>
                          </a:solidFill>
                        </a:rPr>
                        <a:t>],  </a:t>
                      </a:r>
                      <a:r>
                        <a:rPr lang="en-US" altLang="zh-CN" sz="1600" baseline="0" dirty="0" err="1" smtClean="0">
                          <a:solidFill>
                            <a:schemeClr val="tx1"/>
                          </a:solidFill>
                        </a:rPr>
                        <a:t>i</a:t>
                      </a:r>
                      <a:r>
                        <a:rPr lang="en-US" altLang="zh-CN" sz="1600" baseline="0" dirty="0" smtClean="0">
                          <a:solidFill>
                            <a:schemeClr val="tx1"/>
                          </a:solidFill>
                        </a:rPr>
                        <a:t>=i+1</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baseline="0" dirty="0" smtClean="0">
                          <a:solidFill>
                            <a:schemeClr val="tx1"/>
                          </a:solidFill>
                        </a:rPr>
                        <a:t>           if(</a:t>
                      </a:r>
                      <a:r>
                        <a:rPr lang="en-US" altLang="zh-CN" sz="1600" baseline="0" dirty="0" err="1" smtClean="0">
                          <a:solidFill>
                            <a:schemeClr val="tx1"/>
                          </a:solidFill>
                        </a:rPr>
                        <a:t>i</a:t>
                      </a:r>
                      <a:r>
                        <a:rPr lang="en-US" altLang="zh-CN" sz="1600" baseline="0" dirty="0" smtClean="0">
                          <a:solidFill>
                            <a:schemeClr val="tx1"/>
                          </a:solidFill>
                        </a:rPr>
                        <a:t>&gt;=end):break</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baseline="0" dirty="0" smtClean="0">
                          <a:solidFill>
                            <a:schemeClr val="tx1"/>
                          </a:solidFill>
                        </a:rPr>
                        <a:t>Score = 0</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baseline="0" dirty="0" smtClean="0">
                          <a:solidFill>
                            <a:schemeClr val="tx1"/>
                          </a:solidFill>
                        </a:rPr>
                        <a:t> </a:t>
                      </a:r>
                      <a:r>
                        <a:rPr lang="zh-CN" altLang="en-US" sz="1600" baseline="0" dirty="0" smtClean="0">
                          <a:solidFill>
                            <a:schemeClr val="tx1"/>
                          </a:solidFill>
                        </a:rPr>
                        <a:t>对于第</a:t>
                      </a:r>
                      <a:r>
                        <a:rPr lang="en-US" altLang="zh-CN" sz="1600" baseline="0" dirty="0" smtClean="0">
                          <a:solidFill>
                            <a:schemeClr val="tx1"/>
                          </a:solidFill>
                        </a:rPr>
                        <a:t>h</a:t>
                      </a:r>
                      <a:r>
                        <a:rPr lang="zh-CN" altLang="en-US" sz="1600" baseline="0" dirty="0" smtClean="0">
                          <a:solidFill>
                            <a:schemeClr val="tx1"/>
                          </a:solidFill>
                        </a:rPr>
                        <a:t> 棵树，</a:t>
                      </a:r>
                      <a:r>
                        <a:rPr lang="en-US" altLang="zh-CN" sz="1600" baseline="0" dirty="0" smtClean="0">
                          <a:solidFill>
                            <a:schemeClr val="tx1"/>
                          </a:solidFill>
                        </a:rPr>
                        <a:t>for</a:t>
                      </a:r>
                      <a:r>
                        <a:rPr lang="zh-CN" altLang="en-US" sz="1600" baseline="0" dirty="0" smtClean="0">
                          <a:solidFill>
                            <a:schemeClr val="tx1"/>
                          </a:solidFill>
                        </a:rPr>
                        <a:t> </a:t>
                      </a:r>
                      <a:r>
                        <a:rPr lang="en-US" altLang="zh-CN" sz="1600" baseline="0" dirty="0" smtClean="0">
                          <a:solidFill>
                            <a:schemeClr val="tx1"/>
                          </a:solidFill>
                        </a:rPr>
                        <a:t>h</a:t>
                      </a:r>
                      <a:r>
                        <a:rPr lang="zh-CN" altLang="en-US" sz="1600" baseline="0" dirty="0" smtClean="0">
                          <a:solidFill>
                            <a:schemeClr val="tx1"/>
                          </a:solidFill>
                        </a:rPr>
                        <a:t> </a:t>
                      </a:r>
                      <a:r>
                        <a:rPr lang="en-US" altLang="zh-CN" sz="1600" baseline="0" dirty="0" smtClean="0">
                          <a:solidFill>
                            <a:schemeClr val="tx1"/>
                          </a:solidFill>
                        </a:rPr>
                        <a:t>in</a:t>
                      </a:r>
                      <a:r>
                        <a:rPr lang="zh-CN" altLang="en-US" sz="1600" baseline="0" dirty="0" smtClean="0">
                          <a:solidFill>
                            <a:schemeClr val="tx1"/>
                          </a:solidFill>
                        </a:rPr>
                        <a:t> </a:t>
                      </a:r>
                      <a:r>
                        <a:rPr lang="en-US" altLang="zh-CN" sz="1600" baseline="0" dirty="0" smtClean="0">
                          <a:solidFill>
                            <a:schemeClr val="tx1"/>
                          </a:solidFill>
                        </a:rPr>
                        <a:t>range(0,|TS|-1</a:t>
                      </a:r>
                      <a:r>
                        <a:rPr lang="zh-CN" altLang="en-US" sz="1600" baseline="0" dirty="0" smtClean="0">
                          <a:solidFill>
                            <a:schemeClr val="tx1"/>
                          </a:solidFill>
                        </a:rPr>
                        <a:t> </a:t>
                      </a:r>
                      <a:r>
                        <a:rPr lang="en-US" altLang="zh-CN" sz="1600" baseline="0" dirty="0" smtClean="0">
                          <a:solidFill>
                            <a:schemeClr val="tx1"/>
                          </a:solidFill>
                        </a:rPr>
                        <a:t>do: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600" baseline="0" dirty="0" smtClean="0">
                          <a:solidFill>
                            <a:schemeClr val="tx1"/>
                          </a:solidFill>
                        </a:rPr>
                        <a:t>      </a:t>
                      </a:r>
                      <a:r>
                        <a:rPr lang="en-US" altLang="zh-CN" sz="1600" baseline="0" dirty="0" smtClean="0">
                          <a:solidFill>
                            <a:schemeClr val="tx1"/>
                          </a:solidFill>
                        </a:rPr>
                        <a:t>j</a:t>
                      </a:r>
                      <a:r>
                        <a:rPr lang="zh-CN" altLang="en-US" sz="1600" baseline="0" dirty="0" smtClean="0">
                          <a:solidFill>
                            <a:schemeClr val="tx1"/>
                          </a:solidFill>
                        </a:rPr>
                        <a:t> </a:t>
                      </a:r>
                      <a:r>
                        <a:rPr lang="en-US" altLang="zh-CN" sz="1600" baseline="0" dirty="0" smtClean="0">
                          <a:solidFill>
                            <a:schemeClr val="tx1"/>
                          </a:solidFill>
                        </a:rPr>
                        <a:t>=</a:t>
                      </a:r>
                      <a:r>
                        <a:rPr lang="zh-CN" altLang="en-US" sz="1600" baseline="0" dirty="0" smtClean="0">
                          <a:solidFill>
                            <a:schemeClr val="tx1"/>
                          </a:solidFill>
                        </a:rPr>
                        <a:t> </a:t>
                      </a:r>
                      <a:r>
                        <a:rPr lang="en-US" altLang="zh-CN" sz="1600" baseline="0" dirty="0" err="1" smtClean="0">
                          <a:solidFill>
                            <a:schemeClr val="tx1"/>
                          </a:solidFill>
                        </a:rPr>
                        <a:t>vh</a:t>
                      </a:r>
                      <a:r>
                        <a:rPr lang="zh-CN" altLang="en-US" sz="1600" baseline="0" dirty="0" smtClean="0">
                          <a:solidFill>
                            <a:schemeClr val="tx1"/>
                          </a:solidFill>
                        </a:rPr>
                        <a:t>中最左边为</a:t>
                      </a:r>
                      <a:r>
                        <a:rPr lang="en-US" altLang="zh-CN" sz="1600" baseline="0" dirty="0" smtClean="0">
                          <a:solidFill>
                            <a:schemeClr val="tx1"/>
                          </a:solidFill>
                        </a:rPr>
                        <a:t>1</a:t>
                      </a:r>
                      <a:r>
                        <a:rPr lang="zh-CN" altLang="en-US" sz="1600" baseline="0" dirty="0" smtClean="0">
                          <a:solidFill>
                            <a:schemeClr val="tx1"/>
                          </a:solidFill>
                        </a:rPr>
                        <a:t>的</a:t>
                      </a:r>
                      <a:r>
                        <a:rPr lang="en-US" altLang="zh-CN" sz="1600" baseline="0" dirty="0" smtClean="0">
                          <a:solidFill>
                            <a:schemeClr val="tx1"/>
                          </a:solidFill>
                        </a:rPr>
                        <a:t>index</a:t>
                      </a:r>
                      <a:r>
                        <a:rPr lang="zh-CN" altLang="en-US" sz="1600" baseline="0" dirty="0" smtClean="0">
                          <a:solidFill>
                            <a:schemeClr val="tx1"/>
                          </a:solidFill>
                        </a:rPr>
                        <a:t>，</a:t>
                      </a:r>
                      <a:endParaRPr lang="en-US" altLang="zh-CN" sz="1600" baseline="0"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600" baseline="0" dirty="0" smtClean="0">
                          <a:solidFill>
                            <a:schemeClr val="tx1"/>
                          </a:solidFill>
                        </a:rPr>
                        <a:t>     </a:t>
                      </a:r>
                      <a:r>
                        <a:rPr lang="en-US" altLang="zh-CN" sz="1600" baseline="0" dirty="0" smtClean="0">
                          <a:solidFill>
                            <a:schemeClr val="tx1"/>
                          </a:solidFill>
                        </a:rPr>
                        <a:t>l</a:t>
                      </a:r>
                      <a:r>
                        <a:rPr lang="zh-CN" altLang="en-US" sz="1600" baseline="0" dirty="0" smtClean="0">
                          <a:solidFill>
                            <a:schemeClr val="tx1"/>
                          </a:solidFill>
                        </a:rPr>
                        <a:t> </a:t>
                      </a:r>
                      <a:r>
                        <a:rPr lang="en-US" altLang="zh-CN" sz="1600" baseline="0" dirty="0" smtClean="0">
                          <a:solidFill>
                            <a:schemeClr val="tx1"/>
                          </a:solidFill>
                        </a:rPr>
                        <a:t>=</a:t>
                      </a:r>
                      <a:r>
                        <a:rPr lang="zh-CN" altLang="en-US" sz="1600" baseline="0" dirty="0" smtClean="0">
                          <a:solidFill>
                            <a:schemeClr val="tx1"/>
                          </a:solidFill>
                        </a:rPr>
                        <a:t> </a:t>
                      </a:r>
                      <a:r>
                        <a:rPr lang="en-US" altLang="zh-CN" sz="1600" baseline="0" dirty="0" smtClean="0">
                          <a:solidFill>
                            <a:schemeClr val="tx1"/>
                          </a:solidFill>
                        </a:rPr>
                        <a:t>h</a:t>
                      </a:r>
                      <a:r>
                        <a:rPr lang="zh-CN" altLang="en-US" sz="1600" baseline="0" dirty="0" smtClean="0">
                          <a:solidFill>
                            <a:schemeClr val="tx1"/>
                          </a:solidFill>
                        </a:rPr>
                        <a:t>*</a:t>
                      </a:r>
                      <a:r>
                        <a:rPr lang="en-US" altLang="zh-CN" sz="1600" baseline="0" dirty="0" smtClean="0">
                          <a:solidFill>
                            <a:schemeClr val="tx1"/>
                          </a:solidFill>
                        </a:rPr>
                        <a:t>|</a:t>
                      </a:r>
                      <a:r>
                        <a:rPr lang="en-US" altLang="zh-CN" sz="1600" baseline="0" dirty="0" err="1" smtClean="0">
                          <a:solidFill>
                            <a:schemeClr val="tx1"/>
                          </a:solidFill>
                        </a:rPr>
                        <a:t>Lh</a:t>
                      </a:r>
                      <a:r>
                        <a:rPr lang="en-US" altLang="zh-CN" sz="1600" baseline="0" dirty="0" smtClean="0">
                          <a:solidFill>
                            <a:schemeClr val="tx1"/>
                          </a:solidFill>
                        </a:rPr>
                        <a:t>|+j</a:t>
                      </a:r>
                      <a:r>
                        <a:rPr lang="zh-CN" altLang="en-US" sz="1600" baseline="0" dirty="0" smtClean="0">
                          <a:solidFill>
                            <a:schemeClr val="tx1"/>
                          </a:solidFill>
                        </a:rPr>
                        <a:t> </a:t>
                      </a:r>
                      <a:r>
                        <a:rPr lang="en-US" altLang="zh-CN" sz="1600" baseline="0" dirty="0" smtClean="0">
                          <a:solidFill>
                            <a:schemeClr val="tx1"/>
                          </a:solidFill>
                        </a:rPr>
                        <a:t>,</a:t>
                      </a:r>
                      <a:r>
                        <a:rPr lang="zh-CN" altLang="en-US" sz="1600" baseline="0" dirty="0" smtClean="0">
                          <a:solidFill>
                            <a:schemeClr val="tx1"/>
                          </a:solidFill>
                        </a:rPr>
                        <a:t>   </a:t>
                      </a:r>
                      <a:r>
                        <a:rPr lang="en-US" altLang="zh-CN" sz="1600" baseline="0" dirty="0" smtClean="0">
                          <a:solidFill>
                            <a:schemeClr val="tx1"/>
                          </a:solidFill>
                        </a:rPr>
                        <a:t>score</a:t>
                      </a:r>
                      <a:r>
                        <a:rPr lang="zh-CN" altLang="en-US" sz="1600" baseline="0" dirty="0" smtClean="0">
                          <a:solidFill>
                            <a:schemeClr val="tx1"/>
                          </a:solidFill>
                        </a:rPr>
                        <a:t> </a:t>
                      </a:r>
                      <a:r>
                        <a:rPr lang="en-US" altLang="zh-CN" sz="1600" baseline="0" dirty="0" smtClean="0">
                          <a:solidFill>
                            <a:schemeClr val="tx1"/>
                          </a:solidFill>
                        </a:rPr>
                        <a:t>=</a:t>
                      </a:r>
                      <a:r>
                        <a:rPr lang="en-US" altLang="zh-CN" sz="1600" baseline="0" dirty="0" err="1" smtClean="0">
                          <a:solidFill>
                            <a:schemeClr val="tx1"/>
                          </a:solidFill>
                        </a:rPr>
                        <a:t>score+wh</a:t>
                      </a:r>
                      <a:r>
                        <a:rPr lang="zh-CN" altLang="en-US" sz="1600" baseline="0" dirty="0" smtClean="0">
                          <a:solidFill>
                            <a:schemeClr val="tx1"/>
                          </a:solidFill>
                        </a:rPr>
                        <a:t>*</a:t>
                      </a:r>
                      <a:r>
                        <a:rPr lang="en-US" altLang="zh-CN" sz="1600" baseline="0" dirty="0" smtClean="0">
                          <a:solidFill>
                            <a:schemeClr val="tx1"/>
                          </a:solidFill>
                        </a:rPr>
                        <a:t>leaves[l]</a:t>
                      </a:r>
                      <a:r>
                        <a:rPr lang="zh-CN" altLang="en-US" sz="1600" baseline="0" dirty="0" smtClean="0">
                          <a:solidFill>
                            <a:schemeClr val="tx1"/>
                          </a:solidFill>
                        </a:rPr>
                        <a:t>   </a:t>
                      </a:r>
                      <a:r>
                        <a:rPr lang="zh-CN" altLang="en-US" sz="1800" baseline="0" dirty="0" smtClean="0">
                          <a:solidFill>
                            <a:schemeClr val="tx1"/>
                          </a:solidFill>
                        </a:rPr>
                        <a:t>  </a:t>
                      </a:r>
                      <a:r>
                        <a:rPr lang="en-US" altLang="zh-CN" sz="2400" baseline="0" dirty="0" smtClean="0">
                          <a:solidFill>
                            <a:schemeClr val="tx1"/>
                          </a:solidFill>
                        </a:rPr>
                        <a:t>stage2</a:t>
                      </a:r>
                      <a:endParaRPr lang="en-US" altLang="zh-CN" sz="1600" baseline="0" dirty="0" smtClean="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baseline="0" dirty="0" smtClean="0">
                          <a:solidFill>
                            <a:schemeClr val="tx1"/>
                          </a:solidFill>
                        </a:rPr>
                        <a:t>Return</a:t>
                      </a:r>
                      <a:r>
                        <a:rPr lang="zh-CN" altLang="en-US" sz="1600" baseline="0" dirty="0" smtClean="0">
                          <a:solidFill>
                            <a:schemeClr val="tx1"/>
                          </a:solidFill>
                        </a:rPr>
                        <a:t> </a:t>
                      </a:r>
                      <a:r>
                        <a:rPr lang="en-US" altLang="zh-CN" sz="1600" baseline="0" dirty="0" smtClean="0">
                          <a:solidFill>
                            <a:schemeClr val="tx1"/>
                          </a:solidFill>
                        </a:rPr>
                        <a:t>score</a:t>
                      </a:r>
                      <a:endParaRPr lang="en-US" altLang="zh-CN" sz="16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082" y="768707"/>
            <a:ext cx="3585918" cy="4374794"/>
          </a:xfrm>
          <a:prstGeom prst="rect">
            <a:avLst/>
          </a:prstGeom>
        </p:spPr>
      </p:pic>
    </p:spTree>
    <p:extLst>
      <p:ext uri="{BB962C8B-B14F-4D97-AF65-F5344CB8AC3E}">
        <p14:creationId xmlns:p14="http://schemas.microsoft.com/office/powerpoint/2010/main" val="695811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3"/>
          <p:cNvSpPr>
            <a:spLocks noChangeArrowheads="1"/>
          </p:cNvSpPr>
          <p:nvPr/>
        </p:nvSpPr>
        <p:spPr bwMode="auto">
          <a:xfrm>
            <a:off x="3416300" y="1689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smtClean="0">
                <a:solidFill>
                  <a:schemeClr val="tx1">
                    <a:lumMod val="65000"/>
                    <a:lumOff val="35000"/>
                  </a:schemeClr>
                </a:solidFill>
                <a:latin typeface="微软雅黑"/>
                <a:ea typeface="微软雅黑"/>
              </a:rPr>
              <a:t>数据存储方式</a:t>
            </a:r>
            <a:endParaRPr lang="zh-CN" altLang="en-US" sz="2800" b="1" dirty="0">
              <a:solidFill>
                <a:schemeClr val="tx1">
                  <a:lumMod val="65000"/>
                  <a:lumOff val="35000"/>
                </a:schemeClr>
              </a:solidFill>
              <a:latin typeface="微软雅黑"/>
              <a:ea typeface="微软雅黑"/>
            </a:endParaRPr>
          </a:p>
        </p:txBody>
      </p:sp>
      <p:grpSp>
        <p:nvGrpSpPr>
          <p:cNvPr id="6" name="组合 2"/>
          <p:cNvGrpSpPr>
            <a:grpSpLocks/>
          </p:cNvGrpSpPr>
          <p:nvPr/>
        </p:nvGrpSpPr>
        <p:grpSpPr bwMode="auto">
          <a:xfrm>
            <a:off x="2770188" y="313214"/>
            <a:ext cx="3579812" cy="142875"/>
            <a:chOff x="0" y="0"/>
            <a:chExt cx="3580582" cy="158874"/>
          </a:xfrm>
        </p:grpSpPr>
        <p:grpSp>
          <p:nvGrpSpPr>
            <p:cNvPr id="7" name="组合 61"/>
            <p:cNvGrpSpPr>
              <a:grpSpLocks/>
            </p:cNvGrpSpPr>
            <p:nvPr/>
          </p:nvGrpSpPr>
          <p:grpSpPr bwMode="auto">
            <a:xfrm>
              <a:off x="0" y="0"/>
              <a:ext cx="792088" cy="158874"/>
              <a:chOff x="0" y="0"/>
              <a:chExt cx="792088" cy="158874"/>
            </a:xfrm>
          </p:grpSpPr>
          <p:sp>
            <p:nvSpPr>
              <p:cNvPr id="12"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组合 62"/>
            <p:cNvGrpSpPr>
              <a:grpSpLocks/>
            </p:cNvGrpSpPr>
            <p:nvPr/>
          </p:nvGrpSpPr>
          <p:grpSpPr bwMode="auto">
            <a:xfrm rot="10800000">
              <a:off x="2788494" y="0"/>
              <a:ext cx="792088" cy="158874"/>
              <a:chOff x="0" y="0"/>
              <a:chExt cx="792088" cy="158874"/>
            </a:xfrm>
          </p:grpSpPr>
          <p:sp>
            <p:nvSpPr>
              <p:cNvPr id="9"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38" y="816738"/>
            <a:ext cx="4056062" cy="2590514"/>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5600" y="3490732"/>
            <a:ext cx="4978400" cy="1644005"/>
          </a:xfrm>
          <a:prstGeom prst="rect">
            <a:avLst/>
          </a:prstGeom>
        </p:spPr>
      </p:pic>
      <p:sp>
        <p:nvSpPr>
          <p:cNvPr id="15" name="文本框 14"/>
          <p:cNvSpPr txBox="1"/>
          <p:nvPr/>
        </p:nvSpPr>
        <p:spPr>
          <a:xfrm>
            <a:off x="4572000" y="752603"/>
            <a:ext cx="4572000" cy="2585323"/>
          </a:xfrm>
          <a:prstGeom prst="rect">
            <a:avLst/>
          </a:prstGeom>
          <a:noFill/>
        </p:spPr>
        <p:txBody>
          <a:bodyPr wrap="square" rtlCol="0">
            <a:spAutoFit/>
          </a:bodyPr>
          <a:lstStyle/>
          <a:p>
            <a:r>
              <a:rPr kumimoji="1" lang="zh-CN" altLang="en-US" dirty="0" smtClean="0"/>
              <a:t>算法优化</a:t>
            </a:r>
            <a:r>
              <a:rPr kumimoji="1" lang="en-US" altLang="zh-CN" dirty="0" smtClean="0"/>
              <a:t>trick</a:t>
            </a:r>
          </a:p>
          <a:p>
            <a:pPr marL="285750" indent="-285750">
              <a:buFont typeface="Wingdings" charset="2"/>
              <a:buChar char="Ø"/>
            </a:pPr>
            <a:r>
              <a:rPr kumimoji="1" lang="en-US" altLang="zh-CN" dirty="0" smtClean="0"/>
              <a:t>Feature</a:t>
            </a:r>
            <a:r>
              <a:rPr kumimoji="1" lang="zh-CN" altLang="en-US" dirty="0" smtClean="0"/>
              <a:t>的阈值是按照升序排序的，对于</a:t>
            </a:r>
            <a:r>
              <a:rPr kumimoji="1" lang="en-US" altLang="zh-CN" dirty="0" smtClean="0"/>
              <a:t>x[feature]&lt;r</a:t>
            </a:r>
            <a:r>
              <a:rPr kumimoji="1" lang="zh-CN" altLang="en-US" dirty="0" smtClean="0"/>
              <a:t>的判断，找到第一个</a:t>
            </a:r>
            <a:r>
              <a:rPr kumimoji="1" lang="en-US" altLang="zh-CN" dirty="0" smtClean="0"/>
              <a:t>true</a:t>
            </a:r>
            <a:r>
              <a:rPr kumimoji="1" lang="zh-CN" altLang="en-US" dirty="0" smtClean="0"/>
              <a:t> </a:t>
            </a:r>
            <a:r>
              <a:rPr kumimoji="1" lang="en-US" altLang="zh-CN" dirty="0" smtClean="0"/>
              <a:t>node</a:t>
            </a:r>
            <a:r>
              <a:rPr kumimoji="1" lang="zh-CN" altLang="en-US" dirty="0" smtClean="0"/>
              <a:t>，之前都是</a:t>
            </a:r>
            <a:r>
              <a:rPr kumimoji="1" lang="en-US" altLang="zh-CN" dirty="0" smtClean="0"/>
              <a:t>false</a:t>
            </a:r>
            <a:r>
              <a:rPr kumimoji="1" lang="zh-CN" altLang="en-US" dirty="0" smtClean="0"/>
              <a:t> </a:t>
            </a:r>
            <a:r>
              <a:rPr kumimoji="1" lang="en-US" altLang="zh-CN" dirty="0" smtClean="0"/>
              <a:t>node</a:t>
            </a:r>
            <a:r>
              <a:rPr kumimoji="1" lang="zh-CN" altLang="en-US" dirty="0" smtClean="0"/>
              <a:t>，之后都是</a:t>
            </a:r>
            <a:r>
              <a:rPr kumimoji="1" lang="en-US" altLang="zh-CN" dirty="0" smtClean="0"/>
              <a:t>true</a:t>
            </a:r>
            <a:r>
              <a:rPr kumimoji="1" lang="zh-CN" altLang="en-US" dirty="0" smtClean="0"/>
              <a:t> </a:t>
            </a:r>
            <a:r>
              <a:rPr kumimoji="1" lang="en-US" altLang="zh-CN" dirty="0" smtClean="0"/>
              <a:t>nod</a:t>
            </a:r>
          </a:p>
          <a:p>
            <a:pPr marL="285750" indent="-285750">
              <a:buFont typeface="Wingdings" charset="2"/>
              <a:buChar char="Ø"/>
            </a:pPr>
            <a:r>
              <a:rPr kumimoji="1" lang="zh-CN" altLang="en-US" dirty="0" smtClean="0"/>
              <a:t>一般同一个</a:t>
            </a:r>
            <a:r>
              <a:rPr kumimoji="1" lang="en-US" altLang="zh-CN" dirty="0" smtClean="0"/>
              <a:t>feature</a:t>
            </a:r>
            <a:r>
              <a:rPr kumimoji="1" lang="zh-CN" altLang="en-US" dirty="0" smtClean="0"/>
              <a:t>对应的阈值不会很长，所以二分查找的性能并不好</a:t>
            </a:r>
            <a:endParaRPr kumimoji="1" lang="en-US" altLang="zh-CN" dirty="0"/>
          </a:p>
          <a:p>
            <a:pPr marL="285750" indent="-285750">
              <a:buFont typeface="Wingdings" charset="2"/>
              <a:buChar char="Ø"/>
            </a:pPr>
            <a:r>
              <a:rPr kumimoji="1" lang="zh-CN" altLang="en-US" dirty="0" smtClean="0"/>
              <a:t>使用</a:t>
            </a:r>
            <a:r>
              <a:rPr kumimoji="1" lang="en-US" altLang="zh-CN" dirty="0" smtClean="0"/>
              <a:t>k</a:t>
            </a:r>
            <a:r>
              <a:rPr kumimoji="1" lang="zh-CN" altLang="en-US" dirty="0" smtClean="0"/>
              <a:t>查找，即只关心</a:t>
            </a:r>
            <a:r>
              <a:rPr kumimoji="1" lang="en-US" altLang="zh-CN" dirty="0" smtClean="0"/>
              <a:t>k</a:t>
            </a:r>
            <a:r>
              <a:rPr kumimoji="1" lang="zh-CN" altLang="en-US" dirty="0" smtClean="0"/>
              <a:t>的倍数，如果是</a:t>
            </a:r>
            <a:r>
              <a:rPr kumimoji="1" lang="en-US" altLang="zh-CN" dirty="0" smtClean="0"/>
              <a:t>false</a:t>
            </a:r>
            <a:r>
              <a:rPr kumimoji="1" lang="zh-CN" altLang="en-US" dirty="0" smtClean="0"/>
              <a:t> </a:t>
            </a:r>
            <a:r>
              <a:rPr kumimoji="1" lang="en-US" altLang="zh-CN" dirty="0" smtClean="0"/>
              <a:t>node</a:t>
            </a:r>
            <a:r>
              <a:rPr kumimoji="1" lang="zh-CN" altLang="en-US" dirty="0" smtClean="0"/>
              <a:t>则接着向后找，否则看这个节点的前</a:t>
            </a:r>
            <a:r>
              <a:rPr kumimoji="1" lang="en-US" altLang="zh-CN" dirty="0" smtClean="0"/>
              <a:t>k</a:t>
            </a:r>
            <a:r>
              <a:rPr kumimoji="1" lang="zh-CN" altLang="en-US" dirty="0" smtClean="0"/>
              <a:t>个，找到第一个</a:t>
            </a:r>
            <a:r>
              <a:rPr kumimoji="1" lang="en-US" altLang="zh-CN" dirty="0" smtClean="0"/>
              <a:t>true</a:t>
            </a:r>
            <a:r>
              <a:rPr kumimoji="1" lang="zh-CN" altLang="en-US" dirty="0" smtClean="0"/>
              <a:t> </a:t>
            </a:r>
            <a:r>
              <a:rPr kumimoji="1" lang="en-US" altLang="zh-CN" dirty="0" smtClean="0"/>
              <a:t>node</a:t>
            </a:r>
          </a:p>
        </p:txBody>
      </p:sp>
    </p:spTree>
    <p:extLst>
      <p:ext uri="{BB962C8B-B14F-4D97-AF65-F5344CB8AC3E}">
        <p14:creationId xmlns:p14="http://schemas.microsoft.com/office/powerpoint/2010/main" val="2027560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3"/>
          <p:cNvSpPr>
            <a:spLocks noChangeArrowheads="1"/>
          </p:cNvSpPr>
          <p:nvPr/>
        </p:nvSpPr>
        <p:spPr bwMode="auto">
          <a:xfrm>
            <a:off x="3416300" y="1689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smtClean="0">
                <a:solidFill>
                  <a:schemeClr val="tx1">
                    <a:lumMod val="65000"/>
                    <a:lumOff val="35000"/>
                  </a:schemeClr>
                </a:solidFill>
                <a:latin typeface="微软雅黑"/>
                <a:ea typeface="微软雅黑"/>
              </a:rPr>
              <a:t>实验验证</a:t>
            </a:r>
            <a:endParaRPr lang="zh-CN" altLang="en-US" sz="2800" b="1" dirty="0">
              <a:solidFill>
                <a:schemeClr val="tx1">
                  <a:lumMod val="65000"/>
                  <a:lumOff val="35000"/>
                </a:schemeClr>
              </a:solidFill>
              <a:latin typeface="微软雅黑"/>
              <a:ea typeface="微软雅黑"/>
            </a:endParaRPr>
          </a:p>
        </p:txBody>
      </p:sp>
      <p:grpSp>
        <p:nvGrpSpPr>
          <p:cNvPr id="6" name="组合 2"/>
          <p:cNvGrpSpPr>
            <a:grpSpLocks/>
          </p:cNvGrpSpPr>
          <p:nvPr/>
        </p:nvGrpSpPr>
        <p:grpSpPr bwMode="auto">
          <a:xfrm>
            <a:off x="2770188" y="313214"/>
            <a:ext cx="3579812" cy="142875"/>
            <a:chOff x="0" y="0"/>
            <a:chExt cx="3580582" cy="158874"/>
          </a:xfrm>
        </p:grpSpPr>
        <p:grpSp>
          <p:nvGrpSpPr>
            <p:cNvPr id="7" name="组合 61"/>
            <p:cNvGrpSpPr>
              <a:grpSpLocks/>
            </p:cNvGrpSpPr>
            <p:nvPr/>
          </p:nvGrpSpPr>
          <p:grpSpPr bwMode="auto">
            <a:xfrm>
              <a:off x="0" y="0"/>
              <a:ext cx="792088" cy="158874"/>
              <a:chOff x="0" y="0"/>
              <a:chExt cx="792088" cy="158874"/>
            </a:xfrm>
          </p:grpSpPr>
          <p:sp>
            <p:nvSpPr>
              <p:cNvPr id="12"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组合 62"/>
            <p:cNvGrpSpPr>
              <a:grpSpLocks/>
            </p:cNvGrpSpPr>
            <p:nvPr/>
          </p:nvGrpSpPr>
          <p:grpSpPr bwMode="auto">
            <a:xfrm rot="10800000">
              <a:off x="2788494" y="0"/>
              <a:ext cx="792088" cy="158874"/>
              <a:chOff x="0" y="0"/>
              <a:chExt cx="792088" cy="158874"/>
            </a:xfrm>
          </p:grpSpPr>
          <p:sp>
            <p:nvSpPr>
              <p:cNvPr id="9"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 y="1238447"/>
            <a:ext cx="8347789" cy="3524053"/>
          </a:xfrm>
          <a:prstGeom prst="rect">
            <a:avLst/>
          </a:prstGeom>
        </p:spPr>
      </p:pic>
    </p:spTree>
    <p:extLst>
      <p:ext uri="{BB962C8B-B14F-4D97-AF65-F5344CB8AC3E}">
        <p14:creationId xmlns:p14="http://schemas.microsoft.com/office/powerpoint/2010/main" val="3222598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3"/>
          <p:cNvSpPr>
            <a:spLocks noChangeArrowheads="1"/>
          </p:cNvSpPr>
          <p:nvPr/>
        </p:nvSpPr>
        <p:spPr bwMode="auto">
          <a:xfrm>
            <a:off x="3416300" y="1689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smtClean="0">
                <a:solidFill>
                  <a:schemeClr val="tx1">
                    <a:lumMod val="65000"/>
                    <a:lumOff val="35000"/>
                  </a:schemeClr>
                </a:solidFill>
                <a:latin typeface="微软雅黑"/>
                <a:ea typeface="微软雅黑"/>
              </a:rPr>
              <a:t>实验验证</a:t>
            </a:r>
            <a:endParaRPr lang="zh-CN" altLang="en-US" sz="2800" b="1" dirty="0">
              <a:solidFill>
                <a:schemeClr val="tx1">
                  <a:lumMod val="65000"/>
                  <a:lumOff val="35000"/>
                </a:schemeClr>
              </a:solidFill>
              <a:latin typeface="微软雅黑"/>
              <a:ea typeface="微软雅黑"/>
            </a:endParaRPr>
          </a:p>
        </p:txBody>
      </p:sp>
      <p:grpSp>
        <p:nvGrpSpPr>
          <p:cNvPr id="6" name="组合 2"/>
          <p:cNvGrpSpPr>
            <a:grpSpLocks/>
          </p:cNvGrpSpPr>
          <p:nvPr/>
        </p:nvGrpSpPr>
        <p:grpSpPr bwMode="auto">
          <a:xfrm>
            <a:off x="2770188" y="313214"/>
            <a:ext cx="3579812" cy="142875"/>
            <a:chOff x="0" y="0"/>
            <a:chExt cx="3580582" cy="158874"/>
          </a:xfrm>
        </p:grpSpPr>
        <p:grpSp>
          <p:nvGrpSpPr>
            <p:cNvPr id="7" name="组合 61"/>
            <p:cNvGrpSpPr>
              <a:grpSpLocks/>
            </p:cNvGrpSpPr>
            <p:nvPr/>
          </p:nvGrpSpPr>
          <p:grpSpPr bwMode="auto">
            <a:xfrm>
              <a:off x="0" y="0"/>
              <a:ext cx="792088" cy="158874"/>
              <a:chOff x="0" y="0"/>
              <a:chExt cx="792088" cy="158874"/>
            </a:xfrm>
          </p:grpSpPr>
          <p:sp>
            <p:nvSpPr>
              <p:cNvPr id="12"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组合 62"/>
            <p:cNvGrpSpPr>
              <a:grpSpLocks/>
            </p:cNvGrpSpPr>
            <p:nvPr/>
          </p:nvGrpSpPr>
          <p:grpSpPr bwMode="auto">
            <a:xfrm rot="10800000">
              <a:off x="2788494" y="0"/>
              <a:ext cx="792088" cy="158874"/>
              <a:chOff x="0" y="0"/>
              <a:chExt cx="792088" cy="158874"/>
            </a:xfrm>
          </p:grpSpPr>
          <p:sp>
            <p:nvSpPr>
              <p:cNvPr id="9"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858" y="1335430"/>
            <a:ext cx="4145242" cy="370647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69" y="807771"/>
            <a:ext cx="4409831" cy="3630257"/>
          </a:xfrm>
          <a:prstGeom prst="rect">
            <a:avLst/>
          </a:prstGeom>
        </p:spPr>
      </p:pic>
    </p:spTree>
    <p:extLst>
      <p:ext uri="{BB962C8B-B14F-4D97-AF65-F5344CB8AC3E}">
        <p14:creationId xmlns:p14="http://schemas.microsoft.com/office/powerpoint/2010/main" val="20746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43"/>
          <p:cNvSpPr>
            <a:spLocks noChangeArrowheads="1"/>
          </p:cNvSpPr>
          <p:nvPr/>
        </p:nvSpPr>
        <p:spPr bwMode="auto">
          <a:xfrm>
            <a:off x="3416300" y="1689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smtClean="0">
                <a:solidFill>
                  <a:schemeClr val="tx1">
                    <a:lumMod val="65000"/>
                    <a:lumOff val="35000"/>
                  </a:schemeClr>
                </a:solidFill>
                <a:latin typeface="微软雅黑"/>
                <a:ea typeface="微软雅黑"/>
              </a:rPr>
              <a:t>算法优化</a:t>
            </a:r>
            <a:endParaRPr lang="zh-CN" altLang="en-US" sz="2800" b="1" dirty="0">
              <a:solidFill>
                <a:schemeClr val="tx1">
                  <a:lumMod val="65000"/>
                  <a:lumOff val="35000"/>
                </a:schemeClr>
              </a:solidFill>
              <a:latin typeface="微软雅黑"/>
              <a:ea typeface="微软雅黑"/>
            </a:endParaRPr>
          </a:p>
        </p:txBody>
      </p:sp>
      <p:grpSp>
        <p:nvGrpSpPr>
          <p:cNvPr id="7" name="组合 2"/>
          <p:cNvGrpSpPr>
            <a:grpSpLocks/>
          </p:cNvGrpSpPr>
          <p:nvPr/>
        </p:nvGrpSpPr>
        <p:grpSpPr bwMode="auto">
          <a:xfrm>
            <a:off x="2770188" y="313214"/>
            <a:ext cx="3579812" cy="142875"/>
            <a:chOff x="0" y="0"/>
            <a:chExt cx="3580582" cy="158874"/>
          </a:xfrm>
        </p:grpSpPr>
        <p:grpSp>
          <p:nvGrpSpPr>
            <p:cNvPr id="8" name="组合 61"/>
            <p:cNvGrpSpPr>
              <a:grpSpLocks/>
            </p:cNvGrpSpPr>
            <p:nvPr/>
          </p:nvGrpSpPr>
          <p:grpSpPr bwMode="auto">
            <a:xfrm>
              <a:off x="0" y="0"/>
              <a:ext cx="792088" cy="158874"/>
              <a:chOff x="0" y="0"/>
              <a:chExt cx="792088" cy="158874"/>
            </a:xfrm>
          </p:grpSpPr>
          <p:sp>
            <p:nvSpPr>
              <p:cNvPr id="13"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组合 62"/>
            <p:cNvGrpSpPr>
              <a:grpSpLocks/>
            </p:cNvGrpSpPr>
            <p:nvPr/>
          </p:nvGrpSpPr>
          <p:grpSpPr bwMode="auto">
            <a:xfrm rot="10800000">
              <a:off x="2788494" y="0"/>
              <a:ext cx="792088" cy="158874"/>
              <a:chOff x="0" y="0"/>
              <a:chExt cx="792088" cy="158874"/>
            </a:xfrm>
          </p:grpSpPr>
          <p:sp>
            <p:nvSpPr>
              <p:cNvPr id="10"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8" name="文本框 17"/>
          <p:cNvSpPr txBox="1"/>
          <p:nvPr/>
        </p:nvSpPr>
        <p:spPr>
          <a:xfrm>
            <a:off x="1342238" y="1578589"/>
            <a:ext cx="6646061" cy="923330"/>
          </a:xfrm>
          <a:prstGeom prst="rect">
            <a:avLst/>
          </a:prstGeom>
          <a:noFill/>
        </p:spPr>
        <p:txBody>
          <a:bodyPr wrap="square" rtlCol="0">
            <a:spAutoFit/>
          </a:bodyPr>
          <a:lstStyle/>
          <a:p>
            <a:r>
              <a:rPr kumimoji="1" lang="en-US" altLang="zh-CN" dirty="0" smtClean="0"/>
              <a:t>Cache</a:t>
            </a:r>
            <a:r>
              <a:rPr kumimoji="1" lang="zh-CN" altLang="en-US" dirty="0" smtClean="0"/>
              <a:t>感知优化：将大规模文档集和树集划分为块，使得一块文档集和树集可以同时存储在</a:t>
            </a:r>
            <a:r>
              <a:rPr kumimoji="1" lang="en-US" altLang="zh-CN" dirty="0" smtClean="0"/>
              <a:t>cache</a:t>
            </a:r>
            <a:r>
              <a:rPr kumimoji="1" lang="zh-CN" altLang="en-US" dirty="0" smtClean="0"/>
              <a:t>上。</a:t>
            </a:r>
            <a:endParaRPr kumimoji="1" lang="en-US" altLang="zh-CN" dirty="0" smtClean="0"/>
          </a:p>
          <a:p>
            <a:r>
              <a:rPr kumimoji="1" lang="zh-CN" altLang="en-US" dirty="0" smtClean="0"/>
              <a:t>通用的算法，可以用在所有方法上。</a:t>
            </a:r>
            <a:endParaRPr kumimoji="1" lang="zh-CN" altLang="en-US" dirty="0"/>
          </a:p>
        </p:txBody>
      </p:sp>
    </p:spTree>
    <p:extLst>
      <p:ext uri="{BB962C8B-B14F-4D97-AF65-F5344CB8AC3E}">
        <p14:creationId xmlns:p14="http://schemas.microsoft.com/office/powerpoint/2010/main" val="216043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43"/>
          <p:cNvSpPr>
            <a:spLocks noChangeArrowheads="1"/>
          </p:cNvSpPr>
          <p:nvPr/>
        </p:nvSpPr>
        <p:spPr bwMode="auto">
          <a:xfrm>
            <a:off x="3416300" y="1689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smtClean="0">
                <a:solidFill>
                  <a:schemeClr val="tx1">
                    <a:lumMod val="65000"/>
                    <a:lumOff val="35000"/>
                  </a:schemeClr>
                </a:solidFill>
                <a:latin typeface="微软雅黑"/>
                <a:ea typeface="微软雅黑"/>
              </a:rPr>
              <a:t>算法优化</a:t>
            </a:r>
            <a:endParaRPr lang="zh-CN" altLang="en-US" sz="2800" b="1" dirty="0">
              <a:solidFill>
                <a:schemeClr val="tx1">
                  <a:lumMod val="65000"/>
                  <a:lumOff val="35000"/>
                </a:schemeClr>
              </a:solidFill>
              <a:latin typeface="微软雅黑"/>
              <a:ea typeface="微软雅黑"/>
            </a:endParaRPr>
          </a:p>
        </p:txBody>
      </p:sp>
      <p:grpSp>
        <p:nvGrpSpPr>
          <p:cNvPr id="7" name="组合 2"/>
          <p:cNvGrpSpPr>
            <a:grpSpLocks/>
          </p:cNvGrpSpPr>
          <p:nvPr/>
        </p:nvGrpSpPr>
        <p:grpSpPr bwMode="auto">
          <a:xfrm>
            <a:off x="2770188" y="313214"/>
            <a:ext cx="3579812" cy="142875"/>
            <a:chOff x="0" y="0"/>
            <a:chExt cx="3580582" cy="158874"/>
          </a:xfrm>
        </p:grpSpPr>
        <p:grpSp>
          <p:nvGrpSpPr>
            <p:cNvPr id="8" name="组合 61"/>
            <p:cNvGrpSpPr>
              <a:grpSpLocks/>
            </p:cNvGrpSpPr>
            <p:nvPr/>
          </p:nvGrpSpPr>
          <p:grpSpPr bwMode="auto">
            <a:xfrm>
              <a:off x="0" y="0"/>
              <a:ext cx="792088" cy="158874"/>
              <a:chOff x="0" y="0"/>
              <a:chExt cx="792088" cy="158874"/>
            </a:xfrm>
          </p:grpSpPr>
          <p:sp>
            <p:nvSpPr>
              <p:cNvPr id="13"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组合 62"/>
            <p:cNvGrpSpPr>
              <a:grpSpLocks/>
            </p:cNvGrpSpPr>
            <p:nvPr/>
          </p:nvGrpSpPr>
          <p:grpSpPr bwMode="auto">
            <a:xfrm rot="10800000">
              <a:off x="2788494" y="0"/>
              <a:ext cx="792088" cy="158874"/>
              <a:chOff x="0" y="0"/>
              <a:chExt cx="792088" cy="158874"/>
            </a:xfrm>
          </p:grpSpPr>
          <p:sp>
            <p:nvSpPr>
              <p:cNvPr id="10"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 name="文本框 4"/>
          <p:cNvSpPr txBox="1"/>
          <p:nvPr/>
        </p:nvSpPr>
        <p:spPr>
          <a:xfrm>
            <a:off x="711200" y="876300"/>
            <a:ext cx="6858000" cy="646331"/>
          </a:xfrm>
          <a:prstGeom prst="rect">
            <a:avLst/>
          </a:prstGeom>
          <a:noFill/>
        </p:spPr>
        <p:txBody>
          <a:bodyPr wrap="square" rtlCol="0">
            <a:spAutoFit/>
          </a:bodyPr>
          <a:lstStyle/>
          <a:p>
            <a:r>
              <a:rPr kumimoji="1" lang="en-US" altLang="zh-CN" dirty="0" smtClean="0"/>
              <a:t>BWQS:</a:t>
            </a:r>
            <a:r>
              <a:rPr kumimoji="1" lang="zh-CN" altLang="en-US" dirty="0" smtClean="0"/>
              <a:t>将树集和文档集划分成块分开处理，可以更好的减少</a:t>
            </a:r>
            <a:r>
              <a:rPr kumimoji="1" lang="en-US" altLang="zh-CN" dirty="0" smtClean="0"/>
              <a:t>cache </a:t>
            </a:r>
            <a:r>
              <a:rPr kumimoji="1" lang="zh-CN" altLang="en-US" dirty="0" smtClean="0"/>
              <a:t>      </a:t>
            </a:r>
            <a:r>
              <a:rPr kumimoji="1" lang="en-US" altLang="zh-CN" dirty="0" smtClean="0"/>
              <a:t>miss,</a:t>
            </a:r>
            <a:r>
              <a:rPr kumimoji="1" lang="zh-CN" altLang="en-US" dirty="0" smtClean="0"/>
              <a:t>可以更好的发挥</a:t>
            </a:r>
            <a:r>
              <a:rPr kumimoji="1" lang="en-US" altLang="zh-CN" dirty="0" smtClean="0"/>
              <a:t>QS</a:t>
            </a:r>
            <a:r>
              <a:rPr kumimoji="1" lang="zh-CN" altLang="en-US" dirty="0" smtClean="0"/>
              <a:t>在小规模数据集上的效果。</a:t>
            </a:r>
            <a:endParaRPr kumimoji="1" lang="zh-CN" altLang="en-US" dirty="0"/>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049" y="1799134"/>
            <a:ext cx="4199951" cy="2935069"/>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1044" y="1670348"/>
            <a:ext cx="4110856" cy="3063855"/>
          </a:xfrm>
          <a:prstGeom prst="rect">
            <a:avLst/>
          </a:prstGeom>
        </p:spPr>
      </p:pic>
    </p:spTree>
    <p:extLst>
      <p:ext uri="{BB962C8B-B14F-4D97-AF65-F5344CB8AC3E}">
        <p14:creationId xmlns:p14="http://schemas.microsoft.com/office/powerpoint/2010/main" val="2815439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4500187" y="1235515"/>
            <a:ext cx="379809" cy="378619"/>
          </a:xfrm>
          <a:prstGeom prst="roundRect">
            <a:avLst/>
          </a:prstGeom>
          <a:solidFill>
            <a:srgbClr val="0062A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1</a:t>
            </a:r>
            <a:endParaRPr lang="zh-CN" altLang="en-US" sz="2400" dirty="0">
              <a:latin typeface="+mj-lt"/>
              <a:ea typeface="Arial Unicode MS" panose="020B0604020202020204" pitchFamily="34" charset="-122"/>
              <a:cs typeface="Arial Unicode MS" panose="020B0604020202020204" pitchFamily="34" charset="-122"/>
            </a:endParaRPr>
          </a:p>
        </p:txBody>
      </p:sp>
      <p:sp>
        <p:nvSpPr>
          <p:cNvPr id="6" name="矩形 5"/>
          <p:cNvSpPr/>
          <p:nvPr/>
        </p:nvSpPr>
        <p:spPr>
          <a:xfrm>
            <a:off x="5100444" y="1269246"/>
            <a:ext cx="877163" cy="300082"/>
          </a:xfrm>
          <a:prstGeom prst="rect">
            <a:avLst/>
          </a:prstGeom>
        </p:spPr>
        <p:txBody>
          <a:bodyPr wrap="none">
            <a:spAutoFit/>
          </a:bodyPr>
          <a:lstStyle/>
          <a:p>
            <a:pPr algn="ctr">
              <a:defRPr/>
            </a:pPr>
            <a:r>
              <a:rPr lang="zh-CN" altLang="en-US" sz="1350" kern="100" dirty="0">
                <a:latin typeface="微软雅黑" panose="020B0503020204020204" pitchFamily="34" charset="-122"/>
                <a:ea typeface="微软雅黑" panose="020B0503020204020204" pitchFamily="34" charset="-122"/>
                <a:cs typeface="Times New Roman" panose="02020603050405020304" pitchFamily="18" charset="0"/>
              </a:rPr>
              <a:t>背景动机</a:t>
            </a:r>
            <a:endParaRPr lang="zh-CN" altLang="zh-CN" sz="135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圆角矩形 6"/>
          <p:cNvSpPr/>
          <p:nvPr/>
        </p:nvSpPr>
        <p:spPr>
          <a:xfrm>
            <a:off x="4500187" y="1801062"/>
            <a:ext cx="379809" cy="378619"/>
          </a:xfrm>
          <a:prstGeom prst="roundRect">
            <a:avLst/>
          </a:prstGeom>
          <a:solidFill>
            <a:srgbClr val="0062A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2</a:t>
            </a:r>
            <a:endParaRPr lang="zh-CN" altLang="en-US" sz="24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5123401" y="1859846"/>
            <a:ext cx="877163" cy="300082"/>
          </a:xfrm>
          <a:prstGeom prst="rect">
            <a:avLst/>
          </a:prstGeom>
        </p:spPr>
        <p:txBody>
          <a:bodyPr wrap="none">
            <a:spAutoFit/>
          </a:bodyPr>
          <a:lstStyle/>
          <a:p>
            <a:pPr algn="ctr">
              <a:defRPr/>
            </a:pPr>
            <a:r>
              <a:rPr lang="zh-CN" altLang="en-US" sz="1350" kern="100" dirty="0">
                <a:latin typeface="微软雅黑" panose="020B0503020204020204" pitchFamily="34" charset="-122"/>
                <a:ea typeface="微软雅黑" panose="020B0503020204020204" pitchFamily="34" charset="-122"/>
                <a:cs typeface="Times New Roman" panose="02020603050405020304" pitchFamily="18" charset="0"/>
              </a:rPr>
              <a:t>相关</a:t>
            </a:r>
            <a:r>
              <a:rPr lang="zh-CN" altLang="en-US" sz="1350" kern="100" dirty="0" smtClean="0">
                <a:latin typeface="微软雅黑" panose="020B0503020204020204" pitchFamily="34" charset="-122"/>
                <a:ea typeface="微软雅黑" panose="020B0503020204020204" pitchFamily="34" charset="-122"/>
                <a:cs typeface="Times New Roman" panose="02020603050405020304" pitchFamily="18" charset="0"/>
              </a:rPr>
              <a:t>工作</a:t>
            </a:r>
            <a:endParaRPr lang="zh-CN" altLang="zh-CN" sz="135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4500187" y="2366609"/>
            <a:ext cx="379809" cy="378619"/>
          </a:xfrm>
          <a:prstGeom prst="roundRect">
            <a:avLst/>
          </a:prstGeom>
          <a:solidFill>
            <a:srgbClr val="0062A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3</a:t>
            </a:r>
            <a:endParaRPr lang="zh-CN" altLang="en-US" sz="2400" dirty="0">
              <a:latin typeface="+mj-lt"/>
              <a:ea typeface="Arial Unicode MS" panose="020B0604020202020204" pitchFamily="34" charset="-122"/>
              <a:cs typeface="Arial Unicode MS" panose="020B0604020202020204" pitchFamily="34" charset="-122"/>
            </a:endParaRPr>
          </a:p>
        </p:txBody>
      </p:sp>
      <p:sp>
        <p:nvSpPr>
          <p:cNvPr id="11" name="圆角矩形 10"/>
          <p:cNvSpPr/>
          <p:nvPr/>
        </p:nvSpPr>
        <p:spPr>
          <a:xfrm>
            <a:off x="4500187" y="2932155"/>
            <a:ext cx="379809" cy="378619"/>
          </a:xfrm>
          <a:prstGeom prst="roundRect">
            <a:avLst/>
          </a:prstGeom>
          <a:solidFill>
            <a:srgbClr val="0062A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4</a:t>
            </a:r>
            <a:endParaRPr lang="zh-CN" altLang="en-US" sz="24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5258536" y="2980646"/>
            <a:ext cx="877163" cy="300082"/>
          </a:xfrm>
          <a:prstGeom prst="rect">
            <a:avLst/>
          </a:prstGeom>
        </p:spPr>
        <p:txBody>
          <a:bodyPr wrap="none">
            <a:spAutoFit/>
          </a:bodyPr>
          <a:lstStyle/>
          <a:p>
            <a:pPr algn="ctr">
              <a:defRPr/>
            </a:pPr>
            <a:r>
              <a:rPr lang="zh-CN" altLang="en-US" sz="1350" kern="100" dirty="0" smtClean="0">
                <a:latin typeface="微软雅黑" panose="020B0503020204020204" pitchFamily="34" charset="-122"/>
                <a:ea typeface="微软雅黑" panose="020B0503020204020204" pitchFamily="34" charset="-122"/>
                <a:cs typeface="Times New Roman" panose="02020603050405020304" pitchFamily="18" charset="0"/>
              </a:rPr>
              <a:t>实验验证</a:t>
            </a:r>
            <a:endParaRPr lang="zh-CN" altLang="zh-CN" sz="135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圆角矩形 12"/>
          <p:cNvSpPr/>
          <p:nvPr/>
        </p:nvSpPr>
        <p:spPr>
          <a:xfrm>
            <a:off x="4500187" y="3497702"/>
            <a:ext cx="379809" cy="378619"/>
          </a:xfrm>
          <a:prstGeom prst="roundRect">
            <a:avLst/>
          </a:prstGeom>
          <a:solidFill>
            <a:srgbClr val="0062A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5</a:t>
            </a:r>
            <a:endParaRPr lang="zh-CN" altLang="en-US" sz="2400" dirty="0">
              <a:latin typeface="+mj-lt"/>
              <a:ea typeface="Arial Unicode MS" panose="020B0604020202020204" pitchFamily="34" charset="-122"/>
              <a:cs typeface="Arial Unicode MS" panose="020B0604020202020204" pitchFamily="34" charset="-122"/>
            </a:endParaRPr>
          </a:p>
        </p:txBody>
      </p:sp>
      <p:sp>
        <p:nvSpPr>
          <p:cNvPr id="14" name="矩形 13"/>
          <p:cNvSpPr/>
          <p:nvPr/>
        </p:nvSpPr>
        <p:spPr>
          <a:xfrm>
            <a:off x="5267802" y="3508857"/>
            <a:ext cx="530915" cy="300082"/>
          </a:xfrm>
          <a:prstGeom prst="rect">
            <a:avLst/>
          </a:prstGeom>
        </p:spPr>
        <p:txBody>
          <a:bodyPr wrap="none">
            <a:spAutoFit/>
          </a:bodyPr>
          <a:lstStyle/>
          <a:p>
            <a:pPr algn="ctr">
              <a:defRPr/>
            </a:pPr>
            <a:r>
              <a:rPr lang="zh-CN" altLang="en-US" sz="1350" kern="100" dirty="0">
                <a:latin typeface="微软雅黑" panose="020B0503020204020204" pitchFamily="34" charset="-122"/>
                <a:ea typeface="微软雅黑" panose="020B0503020204020204" pitchFamily="34" charset="-122"/>
                <a:cs typeface="Times New Roman" panose="02020603050405020304" pitchFamily="18" charset="0"/>
              </a:rPr>
              <a:t>结论</a:t>
            </a:r>
            <a:endParaRPr lang="zh-CN" altLang="zh-CN" sz="135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矩形 33"/>
          <p:cNvSpPr/>
          <p:nvPr/>
        </p:nvSpPr>
        <p:spPr>
          <a:xfrm>
            <a:off x="0" y="0"/>
            <a:ext cx="2790825" cy="5143500"/>
          </a:xfrm>
          <a:prstGeom prst="rect">
            <a:avLst/>
          </a:prstGeom>
          <a:solidFill>
            <a:srgbClr val="0062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dirty="0">
              <a:latin typeface="黑体" panose="02010609060101010101" pitchFamily="49" charset="-122"/>
              <a:ea typeface="黑体" panose="02010609060101010101" pitchFamily="49" charset="-122"/>
            </a:endParaRPr>
          </a:p>
        </p:txBody>
      </p:sp>
      <p:sp>
        <p:nvSpPr>
          <p:cNvPr id="35" name="矩形 34"/>
          <p:cNvSpPr/>
          <p:nvPr/>
        </p:nvSpPr>
        <p:spPr>
          <a:xfrm>
            <a:off x="674434" y="981087"/>
            <a:ext cx="1771639" cy="854080"/>
          </a:xfrm>
          <a:prstGeom prst="rect">
            <a:avLst/>
          </a:prstGeom>
        </p:spPr>
        <p:txBody>
          <a:bodyPr wrap="none">
            <a:spAutoFit/>
          </a:bodyPr>
          <a:lstStyle/>
          <a:p>
            <a:pPr algn="ctr"/>
            <a:r>
              <a:rPr lang="zh-CN" altLang="en-US" sz="4950" dirty="0">
                <a:solidFill>
                  <a:schemeClr val="bg1"/>
                </a:solidFill>
                <a:latin typeface="黑体" panose="02010609060101010101" pitchFamily="49" charset="-122"/>
                <a:ea typeface="黑体" panose="02010609060101010101" pitchFamily="49" charset="-122"/>
              </a:rPr>
              <a:t>目 录</a:t>
            </a:r>
          </a:p>
        </p:txBody>
      </p:sp>
      <p:sp>
        <p:nvSpPr>
          <p:cNvPr id="36" name="矩形 35"/>
          <p:cNvSpPr/>
          <p:nvPr/>
        </p:nvSpPr>
        <p:spPr>
          <a:xfrm>
            <a:off x="921297" y="1945029"/>
            <a:ext cx="1277915" cy="461665"/>
          </a:xfrm>
          <a:prstGeom prst="rect">
            <a:avLst/>
          </a:prstGeom>
        </p:spPr>
        <p:txBody>
          <a:bodyPr wrap="none">
            <a:spAutoFit/>
          </a:bodyPr>
          <a:lstStyle/>
          <a:p>
            <a:pPr algn="ctr"/>
            <a:r>
              <a:rPr lang="en-US" altLang="zh-CN"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sp>
        <p:nvSpPr>
          <p:cNvPr id="18" name="矩形 17"/>
          <p:cNvSpPr/>
          <p:nvPr/>
        </p:nvSpPr>
        <p:spPr>
          <a:xfrm>
            <a:off x="4998849" y="2421709"/>
            <a:ext cx="1396536" cy="300082"/>
          </a:xfrm>
          <a:prstGeom prst="rect">
            <a:avLst/>
          </a:prstGeom>
        </p:spPr>
        <p:txBody>
          <a:bodyPr wrap="none">
            <a:spAutoFit/>
          </a:bodyPr>
          <a:lstStyle/>
          <a:p>
            <a:pPr algn="ctr">
              <a:defRPr/>
            </a:pPr>
            <a:r>
              <a:rPr lang="zh-CN" altLang="en-US" sz="1350" kern="100" smtClean="0">
                <a:latin typeface="微软雅黑" panose="020B0503020204020204" pitchFamily="34" charset="-122"/>
                <a:ea typeface="微软雅黑" panose="020B0503020204020204" pitchFamily="34" charset="-122"/>
                <a:cs typeface="Times New Roman" panose="02020603050405020304" pitchFamily="18" charset="0"/>
              </a:rPr>
              <a:t>研究方法和思路</a:t>
            </a:r>
            <a:endParaRPr lang="zh-CN" altLang="zh-CN" sz="135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圆角矩形 18"/>
          <p:cNvSpPr/>
          <p:nvPr/>
        </p:nvSpPr>
        <p:spPr>
          <a:xfrm>
            <a:off x="4500187" y="4063249"/>
            <a:ext cx="379809" cy="378619"/>
          </a:xfrm>
          <a:prstGeom prst="roundRect">
            <a:avLst/>
          </a:prstGeom>
          <a:solidFill>
            <a:srgbClr val="0062A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6</a:t>
            </a:r>
            <a:endParaRPr lang="zh-CN" altLang="en-US" sz="2400" dirty="0">
              <a:latin typeface="+mj-lt"/>
              <a:ea typeface="Arial Unicode MS" panose="020B0604020202020204" pitchFamily="34" charset="-122"/>
              <a:cs typeface="Arial Unicode MS" panose="020B0604020202020204" pitchFamily="34" charset="-122"/>
            </a:endParaRPr>
          </a:p>
        </p:txBody>
      </p:sp>
      <p:sp>
        <p:nvSpPr>
          <p:cNvPr id="20" name="矩形 19"/>
          <p:cNvSpPr/>
          <p:nvPr/>
        </p:nvSpPr>
        <p:spPr>
          <a:xfrm>
            <a:off x="5123401" y="4114058"/>
            <a:ext cx="877163" cy="300082"/>
          </a:xfrm>
          <a:prstGeom prst="rect">
            <a:avLst/>
          </a:prstGeom>
        </p:spPr>
        <p:txBody>
          <a:bodyPr wrap="none">
            <a:spAutoFit/>
          </a:bodyPr>
          <a:lstStyle/>
          <a:p>
            <a:pPr algn="ctr">
              <a:defRPr/>
            </a:pPr>
            <a:r>
              <a:rPr lang="zh-CN" altLang="en-US" sz="1350" kern="100" dirty="0">
                <a:latin typeface="微软雅黑" panose="020B0503020204020204" pitchFamily="34" charset="-122"/>
                <a:ea typeface="微软雅黑" panose="020B0503020204020204" pitchFamily="34" charset="-122"/>
                <a:cs typeface="Times New Roman" panose="02020603050405020304" pitchFamily="18" charset="0"/>
              </a:rPr>
              <a:t>参考文献</a:t>
            </a:r>
            <a:endParaRPr lang="zh-CN" altLang="zh-CN" sz="135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3397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723900" y="1457483"/>
            <a:ext cx="6699250" cy="1477328"/>
          </a:xfrm>
          <a:prstGeom prst="rect">
            <a:avLst/>
          </a:prstGeom>
          <a:noFill/>
        </p:spPr>
        <p:txBody>
          <a:bodyPr wrap="square" rtlCol="0">
            <a:spAutoFit/>
          </a:bodyPr>
          <a:lstStyle/>
          <a:p>
            <a:r>
              <a:rPr kumimoji="1" lang="zh-CN" altLang="en-US" dirty="0">
                <a:solidFill>
                  <a:srgbClr val="FF0000"/>
                </a:solidFill>
                <a:latin typeface="Heiti SC Light" charset="-122"/>
                <a:ea typeface="Heiti SC Light" charset="-122"/>
                <a:cs typeface="Heiti SC Light" charset="-122"/>
              </a:rPr>
              <a:t> </a:t>
            </a:r>
            <a:r>
              <a:rPr kumimoji="1" lang="zh-CN" altLang="en-US" dirty="0" smtClean="0">
                <a:solidFill>
                  <a:srgbClr val="FF0000"/>
                </a:solidFill>
                <a:latin typeface="Heiti SC Light" charset="-122"/>
                <a:ea typeface="Heiti SC Light" charset="-122"/>
                <a:cs typeface="Heiti SC Light" charset="-122"/>
              </a:rPr>
              <a:t>    总结：   为实现在文档相关度排序模型中，对待预测数据做快速预测，本文提出</a:t>
            </a:r>
            <a:r>
              <a:rPr kumimoji="1" lang="en-US" altLang="zh-CN" dirty="0" smtClean="0">
                <a:solidFill>
                  <a:srgbClr val="FF0000"/>
                </a:solidFill>
                <a:latin typeface="Heiti SC Light" charset="-122"/>
                <a:ea typeface="Heiti SC Light" charset="-122"/>
                <a:cs typeface="Heiti SC Light" charset="-122"/>
              </a:rPr>
              <a:t>QS</a:t>
            </a:r>
            <a:r>
              <a:rPr kumimoji="1" lang="zh-CN" altLang="en-US" dirty="0" smtClean="0">
                <a:solidFill>
                  <a:srgbClr val="FF0000"/>
                </a:solidFill>
                <a:latin typeface="Heiti SC Light" charset="-122"/>
                <a:ea typeface="Heiti SC Light" charset="-122"/>
                <a:cs typeface="Heiti SC Light" charset="-122"/>
              </a:rPr>
              <a:t>方法，</a:t>
            </a:r>
            <a:r>
              <a:rPr kumimoji="1" lang="zh-CN" altLang="en-US" dirty="0">
                <a:solidFill>
                  <a:srgbClr val="FF0000"/>
                </a:solidFill>
                <a:latin typeface="Heiti SC Light" charset="-122"/>
                <a:ea typeface="Heiti SC Light" charset="-122"/>
                <a:cs typeface="Heiti SC Light" charset="-122"/>
              </a:rPr>
              <a:t>把树节点都用位向量表示</a:t>
            </a:r>
            <a:r>
              <a:rPr kumimoji="1" lang="zh-CN" altLang="en-US" dirty="0" smtClean="0">
                <a:solidFill>
                  <a:srgbClr val="FF0000"/>
                </a:solidFill>
                <a:latin typeface="Heiti SC Light" charset="-122"/>
                <a:ea typeface="Heiti SC Light" charset="-122"/>
                <a:cs typeface="Heiti SC Light" charset="-122"/>
              </a:rPr>
              <a:t>，并将树划分为</a:t>
            </a:r>
            <a:r>
              <a:rPr kumimoji="1" lang="en-US" altLang="zh-CN" dirty="0" err="1" smtClean="0">
                <a:solidFill>
                  <a:srgbClr val="FF0000"/>
                </a:solidFill>
                <a:latin typeface="Heiti SC Light" charset="-122"/>
                <a:ea typeface="Heiti SC Light" charset="-122"/>
                <a:cs typeface="Heiti SC Light" charset="-122"/>
              </a:rPr>
              <a:t>falsenode</a:t>
            </a:r>
            <a:r>
              <a:rPr kumimoji="1" lang="zh-CN" altLang="en-US" dirty="0" smtClean="0">
                <a:solidFill>
                  <a:srgbClr val="FF0000"/>
                </a:solidFill>
                <a:latin typeface="Heiti SC Light" charset="-122"/>
                <a:ea typeface="Heiti SC Light" charset="-122"/>
                <a:cs typeface="Heiti SC Light" charset="-122"/>
              </a:rPr>
              <a:t> 和</a:t>
            </a:r>
            <a:r>
              <a:rPr kumimoji="1" lang="en-US" altLang="zh-CN" dirty="0" err="1" smtClean="0">
                <a:solidFill>
                  <a:srgbClr val="FF0000"/>
                </a:solidFill>
                <a:latin typeface="Heiti SC Light" charset="-122"/>
                <a:ea typeface="Heiti SC Light" charset="-122"/>
                <a:cs typeface="Heiti SC Light" charset="-122"/>
              </a:rPr>
              <a:t>truenode</a:t>
            </a:r>
            <a:r>
              <a:rPr kumimoji="1" lang="zh-CN" altLang="en-US" dirty="0" smtClean="0">
                <a:solidFill>
                  <a:srgbClr val="FF0000"/>
                </a:solidFill>
                <a:latin typeface="Heiti SC Light" charset="-122"/>
                <a:ea typeface="Heiti SC Light" charset="-122"/>
                <a:cs typeface="Heiti SC Light" charset="-122"/>
              </a:rPr>
              <a:t>，对</a:t>
            </a:r>
            <a:r>
              <a:rPr kumimoji="1" lang="en-US" altLang="zh-CN" dirty="0" err="1" smtClean="0">
                <a:solidFill>
                  <a:srgbClr val="FF0000"/>
                </a:solidFill>
                <a:latin typeface="Heiti SC Light" charset="-122"/>
                <a:ea typeface="Heiti SC Light" charset="-122"/>
                <a:cs typeface="Heiti SC Light" charset="-122"/>
              </a:rPr>
              <a:t>falsenode</a:t>
            </a:r>
            <a:r>
              <a:rPr kumimoji="1" lang="zh-CN" altLang="en-US" dirty="0" smtClean="0">
                <a:solidFill>
                  <a:srgbClr val="FF0000"/>
                </a:solidFill>
                <a:latin typeface="Heiti SC Light" charset="-122"/>
                <a:ea typeface="Heiti SC Light" charset="-122"/>
                <a:cs typeface="Heiti SC Light" charset="-122"/>
              </a:rPr>
              <a:t>位向量与操作找到预测结果。相对</a:t>
            </a:r>
            <a:r>
              <a:rPr kumimoji="1" lang="zh-CN" altLang="en-US" dirty="0">
                <a:solidFill>
                  <a:srgbClr val="FF0000"/>
                </a:solidFill>
                <a:latin typeface="Heiti SC Light" charset="-122"/>
                <a:ea typeface="Heiti SC Light" charset="-122"/>
                <a:cs typeface="Heiti SC Light" charset="-122"/>
              </a:rPr>
              <a:t>于原始的算法提速</a:t>
            </a:r>
            <a:r>
              <a:rPr kumimoji="1" lang="en-US" altLang="zh-CN" dirty="0">
                <a:solidFill>
                  <a:srgbClr val="FF0000"/>
                </a:solidFill>
                <a:latin typeface="Heiti SC Light" charset="-122"/>
                <a:ea typeface="Heiti SC Light" charset="-122"/>
                <a:cs typeface="Heiti SC Light" charset="-122"/>
              </a:rPr>
              <a:t>2-6.5</a:t>
            </a:r>
            <a:r>
              <a:rPr kumimoji="1" lang="zh-CN" altLang="en-US" dirty="0">
                <a:solidFill>
                  <a:srgbClr val="FF0000"/>
                </a:solidFill>
                <a:latin typeface="Heiti SC Light" charset="-122"/>
                <a:ea typeface="Heiti SC Light" charset="-122"/>
                <a:cs typeface="Heiti SC Light" charset="-122"/>
              </a:rPr>
              <a:t>倍，效果</a:t>
            </a:r>
            <a:r>
              <a:rPr kumimoji="1" lang="zh-CN" altLang="en-US" dirty="0" smtClean="0">
                <a:solidFill>
                  <a:srgbClr val="FF0000"/>
                </a:solidFill>
                <a:latin typeface="Heiti SC Light" charset="-122"/>
                <a:ea typeface="Heiti SC Light" charset="-122"/>
                <a:cs typeface="Heiti SC Light" charset="-122"/>
              </a:rPr>
              <a:t>明显，使用场景广泛，适用于回归树的一切模型，不限于排序学习。</a:t>
            </a:r>
          </a:p>
        </p:txBody>
      </p:sp>
      <p:sp>
        <p:nvSpPr>
          <p:cNvPr id="8" name="TextBox 43"/>
          <p:cNvSpPr>
            <a:spLocks noChangeArrowheads="1"/>
          </p:cNvSpPr>
          <p:nvPr/>
        </p:nvSpPr>
        <p:spPr bwMode="auto">
          <a:xfrm>
            <a:off x="3416300" y="1689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smtClean="0">
                <a:solidFill>
                  <a:schemeClr val="tx1">
                    <a:lumMod val="65000"/>
                    <a:lumOff val="35000"/>
                  </a:schemeClr>
                </a:solidFill>
                <a:latin typeface="微软雅黑"/>
                <a:ea typeface="微软雅黑"/>
              </a:rPr>
              <a:t>结论</a:t>
            </a:r>
            <a:endParaRPr lang="zh-CN" altLang="en-US" sz="2800" b="1" dirty="0">
              <a:solidFill>
                <a:schemeClr val="tx1">
                  <a:lumMod val="65000"/>
                  <a:lumOff val="35000"/>
                </a:schemeClr>
              </a:solidFill>
              <a:latin typeface="微软雅黑"/>
              <a:ea typeface="微软雅黑"/>
            </a:endParaRPr>
          </a:p>
        </p:txBody>
      </p:sp>
      <p:grpSp>
        <p:nvGrpSpPr>
          <p:cNvPr id="9" name="组合 2"/>
          <p:cNvGrpSpPr>
            <a:grpSpLocks/>
          </p:cNvGrpSpPr>
          <p:nvPr/>
        </p:nvGrpSpPr>
        <p:grpSpPr bwMode="auto">
          <a:xfrm>
            <a:off x="2770188" y="313214"/>
            <a:ext cx="3579812" cy="142875"/>
            <a:chOff x="0" y="0"/>
            <a:chExt cx="3580582" cy="158874"/>
          </a:xfrm>
        </p:grpSpPr>
        <p:grpSp>
          <p:nvGrpSpPr>
            <p:cNvPr id="10" name="组合 61"/>
            <p:cNvGrpSpPr>
              <a:grpSpLocks/>
            </p:cNvGrpSpPr>
            <p:nvPr/>
          </p:nvGrpSpPr>
          <p:grpSpPr bwMode="auto">
            <a:xfrm>
              <a:off x="0" y="0"/>
              <a:ext cx="792088" cy="158874"/>
              <a:chOff x="0" y="0"/>
              <a:chExt cx="792088" cy="158874"/>
            </a:xfrm>
          </p:grpSpPr>
          <p:sp>
            <p:nvSpPr>
              <p:cNvPr id="15"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组合 62"/>
            <p:cNvGrpSpPr>
              <a:grpSpLocks/>
            </p:cNvGrpSpPr>
            <p:nvPr/>
          </p:nvGrpSpPr>
          <p:grpSpPr bwMode="auto">
            <a:xfrm rot="10800000">
              <a:off x="2788494" y="0"/>
              <a:ext cx="792088" cy="158874"/>
              <a:chOff x="0" y="0"/>
              <a:chExt cx="792088" cy="158874"/>
            </a:xfrm>
          </p:grpSpPr>
          <p:sp>
            <p:nvSpPr>
              <p:cNvPr id="12"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 name="文本框 2"/>
          <p:cNvSpPr txBox="1"/>
          <p:nvPr/>
        </p:nvSpPr>
        <p:spPr>
          <a:xfrm>
            <a:off x="723900" y="3390900"/>
            <a:ext cx="7264400" cy="646331"/>
          </a:xfrm>
          <a:prstGeom prst="rect">
            <a:avLst/>
          </a:prstGeom>
          <a:noFill/>
        </p:spPr>
        <p:txBody>
          <a:bodyPr wrap="square" rtlCol="0">
            <a:spAutoFit/>
          </a:bodyPr>
          <a:lstStyle/>
          <a:p>
            <a:r>
              <a:rPr kumimoji="1" lang="zh-CN" altLang="en-US" dirty="0" smtClean="0">
                <a:solidFill>
                  <a:srgbClr val="FF0000"/>
                </a:solidFill>
                <a:latin typeface="Heiti SC Light" charset="-122"/>
                <a:ea typeface="Heiti SC Light" charset="-122"/>
                <a:cs typeface="Heiti SC Light" charset="-122"/>
              </a:rPr>
              <a:t>     创新：将一个原来必须按照路径顺序处理的事情转化为顺序无关的，并且对数据重新组织，极大提高</a:t>
            </a:r>
            <a:r>
              <a:rPr kumimoji="1" lang="en-US" altLang="zh-CN" dirty="0" smtClean="0">
                <a:solidFill>
                  <a:srgbClr val="FF0000"/>
                </a:solidFill>
                <a:latin typeface="Heiti SC Light" charset="-122"/>
                <a:ea typeface="Heiti SC Light" charset="-122"/>
                <a:cs typeface="Heiti SC Light" charset="-122"/>
              </a:rPr>
              <a:t>cache</a:t>
            </a:r>
            <a:r>
              <a:rPr kumimoji="1" lang="zh-CN" altLang="en-US" dirty="0" smtClean="0">
                <a:solidFill>
                  <a:srgbClr val="FF0000"/>
                </a:solidFill>
                <a:latin typeface="Heiti SC Light" charset="-122"/>
                <a:ea typeface="Heiti SC Light" charset="-122"/>
                <a:cs typeface="Heiti SC Light" charset="-122"/>
              </a:rPr>
              <a:t>命中率，加快速度。</a:t>
            </a:r>
            <a:endParaRPr kumimoji="1" lang="zh-CN" altLang="en-US" dirty="0">
              <a:solidFill>
                <a:srgbClr val="FF0000"/>
              </a:solidFill>
              <a:latin typeface="Heiti SC Light" charset="-122"/>
              <a:ea typeface="Heiti SC Light" charset="-122"/>
              <a:cs typeface="Heiti SC Light" charset="-122"/>
            </a:endParaRPr>
          </a:p>
        </p:txBody>
      </p:sp>
    </p:spTree>
    <p:extLst>
      <p:ext uri="{BB962C8B-B14F-4D97-AF65-F5344CB8AC3E}">
        <p14:creationId xmlns:p14="http://schemas.microsoft.com/office/powerpoint/2010/main" val="1813404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130300" y="1469047"/>
            <a:ext cx="6172200" cy="646331"/>
          </a:xfrm>
          <a:prstGeom prst="rect">
            <a:avLst/>
          </a:prstGeom>
          <a:noFill/>
        </p:spPr>
        <p:txBody>
          <a:bodyPr wrap="square" rtlCol="0">
            <a:spAutoFit/>
          </a:bodyPr>
          <a:lstStyle/>
          <a:p>
            <a:r>
              <a:rPr kumimoji="1" lang="zh-CN" altLang="en-US" dirty="0" smtClean="0">
                <a:solidFill>
                  <a:srgbClr val="FF0000"/>
                </a:solidFill>
                <a:latin typeface="Heiti SC Light" charset="-122"/>
                <a:ea typeface="Heiti SC Light" charset="-122"/>
                <a:cs typeface="Heiti SC Light" charset="-122"/>
              </a:rPr>
              <a:t>提升空间：考虑</a:t>
            </a:r>
            <a:r>
              <a:rPr kumimoji="1" lang="en-US" altLang="zh-CN" dirty="0" smtClean="0">
                <a:solidFill>
                  <a:srgbClr val="FF0000"/>
                </a:solidFill>
                <a:latin typeface="Heiti SC Light" charset="-122"/>
                <a:ea typeface="Heiti SC Light" charset="-122"/>
                <a:cs typeface="Heiti SC Light" charset="-122"/>
              </a:rPr>
              <a:t>BWQS</a:t>
            </a:r>
            <a:r>
              <a:rPr kumimoji="1" lang="zh-CN" altLang="en-US" dirty="0" smtClean="0">
                <a:solidFill>
                  <a:srgbClr val="FF0000"/>
                </a:solidFill>
                <a:latin typeface="Heiti SC Light" charset="-122"/>
                <a:ea typeface="Heiti SC Light" charset="-122"/>
                <a:cs typeface="Heiti SC Light" charset="-122"/>
              </a:rPr>
              <a:t>算法的并行实现，</a:t>
            </a:r>
            <a:r>
              <a:rPr kumimoji="1" lang="en-US" altLang="zh-CN" dirty="0" smtClean="0">
                <a:solidFill>
                  <a:srgbClr val="FF0000"/>
                </a:solidFill>
                <a:latin typeface="Heiti SC Light" charset="-122"/>
                <a:ea typeface="Heiti SC Light" charset="-122"/>
                <a:cs typeface="Heiti SC Light" charset="-122"/>
              </a:rPr>
              <a:t>BWQS</a:t>
            </a:r>
            <a:r>
              <a:rPr kumimoji="1" lang="zh-CN" altLang="en-US" dirty="0" smtClean="0">
                <a:solidFill>
                  <a:srgbClr val="FF0000"/>
                </a:solidFill>
                <a:latin typeface="Heiti SC Light" charset="-122"/>
                <a:ea typeface="Heiti SC Light" charset="-122"/>
                <a:cs typeface="Heiti SC Light" charset="-122"/>
              </a:rPr>
              <a:t>是顺序无关的，那么可以并行实现。</a:t>
            </a:r>
            <a:endParaRPr kumimoji="1" lang="en-US" altLang="zh-CN" dirty="0" smtClean="0">
              <a:solidFill>
                <a:srgbClr val="FF0000"/>
              </a:solidFill>
              <a:latin typeface="Heiti SC Light" charset="-122"/>
              <a:ea typeface="Heiti SC Light" charset="-122"/>
              <a:cs typeface="Heiti SC Light" charset="-122"/>
            </a:endParaRPr>
          </a:p>
        </p:txBody>
      </p:sp>
      <p:sp>
        <p:nvSpPr>
          <p:cNvPr id="8" name="TextBox 43"/>
          <p:cNvSpPr>
            <a:spLocks noChangeArrowheads="1"/>
          </p:cNvSpPr>
          <p:nvPr/>
        </p:nvSpPr>
        <p:spPr bwMode="auto">
          <a:xfrm>
            <a:off x="3416300" y="1689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smtClean="0">
                <a:solidFill>
                  <a:schemeClr val="tx1">
                    <a:lumMod val="65000"/>
                    <a:lumOff val="35000"/>
                  </a:schemeClr>
                </a:solidFill>
                <a:latin typeface="微软雅黑"/>
                <a:ea typeface="微软雅黑"/>
              </a:rPr>
              <a:t>未来工作</a:t>
            </a:r>
            <a:endParaRPr lang="zh-CN" altLang="en-US" sz="2800" b="1" dirty="0">
              <a:solidFill>
                <a:schemeClr val="tx1">
                  <a:lumMod val="65000"/>
                  <a:lumOff val="35000"/>
                </a:schemeClr>
              </a:solidFill>
              <a:latin typeface="微软雅黑"/>
              <a:ea typeface="微软雅黑"/>
            </a:endParaRPr>
          </a:p>
        </p:txBody>
      </p:sp>
      <p:grpSp>
        <p:nvGrpSpPr>
          <p:cNvPr id="9" name="组合 2"/>
          <p:cNvGrpSpPr>
            <a:grpSpLocks/>
          </p:cNvGrpSpPr>
          <p:nvPr/>
        </p:nvGrpSpPr>
        <p:grpSpPr bwMode="auto">
          <a:xfrm>
            <a:off x="2770188" y="313214"/>
            <a:ext cx="3579812" cy="142875"/>
            <a:chOff x="0" y="0"/>
            <a:chExt cx="3580582" cy="158874"/>
          </a:xfrm>
        </p:grpSpPr>
        <p:grpSp>
          <p:nvGrpSpPr>
            <p:cNvPr id="10" name="组合 61"/>
            <p:cNvGrpSpPr>
              <a:grpSpLocks/>
            </p:cNvGrpSpPr>
            <p:nvPr/>
          </p:nvGrpSpPr>
          <p:grpSpPr bwMode="auto">
            <a:xfrm>
              <a:off x="0" y="0"/>
              <a:ext cx="792088" cy="158874"/>
              <a:chOff x="0" y="0"/>
              <a:chExt cx="792088" cy="158874"/>
            </a:xfrm>
          </p:grpSpPr>
          <p:sp>
            <p:nvSpPr>
              <p:cNvPr id="15"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组合 62"/>
            <p:cNvGrpSpPr>
              <a:grpSpLocks/>
            </p:cNvGrpSpPr>
            <p:nvPr/>
          </p:nvGrpSpPr>
          <p:grpSpPr bwMode="auto">
            <a:xfrm rot="10800000">
              <a:off x="2788494" y="0"/>
              <a:ext cx="792088" cy="158874"/>
              <a:chOff x="0" y="0"/>
              <a:chExt cx="792088" cy="158874"/>
            </a:xfrm>
          </p:grpSpPr>
          <p:sp>
            <p:nvSpPr>
              <p:cNvPr id="12"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8" name="文本框 17"/>
          <p:cNvSpPr txBox="1"/>
          <p:nvPr/>
        </p:nvSpPr>
        <p:spPr>
          <a:xfrm>
            <a:off x="1130300" y="2747593"/>
            <a:ext cx="6172200" cy="923330"/>
          </a:xfrm>
          <a:prstGeom prst="rect">
            <a:avLst/>
          </a:prstGeom>
          <a:noFill/>
        </p:spPr>
        <p:txBody>
          <a:bodyPr wrap="square" rtlCol="0">
            <a:spAutoFit/>
          </a:bodyPr>
          <a:lstStyle/>
          <a:p>
            <a:r>
              <a:rPr kumimoji="1" lang="zh-CN" altLang="en-US" dirty="0" smtClean="0">
                <a:solidFill>
                  <a:srgbClr val="FF0000"/>
                </a:solidFill>
                <a:latin typeface="Heiti SC Light" charset="-122"/>
                <a:ea typeface="Heiti SC Light" charset="-122"/>
                <a:cs typeface="Heiti SC Light" charset="-122"/>
              </a:rPr>
              <a:t>启发：通过巧妙的位向量表示和与操作使得原来控制相关数据相关的操作转变成顺序无关的，那么在其他工作中，可能同样存在这种巧妙转换，要多思考。</a:t>
            </a:r>
            <a:endParaRPr kumimoji="1" lang="en-US" altLang="zh-CN" dirty="0" smtClean="0">
              <a:solidFill>
                <a:srgbClr val="FF0000"/>
              </a:solidFill>
              <a:latin typeface="Heiti SC Light" charset="-122"/>
              <a:ea typeface="Heiti SC Light" charset="-122"/>
              <a:cs typeface="Heiti SC Light" charset="-122"/>
            </a:endParaRPr>
          </a:p>
        </p:txBody>
      </p:sp>
    </p:spTree>
    <p:extLst>
      <p:ext uri="{BB962C8B-B14F-4D97-AF65-F5344CB8AC3E}">
        <p14:creationId xmlns:p14="http://schemas.microsoft.com/office/powerpoint/2010/main" val="723157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336550" y="913009"/>
            <a:ext cx="8470900" cy="3970318"/>
          </a:xfrm>
          <a:prstGeom prst="rect">
            <a:avLst/>
          </a:prstGeom>
          <a:noFill/>
        </p:spPr>
        <p:txBody>
          <a:bodyPr wrap="square" rtlCol="0">
            <a:spAutoFit/>
          </a:bodyPr>
          <a:lstStyle/>
          <a:p>
            <a:r>
              <a:rPr lang="en-US" altLang="zh-CN" dirty="0"/>
              <a:t>[1]  N. </a:t>
            </a:r>
            <a:r>
              <a:rPr lang="en-US" altLang="zh-CN" dirty="0" err="1"/>
              <a:t>Asadi</a:t>
            </a:r>
            <a:r>
              <a:rPr lang="en-US" altLang="zh-CN" dirty="0"/>
              <a:t>, J. Lin, and A. P. de </a:t>
            </a:r>
            <a:r>
              <a:rPr lang="en-US" altLang="zh-CN" dirty="0" err="1"/>
              <a:t>Vries</a:t>
            </a:r>
            <a:r>
              <a:rPr lang="en-US" altLang="zh-CN" dirty="0"/>
              <a:t>. Runtime optimizations for tree-based machine learning models. IEEE Trans. </a:t>
            </a:r>
            <a:r>
              <a:rPr lang="en-US" altLang="zh-CN" dirty="0" err="1"/>
              <a:t>Knowl</a:t>
            </a:r>
            <a:r>
              <a:rPr lang="en-US" altLang="zh-CN" dirty="0"/>
              <a:t>. Data Eng., 26(9):2281–2292, 2014. </a:t>
            </a:r>
          </a:p>
          <a:p>
            <a:r>
              <a:rPr lang="en-US" altLang="zh-CN" dirty="0"/>
              <a:t>[2]  C. J. Burges. From </a:t>
            </a:r>
            <a:r>
              <a:rPr lang="en-US" altLang="zh-CN" dirty="0" err="1"/>
              <a:t>ranknet</a:t>
            </a:r>
            <a:r>
              <a:rPr lang="en-US" altLang="zh-CN" dirty="0"/>
              <a:t> to </a:t>
            </a:r>
            <a:r>
              <a:rPr lang="en-US" altLang="zh-CN" dirty="0" err="1"/>
              <a:t>lambdarank</a:t>
            </a:r>
            <a:r>
              <a:rPr lang="en-US" altLang="zh-CN" dirty="0"/>
              <a:t> to </a:t>
            </a:r>
            <a:r>
              <a:rPr lang="en-US" altLang="zh-CN" dirty="0" err="1"/>
              <a:t>lambdamart</a:t>
            </a:r>
            <a:r>
              <a:rPr lang="en-US" altLang="zh-CN" dirty="0"/>
              <a:t>: An overview. Technical Report MSR-TR-2010-82, 2010. </a:t>
            </a:r>
          </a:p>
          <a:p>
            <a:r>
              <a:rPr lang="en-US" altLang="zh-CN" dirty="0"/>
              <a:t>[3]  B. B. </a:t>
            </a:r>
            <a:r>
              <a:rPr lang="en-US" altLang="zh-CN" dirty="0" err="1"/>
              <a:t>Cambazoglu</a:t>
            </a:r>
            <a:r>
              <a:rPr lang="en-US" altLang="zh-CN" dirty="0"/>
              <a:t>, H. Zaragoza, O. </a:t>
            </a:r>
            <a:r>
              <a:rPr lang="en-US" altLang="zh-CN" dirty="0" err="1"/>
              <a:t>Chapelle</a:t>
            </a:r>
            <a:r>
              <a:rPr lang="en-US" altLang="zh-CN" dirty="0"/>
              <a:t>, J. Chen,</a:t>
            </a:r>
            <a:br>
              <a:rPr lang="en-US" altLang="zh-CN" dirty="0"/>
            </a:br>
            <a:r>
              <a:rPr lang="en-US" altLang="zh-CN" dirty="0"/>
              <a:t>C. Liao, Z. Zheng, and J. </a:t>
            </a:r>
            <a:r>
              <a:rPr lang="en-US" altLang="zh-CN" dirty="0" err="1"/>
              <a:t>Degenhardt</a:t>
            </a:r>
            <a:r>
              <a:rPr lang="en-US" altLang="zh-CN" dirty="0"/>
              <a:t>. Early exit optimizations for additive machine learned ranking systems. In Proc. ACM WSDM, pages 411–420. ACM, 2010. </a:t>
            </a:r>
          </a:p>
          <a:p>
            <a:r>
              <a:rPr lang="en-US" altLang="zh-CN" dirty="0"/>
              <a:t>[4]  J. H. Friedman. Greedy function approximation: a gradient boosting machine. Annals of Statistics, pages 1189–1232, 2001. </a:t>
            </a:r>
          </a:p>
          <a:p>
            <a:r>
              <a:rPr lang="en-US" altLang="zh-CN" dirty="0" smtClean="0"/>
              <a:t>[5]  Y. </a:t>
            </a:r>
            <a:r>
              <a:rPr lang="en-US" altLang="zh-CN" dirty="0" err="1" smtClean="0"/>
              <a:t>Ganjisaffar</a:t>
            </a:r>
            <a:r>
              <a:rPr lang="en-US" altLang="zh-CN" dirty="0" smtClean="0"/>
              <a:t>, R. </a:t>
            </a:r>
            <a:r>
              <a:rPr lang="en-US" altLang="zh-CN" dirty="0" err="1" smtClean="0"/>
              <a:t>Caruana</a:t>
            </a:r>
            <a:r>
              <a:rPr lang="en-US" altLang="zh-CN" dirty="0" smtClean="0"/>
              <a:t>, and C. V. Lopes. Bagging gradient-boosted trees for high precision, low variance ranking models. In Proc. ACM SIGIR, pages 85–94, New York, NY, USA, 2011. ACM. </a:t>
            </a:r>
          </a:p>
          <a:p>
            <a:r>
              <a:rPr lang="en-US" altLang="zh-CN" dirty="0" smtClean="0"/>
              <a:t>[6]  K. Ja ̈</a:t>
            </a:r>
            <a:r>
              <a:rPr lang="en-US" altLang="zh-CN" dirty="0" err="1" smtClean="0"/>
              <a:t>rvelin</a:t>
            </a:r>
            <a:r>
              <a:rPr lang="en-US" altLang="zh-CN" dirty="0" smtClean="0"/>
              <a:t> and J. </a:t>
            </a:r>
            <a:r>
              <a:rPr lang="en-US" altLang="zh-CN" dirty="0" err="1" smtClean="0"/>
              <a:t>Keka</a:t>
            </a:r>
            <a:r>
              <a:rPr lang="en-US" altLang="zh-CN" dirty="0" smtClean="0"/>
              <a:t> ̈la ̈</a:t>
            </a:r>
            <a:r>
              <a:rPr lang="en-US" altLang="zh-CN" dirty="0" err="1" smtClean="0"/>
              <a:t>inen</a:t>
            </a:r>
            <a:r>
              <a:rPr lang="en-US" altLang="zh-CN" dirty="0" smtClean="0"/>
              <a:t>. Cumulated gain-based evaluation of </a:t>
            </a:r>
            <a:r>
              <a:rPr lang="en-US" altLang="zh-CN" dirty="0" err="1" smtClean="0"/>
              <a:t>ir</a:t>
            </a:r>
            <a:r>
              <a:rPr lang="en-US" altLang="zh-CN" dirty="0" smtClean="0"/>
              <a:t> techniques. ACM Trans. Inf. Syst., 20(4):422–446, 2002. </a:t>
            </a:r>
          </a:p>
        </p:txBody>
      </p:sp>
      <p:sp>
        <p:nvSpPr>
          <p:cNvPr id="8" name="TextBox 43"/>
          <p:cNvSpPr>
            <a:spLocks noChangeArrowheads="1"/>
          </p:cNvSpPr>
          <p:nvPr/>
        </p:nvSpPr>
        <p:spPr bwMode="auto">
          <a:xfrm>
            <a:off x="3416300" y="1689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smtClean="0">
                <a:solidFill>
                  <a:schemeClr val="tx1">
                    <a:lumMod val="65000"/>
                    <a:lumOff val="35000"/>
                  </a:schemeClr>
                </a:solidFill>
                <a:latin typeface="微软雅黑"/>
                <a:ea typeface="微软雅黑"/>
              </a:rPr>
              <a:t>参考文献</a:t>
            </a:r>
            <a:endParaRPr lang="zh-CN" altLang="en-US" sz="2800" b="1" dirty="0">
              <a:solidFill>
                <a:schemeClr val="tx1">
                  <a:lumMod val="65000"/>
                  <a:lumOff val="35000"/>
                </a:schemeClr>
              </a:solidFill>
              <a:latin typeface="微软雅黑"/>
              <a:ea typeface="微软雅黑"/>
            </a:endParaRPr>
          </a:p>
        </p:txBody>
      </p:sp>
      <p:grpSp>
        <p:nvGrpSpPr>
          <p:cNvPr id="9" name="组合 2"/>
          <p:cNvGrpSpPr>
            <a:grpSpLocks/>
          </p:cNvGrpSpPr>
          <p:nvPr/>
        </p:nvGrpSpPr>
        <p:grpSpPr bwMode="auto">
          <a:xfrm>
            <a:off x="2770188" y="313214"/>
            <a:ext cx="3579812" cy="142875"/>
            <a:chOff x="0" y="0"/>
            <a:chExt cx="3580582" cy="158874"/>
          </a:xfrm>
        </p:grpSpPr>
        <p:grpSp>
          <p:nvGrpSpPr>
            <p:cNvPr id="10" name="组合 61"/>
            <p:cNvGrpSpPr>
              <a:grpSpLocks/>
            </p:cNvGrpSpPr>
            <p:nvPr/>
          </p:nvGrpSpPr>
          <p:grpSpPr bwMode="auto">
            <a:xfrm>
              <a:off x="0" y="0"/>
              <a:ext cx="792088" cy="158874"/>
              <a:chOff x="0" y="0"/>
              <a:chExt cx="792088" cy="158874"/>
            </a:xfrm>
          </p:grpSpPr>
          <p:sp>
            <p:nvSpPr>
              <p:cNvPr id="15"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组合 62"/>
            <p:cNvGrpSpPr>
              <a:grpSpLocks/>
            </p:cNvGrpSpPr>
            <p:nvPr/>
          </p:nvGrpSpPr>
          <p:grpSpPr bwMode="auto">
            <a:xfrm rot="10800000">
              <a:off x="2788494" y="0"/>
              <a:ext cx="792088" cy="158874"/>
              <a:chOff x="0" y="0"/>
              <a:chExt cx="792088" cy="158874"/>
            </a:xfrm>
          </p:grpSpPr>
          <p:sp>
            <p:nvSpPr>
              <p:cNvPr id="12"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1369895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 y="-11216"/>
            <a:ext cx="9144000" cy="51547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flipH="1">
            <a:off x="4327952" y="-11216"/>
            <a:ext cx="4801225" cy="5151968"/>
          </a:xfrm>
          <a:prstGeom prst="rtTriangle">
            <a:avLst/>
          </a:prstGeom>
          <a:solidFill>
            <a:srgbClr val="0F8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文本框 1"/>
          <p:cNvSpPr txBox="1"/>
          <p:nvPr/>
        </p:nvSpPr>
        <p:spPr>
          <a:xfrm>
            <a:off x="1245937" y="1234321"/>
            <a:ext cx="5816600" cy="1107996"/>
          </a:xfrm>
          <a:prstGeom prst="rect">
            <a:avLst/>
          </a:prstGeom>
          <a:noFill/>
        </p:spPr>
        <p:txBody>
          <a:bodyPr wrap="square" rtlCol="0">
            <a:spAutoFit/>
          </a:bodyPr>
          <a:lstStyle/>
          <a:p>
            <a:r>
              <a:rPr kumimoji="1" lang="zh-CN" altLang="en-US" sz="6600" dirty="0" smtClean="0">
                <a:solidFill>
                  <a:schemeClr val="bg1"/>
                </a:solidFill>
                <a:latin typeface="Microsoft YaHei" charset="-122"/>
                <a:ea typeface="Microsoft YaHei" charset="-122"/>
                <a:cs typeface="Microsoft YaHei" charset="-122"/>
              </a:rPr>
              <a:t>谢谢大家</a:t>
            </a:r>
            <a:endParaRPr kumimoji="1" lang="zh-CN" altLang="en-US" sz="6600"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9062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3"/>
          <p:cNvSpPr>
            <a:spLocks noChangeArrowheads="1"/>
          </p:cNvSpPr>
          <p:nvPr/>
        </p:nvSpPr>
        <p:spPr bwMode="auto">
          <a:xfrm>
            <a:off x="3416300" y="1689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smtClean="0">
                <a:solidFill>
                  <a:schemeClr val="tx1">
                    <a:lumMod val="65000"/>
                    <a:lumOff val="35000"/>
                  </a:schemeClr>
                </a:solidFill>
                <a:latin typeface="微软雅黑"/>
                <a:ea typeface="微软雅黑"/>
              </a:rPr>
              <a:t>背景动机</a:t>
            </a:r>
            <a:endParaRPr lang="zh-CN" altLang="en-US" sz="2800" b="1" dirty="0">
              <a:solidFill>
                <a:schemeClr val="tx1">
                  <a:lumMod val="65000"/>
                  <a:lumOff val="35000"/>
                </a:schemeClr>
              </a:solidFill>
              <a:latin typeface="微软雅黑"/>
              <a:ea typeface="微软雅黑"/>
            </a:endParaRPr>
          </a:p>
        </p:txBody>
      </p:sp>
      <p:grpSp>
        <p:nvGrpSpPr>
          <p:cNvPr id="6" name="组合 2"/>
          <p:cNvGrpSpPr>
            <a:grpSpLocks/>
          </p:cNvGrpSpPr>
          <p:nvPr/>
        </p:nvGrpSpPr>
        <p:grpSpPr bwMode="auto">
          <a:xfrm>
            <a:off x="2770188" y="313214"/>
            <a:ext cx="3579812" cy="142875"/>
            <a:chOff x="0" y="0"/>
            <a:chExt cx="3580582" cy="158874"/>
          </a:xfrm>
        </p:grpSpPr>
        <p:grpSp>
          <p:nvGrpSpPr>
            <p:cNvPr id="7" name="组合 61"/>
            <p:cNvGrpSpPr>
              <a:grpSpLocks/>
            </p:cNvGrpSpPr>
            <p:nvPr/>
          </p:nvGrpSpPr>
          <p:grpSpPr bwMode="auto">
            <a:xfrm>
              <a:off x="0" y="0"/>
              <a:ext cx="792088" cy="158874"/>
              <a:chOff x="0" y="0"/>
              <a:chExt cx="792088" cy="158874"/>
            </a:xfrm>
          </p:grpSpPr>
          <p:sp>
            <p:nvSpPr>
              <p:cNvPr id="12"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组合 62"/>
            <p:cNvGrpSpPr>
              <a:grpSpLocks/>
            </p:cNvGrpSpPr>
            <p:nvPr/>
          </p:nvGrpSpPr>
          <p:grpSpPr bwMode="auto">
            <a:xfrm rot="10800000">
              <a:off x="2788494" y="0"/>
              <a:ext cx="792088" cy="158874"/>
              <a:chOff x="0" y="0"/>
              <a:chExt cx="792088" cy="158874"/>
            </a:xfrm>
          </p:grpSpPr>
          <p:sp>
            <p:nvSpPr>
              <p:cNvPr id="9"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 name="文本框 1"/>
          <p:cNvSpPr txBox="1"/>
          <p:nvPr/>
        </p:nvSpPr>
        <p:spPr>
          <a:xfrm>
            <a:off x="808076" y="1360292"/>
            <a:ext cx="7632700" cy="1200329"/>
          </a:xfrm>
          <a:prstGeom prst="rect">
            <a:avLst/>
          </a:prstGeom>
          <a:noFill/>
        </p:spPr>
        <p:txBody>
          <a:bodyPr wrap="square" rtlCol="0">
            <a:spAutoFit/>
          </a:bodyPr>
          <a:lstStyle/>
          <a:p>
            <a:pPr marL="285750" indent="-285750" fontAlgn="base">
              <a:buFont typeface="Wingdings" charset="2"/>
              <a:buChar char="Ø"/>
            </a:pPr>
            <a:r>
              <a:rPr lang="zh-CN" altLang="en-US" dirty="0" smtClean="0">
                <a:latin typeface="Microsoft YaHei" charset="-122"/>
                <a:ea typeface="Microsoft YaHei" charset="-122"/>
                <a:cs typeface="Microsoft YaHei" charset="-122"/>
              </a:rPr>
              <a:t>文档相关度排序是信息检索的一个基本问题，完成文档相关度排序常用的是</a:t>
            </a:r>
            <a:r>
              <a:rPr lang="en-US" altLang="zh-CN" dirty="0" smtClean="0">
                <a:latin typeface="Microsoft YaHei" charset="-122"/>
                <a:ea typeface="Microsoft YaHei" charset="-122"/>
                <a:cs typeface="Microsoft YaHei" charset="-122"/>
              </a:rPr>
              <a:t>learning</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to</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rank</a:t>
            </a:r>
            <a:r>
              <a:rPr lang="zh-CN" altLang="en-US" dirty="0" smtClean="0">
                <a:latin typeface="Microsoft YaHei" charset="-122"/>
                <a:ea typeface="Microsoft YaHei" charset="-122"/>
                <a:cs typeface="Microsoft YaHei" charset="-122"/>
              </a:rPr>
              <a:t>方法。</a:t>
            </a:r>
            <a:endParaRPr lang="en-US" altLang="zh-CN" dirty="0" smtClean="0">
              <a:latin typeface="Microsoft YaHei" charset="-122"/>
              <a:ea typeface="Microsoft YaHei" charset="-122"/>
              <a:cs typeface="Microsoft YaHei" charset="-122"/>
            </a:endParaRPr>
          </a:p>
          <a:p>
            <a:pPr marL="285750" indent="-285750" fontAlgn="base">
              <a:buFont typeface="Wingdings" charset="2"/>
              <a:buChar char="Ø"/>
            </a:pPr>
            <a:r>
              <a:rPr lang="zh-CN" altLang="en-US" dirty="0" smtClean="0">
                <a:latin typeface="Microsoft YaHei" charset="-122"/>
                <a:ea typeface="Microsoft YaHei" charset="-122"/>
                <a:cs typeface="Microsoft YaHei" charset="-122"/>
              </a:rPr>
              <a:t>现在常用的文档排序模型被认为最有效的是</a:t>
            </a:r>
            <a:r>
              <a:rPr lang="en-US" altLang="zh-CN" dirty="0" smtClean="0">
                <a:latin typeface="Microsoft YaHei" charset="-122"/>
                <a:ea typeface="Microsoft YaHei" charset="-122"/>
                <a:cs typeface="Microsoft YaHei" charset="-122"/>
              </a:rPr>
              <a:t>GBRT</a:t>
            </a:r>
            <a:r>
              <a:rPr lang="zh-CN" altLang="en-US" dirty="0" smtClean="0">
                <a:latin typeface="Microsoft YaHei" charset="-122"/>
                <a:ea typeface="Microsoft YaHei" charset="-122"/>
                <a:cs typeface="Microsoft YaHei" charset="-122"/>
              </a:rPr>
              <a:t>模型和</a:t>
            </a:r>
            <a:r>
              <a:rPr lang="en-US" altLang="zh-CN" dirty="0" smtClean="0">
                <a:latin typeface="Microsoft YaHei" charset="-122"/>
                <a:ea typeface="Microsoft YaHei" charset="-122"/>
                <a:cs typeface="Microsoft YaHei" charset="-122"/>
              </a:rPr>
              <a:t>Lambda-mart</a:t>
            </a:r>
            <a:r>
              <a:rPr lang="zh-CN" altLang="en-US" dirty="0" smtClean="0">
                <a:latin typeface="Microsoft YaHei" charset="-122"/>
                <a:ea typeface="Microsoft YaHei" charset="-122"/>
                <a:cs typeface="Microsoft YaHei" charset="-122"/>
              </a:rPr>
              <a:t>模型。</a:t>
            </a:r>
            <a:endParaRPr lang="en-US" altLang="zh-CN" dirty="0" smtClean="0">
              <a:latin typeface="Microsoft YaHei" charset="-122"/>
              <a:ea typeface="Microsoft YaHei" charset="-122"/>
              <a:cs typeface="Microsoft YaHei" charset="-122"/>
            </a:endParaRPr>
          </a:p>
        </p:txBody>
      </p:sp>
      <p:sp>
        <p:nvSpPr>
          <p:cNvPr id="15" name="左大括号 14"/>
          <p:cNvSpPr/>
          <p:nvPr/>
        </p:nvSpPr>
        <p:spPr>
          <a:xfrm rot="5400000">
            <a:off x="2208155" y="2235184"/>
            <a:ext cx="370707" cy="3315581"/>
          </a:xfrm>
          <a:prstGeom prst="leftBrace">
            <a:avLst/>
          </a:prstGeom>
          <a:ln w="38100">
            <a:solidFill>
              <a:srgbClr val="0070C0"/>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a:endParaRPr>
          </a:p>
        </p:txBody>
      </p:sp>
      <p:grpSp>
        <p:nvGrpSpPr>
          <p:cNvPr id="16" name="组合 1"/>
          <p:cNvGrpSpPr/>
          <p:nvPr/>
        </p:nvGrpSpPr>
        <p:grpSpPr>
          <a:xfrm>
            <a:off x="-136020" y="4144196"/>
            <a:ext cx="2014568" cy="727041"/>
            <a:chOff x="2395717" y="1133336"/>
            <a:chExt cx="2014568" cy="727041"/>
          </a:xfrm>
        </p:grpSpPr>
        <p:sp>
          <p:nvSpPr>
            <p:cNvPr id="17" name="椭圆 16"/>
            <p:cNvSpPr/>
            <p:nvPr/>
          </p:nvSpPr>
          <p:spPr>
            <a:xfrm>
              <a:off x="2571768" y="1133336"/>
              <a:ext cx="1644229" cy="72704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a:endParaRPr>
            </a:p>
          </p:txBody>
        </p:sp>
        <p:sp>
          <p:nvSpPr>
            <p:cNvPr id="18" name="TextBox 36"/>
            <p:cNvSpPr txBox="1"/>
            <p:nvPr/>
          </p:nvSpPr>
          <p:spPr>
            <a:xfrm>
              <a:off x="2395717" y="1224627"/>
              <a:ext cx="2014568" cy="461665"/>
            </a:xfrm>
            <a:prstGeom prst="rect">
              <a:avLst/>
            </a:prstGeom>
            <a:noFill/>
          </p:spPr>
          <p:txBody>
            <a:bodyPr wrap="square" rtlCol="0">
              <a:spAutoFit/>
            </a:bodyPr>
            <a:lstStyle/>
            <a:p>
              <a:pPr algn="ctr"/>
              <a:r>
                <a:rPr lang="en-US" altLang="zh-CN" sz="2400" dirty="0" smtClean="0">
                  <a:solidFill>
                    <a:schemeClr val="bg1"/>
                  </a:solidFill>
                  <a:latin typeface="微软雅黑"/>
                  <a:ea typeface="微软雅黑"/>
                </a:rPr>
                <a:t>pointwise</a:t>
              </a:r>
              <a:endParaRPr lang="zh-CN" altLang="en-US" sz="2400" dirty="0">
                <a:solidFill>
                  <a:schemeClr val="bg1"/>
                </a:solidFill>
                <a:latin typeface="微软雅黑"/>
                <a:ea typeface="微软雅黑"/>
              </a:endParaRPr>
            </a:p>
          </p:txBody>
        </p:sp>
      </p:grpSp>
      <p:grpSp>
        <p:nvGrpSpPr>
          <p:cNvPr id="19" name="组合 2"/>
          <p:cNvGrpSpPr/>
          <p:nvPr/>
        </p:nvGrpSpPr>
        <p:grpSpPr>
          <a:xfrm>
            <a:off x="1691774" y="4128503"/>
            <a:ext cx="1547626" cy="1005865"/>
            <a:chOff x="2719496" y="2497084"/>
            <a:chExt cx="1028700" cy="1005865"/>
          </a:xfrm>
        </p:grpSpPr>
        <p:grpSp>
          <p:nvGrpSpPr>
            <p:cNvPr id="20" name="组合 30"/>
            <p:cNvGrpSpPr/>
            <p:nvPr/>
          </p:nvGrpSpPr>
          <p:grpSpPr>
            <a:xfrm>
              <a:off x="2828146" y="2497084"/>
              <a:ext cx="811400" cy="811400"/>
              <a:chOff x="304800" y="673100"/>
              <a:chExt cx="4000500" cy="4000500"/>
            </a:xfrm>
            <a:effectLst>
              <a:outerShdw blurRad="317500" dist="1905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a:endParaRPr>
              </a:p>
            </p:txBody>
          </p:sp>
          <p:sp>
            <p:nvSpPr>
              <p:cNvPr id="23" name="椭圆 2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a:endParaRPr>
              </a:p>
            </p:txBody>
          </p:sp>
        </p:grpSp>
        <p:sp>
          <p:nvSpPr>
            <p:cNvPr id="21" name="TextBox 37"/>
            <p:cNvSpPr txBox="1"/>
            <p:nvPr/>
          </p:nvSpPr>
          <p:spPr>
            <a:xfrm>
              <a:off x="2719496" y="2671952"/>
              <a:ext cx="1028700" cy="830997"/>
            </a:xfrm>
            <a:prstGeom prst="rect">
              <a:avLst/>
            </a:prstGeom>
            <a:noFill/>
          </p:spPr>
          <p:txBody>
            <a:bodyPr wrap="square" rtlCol="0">
              <a:spAutoFit/>
            </a:bodyPr>
            <a:lstStyle/>
            <a:p>
              <a:pPr algn="ctr"/>
              <a:r>
                <a:rPr lang="en-US" altLang="zh-CN" sz="2400" dirty="0" smtClean="0">
                  <a:solidFill>
                    <a:srgbClr val="0070C0"/>
                  </a:solidFill>
                  <a:latin typeface="微软雅黑"/>
                  <a:ea typeface="微软雅黑"/>
                </a:rPr>
                <a:t>pairwise</a:t>
              </a:r>
              <a:endParaRPr lang="zh-CN" altLang="en-US" sz="2400" dirty="0">
                <a:solidFill>
                  <a:srgbClr val="0070C0"/>
                </a:solidFill>
                <a:latin typeface="微软雅黑"/>
                <a:ea typeface="微软雅黑"/>
              </a:endParaRPr>
            </a:p>
          </p:txBody>
        </p:sp>
      </p:grpSp>
      <p:grpSp>
        <p:nvGrpSpPr>
          <p:cNvPr id="24" name="组合 3"/>
          <p:cNvGrpSpPr/>
          <p:nvPr/>
        </p:nvGrpSpPr>
        <p:grpSpPr>
          <a:xfrm>
            <a:off x="6710230" y="2631296"/>
            <a:ext cx="1721274" cy="727041"/>
            <a:chOff x="2772566" y="4019588"/>
            <a:chExt cx="1028700" cy="727041"/>
          </a:xfrm>
        </p:grpSpPr>
        <p:sp>
          <p:nvSpPr>
            <p:cNvPr id="25" name="椭圆 24"/>
            <p:cNvSpPr/>
            <p:nvPr/>
          </p:nvSpPr>
          <p:spPr>
            <a:xfrm>
              <a:off x="2923396" y="4019588"/>
              <a:ext cx="727041" cy="72704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a:endParaRPr>
            </a:p>
          </p:txBody>
        </p:sp>
        <p:sp>
          <p:nvSpPr>
            <p:cNvPr id="26" name="TextBox 38"/>
            <p:cNvSpPr txBox="1"/>
            <p:nvPr/>
          </p:nvSpPr>
          <p:spPr>
            <a:xfrm>
              <a:off x="2772566" y="4152276"/>
              <a:ext cx="1028700" cy="461665"/>
            </a:xfrm>
            <a:prstGeom prst="rect">
              <a:avLst/>
            </a:prstGeom>
            <a:noFill/>
          </p:spPr>
          <p:txBody>
            <a:bodyPr wrap="square" rtlCol="0">
              <a:spAutoFit/>
            </a:bodyPr>
            <a:lstStyle/>
            <a:p>
              <a:pPr algn="ctr"/>
              <a:r>
                <a:rPr lang="en-US" altLang="zh-CN" sz="2400" dirty="0" smtClean="0">
                  <a:solidFill>
                    <a:schemeClr val="bg1"/>
                  </a:solidFill>
                  <a:latin typeface="微软雅黑"/>
                  <a:ea typeface="微软雅黑"/>
                </a:rPr>
                <a:t>GBRT</a:t>
              </a:r>
              <a:endParaRPr lang="zh-CN" altLang="en-US" sz="2400" dirty="0">
                <a:solidFill>
                  <a:schemeClr val="bg1"/>
                </a:solidFill>
                <a:latin typeface="微软雅黑"/>
                <a:ea typeface="微软雅黑"/>
              </a:endParaRPr>
            </a:p>
          </p:txBody>
        </p:sp>
      </p:grpSp>
      <p:grpSp>
        <p:nvGrpSpPr>
          <p:cNvPr id="27" name="组合 26"/>
          <p:cNvGrpSpPr/>
          <p:nvPr/>
        </p:nvGrpSpPr>
        <p:grpSpPr>
          <a:xfrm>
            <a:off x="838320" y="2738186"/>
            <a:ext cx="3110376" cy="986052"/>
            <a:chOff x="355800" y="631238"/>
            <a:chExt cx="4000500" cy="4032735"/>
          </a:xfrm>
          <a:effectLst>
            <a:outerShdw blurRad="444500" dist="254000" dir="8100000" algn="tr" rotWithShape="0">
              <a:prstClr val="black">
                <a:alpha val="50000"/>
              </a:prstClr>
            </a:outerShdw>
          </a:effectLst>
        </p:grpSpPr>
        <p:sp>
          <p:nvSpPr>
            <p:cNvPr id="28" name="同心圆 27"/>
            <p:cNvSpPr/>
            <p:nvPr/>
          </p:nvSpPr>
          <p:spPr>
            <a:xfrm>
              <a:off x="355800" y="663474"/>
              <a:ext cx="4000500" cy="4000499"/>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a:endParaRPr>
            </a:p>
          </p:txBody>
        </p:sp>
        <p:sp>
          <p:nvSpPr>
            <p:cNvPr id="29" name="椭圆 28"/>
            <p:cNvSpPr/>
            <p:nvPr/>
          </p:nvSpPr>
          <p:spPr>
            <a:xfrm>
              <a:off x="430422" y="631238"/>
              <a:ext cx="3825874" cy="392856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0070C0"/>
                  </a:solidFill>
                  <a:latin typeface="微软雅黑"/>
                  <a:ea typeface="微软雅黑"/>
                </a:rPr>
                <a:t>Learning to rank</a:t>
              </a:r>
              <a:endParaRPr lang="zh-CN" altLang="en-US" sz="2400" dirty="0" smtClean="0">
                <a:solidFill>
                  <a:srgbClr val="0070C0"/>
                </a:solidFill>
                <a:latin typeface="微软雅黑"/>
                <a:ea typeface="微软雅黑"/>
              </a:endParaRPr>
            </a:p>
          </p:txBody>
        </p:sp>
      </p:grpSp>
      <p:grpSp>
        <p:nvGrpSpPr>
          <p:cNvPr id="37" name="组合 3"/>
          <p:cNvGrpSpPr/>
          <p:nvPr/>
        </p:nvGrpSpPr>
        <p:grpSpPr>
          <a:xfrm>
            <a:off x="3291743" y="4156054"/>
            <a:ext cx="1721274" cy="963685"/>
            <a:chOff x="2772566" y="4019588"/>
            <a:chExt cx="1028700" cy="963685"/>
          </a:xfrm>
        </p:grpSpPr>
        <p:sp>
          <p:nvSpPr>
            <p:cNvPr id="38" name="椭圆 37"/>
            <p:cNvSpPr/>
            <p:nvPr/>
          </p:nvSpPr>
          <p:spPr>
            <a:xfrm>
              <a:off x="2923396" y="4019588"/>
              <a:ext cx="727041" cy="72704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a:endParaRPr>
            </a:p>
          </p:txBody>
        </p:sp>
        <p:sp>
          <p:nvSpPr>
            <p:cNvPr id="39" name="TextBox 38"/>
            <p:cNvSpPr txBox="1"/>
            <p:nvPr/>
          </p:nvSpPr>
          <p:spPr>
            <a:xfrm>
              <a:off x="2772566" y="4152276"/>
              <a:ext cx="1028700" cy="830997"/>
            </a:xfrm>
            <a:prstGeom prst="rect">
              <a:avLst/>
            </a:prstGeom>
            <a:noFill/>
          </p:spPr>
          <p:txBody>
            <a:bodyPr wrap="square" rtlCol="0">
              <a:spAutoFit/>
            </a:bodyPr>
            <a:lstStyle/>
            <a:p>
              <a:pPr algn="ctr"/>
              <a:r>
                <a:rPr lang="en-US" altLang="zh-CN" sz="2400" dirty="0" err="1" smtClean="0">
                  <a:solidFill>
                    <a:schemeClr val="bg1"/>
                  </a:solidFill>
                  <a:latin typeface="微软雅黑"/>
                  <a:ea typeface="微软雅黑"/>
                </a:rPr>
                <a:t>listwise</a:t>
              </a:r>
              <a:endParaRPr lang="zh-CN" altLang="en-US" sz="2400" dirty="0">
                <a:solidFill>
                  <a:schemeClr val="bg1"/>
                </a:solidFill>
                <a:latin typeface="微软雅黑"/>
                <a:ea typeface="微软雅黑"/>
              </a:endParaRPr>
            </a:p>
          </p:txBody>
        </p:sp>
      </p:grpSp>
      <p:grpSp>
        <p:nvGrpSpPr>
          <p:cNvPr id="40" name="组合 3"/>
          <p:cNvGrpSpPr/>
          <p:nvPr/>
        </p:nvGrpSpPr>
        <p:grpSpPr>
          <a:xfrm>
            <a:off x="6350000" y="3849739"/>
            <a:ext cx="2923721" cy="727041"/>
            <a:chOff x="2772566" y="4019588"/>
            <a:chExt cx="1028700" cy="727041"/>
          </a:xfrm>
        </p:grpSpPr>
        <p:sp>
          <p:nvSpPr>
            <p:cNvPr id="41" name="椭圆 40"/>
            <p:cNvSpPr/>
            <p:nvPr/>
          </p:nvSpPr>
          <p:spPr>
            <a:xfrm>
              <a:off x="2923396" y="4019588"/>
              <a:ext cx="727041" cy="72704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微软雅黑"/>
              </a:endParaRPr>
            </a:p>
          </p:txBody>
        </p:sp>
        <p:sp>
          <p:nvSpPr>
            <p:cNvPr id="42" name="TextBox 38"/>
            <p:cNvSpPr txBox="1"/>
            <p:nvPr/>
          </p:nvSpPr>
          <p:spPr>
            <a:xfrm>
              <a:off x="2772566" y="4152276"/>
              <a:ext cx="1028700"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chemeClr val="bg1"/>
                  </a:solidFill>
                  <a:latin typeface="微软雅黑"/>
                  <a:ea typeface="微软雅黑"/>
                </a:rPr>
                <a:t>Lambda-mart</a:t>
              </a:r>
              <a:endParaRPr lang="zh-CN" altLang="en-US" sz="2400" dirty="0">
                <a:solidFill>
                  <a:schemeClr val="bg1"/>
                </a:solidFill>
                <a:latin typeface="微软雅黑"/>
                <a:ea typeface="微软雅黑"/>
              </a:endParaRPr>
            </a:p>
          </p:txBody>
        </p:sp>
      </p:grpSp>
      <p:sp>
        <p:nvSpPr>
          <p:cNvPr id="43" name="左箭头 42"/>
          <p:cNvSpPr/>
          <p:nvPr/>
        </p:nvSpPr>
        <p:spPr>
          <a:xfrm flipH="1">
            <a:off x="6350000" y="2860331"/>
            <a:ext cx="561797" cy="3320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左箭头 43"/>
          <p:cNvSpPr/>
          <p:nvPr/>
        </p:nvSpPr>
        <p:spPr>
          <a:xfrm flipH="1">
            <a:off x="6227169" y="4037051"/>
            <a:ext cx="524050" cy="3422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5" name="组合 2"/>
          <p:cNvGrpSpPr/>
          <p:nvPr/>
        </p:nvGrpSpPr>
        <p:grpSpPr>
          <a:xfrm>
            <a:off x="4760643" y="2608394"/>
            <a:ext cx="1547626" cy="1005865"/>
            <a:chOff x="2719496" y="2497084"/>
            <a:chExt cx="1028700" cy="1005865"/>
          </a:xfrm>
        </p:grpSpPr>
        <p:grpSp>
          <p:nvGrpSpPr>
            <p:cNvPr id="46" name="组合 30"/>
            <p:cNvGrpSpPr/>
            <p:nvPr/>
          </p:nvGrpSpPr>
          <p:grpSpPr>
            <a:xfrm>
              <a:off x="2828146" y="2497084"/>
              <a:ext cx="811400" cy="811400"/>
              <a:chOff x="304800" y="673100"/>
              <a:chExt cx="4000500" cy="4000500"/>
            </a:xfrm>
            <a:effectLst>
              <a:outerShdw blurRad="317500" dist="190500" dir="8100000" algn="tr" rotWithShape="0">
                <a:prstClr val="black">
                  <a:alpha val="50000"/>
                </a:prstClr>
              </a:outerShdw>
            </a:effectLst>
          </p:grpSpPr>
          <p:sp>
            <p:nvSpPr>
              <p:cNvPr id="48" name="同心圆 4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a:endParaRPr>
              </a:p>
            </p:txBody>
          </p:sp>
          <p:sp>
            <p:nvSpPr>
              <p:cNvPr id="49" name="椭圆 4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a:endParaRPr>
              </a:p>
            </p:txBody>
          </p:sp>
        </p:grpSp>
        <p:sp>
          <p:nvSpPr>
            <p:cNvPr id="47" name="TextBox 37"/>
            <p:cNvSpPr txBox="1"/>
            <p:nvPr/>
          </p:nvSpPr>
          <p:spPr>
            <a:xfrm>
              <a:off x="2719496" y="2671952"/>
              <a:ext cx="1028700" cy="830997"/>
            </a:xfrm>
            <a:prstGeom prst="rect">
              <a:avLst/>
            </a:prstGeom>
            <a:noFill/>
          </p:spPr>
          <p:txBody>
            <a:bodyPr wrap="square" rtlCol="0">
              <a:spAutoFit/>
            </a:bodyPr>
            <a:lstStyle/>
            <a:p>
              <a:pPr algn="ctr"/>
              <a:r>
                <a:rPr lang="en-US" altLang="zh-CN" sz="2400" dirty="0" smtClean="0">
                  <a:solidFill>
                    <a:srgbClr val="0070C0"/>
                  </a:solidFill>
                  <a:latin typeface="微软雅黑"/>
                  <a:ea typeface="微软雅黑"/>
                </a:rPr>
                <a:t>pairwise</a:t>
              </a:r>
              <a:endParaRPr lang="zh-CN" altLang="en-US" sz="2400" dirty="0">
                <a:solidFill>
                  <a:srgbClr val="0070C0"/>
                </a:solidFill>
                <a:latin typeface="微软雅黑"/>
                <a:ea typeface="微软雅黑"/>
              </a:endParaRPr>
            </a:p>
          </p:txBody>
        </p:sp>
      </p:grpSp>
      <p:grpSp>
        <p:nvGrpSpPr>
          <p:cNvPr id="50" name="组合 3"/>
          <p:cNvGrpSpPr/>
          <p:nvPr/>
        </p:nvGrpSpPr>
        <p:grpSpPr>
          <a:xfrm>
            <a:off x="4690164" y="3829474"/>
            <a:ext cx="1721274" cy="963685"/>
            <a:chOff x="2772566" y="4019588"/>
            <a:chExt cx="1028700" cy="963685"/>
          </a:xfrm>
        </p:grpSpPr>
        <p:sp>
          <p:nvSpPr>
            <p:cNvPr id="51" name="椭圆 50"/>
            <p:cNvSpPr/>
            <p:nvPr/>
          </p:nvSpPr>
          <p:spPr>
            <a:xfrm>
              <a:off x="2923396" y="4019588"/>
              <a:ext cx="727041" cy="72704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a:endParaRPr>
            </a:p>
          </p:txBody>
        </p:sp>
        <p:sp>
          <p:nvSpPr>
            <p:cNvPr id="52" name="TextBox 38"/>
            <p:cNvSpPr txBox="1"/>
            <p:nvPr/>
          </p:nvSpPr>
          <p:spPr>
            <a:xfrm>
              <a:off x="2772566" y="4152276"/>
              <a:ext cx="1028700" cy="830997"/>
            </a:xfrm>
            <a:prstGeom prst="rect">
              <a:avLst/>
            </a:prstGeom>
            <a:noFill/>
          </p:spPr>
          <p:txBody>
            <a:bodyPr wrap="square" rtlCol="0">
              <a:spAutoFit/>
            </a:bodyPr>
            <a:lstStyle/>
            <a:p>
              <a:pPr algn="ctr"/>
              <a:r>
                <a:rPr lang="en-US" altLang="zh-CN" sz="2400" dirty="0" err="1" smtClean="0">
                  <a:solidFill>
                    <a:schemeClr val="bg1"/>
                  </a:solidFill>
                  <a:latin typeface="微软雅黑"/>
                  <a:ea typeface="微软雅黑"/>
                </a:rPr>
                <a:t>listwise</a:t>
              </a:r>
              <a:endParaRPr lang="zh-CN" altLang="en-US" sz="2400" dirty="0">
                <a:solidFill>
                  <a:schemeClr val="bg1"/>
                </a:solidFill>
                <a:latin typeface="微软雅黑"/>
                <a:ea typeface="微软雅黑"/>
              </a:endParaRPr>
            </a:p>
          </p:txBody>
        </p:sp>
      </p:grpSp>
    </p:spTree>
    <p:extLst>
      <p:ext uri="{BB962C8B-B14F-4D97-AF65-F5344CB8AC3E}">
        <p14:creationId xmlns:p14="http://schemas.microsoft.com/office/powerpoint/2010/main" val="2994606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72213" y="1393343"/>
            <a:ext cx="2524983" cy="1131745"/>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a:endParaRPr>
            </a:p>
          </p:txBody>
        </p:sp>
        <p:sp>
          <p:nvSpPr>
            <p:cNvPr id="29" name="椭圆 2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0070C0"/>
                  </a:solidFill>
                  <a:latin typeface="微软雅黑"/>
                  <a:ea typeface="微软雅黑"/>
                </a:rPr>
                <a:t>特点与问题</a:t>
              </a:r>
            </a:p>
          </p:txBody>
        </p:sp>
      </p:grpSp>
      <p:sp>
        <p:nvSpPr>
          <p:cNvPr id="34" name="左大括号 33"/>
          <p:cNvSpPr/>
          <p:nvPr/>
        </p:nvSpPr>
        <p:spPr>
          <a:xfrm>
            <a:off x="2614905" y="1043410"/>
            <a:ext cx="370707" cy="1920426"/>
          </a:xfrm>
          <a:prstGeom prst="leftBrace">
            <a:avLst/>
          </a:prstGeom>
          <a:ln w="38100">
            <a:solidFill>
              <a:srgbClr val="0070C0"/>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a:endParaRPr>
          </a:p>
        </p:txBody>
      </p:sp>
      <p:grpSp>
        <p:nvGrpSpPr>
          <p:cNvPr id="2" name="组合 1"/>
          <p:cNvGrpSpPr/>
          <p:nvPr/>
        </p:nvGrpSpPr>
        <p:grpSpPr>
          <a:xfrm>
            <a:off x="3020846" y="744100"/>
            <a:ext cx="1028700" cy="615912"/>
            <a:chOff x="2717878" y="1163553"/>
            <a:chExt cx="1028700" cy="727041"/>
          </a:xfrm>
        </p:grpSpPr>
        <p:sp>
          <p:nvSpPr>
            <p:cNvPr id="30" name="椭圆 29"/>
            <p:cNvSpPr/>
            <p:nvPr/>
          </p:nvSpPr>
          <p:spPr>
            <a:xfrm>
              <a:off x="2868708" y="1163553"/>
              <a:ext cx="727041" cy="72704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a:endParaRPr>
            </a:p>
          </p:txBody>
        </p:sp>
        <p:sp>
          <p:nvSpPr>
            <p:cNvPr id="37" name="TextBox 36"/>
            <p:cNvSpPr txBox="1"/>
            <p:nvPr/>
          </p:nvSpPr>
          <p:spPr>
            <a:xfrm>
              <a:off x="2717878" y="1296241"/>
              <a:ext cx="1028700" cy="461665"/>
            </a:xfrm>
            <a:prstGeom prst="rect">
              <a:avLst/>
            </a:prstGeom>
            <a:noFill/>
          </p:spPr>
          <p:txBody>
            <a:bodyPr wrap="square" rtlCol="0">
              <a:spAutoFit/>
            </a:bodyPr>
            <a:lstStyle/>
            <a:p>
              <a:pPr algn="ctr"/>
              <a:r>
                <a:rPr lang="en-US" altLang="zh-CN" sz="2400" dirty="0" smtClean="0">
                  <a:solidFill>
                    <a:schemeClr val="bg1"/>
                  </a:solidFill>
                  <a:latin typeface="微软雅黑"/>
                  <a:ea typeface="微软雅黑"/>
                </a:rPr>
                <a:t>01</a:t>
              </a:r>
              <a:endParaRPr lang="zh-CN" altLang="en-US" sz="2400" dirty="0">
                <a:solidFill>
                  <a:schemeClr val="bg1"/>
                </a:solidFill>
                <a:latin typeface="微软雅黑"/>
                <a:ea typeface="微软雅黑"/>
              </a:endParaRPr>
            </a:p>
          </p:txBody>
        </p:sp>
      </p:grpSp>
      <p:grpSp>
        <p:nvGrpSpPr>
          <p:cNvPr id="3" name="组合 2"/>
          <p:cNvGrpSpPr/>
          <p:nvPr/>
        </p:nvGrpSpPr>
        <p:grpSpPr>
          <a:xfrm>
            <a:off x="3020518" y="1604869"/>
            <a:ext cx="1028699" cy="708695"/>
            <a:chOff x="2719496" y="2497084"/>
            <a:chExt cx="1028700" cy="811400"/>
          </a:xfrm>
        </p:grpSpPr>
        <p:grpSp>
          <p:nvGrpSpPr>
            <p:cNvPr id="31" name="组合 30"/>
            <p:cNvGrpSpPr/>
            <p:nvPr/>
          </p:nvGrpSpPr>
          <p:grpSpPr>
            <a:xfrm>
              <a:off x="2828146" y="2497084"/>
              <a:ext cx="811400" cy="811400"/>
              <a:chOff x="304800" y="673100"/>
              <a:chExt cx="4000500" cy="4000500"/>
            </a:xfrm>
            <a:effectLst>
              <a:outerShdw blurRad="317500" dist="1905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a:endParaRPr>
              </a:p>
            </p:txBody>
          </p:sp>
          <p:sp>
            <p:nvSpPr>
              <p:cNvPr id="33" name="椭圆 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a:endParaRPr>
              </a:p>
            </p:txBody>
          </p:sp>
        </p:grpSp>
        <p:sp>
          <p:nvSpPr>
            <p:cNvPr id="38" name="TextBox 37"/>
            <p:cNvSpPr txBox="1"/>
            <p:nvPr/>
          </p:nvSpPr>
          <p:spPr>
            <a:xfrm>
              <a:off x="2719496" y="2671952"/>
              <a:ext cx="1028700" cy="461665"/>
            </a:xfrm>
            <a:prstGeom prst="rect">
              <a:avLst/>
            </a:prstGeom>
            <a:noFill/>
          </p:spPr>
          <p:txBody>
            <a:bodyPr wrap="square" rtlCol="0">
              <a:spAutoFit/>
            </a:bodyPr>
            <a:lstStyle/>
            <a:p>
              <a:pPr algn="ctr"/>
              <a:r>
                <a:rPr lang="en-US" altLang="zh-CN" sz="2400" dirty="0" smtClean="0">
                  <a:solidFill>
                    <a:srgbClr val="0070C0"/>
                  </a:solidFill>
                  <a:latin typeface="微软雅黑"/>
                  <a:ea typeface="微软雅黑"/>
                </a:rPr>
                <a:t>02</a:t>
              </a:r>
              <a:endParaRPr lang="zh-CN" altLang="en-US" sz="2400" dirty="0">
                <a:solidFill>
                  <a:srgbClr val="0070C0"/>
                </a:solidFill>
                <a:latin typeface="微软雅黑"/>
                <a:ea typeface="微软雅黑"/>
              </a:endParaRPr>
            </a:p>
          </p:txBody>
        </p:sp>
      </p:grpSp>
      <p:grpSp>
        <p:nvGrpSpPr>
          <p:cNvPr id="4" name="组合 3"/>
          <p:cNvGrpSpPr/>
          <p:nvPr/>
        </p:nvGrpSpPr>
        <p:grpSpPr>
          <a:xfrm>
            <a:off x="3020518" y="2485048"/>
            <a:ext cx="1028700" cy="615912"/>
            <a:chOff x="2772566" y="4019588"/>
            <a:chExt cx="1028700" cy="727041"/>
          </a:xfrm>
        </p:grpSpPr>
        <p:sp>
          <p:nvSpPr>
            <p:cNvPr id="35" name="椭圆 34"/>
            <p:cNvSpPr/>
            <p:nvPr/>
          </p:nvSpPr>
          <p:spPr>
            <a:xfrm>
              <a:off x="2923396" y="4019588"/>
              <a:ext cx="727041" cy="72704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a:endParaRPr>
            </a:p>
          </p:txBody>
        </p:sp>
        <p:sp>
          <p:nvSpPr>
            <p:cNvPr id="39" name="TextBox 38"/>
            <p:cNvSpPr txBox="1"/>
            <p:nvPr/>
          </p:nvSpPr>
          <p:spPr>
            <a:xfrm>
              <a:off x="2772566" y="4152276"/>
              <a:ext cx="1028700" cy="461665"/>
            </a:xfrm>
            <a:prstGeom prst="rect">
              <a:avLst/>
            </a:prstGeom>
            <a:noFill/>
          </p:spPr>
          <p:txBody>
            <a:bodyPr wrap="square" rtlCol="0">
              <a:spAutoFit/>
            </a:bodyPr>
            <a:lstStyle/>
            <a:p>
              <a:pPr algn="ctr"/>
              <a:r>
                <a:rPr lang="en-US" altLang="zh-CN" sz="2400" dirty="0" smtClean="0">
                  <a:solidFill>
                    <a:schemeClr val="bg1"/>
                  </a:solidFill>
                  <a:latin typeface="微软雅黑"/>
                  <a:ea typeface="微软雅黑"/>
                </a:rPr>
                <a:t>03</a:t>
              </a:r>
              <a:endParaRPr lang="zh-CN" altLang="en-US" sz="2400" dirty="0">
                <a:solidFill>
                  <a:schemeClr val="bg1"/>
                </a:solidFill>
                <a:latin typeface="微软雅黑"/>
                <a:ea typeface="微软雅黑"/>
              </a:endParaRPr>
            </a:p>
          </p:txBody>
        </p:sp>
      </p:grpSp>
      <p:sp>
        <p:nvSpPr>
          <p:cNvPr id="40" name="TextBox 39"/>
          <p:cNvSpPr txBox="1"/>
          <p:nvPr/>
        </p:nvSpPr>
        <p:spPr>
          <a:xfrm>
            <a:off x="4200376" y="835105"/>
            <a:ext cx="4593555" cy="646331"/>
          </a:xfrm>
          <a:prstGeom prst="rect">
            <a:avLst/>
          </a:prstGeom>
          <a:noFill/>
        </p:spPr>
        <p:txBody>
          <a:bodyPr wrap="square" rtlCol="0">
            <a:spAutoFit/>
          </a:bodyPr>
          <a:lstStyle/>
          <a:p>
            <a:r>
              <a:rPr lang="zh-CN" altLang="en-US" dirty="0" smtClean="0">
                <a:ea typeface="微软雅黑"/>
              </a:rPr>
              <a:t>在数据预测过程中需要浏览所有回归树，可能有几千棵🌲🌲🌲</a:t>
            </a:r>
            <a:endParaRPr lang="zh-CN" altLang="en-US" dirty="0">
              <a:ea typeface="微软雅黑"/>
            </a:endParaRPr>
          </a:p>
        </p:txBody>
      </p:sp>
      <p:sp>
        <p:nvSpPr>
          <p:cNvPr id="41" name="TextBox 40"/>
          <p:cNvSpPr txBox="1"/>
          <p:nvPr/>
        </p:nvSpPr>
        <p:spPr>
          <a:xfrm>
            <a:off x="4049217" y="1593859"/>
            <a:ext cx="4046219" cy="646331"/>
          </a:xfrm>
          <a:prstGeom prst="rect">
            <a:avLst/>
          </a:prstGeom>
          <a:noFill/>
        </p:spPr>
        <p:txBody>
          <a:bodyPr wrap="square" rtlCol="0">
            <a:spAutoFit/>
          </a:bodyPr>
          <a:lstStyle/>
          <a:p>
            <a:r>
              <a:rPr lang="zh-CN" altLang="en-US" dirty="0" smtClean="0">
                <a:ea typeface="微软雅黑"/>
              </a:rPr>
              <a:t>由于用户查询需求和网络延迟，用于排序计算的时间非常少</a:t>
            </a:r>
            <a:endParaRPr lang="zh-CN" altLang="en-US" dirty="0">
              <a:ea typeface="微软雅黑"/>
            </a:endParaRPr>
          </a:p>
        </p:txBody>
      </p:sp>
      <p:sp>
        <p:nvSpPr>
          <p:cNvPr id="42" name="TextBox 41"/>
          <p:cNvSpPr txBox="1"/>
          <p:nvPr/>
        </p:nvSpPr>
        <p:spPr>
          <a:xfrm>
            <a:off x="4049218" y="2619205"/>
            <a:ext cx="4046219" cy="369332"/>
          </a:xfrm>
          <a:prstGeom prst="rect">
            <a:avLst/>
          </a:prstGeom>
          <a:noFill/>
        </p:spPr>
        <p:txBody>
          <a:bodyPr wrap="square" rtlCol="0">
            <a:spAutoFit/>
          </a:bodyPr>
          <a:lstStyle/>
          <a:p>
            <a:r>
              <a:rPr lang="zh-CN" altLang="en-US" dirty="0" smtClean="0">
                <a:ea typeface="微软雅黑"/>
              </a:rPr>
              <a:t>用户对于查询返回结果的要求比较高</a:t>
            </a:r>
            <a:endParaRPr lang="zh-CN" altLang="en-US" dirty="0">
              <a:ea typeface="微软雅黑"/>
            </a:endParaRPr>
          </a:p>
        </p:txBody>
      </p:sp>
      <p:sp>
        <p:nvSpPr>
          <p:cNvPr id="21" name="TextBox 43"/>
          <p:cNvSpPr>
            <a:spLocks noChangeArrowheads="1"/>
          </p:cNvSpPr>
          <p:nvPr/>
        </p:nvSpPr>
        <p:spPr bwMode="auto">
          <a:xfrm>
            <a:off x="3416300" y="1689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smtClean="0">
                <a:solidFill>
                  <a:schemeClr val="tx1">
                    <a:lumMod val="65000"/>
                    <a:lumOff val="35000"/>
                  </a:schemeClr>
                </a:solidFill>
                <a:latin typeface="微软雅黑"/>
                <a:ea typeface="微软雅黑"/>
              </a:rPr>
              <a:t>背景动机</a:t>
            </a:r>
            <a:endParaRPr lang="zh-CN" altLang="en-US" sz="2800" b="1" dirty="0">
              <a:solidFill>
                <a:schemeClr val="tx1">
                  <a:lumMod val="65000"/>
                  <a:lumOff val="35000"/>
                </a:schemeClr>
              </a:solidFill>
              <a:latin typeface="微软雅黑"/>
              <a:ea typeface="微软雅黑"/>
            </a:endParaRPr>
          </a:p>
        </p:txBody>
      </p:sp>
      <p:grpSp>
        <p:nvGrpSpPr>
          <p:cNvPr id="22" name="组合 2"/>
          <p:cNvGrpSpPr>
            <a:grpSpLocks/>
          </p:cNvGrpSpPr>
          <p:nvPr/>
        </p:nvGrpSpPr>
        <p:grpSpPr bwMode="auto">
          <a:xfrm>
            <a:off x="2770188" y="313214"/>
            <a:ext cx="3579812" cy="142875"/>
            <a:chOff x="0" y="0"/>
            <a:chExt cx="3580582" cy="158874"/>
          </a:xfrm>
        </p:grpSpPr>
        <p:grpSp>
          <p:nvGrpSpPr>
            <p:cNvPr id="23" name="组合 61"/>
            <p:cNvGrpSpPr>
              <a:grpSpLocks/>
            </p:cNvGrpSpPr>
            <p:nvPr/>
          </p:nvGrpSpPr>
          <p:grpSpPr bwMode="auto">
            <a:xfrm>
              <a:off x="0" y="0"/>
              <a:ext cx="792088" cy="158874"/>
              <a:chOff x="0" y="0"/>
              <a:chExt cx="792088" cy="158874"/>
            </a:xfrm>
          </p:grpSpPr>
          <p:sp>
            <p:nvSpPr>
              <p:cNvPr id="44"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 name="组合 62"/>
            <p:cNvGrpSpPr>
              <a:grpSpLocks/>
            </p:cNvGrpSpPr>
            <p:nvPr/>
          </p:nvGrpSpPr>
          <p:grpSpPr bwMode="auto">
            <a:xfrm rot="10800000">
              <a:off x="2788494" y="0"/>
              <a:ext cx="792088" cy="158874"/>
              <a:chOff x="0" y="0"/>
              <a:chExt cx="792088" cy="158874"/>
            </a:xfrm>
          </p:grpSpPr>
          <p:sp>
            <p:nvSpPr>
              <p:cNvPr id="25"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 name="文本框 4"/>
          <p:cNvSpPr txBox="1"/>
          <p:nvPr/>
        </p:nvSpPr>
        <p:spPr>
          <a:xfrm>
            <a:off x="736600" y="4238729"/>
            <a:ext cx="7581900" cy="830997"/>
          </a:xfrm>
          <a:prstGeom prst="rect">
            <a:avLst/>
          </a:prstGeom>
          <a:noFill/>
        </p:spPr>
        <p:txBody>
          <a:bodyPr wrap="square" rtlCol="0">
            <a:spAutoFit/>
          </a:bodyPr>
          <a:lstStyle/>
          <a:p>
            <a:r>
              <a:rPr kumimoji="1" lang="zh-CN" altLang="en-US" sz="2400" dirty="0" smtClean="0">
                <a:solidFill>
                  <a:srgbClr val="FF0000"/>
                </a:solidFill>
                <a:latin typeface="STXinwei" charset="-122"/>
                <a:ea typeface="STXinwei" charset="-122"/>
                <a:cs typeface="STXinwei" charset="-122"/>
              </a:rPr>
              <a:t>        在不降低排序质量的前提下，</a:t>
            </a:r>
            <a:endParaRPr kumimoji="1" lang="en-US" altLang="zh-CN" sz="2400" dirty="0" smtClean="0">
              <a:solidFill>
                <a:srgbClr val="FF0000"/>
              </a:solidFill>
              <a:latin typeface="STXinwei" charset="-122"/>
              <a:ea typeface="STXinwei" charset="-122"/>
              <a:cs typeface="STXinwei" charset="-122"/>
            </a:endParaRPr>
          </a:p>
          <a:p>
            <a:r>
              <a:rPr kumimoji="1" lang="zh-CN" altLang="en-US" sz="2400" dirty="0" smtClean="0">
                <a:solidFill>
                  <a:srgbClr val="FF0000"/>
                </a:solidFill>
                <a:latin typeface="STXinwei" charset="-122"/>
                <a:ea typeface="STXinwei" charset="-122"/>
                <a:cs typeface="STXinwei" charset="-122"/>
              </a:rPr>
              <a:t>减少文档相关顺序预测时间非常重要，亟待解决！！！</a:t>
            </a:r>
            <a:endParaRPr kumimoji="1" lang="zh-CN" altLang="en-US" sz="2400" dirty="0">
              <a:solidFill>
                <a:srgbClr val="FF0000"/>
              </a:solidFill>
              <a:latin typeface="STXinwei" charset="-122"/>
              <a:ea typeface="STXinwei" charset="-122"/>
              <a:cs typeface="STXinwei" charset="-122"/>
            </a:endParaRPr>
          </a:p>
        </p:txBody>
      </p:sp>
      <p:sp>
        <p:nvSpPr>
          <p:cNvPr id="36" name="左箭头 35"/>
          <p:cNvSpPr/>
          <p:nvPr/>
        </p:nvSpPr>
        <p:spPr>
          <a:xfrm rot="5400000" flipH="1">
            <a:off x="3628793" y="3624428"/>
            <a:ext cx="811161" cy="3320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08369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3"/>
          <p:cNvSpPr>
            <a:spLocks noChangeArrowheads="1"/>
          </p:cNvSpPr>
          <p:nvPr/>
        </p:nvSpPr>
        <p:spPr bwMode="auto">
          <a:xfrm>
            <a:off x="3416300" y="1689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smtClean="0">
                <a:solidFill>
                  <a:schemeClr val="tx1">
                    <a:lumMod val="65000"/>
                    <a:lumOff val="35000"/>
                  </a:schemeClr>
                </a:solidFill>
                <a:latin typeface="微软雅黑"/>
                <a:ea typeface="微软雅黑"/>
              </a:rPr>
              <a:t>背景动机</a:t>
            </a:r>
            <a:endParaRPr lang="zh-CN" altLang="en-US" sz="2800" b="1" dirty="0">
              <a:solidFill>
                <a:schemeClr val="tx1">
                  <a:lumMod val="65000"/>
                  <a:lumOff val="35000"/>
                </a:schemeClr>
              </a:solidFill>
              <a:latin typeface="微软雅黑"/>
              <a:ea typeface="微软雅黑"/>
            </a:endParaRPr>
          </a:p>
        </p:txBody>
      </p:sp>
      <p:grpSp>
        <p:nvGrpSpPr>
          <p:cNvPr id="5" name="组合 2"/>
          <p:cNvGrpSpPr>
            <a:grpSpLocks/>
          </p:cNvGrpSpPr>
          <p:nvPr/>
        </p:nvGrpSpPr>
        <p:grpSpPr bwMode="auto">
          <a:xfrm>
            <a:off x="2770188" y="313214"/>
            <a:ext cx="3579812" cy="142875"/>
            <a:chOff x="0" y="0"/>
            <a:chExt cx="3580582" cy="158874"/>
          </a:xfrm>
        </p:grpSpPr>
        <p:grpSp>
          <p:nvGrpSpPr>
            <p:cNvPr id="6" name="组合 61"/>
            <p:cNvGrpSpPr>
              <a:grpSpLocks/>
            </p:cNvGrpSpPr>
            <p:nvPr/>
          </p:nvGrpSpPr>
          <p:grpSpPr bwMode="auto">
            <a:xfrm>
              <a:off x="0" y="0"/>
              <a:ext cx="792088" cy="158874"/>
              <a:chOff x="0" y="0"/>
              <a:chExt cx="792088" cy="158874"/>
            </a:xfrm>
          </p:grpSpPr>
          <p:sp>
            <p:nvSpPr>
              <p:cNvPr id="11"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组合 62"/>
            <p:cNvGrpSpPr>
              <a:grpSpLocks/>
            </p:cNvGrpSpPr>
            <p:nvPr/>
          </p:nvGrpSpPr>
          <p:grpSpPr bwMode="auto">
            <a:xfrm rot="10800000">
              <a:off x="2788494" y="0"/>
              <a:ext cx="792088" cy="158874"/>
              <a:chOff x="0" y="0"/>
              <a:chExt cx="792088" cy="158874"/>
            </a:xfrm>
          </p:grpSpPr>
          <p:sp>
            <p:nvSpPr>
              <p:cNvPr id="8"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4" name="文本框 13"/>
          <p:cNvSpPr txBox="1"/>
          <p:nvPr/>
        </p:nvSpPr>
        <p:spPr>
          <a:xfrm>
            <a:off x="1060450" y="1498600"/>
            <a:ext cx="7023100" cy="1477328"/>
          </a:xfrm>
          <a:prstGeom prst="rect">
            <a:avLst/>
          </a:prstGeom>
          <a:noFill/>
        </p:spPr>
        <p:txBody>
          <a:bodyPr wrap="square" rtlCol="0">
            <a:spAutoFit/>
          </a:bodyPr>
          <a:lstStyle/>
          <a:p>
            <a:r>
              <a:rPr kumimoji="1" lang="zh-CN" altLang="en-US" dirty="0" smtClean="0"/>
              <a:t>本文的算法减少了在回归树集合上做数据预测所用的时间。使用的领域不限于文档相关度排序，在任何一个森林的分类或者回归模型都可以使用。</a:t>
            </a:r>
            <a:endParaRPr kumimoji="1" lang="en-US" altLang="zh-CN" dirty="0" smtClean="0"/>
          </a:p>
          <a:p>
            <a:r>
              <a:rPr kumimoji="1" lang="zh-CN" altLang="en-US" dirty="0" smtClean="0"/>
              <a:t>经过实验，这个算法在信息检索领域文档相关度值的预测上相对于原来的方法加速了</a:t>
            </a:r>
            <a:r>
              <a:rPr kumimoji="1" lang="en-US" altLang="zh-CN" dirty="0" smtClean="0"/>
              <a:t>2-6.5</a:t>
            </a:r>
            <a:r>
              <a:rPr kumimoji="1" lang="zh-CN" altLang="en-US" dirty="0" smtClean="0"/>
              <a:t>倍</a:t>
            </a:r>
            <a:r>
              <a:rPr kumimoji="1" lang="zh-CN" altLang="en-US" dirty="0"/>
              <a:t>。</a:t>
            </a:r>
          </a:p>
        </p:txBody>
      </p:sp>
    </p:spTree>
    <p:extLst>
      <p:ext uri="{BB962C8B-B14F-4D97-AF65-F5344CB8AC3E}">
        <p14:creationId xmlns:p14="http://schemas.microsoft.com/office/powerpoint/2010/main" val="249972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3"/>
          <p:cNvSpPr>
            <a:spLocks noChangeArrowheads="1"/>
          </p:cNvSpPr>
          <p:nvPr/>
        </p:nvSpPr>
        <p:spPr bwMode="auto">
          <a:xfrm>
            <a:off x="3416300" y="1689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smtClean="0">
                <a:solidFill>
                  <a:schemeClr val="tx1">
                    <a:lumMod val="65000"/>
                    <a:lumOff val="35000"/>
                  </a:schemeClr>
                </a:solidFill>
                <a:latin typeface="微软雅黑"/>
                <a:ea typeface="微软雅黑"/>
              </a:rPr>
              <a:t>相关工作</a:t>
            </a:r>
            <a:endParaRPr lang="zh-CN" altLang="en-US" sz="2800" b="1" dirty="0">
              <a:solidFill>
                <a:schemeClr val="tx1">
                  <a:lumMod val="65000"/>
                  <a:lumOff val="35000"/>
                </a:schemeClr>
              </a:solidFill>
              <a:latin typeface="微软雅黑"/>
              <a:ea typeface="微软雅黑"/>
            </a:endParaRPr>
          </a:p>
        </p:txBody>
      </p:sp>
      <p:grpSp>
        <p:nvGrpSpPr>
          <p:cNvPr id="5" name="组合 2"/>
          <p:cNvGrpSpPr>
            <a:grpSpLocks/>
          </p:cNvGrpSpPr>
          <p:nvPr/>
        </p:nvGrpSpPr>
        <p:grpSpPr bwMode="auto">
          <a:xfrm>
            <a:off x="2770188" y="313214"/>
            <a:ext cx="3579812" cy="142875"/>
            <a:chOff x="0" y="0"/>
            <a:chExt cx="3580582" cy="158874"/>
          </a:xfrm>
        </p:grpSpPr>
        <p:grpSp>
          <p:nvGrpSpPr>
            <p:cNvPr id="6" name="组合 61"/>
            <p:cNvGrpSpPr>
              <a:grpSpLocks/>
            </p:cNvGrpSpPr>
            <p:nvPr/>
          </p:nvGrpSpPr>
          <p:grpSpPr bwMode="auto">
            <a:xfrm>
              <a:off x="0" y="0"/>
              <a:ext cx="792088" cy="158874"/>
              <a:chOff x="0" y="0"/>
              <a:chExt cx="792088" cy="158874"/>
            </a:xfrm>
          </p:grpSpPr>
          <p:sp>
            <p:nvSpPr>
              <p:cNvPr id="11"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组合 62"/>
            <p:cNvGrpSpPr>
              <a:grpSpLocks/>
            </p:cNvGrpSpPr>
            <p:nvPr/>
          </p:nvGrpSpPr>
          <p:grpSpPr bwMode="auto">
            <a:xfrm rot="10800000">
              <a:off x="2788494" y="0"/>
              <a:ext cx="792088" cy="158874"/>
              <a:chOff x="0" y="0"/>
              <a:chExt cx="792088" cy="158874"/>
            </a:xfrm>
          </p:grpSpPr>
          <p:sp>
            <p:nvSpPr>
              <p:cNvPr id="8"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932" y="855944"/>
            <a:ext cx="3901462" cy="2346213"/>
          </a:xfrm>
          <a:prstGeom prst="rect">
            <a:avLst/>
          </a:prstGeom>
        </p:spPr>
      </p:pic>
      <p:sp>
        <p:nvSpPr>
          <p:cNvPr id="19" name="文本框 18"/>
          <p:cNvSpPr txBox="1"/>
          <p:nvPr/>
        </p:nvSpPr>
        <p:spPr>
          <a:xfrm>
            <a:off x="5471604" y="867033"/>
            <a:ext cx="2527300" cy="369332"/>
          </a:xfrm>
          <a:prstGeom prst="rect">
            <a:avLst/>
          </a:prstGeom>
          <a:noFill/>
        </p:spPr>
        <p:txBody>
          <a:bodyPr wrap="square" rtlCol="0">
            <a:spAutoFit/>
          </a:bodyPr>
          <a:lstStyle/>
          <a:p>
            <a:r>
              <a:rPr kumimoji="1" lang="zh-CN" altLang="en-US" dirty="0" smtClean="0"/>
              <a:t>预测模型其中的一颗树</a:t>
            </a:r>
            <a:endParaRPr kumimoji="1" lang="zh-CN" altLang="en-US" dirty="0"/>
          </a:p>
        </p:txBody>
      </p:sp>
      <p:sp>
        <p:nvSpPr>
          <p:cNvPr id="23" name="左箭头 22"/>
          <p:cNvSpPr/>
          <p:nvPr/>
        </p:nvSpPr>
        <p:spPr>
          <a:xfrm rot="10800000" flipH="1">
            <a:off x="4694814" y="855944"/>
            <a:ext cx="554543" cy="332004"/>
          </a:xfrm>
          <a:prstGeom prst="leftArrow">
            <a:avLst>
              <a:gd name="adj1" fmla="val 5315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4608007" y="1236365"/>
            <a:ext cx="4360322" cy="369332"/>
          </a:xfrm>
          <a:prstGeom prst="rect">
            <a:avLst/>
          </a:prstGeom>
          <a:noFill/>
        </p:spPr>
        <p:txBody>
          <a:bodyPr wrap="square" rtlCol="0">
            <a:spAutoFit/>
          </a:bodyPr>
          <a:lstStyle/>
          <a:p>
            <a:r>
              <a:rPr kumimoji="1" lang="en-US" altLang="zh-CN" dirty="0" smtClean="0"/>
              <a:t>Query-document</a:t>
            </a:r>
            <a:r>
              <a:rPr kumimoji="1" lang="zh-CN" altLang="en-US" dirty="0" smtClean="0"/>
              <a:t> </a:t>
            </a:r>
            <a:r>
              <a:rPr kumimoji="1" lang="en-US" altLang="zh-CN" dirty="0" smtClean="0"/>
              <a:t>pair(</a:t>
            </a:r>
            <a:r>
              <a:rPr kumimoji="1" lang="en-US" altLang="zh-CN" dirty="0" err="1" smtClean="0"/>
              <a:t>q,di</a:t>
            </a:r>
            <a:r>
              <a:rPr kumimoji="1" lang="en-US" altLang="zh-CN" dirty="0" smtClean="0"/>
              <a:t>)</a:t>
            </a:r>
            <a:r>
              <a:rPr kumimoji="1" lang="zh-CN" altLang="en-US" dirty="0" smtClean="0"/>
              <a:t>用             表示，</a:t>
            </a:r>
            <a:endParaRPr kumimoji="1" lang="zh-CN" altLang="en-US" dirty="0"/>
          </a:p>
        </p:txBody>
      </p:sp>
      <p:pic>
        <p:nvPicPr>
          <p:cNvPr id="15" name="图片 14"/>
          <p:cNvPicPr>
            <a:picLocks noChangeAspect="1"/>
          </p:cNvPicPr>
          <p:nvPr/>
        </p:nvPicPr>
        <p:blipFill>
          <a:blip r:embed="rId4"/>
          <a:stretch>
            <a:fillRect/>
          </a:stretch>
        </p:blipFill>
        <p:spPr>
          <a:xfrm>
            <a:off x="7414668" y="1229243"/>
            <a:ext cx="723978" cy="301658"/>
          </a:xfrm>
          <a:prstGeom prst="rect">
            <a:avLst/>
          </a:prstGeom>
        </p:spPr>
      </p:pic>
      <p:sp>
        <p:nvSpPr>
          <p:cNvPr id="24" name="文本框 23"/>
          <p:cNvSpPr txBox="1"/>
          <p:nvPr/>
        </p:nvSpPr>
        <p:spPr>
          <a:xfrm>
            <a:off x="4455640" y="1538023"/>
            <a:ext cx="4535993" cy="2031325"/>
          </a:xfrm>
          <a:prstGeom prst="rect">
            <a:avLst/>
          </a:prstGeom>
          <a:noFill/>
        </p:spPr>
        <p:txBody>
          <a:bodyPr wrap="square" rtlCol="0">
            <a:spAutoFit/>
          </a:bodyPr>
          <a:lstStyle/>
          <a:p>
            <a:pPr marL="285750" indent="-285750">
              <a:buFont typeface="Wingdings" charset="2"/>
              <a:buChar char="Ø"/>
            </a:pPr>
            <a:r>
              <a:rPr kumimoji="1" lang="en-US" altLang="zh-CN" dirty="0"/>
              <a:t>F</a:t>
            </a:r>
            <a:r>
              <a:rPr kumimoji="1" lang="zh-CN" altLang="en-US" dirty="0"/>
              <a:t>指特征</a:t>
            </a:r>
            <a:r>
              <a:rPr kumimoji="1" lang="zh-CN" altLang="en-US" dirty="0" smtClean="0"/>
              <a:t>集合</a:t>
            </a:r>
            <a:endParaRPr kumimoji="1" lang="en-US" altLang="zh-CN" dirty="0" smtClean="0"/>
          </a:p>
          <a:p>
            <a:pPr marL="285750" indent="-285750">
              <a:buFont typeface="Wingdings" charset="2"/>
              <a:buChar char="Ø"/>
            </a:pPr>
            <a:r>
              <a:rPr kumimoji="1" lang="zh-CN" altLang="en-US" dirty="0" smtClean="0"/>
              <a:t>用</a:t>
            </a:r>
            <a:r>
              <a:rPr kumimoji="1" lang="en-US" altLang="zh-CN" dirty="0" smtClean="0"/>
              <a:t>TS={T0,T1</a:t>
            </a:r>
            <a:r>
              <a:rPr kumimoji="1" lang="is-IS" altLang="zh-CN" dirty="0" smtClean="0"/>
              <a:t>……</a:t>
            </a:r>
            <a:r>
              <a:rPr kumimoji="1" lang="en-US" altLang="zh-CN" dirty="0" smtClean="0"/>
              <a:t>}</a:t>
            </a:r>
            <a:r>
              <a:rPr kumimoji="1" lang="zh-CN" altLang="en-US" dirty="0" smtClean="0"/>
              <a:t>表示</a:t>
            </a:r>
            <a:r>
              <a:rPr kumimoji="1" lang="zh-CN" altLang="en-US" dirty="0"/>
              <a:t>排序模型即回归</a:t>
            </a:r>
            <a:r>
              <a:rPr kumimoji="1" lang="zh-CN" altLang="en-US" dirty="0" smtClean="0"/>
              <a:t>树集</a:t>
            </a:r>
            <a:endParaRPr kumimoji="1" lang="en-US" altLang="zh-CN" dirty="0" smtClean="0"/>
          </a:p>
          <a:p>
            <a:pPr marL="285750" indent="-285750">
              <a:buFont typeface="Wingdings" charset="2"/>
              <a:buChar char="Ø"/>
            </a:pPr>
            <a:r>
              <a:rPr kumimoji="1" lang="en-US" altLang="zh-CN" dirty="0" smtClean="0"/>
              <a:t>T(N,L</a:t>
            </a:r>
            <a:r>
              <a:rPr kumimoji="1" lang="en-US" altLang="zh-CN" dirty="0"/>
              <a:t>)</a:t>
            </a:r>
            <a:r>
              <a:rPr kumimoji="1" lang="zh-CN" altLang="en-US" dirty="0"/>
              <a:t>表示一棵回归</a:t>
            </a:r>
            <a:r>
              <a:rPr kumimoji="1" lang="zh-CN" altLang="en-US" dirty="0" smtClean="0"/>
              <a:t>树</a:t>
            </a:r>
            <a:endParaRPr kumimoji="1" lang="en-US" altLang="zh-CN" dirty="0"/>
          </a:p>
          <a:p>
            <a:pPr marL="285750" indent="-285750">
              <a:buFont typeface="Wingdings" charset="2"/>
              <a:buChar char="Ø"/>
            </a:pPr>
            <a:r>
              <a:rPr kumimoji="1" lang="en-US" altLang="zh-CN" dirty="0" smtClean="0"/>
              <a:t>N</a:t>
            </a:r>
            <a:r>
              <a:rPr kumimoji="1" lang="zh-CN" altLang="en-US" dirty="0"/>
              <a:t>指内部节点，</a:t>
            </a:r>
            <a:r>
              <a:rPr kumimoji="1" lang="en-US" altLang="zh-CN" dirty="0"/>
              <a:t>L</a:t>
            </a:r>
            <a:r>
              <a:rPr kumimoji="1" lang="zh-CN" altLang="en-US" dirty="0"/>
              <a:t>指叶子节点</a:t>
            </a:r>
            <a:r>
              <a:rPr kumimoji="1" lang="en-US" altLang="zh-CN" dirty="0" smtClean="0"/>
              <a:t>.</a:t>
            </a:r>
          </a:p>
          <a:p>
            <a:pPr marL="285750" indent="-285750">
              <a:buFont typeface="Wingdings" charset="2"/>
              <a:buChar char="Ø"/>
            </a:pPr>
            <a:r>
              <a:rPr kumimoji="1" lang="zh-CN" altLang="en-US" dirty="0"/>
              <a:t> </a:t>
            </a:r>
            <a:r>
              <a:rPr kumimoji="1" lang="zh-CN" altLang="en-US" dirty="0" smtClean="0"/>
              <a:t>        存储</a:t>
            </a:r>
            <a:r>
              <a:rPr kumimoji="1" lang="zh-CN" altLang="en-US" dirty="0"/>
              <a:t>了该叶子节点上的预测值。</a:t>
            </a:r>
            <a:endParaRPr kumimoji="1" lang="en-US" altLang="zh-CN" dirty="0" smtClean="0"/>
          </a:p>
          <a:p>
            <a:pPr marL="285750" indent="-285750">
              <a:buFont typeface="Wingdings" charset="2"/>
              <a:buChar char="Ø"/>
            </a:pPr>
            <a:r>
              <a:rPr kumimoji="1" lang="en-US" altLang="zh-CN" dirty="0" err="1" smtClean="0"/>
              <a:t>W</a:t>
            </a:r>
            <a:r>
              <a:rPr kumimoji="1" lang="en-US" altLang="zh-CN" baseline="-25000" dirty="0" err="1" smtClean="0"/>
              <a:t>h</a:t>
            </a:r>
            <a:r>
              <a:rPr kumimoji="1" lang="zh-CN" altLang="en-US" dirty="0" smtClean="0"/>
              <a:t>表示第</a:t>
            </a:r>
            <a:r>
              <a:rPr kumimoji="1" lang="en-US" altLang="zh-CN" dirty="0" smtClean="0"/>
              <a:t>h</a:t>
            </a:r>
            <a:r>
              <a:rPr kumimoji="1" lang="zh-CN" altLang="en-US" dirty="0" smtClean="0"/>
              <a:t>棵树的权重</a:t>
            </a:r>
            <a:endParaRPr kumimoji="1" lang="en-US" altLang="zh-CN" dirty="0"/>
          </a:p>
          <a:p>
            <a:endParaRPr kumimoji="1" lang="zh-CN" altLang="en-US" dirty="0"/>
          </a:p>
        </p:txBody>
      </p:sp>
      <p:sp>
        <p:nvSpPr>
          <p:cNvPr id="25" name="文本框 24"/>
          <p:cNvSpPr txBox="1"/>
          <p:nvPr/>
        </p:nvSpPr>
        <p:spPr>
          <a:xfrm>
            <a:off x="179966" y="3250573"/>
            <a:ext cx="8811667" cy="1200329"/>
          </a:xfrm>
          <a:prstGeom prst="rect">
            <a:avLst/>
          </a:prstGeom>
          <a:noFill/>
        </p:spPr>
        <p:txBody>
          <a:bodyPr wrap="square" rtlCol="0">
            <a:spAutoFit/>
          </a:bodyPr>
          <a:lstStyle/>
          <a:p>
            <a:pPr marL="285750" indent="-285750">
              <a:buFont typeface="Wingdings" charset="2"/>
              <a:buChar char="Ø"/>
            </a:pPr>
            <a:r>
              <a:rPr kumimoji="1" lang="zh-CN" altLang="en-US" dirty="0" smtClean="0"/>
              <a:t>如图，</a:t>
            </a:r>
            <a:r>
              <a:rPr kumimoji="1" lang="zh-CN" altLang="en-US" dirty="0"/>
              <a:t>每个内部节点为一个</a:t>
            </a:r>
            <a:r>
              <a:rPr kumimoji="1" lang="en-US" altLang="zh-CN" dirty="0"/>
              <a:t>X[</a:t>
            </a:r>
            <a:r>
              <a:rPr kumimoji="1" lang="en-US" altLang="zh-CN" dirty="0" err="1"/>
              <a:t>i</a:t>
            </a:r>
            <a:r>
              <a:rPr kumimoji="1" lang="en-US" altLang="zh-CN" dirty="0"/>
              <a:t>]&lt;=r</a:t>
            </a:r>
            <a:r>
              <a:rPr kumimoji="1" lang="zh-CN" altLang="en-US" dirty="0"/>
              <a:t>的形式</a:t>
            </a:r>
            <a:r>
              <a:rPr kumimoji="1" lang="zh-CN" altLang="en-US" dirty="0" smtClean="0"/>
              <a:t>，</a:t>
            </a:r>
            <a:r>
              <a:rPr kumimoji="1" lang="en-US" altLang="zh-CN" dirty="0" err="1" smtClean="0"/>
              <a:t>i</a:t>
            </a:r>
            <a:r>
              <a:rPr kumimoji="1" lang="zh-CN" altLang="en-US" dirty="0"/>
              <a:t>指第</a:t>
            </a:r>
            <a:r>
              <a:rPr kumimoji="1" lang="en-US" altLang="zh-CN" dirty="0" err="1"/>
              <a:t>i</a:t>
            </a:r>
            <a:r>
              <a:rPr kumimoji="1" lang="zh-CN" altLang="en-US" dirty="0"/>
              <a:t>个特征，</a:t>
            </a:r>
            <a:r>
              <a:rPr kumimoji="1" lang="en-US" altLang="zh-CN" dirty="0"/>
              <a:t>r</a:t>
            </a:r>
            <a:r>
              <a:rPr kumimoji="1" lang="zh-CN" altLang="en-US" dirty="0"/>
              <a:t>指该特征上的</a:t>
            </a:r>
            <a:r>
              <a:rPr kumimoji="1" lang="zh-CN" altLang="en-US" dirty="0" smtClean="0"/>
              <a:t>阈值</a:t>
            </a:r>
            <a:endParaRPr kumimoji="1" lang="en-US" altLang="zh-CN" dirty="0" smtClean="0"/>
          </a:p>
          <a:p>
            <a:pPr marL="285750" indent="-285750">
              <a:buFont typeface="Wingdings" charset="2"/>
              <a:buChar char="Ø"/>
            </a:pPr>
            <a:r>
              <a:rPr kumimoji="1" lang="zh-CN" altLang="en-US" dirty="0" smtClean="0"/>
              <a:t>若数据不满足该节点条件，节点为该数据的</a:t>
            </a:r>
            <a:r>
              <a:rPr kumimoji="1" lang="en-US" altLang="zh-CN" dirty="0" smtClean="0"/>
              <a:t>false</a:t>
            </a:r>
            <a:r>
              <a:rPr kumimoji="1" lang="zh-CN" altLang="en-US" dirty="0" smtClean="0"/>
              <a:t> </a:t>
            </a:r>
            <a:r>
              <a:rPr kumimoji="1" lang="en-US" altLang="zh-CN" dirty="0" smtClean="0"/>
              <a:t>node</a:t>
            </a:r>
            <a:r>
              <a:rPr kumimoji="1" lang="zh-CN" altLang="en-US" dirty="0" smtClean="0"/>
              <a:t>，</a:t>
            </a:r>
            <a:r>
              <a:rPr kumimoji="1" lang="zh-CN" altLang="en-US" dirty="0"/>
              <a:t>走右边的分支</a:t>
            </a:r>
            <a:r>
              <a:rPr kumimoji="1" lang="zh-CN" altLang="en-US" dirty="0" smtClean="0"/>
              <a:t>，否则为</a:t>
            </a:r>
            <a:r>
              <a:rPr kumimoji="1" lang="en-US" altLang="zh-CN" dirty="0" smtClean="0"/>
              <a:t>true</a:t>
            </a:r>
            <a:r>
              <a:rPr kumimoji="1" lang="zh-CN" altLang="en-US" dirty="0" smtClean="0"/>
              <a:t> </a:t>
            </a:r>
            <a:r>
              <a:rPr kumimoji="1" lang="en-US" altLang="zh-CN" dirty="0" smtClean="0"/>
              <a:t>node</a:t>
            </a:r>
            <a:r>
              <a:rPr kumimoji="1" lang="zh-CN" altLang="en-US" dirty="0" smtClean="0"/>
              <a:t>。走左边的分支。</a:t>
            </a:r>
            <a:r>
              <a:rPr kumimoji="1" lang="en-US" altLang="zh-CN" dirty="0" smtClean="0"/>
              <a:t>X</a:t>
            </a:r>
            <a:r>
              <a:rPr kumimoji="1" lang="zh-CN" altLang="en-US" dirty="0" smtClean="0"/>
              <a:t>最后到达的叶子节点记为</a:t>
            </a:r>
            <a:r>
              <a:rPr kumimoji="1" lang="en-US" altLang="zh-CN" dirty="0" smtClean="0"/>
              <a:t>e(x)</a:t>
            </a:r>
          </a:p>
          <a:p>
            <a:endParaRPr kumimoji="1" lang="zh-CN" altLang="en-US" dirty="0"/>
          </a:p>
        </p:txBody>
      </p:sp>
      <p:pic>
        <p:nvPicPr>
          <p:cNvPr id="27" name="图片 26"/>
          <p:cNvPicPr>
            <a:picLocks noChangeAspect="1"/>
          </p:cNvPicPr>
          <p:nvPr/>
        </p:nvPicPr>
        <p:blipFill>
          <a:blip r:embed="rId5"/>
          <a:stretch>
            <a:fillRect/>
          </a:stretch>
        </p:blipFill>
        <p:spPr>
          <a:xfrm>
            <a:off x="4737171" y="2692185"/>
            <a:ext cx="596826" cy="279187"/>
          </a:xfrm>
          <a:prstGeom prst="rect">
            <a:avLst/>
          </a:prstGeom>
        </p:spPr>
      </p:pic>
      <p:pic>
        <p:nvPicPr>
          <p:cNvPr id="28" name="图片 27"/>
          <p:cNvPicPr>
            <a:picLocks noChangeAspect="1"/>
          </p:cNvPicPr>
          <p:nvPr/>
        </p:nvPicPr>
        <p:blipFill>
          <a:blip r:embed="rId6"/>
          <a:stretch>
            <a:fillRect/>
          </a:stretch>
        </p:blipFill>
        <p:spPr>
          <a:xfrm>
            <a:off x="2286597" y="4143901"/>
            <a:ext cx="3490440" cy="908826"/>
          </a:xfrm>
          <a:prstGeom prst="rect">
            <a:avLst/>
          </a:prstGeom>
        </p:spPr>
      </p:pic>
      <p:sp>
        <p:nvSpPr>
          <p:cNvPr id="29" name="右弧形箭头 28"/>
          <p:cNvSpPr/>
          <p:nvPr/>
        </p:nvSpPr>
        <p:spPr>
          <a:xfrm rot="17633340">
            <a:off x="857276" y="3488521"/>
            <a:ext cx="535886" cy="244795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0" name="文本框 29"/>
          <p:cNvSpPr txBox="1"/>
          <p:nvPr/>
        </p:nvSpPr>
        <p:spPr>
          <a:xfrm>
            <a:off x="6447373" y="4359637"/>
            <a:ext cx="3103062" cy="461665"/>
          </a:xfrm>
          <a:prstGeom prst="rect">
            <a:avLst/>
          </a:prstGeom>
          <a:noFill/>
        </p:spPr>
        <p:txBody>
          <a:bodyPr wrap="square" rtlCol="0">
            <a:spAutoFit/>
          </a:bodyPr>
          <a:lstStyle/>
          <a:p>
            <a:r>
              <a:rPr kumimoji="1" lang="zh-CN" altLang="en-US" sz="2400" dirty="0" smtClean="0">
                <a:solidFill>
                  <a:srgbClr val="FF0000"/>
                </a:solidFill>
              </a:rPr>
              <a:t>文档相关度预测值</a:t>
            </a:r>
            <a:endParaRPr kumimoji="1" lang="zh-CN" altLang="en-US" sz="2400" dirty="0">
              <a:solidFill>
                <a:srgbClr val="FF0000"/>
              </a:solidFill>
            </a:endParaRPr>
          </a:p>
        </p:txBody>
      </p:sp>
      <p:sp>
        <p:nvSpPr>
          <p:cNvPr id="31" name="左箭头 30"/>
          <p:cNvSpPr/>
          <p:nvPr/>
        </p:nvSpPr>
        <p:spPr>
          <a:xfrm rot="10800000" flipH="1">
            <a:off x="5816896" y="4424468"/>
            <a:ext cx="554543" cy="332004"/>
          </a:xfrm>
          <a:prstGeom prst="leftArrow">
            <a:avLst>
              <a:gd name="adj1" fmla="val 5315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框 32"/>
          <p:cNvSpPr txBox="1"/>
          <p:nvPr/>
        </p:nvSpPr>
        <p:spPr>
          <a:xfrm>
            <a:off x="488673" y="4237708"/>
            <a:ext cx="1940111" cy="523220"/>
          </a:xfrm>
          <a:prstGeom prst="rect">
            <a:avLst/>
          </a:prstGeom>
          <a:noFill/>
        </p:spPr>
        <p:txBody>
          <a:bodyPr wrap="square" rtlCol="0">
            <a:spAutoFit/>
          </a:bodyPr>
          <a:lstStyle/>
          <a:p>
            <a:r>
              <a:rPr kumimoji="1" lang="zh-CN" altLang="en-US" sz="2800" dirty="0">
                <a:solidFill>
                  <a:srgbClr val="FF0000"/>
                </a:solidFill>
              </a:rPr>
              <a:t>残差</a:t>
            </a:r>
            <a:r>
              <a:rPr kumimoji="1" lang="zh-CN" altLang="en-US" sz="2800" dirty="0" smtClean="0">
                <a:solidFill>
                  <a:srgbClr val="FF0000"/>
                </a:solidFill>
              </a:rPr>
              <a:t>建树</a:t>
            </a:r>
            <a:endParaRPr kumimoji="1" lang="zh-CN" altLang="en-US" sz="2800" dirty="0">
              <a:solidFill>
                <a:srgbClr val="FF0000"/>
              </a:solidFill>
            </a:endParaRPr>
          </a:p>
        </p:txBody>
      </p:sp>
    </p:spTree>
    <p:extLst>
      <p:ext uri="{BB962C8B-B14F-4D97-AF65-F5344CB8AC3E}">
        <p14:creationId xmlns:p14="http://schemas.microsoft.com/office/powerpoint/2010/main" val="3763942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3"/>
          <p:cNvSpPr>
            <a:spLocks noChangeArrowheads="1"/>
          </p:cNvSpPr>
          <p:nvPr/>
        </p:nvSpPr>
        <p:spPr bwMode="auto">
          <a:xfrm>
            <a:off x="3416300" y="1689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smtClean="0">
                <a:solidFill>
                  <a:schemeClr val="tx1">
                    <a:lumMod val="65000"/>
                    <a:lumOff val="35000"/>
                  </a:schemeClr>
                </a:solidFill>
                <a:latin typeface="微软雅黑"/>
                <a:ea typeface="微软雅黑"/>
              </a:rPr>
              <a:t>相关工作</a:t>
            </a:r>
            <a:endParaRPr lang="zh-CN" altLang="en-US" sz="2800" b="1" dirty="0">
              <a:solidFill>
                <a:schemeClr val="tx1">
                  <a:lumMod val="65000"/>
                  <a:lumOff val="35000"/>
                </a:schemeClr>
              </a:solidFill>
              <a:latin typeface="微软雅黑"/>
              <a:ea typeface="微软雅黑"/>
            </a:endParaRPr>
          </a:p>
        </p:txBody>
      </p:sp>
      <p:grpSp>
        <p:nvGrpSpPr>
          <p:cNvPr id="5" name="组合 2"/>
          <p:cNvGrpSpPr>
            <a:grpSpLocks/>
          </p:cNvGrpSpPr>
          <p:nvPr/>
        </p:nvGrpSpPr>
        <p:grpSpPr bwMode="auto">
          <a:xfrm>
            <a:off x="2770188" y="313214"/>
            <a:ext cx="3579812" cy="142875"/>
            <a:chOff x="0" y="0"/>
            <a:chExt cx="3580582" cy="158874"/>
          </a:xfrm>
        </p:grpSpPr>
        <p:grpSp>
          <p:nvGrpSpPr>
            <p:cNvPr id="6" name="组合 61"/>
            <p:cNvGrpSpPr>
              <a:grpSpLocks/>
            </p:cNvGrpSpPr>
            <p:nvPr/>
          </p:nvGrpSpPr>
          <p:grpSpPr bwMode="auto">
            <a:xfrm>
              <a:off x="0" y="0"/>
              <a:ext cx="792088" cy="158874"/>
              <a:chOff x="0" y="0"/>
              <a:chExt cx="792088" cy="158874"/>
            </a:xfrm>
          </p:grpSpPr>
          <p:sp>
            <p:nvSpPr>
              <p:cNvPr id="11"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组合 62"/>
            <p:cNvGrpSpPr>
              <a:grpSpLocks/>
            </p:cNvGrpSpPr>
            <p:nvPr/>
          </p:nvGrpSpPr>
          <p:grpSpPr bwMode="auto">
            <a:xfrm rot="10800000">
              <a:off x="2788494" y="0"/>
              <a:ext cx="792088" cy="158874"/>
              <a:chOff x="0" y="0"/>
              <a:chExt cx="792088" cy="158874"/>
            </a:xfrm>
          </p:grpSpPr>
          <p:sp>
            <p:nvSpPr>
              <p:cNvPr id="8"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 name="文本框 1"/>
          <p:cNvSpPr txBox="1"/>
          <p:nvPr/>
        </p:nvSpPr>
        <p:spPr>
          <a:xfrm>
            <a:off x="114300" y="878682"/>
            <a:ext cx="4800600" cy="400110"/>
          </a:xfrm>
          <a:prstGeom prst="rect">
            <a:avLst/>
          </a:prstGeom>
          <a:noFill/>
        </p:spPr>
        <p:txBody>
          <a:bodyPr wrap="square" rtlCol="0">
            <a:spAutoFit/>
          </a:bodyPr>
          <a:lstStyle/>
          <a:p>
            <a:r>
              <a:rPr kumimoji="1" lang="zh-CN" altLang="en-US" sz="2000" b="1" dirty="0" smtClean="0"/>
              <a:t>利用回归树计算待预测文档的相关度方法</a:t>
            </a:r>
            <a:endParaRPr kumimoji="1" lang="zh-CN" altLang="en-US" sz="2000" b="1" dirty="0"/>
          </a:p>
        </p:txBody>
      </p:sp>
      <p:sp>
        <p:nvSpPr>
          <p:cNvPr id="3" name="文本框 2"/>
          <p:cNvSpPr txBox="1"/>
          <p:nvPr/>
        </p:nvSpPr>
        <p:spPr>
          <a:xfrm>
            <a:off x="814388" y="1468398"/>
            <a:ext cx="6284912" cy="923330"/>
          </a:xfrm>
          <a:prstGeom prst="rect">
            <a:avLst/>
          </a:prstGeom>
          <a:noFill/>
        </p:spPr>
        <p:txBody>
          <a:bodyPr wrap="square" rtlCol="0">
            <a:spAutoFit/>
          </a:bodyPr>
          <a:lstStyle/>
          <a:p>
            <a:r>
              <a:rPr kumimoji="1" lang="en-US" altLang="zh-CN" dirty="0" smtClean="0"/>
              <a:t>Naïve</a:t>
            </a:r>
            <a:r>
              <a:rPr kumimoji="1" lang="zh-CN" altLang="en-US" dirty="0" smtClean="0"/>
              <a:t> </a:t>
            </a:r>
            <a:r>
              <a:rPr kumimoji="1" lang="en-US" altLang="zh-CN" dirty="0" smtClean="0"/>
              <a:t>approach(</a:t>
            </a:r>
            <a:r>
              <a:rPr kumimoji="1" lang="en-US" altLang="zh-CN" dirty="0" err="1" smtClean="0"/>
              <a:t>Struct</a:t>
            </a:r>
            <a:r>
              <a:rPr kumimoji="1" lang="en-US" altLang="zh-CN" dirty="0" smtClean="0"/>
              <a:t>+)</a:t>
            </a:r>
            <a:r>
              <a:rPr kumimoji="1" lang="zh-CN" altLang="en-US" dirty="0" smtClean="0"/>
              <a:t>：从根节点向下计算在每一个节点上的</a:t>
            </a:r>
            <a:r>
              <a:rPr kumimoji="1" lang="en-US" altLang="zh-CN" dirty="0" smtClean="0"/>
              <a:t>bool</a:t>
            </a:r>
            <a:r>
              <a:rPr kumimoji="1" lang="zh-CN" altLang="en-US" dirty="0" smtClean="0"/>
              <a:t>值并选择对应的分支继续向下查找，直到查找到叶子节点。</a:t>
            </a:r>
            <a:endParaRPr kumimoji="1" lang="en-US" altLang="zh-CN" dirty="0" smtClean="0"/>
          </a:p>
        </p:txBody>
      </p:sp>
      <p:sp>
        <p:nvSpPr>
          <p:cNvPr id="14" name="文本框 13"/>
          <p:cNvSpPr txBox="1"/>
          <p:nvPr/>
        </p:nvSpPr>
        <p:spPr>
          <a:xfrm>
            <a:off x="1695693" y="3475473"/>
            <a:ext cx="4781306" cy="1477328"/>
          </a:xfrm>
          <a:prstGeom prst="rect">
            <a:avLst/>
          </a:prstGeom>
          <a:noFill/>
        </p:spPr>
        <p:txBody>
          <a:bodyPr wrap="square" rtlCol="0">
            <a:spAutoFit/>
          </a:bodyPr>
          <a:lstStyle/>
          <a:p>
            <a:pPr marL="285750" indent="-285750">
              <a:buFont typeface="Wingdings" charset="2"/>
              <a:buChar char="Ø"/>
            </a:pPr>
            <a:r>
              <a:rPr kumimoji="1" lang="zh-CN" altLang="en-US" dirty="0" smtClean="0"/>
              <a:t>下一个要执行的节点要在依赖于当前节点。</a:t>
            </a:r>
            <a:endParaRPr kumimoji="1" lang="en-US" altLang="zh-CN" dirty="0" smtClean="0"/>
          </a:p>
          <a:p>
            <a:pPr marL="285750" indent="-285750">
              <a:buFont typeface="Wingdings" charset="2"/>
              <a:buChar char="Ø"/>
            </a:pPr>
            <a:r>
              <a:rPr kumimoji="1" lang="zh-CN" altLang="en-US" dirty="0" smtClean="0"/>
              <a:t>下一条要执行的指令不可知，导致频繁的控制冲突。</a:t>
            </a:r>
            <a:endParaRPr kumimoji="1" lang="en-US" altLang="zh-CN" dirty="0" smtClean="0"/>
          </a:p>
          <a:p>
            <a:pPr marL="285750" indent="-285750">
              <a:buFont typeface="Wingdings" charset="2"/>
              <a:buChar char="Ø"/>
            </a:pPr>
            <a:r>
              <a:rPr kumimoji="1" lang="zh-CN" altLang="en-US" dirty="0" smtClean="0"/>
              <a:t>大量的跳转使不具备空间局部性，使得</a:t>
            </a:r>
            <a:r>
              <a:rPr kumimoji="1" lang="en-US" altLang="zh-CN" dirty="0" err="1" smtClean="0"/>
              <a:t>chche</a:t>
            </a:r>
            <a:r>
              <a:rPr kumimoji="1" lang="zh-CN" altLang="en-US" dirty="0" smtClean="0"/>
              <a:t>命中率低。</a:t>
            </a:r>
            <a:endParaRPr kumimoji="1" lang="zh-CN" altLang="en-US" dirty="0"/>
          </a:p>
        </p:txBody>
      </p:sp>
      <p:sp>
        <p:nvSpPr>
          <p:cNvPr id="19" name="左箭头 18"/>
          <p:cNvSpPr/>
          <p:nvPr/>
        </p:nvSpPr>
        <p:spPr>
          <a:xfrm rot="5400000" flipH="1">
            <a:off x="3017175" y="2698307"/>
            <a:ext cx="1104853" cy="306604"/>
          </a:xfrm>
          <a:prstGeom prst="leftArrow">
            <a:avLst>
              <a:gd name="adj1" fmla="val 5315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p:cNvSpPr txBox="1"/>
          <p:nvPr/>
        </p:nvSpPr>
        <p:spPr>
          <a:xfrm>
            <a:off x="3870368" y="2576394"/>
            <a:ext cx="2263654" cy="369332"/>
          </a:xfrm>
          <a:prstGeom prst="rect">
            <a:avLst/>
          </a:prstGeom>
          <a:noFill/>
        </p:spPr>
        <p:txBody>
          <a:bodyPr wrap="square" rtlCol="0">
            <a:spAutoFit/>
          </a:bodyPr>
          <a:lstStyle/>
          <a:p>
            <a:r>
              <a:rPr kumimoji="1" lang="zh-CN" altLang="en-US" dirty="0" smtClean="0">
                <a:solidFill>
                  <a:srgbClr val="FF0000"/>
                </a:solidFill>
              </a:rPr>
              <a:t>存在大量问题！！</a:t>
            </a:r>
            <a:endParaRPr kumimoji="1" lang="zh-CN" altLang="en-US" dirty="0">
              <a:solidFill>
                <a:srgbClr val="FF0000"/>
              </a:solidFill>
            </a:endParaRPr>
          </a:p>
        </p:txBody>
      </p:sp>
    </p:spTree>
    <p:extLst>
      <p:ext uri="{BB962C8B-B14F-4D97-AF65-F5344CB8AC3E}">
        <p14:creationId xmlns:p14="http://schemas.microsoft.com/office/powerpoint/2010/main" val="1613923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3"/>
          <p:cNvSpPr>
            <a:spLocks noChangeArrowheads="1"/>
          </p:cNvSpPr>
          <p:nvPr/>
        </p:nvSpPr>
        <p:spPr bwMode="auto">
          <a:xfrm>
            <a:off x="3416300" y="1689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smtClean="0">
                <a:solidFill>
                  <a:schemeClr val="tx1">
                    <a:lumMod val="65000"/>
                    <a:lumOff val="35000"/>
                  </a:schemeClr>
                </a:solidFill>
                <a:latin typeface="微软雅黑"/>
                <a:ea typeface="微软雅黑"/>
              </a:rPr>
              <a:t>相关工作</a:t>
            </a:r>
            <a:endParaRPr lang="zh-CN" altLang="en-US" sz="2800" b="1" dirty="0">
              <a:solidFill>
                <a:schemeClr val="tx1">
                  <a:lumMod val="65000"/>
                  <a:lumOff val="35000"/>
                </a:schemeClr>
              </a:solidFill>
              <a:latin typeface="微软雅黑"/>
              <a:ea typeface="微软雅黑"/>
            </a:endParaRPr>
          </a:p>
        </p:txBody>
      </p:sp>
      <p:grpSp>
        <p:nvGrpSpPr>
          <p:cNvPr id="5" name="组合 2"/>
          <p:cNvGrpSpPr>
            <a:grpSpLocks/>
          </p:cNvGrpSpPr>
          <p:nvPr/>
        </p:nvGrpSpPr>
        <p:grpSpPr bwMode="auto">
          <a:xfrm>
            <a:off x="2770188" y="313214"/>
            <a:ext cx="3579812" cy="142875"/>
            <a:chOff x="0" y="0"/>
            <a:chExt cx="3580582" cy="158874"/>
          </a:xfrm>
        </p:grpSpPr>
        <p:grpSp>
          <p:nvGrpSpPr>
            <p:cNvPr id="6" name="组合 61"/>
            <p:cNvGrpSpPr>
              <a:grpSpLocks/>
            </p:cNvGrpSpPr>
            <p:nvPr/>
          </p:nvGrpSpPr>
          <p:grpSpPr bwMode="auto">
            <a:xfrm>
              <a:off x="0" y="0"/>
              <a:ext cx="792088" cy="158874"/>
              <a:chOff x="0" y="0"/>
              <a:chExt cx="792088" cy="158874"/>
            </a:xfrm>
          </p:grpSpPr>
          <p:sp>
            <p:nvSpPr>
              <p:cNvPr id="11"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组合 62"/>
            <p:cNvGrpSpPr>
              <a:grpSpLocks/>
            </p:cNvGrpSpPr>
            <p:nvPr/>
          </p:nvGrpSpPr>
          <p:grpSpPr bwMode="auto">
            <a:xfrm rot="10800000">
              <a:off x="2788494" y="0"/>
              <a:ext cx="792088" cy="158874"/>
              <a:chOff x="0" y="0"/>
              <a:chExt cx="792088" cy="158874"/>
            </a:xfrm>
          </p:grpSpPr>
          <p:sp>
            <p:nvSpPr>
              <p:cNvPr id="8"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4" name="文本框 13"/>
          <p:cNvSpPr txBox="1"/>
          <p:nvPr/>
        </p:nvSpPr>
        <p:spPr>
          <a:xfrm>
            <a:off x="279400" y="1491060"/>
            <a:ext cx="3987800" cy="1754326"/>
          </a:xfrm>
          <a:prstGeom prst="rect">
            <a:avLst/>
          </a:prstGeom>
          <a:noFill/>
        </p:spPr>
        <p:txBody>
          <a:bodyPr wrap="square" rtlCol="0">
            <a:spAutoFit/>
          </a:bodyPr>
          <a:lstStyle/>
          <a:p>
            <a:r>
              <a:rPr kumimoji="1" lang="en-US" altLang="zh-CN" dirty="0" smtClean="0"/>
              <a:t>IF-THEN-ELSE</a:t>
            </a:r>
            <a:r>
              <a:rPr kumimoji="1" lang="zh-CN" altLang="en-US" dirty="0" smtClean="0"/>
              <a:t> </a:t>
            </a:r>
            <a:r>
              <a:rPr kumimoji="1" lang="en-US" altLang="zh-CN" dirty="0" smtClean="0"/>
              <a:t>approach</a:t>
            </a:r>
            <a:r>
              <a:rPr kumimoji="1" lang="zh-CN" altLang="en-US" dirty="0" smtClean="0"/>
              <a:t>：每棵树被解释成一个</a:t>
            </a:r>
            <a:r>
              <a:rPr kumimoji="1" lang="en-US" altLang="zh-CN" dirty="0" smtClean="0"/>
              <a:t>if</a:t>
            </a:r>
            <a:r>
              <a:rPr kumimoji="1" lang="zh-CN" altLang="en-US" dirty="0" smtClean="0"/>
              <a:t> </a:t>
            </a:r>
            <a:r>
              <a:rPr kumimoji="1" lang="en-US" altLang="zh-CN" dirty="0" smtClean="0"/>
              <a:t>else</a:t>
            </a:r>
            <a:r>
              <a:rPr kumimoji="1" lang="zh-CN" altLang="en-US" dirty="0" smtClean="0"/>
              <a:t>语句序列的块，利用编译器优化这些块。</a:t>
            </a:r>
            <a:endParaRPr kumimoji="1" lang="en-US" altLang="zh-CN" dirty="0" smtClean="0"/>
          </a:p>
          <a:p>
            <a:r>
              <a:rPr kumimoji="1" lang="zh-CN" altLang="en-US" dirty="0"/>
              <a:t>特征数目少的时候有效，大量特征时仍存在问题。</a:t>
            </a:r>
          </a:p>
          <a:p>
            <a:endParaRPr kumimoji="1" lang="zh-CN" altLang="en-US" dirty="0"/>
          </a:p>
        </p:txBody>
      </p:sp>
      <p:sp>
        <p:nvSpPr>
          <p:cNvPr id="16" name="文本框 15"/>
          <p:cNvSpPr txBox="1"/>
          <p:nvPr/>
        </p:nvSpPr>
        <p:spPr>
          <a:xfrm>
            <a:off x="279400" y="3452714"/>
            <a:ext cx="3742448" cy="1200329"/>
          </a:xfrm>
          <a:prstGeom prst="rect">
            <a:avLst/>
          </a:prstGeom>
          <a:noFill/>
        </p:spPr>
        <p:txBody>
          <a:bodyPr wrap="square" rtlCol="0">
            <a:spAutoFit/>
          </a:bodyPr>
          <a:lstStyle/>
          <a:p>
            <a:r>
              <a:rPr kumimoji="1" lang="en-US" altLang="zh-CN" dirty="0" err="1" smtClean="0"/>
              <a:t>Vpred</a:t>
            </a:r>
            <a:r>
              <a:rPr kumimoji="1" lang="en-US" altLang="zh-CN" dirty="0" smtClean="0"/>
              <a:t>:</a:t>
            </a:r>
            <a:r>
              <a:rPr kumimoji="1" lang="zh-CN" altLang="en-US" dirty="0" smtClean="0"/>
              <a:t>将控制冲突转化为数据冲突，并利用向量降低数据冲突。</a:t>
            </a:r>
            <a:endParaRPr kumimoji="1" lang="en-US" altLang="zh-CN" dirty="0" smtClean="0"/>
          </a:p>
          <a:p>
            <a:r>
              <a:rPr kumimoji="1" lang="zh-CN" altLang="en-US" dirty="0" smtClean="0"/>
              <a:t>目前</a:t>
            </a:r>
            <a:r>
              <a:rPr kumimoji="1" lang="zh-CN" altLang="en-US" dirty="0"/>
              <a:t>被认为是最有效的算法。</a:t>
            </a:r>
          </a:p>
          <a:p>
            <a:endParaRPr kumimoji="1" lang="zh-CN" altLang="en-US" dirty="0"/>
          </a:p>
        </p:txBody>
      </p:sp>
      <p:sp>
        <p:nvSpPr>
          <p:cNvPr id="17" name="文本框 16"/>
          <p:cNvSpPr txBox="1"/>
          <p:nvPr/>
        </p:nvSpPr>
        <p:spPr>
          <a:xfrm>
            <a:off x="0" y="845373"/>
            <a:ext cx="4937803" cy="400110"/>
          </a:xfrm>
          <a:prstGeom prst="rect">
            <a:avLst/>
          </a:prstGeom>
          <a:noFill/>
        </p:spPr>
        <p:txBody>
          <a:bodyPr wrap="square" rtlCol="0">
            <a:spAutoFit/>
          </a:bodyPr>
          <a:lstStyle/>
          <a:p>
            <a:r>
              <a:rPr kumimoji="1" lang="zh-CN" altLang="en-US" sz="2000" b="1" dirty="0" smtClean="0"/>
              <a:t>利用回归树计算待预测文档的相关度方法</a:t>
            </a:r>
            <a:endParaRPr kumimoji="1" lang="zh-CN" altLang="en-US" sz="2000" b="1" dirty="0"/>
          </a:p>
        </p:txBody>
      </p:sp>
      <p:sp>
        <p:nvSpPr>
          <p:cNvPr id="2" name="矩形 1"/>
          <p:cNvSpPr/>
          <p:nvPr/>
        </p:nvSpPr>
        <p:spPr>
          <a:xfrm>
            <a:off x="5846052" y="1721892"/>
            <a:ext cx="3105530" cy="646331"/>
          </a:xfrm>
          <a:prstGeom prst="rect">
            <a:avLst/>
          </a:prstGeom>
        </p:spPr>
        <p:txBody>
          <a:bodyPr wrap="none">
            <a:spAutoFit/>
          </a:bodyPr>
          <a:lstStyle/>
          <a:p>
            <a:r>
              <a:rPr kumimoji="1" lang="zh-CN" altLang="en-US" dirty="0" smtClean="0">
                <a:solidFill>
                  <a:srgbClr val="FF0000"/>
                </a:solidFill>
              </a:rPr>
              <a:t>本文提出的方法</a:t>
            </a:r>
            <a:endParaRPr kumimoji="1" lang="en-US" altLang="zh-CN" dirty="0" smtClean="0">
              <a:solidFill>
                <a:srgbClr val="FF0000"/>
              </a:solidFill>
            </a:endParaRPr>
          </a:p>
          <a:p>
            <a:r>
              <a:rPr kumimoji="1" lang="en-US" altLang="zh-CN" dirty="0" smtClean="0">
                <a:solidFill>
                  <a:srgbClr val="FF0000"/>
                </a:solidFill>
              </a:rPr>
              <a:t>QS</a:t>
            </a:r>
            <a:r>
              <a:rPr kumimoji="1" lang="zh-CN" altLang="en-US" dirty="0" smtClean="0">
                <a:solidFill>
                  <a:srgbClr val="FF0000"/>
                </a:solidFill>
              </a:rPr>
              <a:t>：相对于</a:t>
            </a:r>
            <a:r>
              <a:rPr kumimoji="1" lang="en-US" altLang="zh-CN" dirty="0" err="1" smtClean="0">
                <a:solidFill>
                  <a:srgbClr val="FF0000"/>
                </a:solidFill>
              </a:rPr>
              <a:t>VPred</a:t>
            </a:r>
            <a:r>
              <a:rPr kumimoji="1" lang="zh-CN" altLang="en-US" dirty="0" smtClean="0">
                <a:solidFill>
                  <a:srgbClr val="FF0000"/>
                </a:solidFill>
              </a:rPr>
              <a:t>提速</a:t>
            </a:r>
            <a:r>
              <a:rPr kumimoji="1" lang="en-US" altLang="zh-CN" dirty="0" smtClean="0">
                <a:solidFill>
                  <a:srgbClr val="FF0000"/>
                </a:solidFill>
              </a:rPr>
              <a:t>2-6.5</a:t>
            </a:r>
            <a:r>
              <a:rPr kumimoji="1" lang="zh-CN" altLang="en-US" dirty="0" smtClean="0">
                <a:solidFill>
                  <a:srgbClr val="FF0000"/>
                </a:solidFill>
              </a:rPr>
              <a:t>倍</a:t>
            </a:r>
            <a:endParaRPr kumimoji="1" lang="zh-CN" altLang="en-US" dirty="0">
              <a:solidFill>
                <a:srgbClr val="FF0000"/>
              </a:solidFill>
            </a:endParaRPr>
          </a:p>
        </p:txBody>
      </p:sp>
      <p:sp>
        <p:nvSpPr>
          <p:cNvPr id="21" name="左箭头 20"/>
          <p:cNvSpPr/>
          <p:nvPr/>
        </p:nvSpPr>
        <p:spPr>
          <a:xfrm rot="18316228" flipH="1">
            <a:off x="3861886" y="2837321"/>
            <a:ext cx="1943478" cy="306604"/>
          </a:xfrm>
          <a:prstGeom prst="leftArrow">
            <a:avLst>
              <a:gd name="adj1" fmla="val 5315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97882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3"/>
          <p:cNvSpPr>
            <a:spLocks noChangeArrowheads="1"/>
          </p:cNvSpPr>
          <p:nvPr/>
        </p:nvSpPr>
        <p:spPr bwMode="auto">
          <a:xfrm>
            <a:off x="3416300" y="1689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smtClean="0">
                <a:solidFill>
                  <a:schemeClr val="tx1">
                    <a:lumMod val="65000"/>
                    <a:lumOff val="35000"/>
                  </a:schemeClr>
                </a:solidFill>
                <a:latin typeface="微软雅黑"/>
                <a:ea typeface="微软雅黑"/>
              </a:rPr>
              <a:t>研究方法</a:t>
            </a:r>
            <a:endParaRPr lang="zh-CN" altLang="en-US" sz="2800" b="1" dirty="0">
              <a:solidFill>
                <a:schemeClr val="tx1">
                  <a:lumMod val="65000"/>
                  <a:lumOff val="35000"/>
                </a:schemeClr>
              </a:solidFill>
              <a:latin typeface="微软雅黑"/>
              <a:ea typeface="微软雅黑"/>
            </a:endParaRPr>
          </a:p>
        </p:txBody>
      </p:sp>
      <p:grpSp>
        <p:nvGrpSpPr>
          <p:cNvPr id="5" name="组合 2"/>
          <p:cNvGrpSpPr>
            <a:grpSpLocks/>
          </p:cNvGrpSpPr>
          <p:nvPr/>
        </p:nvGrpSpPr>
        <p:grpSpPr bwMode="auto">
          <a:xfrm>
            <a:off x="2770188" y="313214"/>
            <a:ext cx="3579812" cy="142875"/>
            <a:chOff x="0" y="0"/>
            <a:chExt cx="3580582" cy="158874"/>
          </a:xfrm>
        </p:grpSpPr>
        <p:grpSp>
          <p:nvGrpSpPr>
            <p:cNvPr id="6" name="组合 61"/>
            <p:cNvGrpSpPr>
              <a:grpSpLocks/>
            </p:cNvGrpSpPr>
            <p:nvPr/>
          </p:nvGrpSpPr>
          <p:grpSpPr bwMode="auto">
            <a:xfrm>
              <a:off x="0" y="0"/>
              <a:ext cx="792088" cy="158874"/>
              <a:chOff x="0" y="0"/>
              <a:chExt cx="792088" cy="158874"/>
            </a:xfrm>
          </p:grpSpPr>
          <p:sp>
            <p:nvSpPr>
              <p:cNvPr id="11"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组合 62"/>
            <p:cNvGrpSpPr>
              <a:grpSpLocks/>
            </p:cNvGrpSpPr>
            <p:nvPr/>
          </p:nvGrpSpPr>
          <p:grpSpPr bwMode="auto">
            <a:xfrm rot="10800000">
              <a:off x="2788494" y="0"/>
              <a:ext cx="792088" cy="158874"/>
              <a:chOff x="0" y="0"/>
              <a:chExt cx="792088" cy="158874"/>
            </a:xfrm>
          </p:grpSpPr>
          <p:sp>
            <p:nvSpPr>
              <p:cNvPr id="8"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 name="文本框 1"/>
          <p:cNvSpPr txBox="1"/>
          <p:nvPr/>
        </p:nvSpPr>
        <p:spPr>
          <a:xfrm>
            <a:off x="546100" y="914400"/>
            <a:ext cx="4127500" cy="369332"/>
          </a:xfrm>
          <a:prstGeom prst="rect">
            <a:avLst/>
          </a:prstGeom>
          <a:noFill/>
        </p:spPr>
        <p:txBody>
          <a:bodyPr wrap="square" rtlCol="0">
            <a:spAutoFit/>
          </a:bodyPr>
          <a:lstStyle/>
          <a:p>
            <a:r>
              <a:rPr kumimoji="1" lang="zh-CN" altLang="en-US" dirty="0" smtClean="0"/>
              <a:t>算法思想</a:t>
            </a:r>
            <a:endParaRPr kumimoji="1" lang="zh-CN" altLang="en-US" dirty="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432" y="1742042"/>
            <a:ext cx="3901462" cy="2346213"/>
          </a:xfrm>
          <a:prstGeom prst="rect">
            <a:avLst/>
          </a:prstGeom>
        </p:spPr>
      </p:pic>
      <p:sp>
        <p:nvSpPr>
          <p:cNvPr id="3" name="文本框 2"/>
          <p:cNvSpPr txBox="1"/>
          <p:nvPr/>
        </p:nvSpPr>
        <p:spPr>
          <a:xfrm>
            <a:off x="4432300" y="1099066"/>
            <a:ext cx="4343400" cy="3693319"/>
          </a:xfrm>
          <a:prstGeom prst="rect">
            <a:avLst/>
          </a:prstGeom>
          <a:noFill/>
        </p:spPr>
        <p:txBody>
          <a:bodyPr wrap="square" rtlCol="0">
            <a:spAutoFit/>
          </a:bodyPr>
          <a:lstStyle/>
          <a:p>
            <a:r>
              <a:rPr kumimoji="1" lang="zh-CN" altLang="en-US" dirty="0" smtClean="0"/>
              <a:t>对回归树</a:t>
            </a:r>
            <a:r>
              <a:rPr kumimoji="1" lang="en-US" altLang="zh-CN" dirty="0" err="1" smtClean="0"/>
              <a:t>Th</a:t>
            </a:r>
            <a:r>
              <a:rPr kumimoji="1" lang="en-US" altLang="zh-CN" dirty="0" smtClean="0"/>
              <a:t>=(</a:t>
            </a:r>
            <a:r>
              <a:rPr kumimoji="1" lang="en-US" altLang="zh-CN" dirty="0" err="1" smtClean="0"/>
              <a:t>Nh,Lh</a:t>
            </a:r>
            <a:r>
              <a:rPr kumimoji="1" lang="en-US" altLang="zh-CN" dirty="0" smtClean="0"/>
              <a:t>)</a:t>
            </a:r>
            <a:r>
              <a:rPr kumimoji="1" lang="zh-CN" altLang="en-US" dirty="0" smtClean="0"/>
              <a:t>，待预测文档</a:t>
            </a:r>
            <a:r>
              <a:rPr kumimoji="1" lang="en-US" altLang="zh-CN" dirty="0" smtClean="0"/>
              <a:t>x</a:t>
            </a:r>
            <a:r>
              <a:rPr kumimoji="1" lang="zh-CN" altLang="en-US" dirty="0" smtClean="0"/>
              <a:t>，</a:t>
            </a:r>
            <a:endParaRPr kumimoji="1" lang="en-US" altLang="zh-CN" dirty="0" smtClean="0"/>
          </a:p>
          <a:p>
            <a:r>
              <a:rPr kumimoji="1" lang="zh-CN" altLang="en-US" dirty="0" smtClean="0"/>
              <a:t>用</a:t>
            </a:r>
            <a:r>
              <a:rPr kumimoji="1" lang="en-US" altLang="zh-CN" dirty="0" err="1" smtClean="0"/>
              <a:t>Ch</a:t>
            </a:r>
            <a:r>
              <a:rPr kumimoji="1" lang="zh-CN" altLang="en-US" dirty="0" smtClean="0"/>
              <a:t>表示</a:t>
            </a:r>
            <a:r>
              <a:rPr kumimoji="1" lang="en-US" altLang="zh-CN" dirty="0" smtClean="0"/>
              <a:t>X</a:t>
            </a:r>
            <a:r>
              <a:rPr kumimoji="1" lang="zh-CN" altLang="en-US" dirty="0" smtClean="0"/>
              <a:t>对应的叶子节点</a:t>
            </a:r>
            <a:r>
              <a:rPr kumimoji="1" lang="en-US" altLang="zh-CN" dirty="0" smtClean="0"/>
              <a:t>e(x)</a:t>
            </a:r>
          </a:p>
          <a:p>
            <a:pPr marL="342900" indent="-342900">
              <a:buFont typeface="+mj-lt"/>
              <a:buAutoNum type="arabicPeriod"/>
            </a:pPr>
            <a:r>
              <a:rPr kumimoji="1" lang="zh-CN" altLang="en-US" dirty="0" smtClean="0"/>
              <a:t>开始状态</a:t>
            </a:r>
            <a:r>
              <a:rPr kumimoji="1" lang="en-US" altLang="zh-CN" dirty="0" err="1" smtClean="0"/>
              <a:t>Ch</a:t>
            </a:r>
            <a:r>
              <a:rPr kumimoji="1" lang="en-US" altLang="zh-CN" dirty="0" smtClean="0"/>
              <a:t>=</a:t>
            </a:r>
            <a:r>
              <a:rPr kumimoji="1" lang="en-US" altLang="zh-CN" dirty="0" err="1" smtClean="0"/>
              <a:t>Lh</a:t>
            </a:r>
            <a:endParaRPr kumimoji="1" lang="en-US" altLang="zh-CN" dirty="0" smtClean="0"/>
          </a:p>
          <a:p>
            <a:pPr marL="342900" indent="-342900">
              <a:buFont typeface="+mj-lt"/>
              <a:buAutoNum type="arabicPeriod"/>
            </a:pPr>
            <a:r>
              <a:rPr kumimoji="1" lang="zh-CN" altLang="en-US" dirty="0" smtClean="0"/>
              <a:t>对于一个内部节点</a:t>
            </a:r>
            <a:r>
              <a:rPr kumimoji="1" lang="en-US" altLang="zh-CN" dirty="0" smtClean="0"/>
              <a:t>n</a:t>
            </a:r>
            <a:r>
              <a:rPr kumimoji="1" lang="zh-CN" altLang="en-US" dirty="0" smtClean="0"/>
              <a:t>，如果对于</a:t>
            </a:r>
            <a:r>
              <a:rPr kumimoji="1" lang="en-US" altLang="zh-CN" dirty="0" smtClean="0"/>
              <a:t>x</a:t>
            </a:r>
            <a:r>
              <a:rPr kumimoji="1" lang="zh-CN" altLang="en-US" dirty="0" smtClean="0"/>
              <a:t>是个</a:t>
            </a:r>
            <a:r>
              <a:rPr kumimoji="1" lang="en-US" altLang="zh-CN" dirty="0" smtClean="0"/>
              <a:t>false</a:t>
            </a:r>
            <a:r>
              <a:rPr kumimoji="1" lang="zh-CN" altLang="en-US" dirty="0" smtClean="0"/>
              <a:t> </a:t>
            </a:r>
            <a:r>
              <a:rPr kumimoji="1" lang="en-US" altLang="zh-CN" dirty="0" smtClean="0"/>
              <a:t>node</a:t>
            </a:r>
            <a:r>
              <a:rPr kumimoji="1" lang="zh-CN" altLang="en-US" dirty="0" smtClean="0"/>
              <a:t>，即</a:t>
            </a:r>
            <a:r>
              <a:rPr kumimoji="1" lang="en-US" altLang="zh-CN" dirty="0" smtClean="0"/>
              <a:t>x</a:t>
            </a:r>
            <a:r>
              <a:rPr kumimoji="1" lang="zh-CN" altLang="en-US" dirty="0" smtClean="0"/>
              <a:t>选择了</a:t>
            </a:r>
            <a:r>
              <a:rPr kumimoji="1" lang="en-US" altLang="zh-CN" dirty="0" smtClean="0"/>
              <a:t>n</a:t>
            </a:r>
            <a:r>
              <a:rPr kumimoji="1" lang="zh-CN" altLang="en-US" dirty="0" smtClean="0"/>
              <a:t>右边的分支，则</a:t>
            </a:r>
            <a:r>
              <a:rPr kumimoji="1" lang="en-US" altLang="zh-CN" dirty="0" smtClean="0"/>
              <a:t>n</a:t>
            </a:r>
            <a:r>
              <a:rPr kumimoji="1" lang="zh-CN" altLang="en-US" dirty="0" smtClean="0"/>
              <a:t>的左分支对应的节点一定不可能为</a:t>
            </a:r>
            <a:r>
              <a:rPr kumimoji="1" lang="en-US" altLang="zh-CN" dirty="0" smtClean="0"/>
              <a:t>e(x)</a:t>
            </a:r>
            <a:r>
              <a:rPr kumimoji="1" lang="zh-CN" altLang="en-US" dirty="0" smtClean="0"/>
              <a:t>，则可以从</a:t>
            </a:r>
            <a:r>
              <a:rPr kumimoji="1" lang="en-US" altLang="zh-CN" dirty="0" err="1" smtClean="0"/>
              <a:t>Ch</a:t>
            </a:r>
            <a:r>
              <a:rPr kumimoji="1" lang="zh-CN" altLang="en-US" dirty="0" smtClean="0"/>
              <a:t>中删掉。同理，如果是</a:t>
            </a:r>
            <a:r>
              <a:rPr kumimoji="1" lang="en-US" altLang="zh-CN" dirty="0" smtClean="0"/>
              <a:t>true</a:t>
            </a:r>
            <a:r>
              <a:rPr kumimoji="1" lang="zh-CN" altLang="en-US" dirty="0" smtClean="0"/>
              <a:t> </a:t>
            </a:r>
            <a:r>
              <a:rPr kumimoji="1" lang="en-US" altLang="zh-CN" dirty="0" smtClean="0"/>
              <a:t>node</a:t>
            </a:r>
            <a:r>
              <a:rPr kumimoji="1" lang="zh-CN" altLang="en-US" dirty="0" smtClean="0"/>
              <a:t>，则右分支对应的节点可以安全删除。</a:t>
            </a:r>
            <a:endParaRPr kumimoji="1" lang="en-US" altLang="zh-CN" dirty="0" smtClean="0"/>
          </a:p>
          <a:p>
            <a:pPr marL="342900" indent="-342900">
              <a:buFont typeface="+mj-lt"/>
              <a:buAutoNum type="arabicPeriod"/>
            </a:pPr>
            <a:r>
              <a:rPr kumimoji="1" lang="en-US" altLang="zh-CN" dirty="0" err="1" smtClean="0"/>
              <a:t>Ch</a:t>
            </a:r>
            <a:r>
              <a:rPr kumimoji="1" lang="zh-CN" altLang="en-US" dirty="0" smtClean="0"/>
              <a:t>在不断收缩，如果所有的内部节点都比较完，则</a:t>
            </a:r>
            <a:r>
              <a:rPr kumimoji="1" lang="en-US" altLang="zh-CN" dirty="0" err="1" smtClean="0"/>
              <a:t>Ch</a:t>
            </a:r>
            <a:r>
              <a:rPr kumimoji="1" lang="zh-CN" altLang="en-US" dirty="0" smtClean="0"/>
              <a:t>中只保留一个节点即</a:t>
            </a:r>
            <a:r>
              <a:rPr kumimoji="1" lang="en-US" altLang="zh-CN" dirty="0" smtClean="0"/>
              <a:t>x</a:t>
            </a:r>
            <a:r>
              <a:rPr kumimoji="1" lang="zh-CN" altLang="en-US" dirty="0" smtClean="0"/>
              <a:t>对应的叶子节点。</a:t>
            </a:r>
            <a:endParaRPr kumimoji="1" lang="en-US" altLang="zh-CN" dirty="0" smtClean="0"/>
          </a:p>
          <a:p>
            <a:pPr marL="342900" indent="-342900">
              <a:buFont typeface="+mj-lt"/>
              <a:buAutoNum type="arabicPeriod"/>
            </a:pPr>
            <a:endParaRPr kumimoji="1" lang="zh-CN" altLang="en-US" dirty="0"/>
          </a:p>
        </p:txBody>
      </p:sp>
    </p:spTree>
    <p:extLst>
      <p:ext uri="{BB962C8B-B14F-4D97-AF65-F5344CB8AC3E}">
        <p14:creationId xmlns:p14="http://schemas.microsoft.com/office/powerpoint/2010/main" val="136626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清风素材 12sc.taobao.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2451</TotalTime>
  <Words>1861</Words>
  <Application>Microsoft Macintosh PowerPoint</Application>
  <PresentationFormat>全屏显示(16:9)</PresentationFormat>
  <Paragraphs>194</Paragraphs>
  <Slides>23</Slides>
  <Notes>23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 Unicode MS</vt:lpstr>
      <vt:lpstr>Calibri</vt:lpstr>
      <vt:lpstr>DengXian</vt:lpstr>
      <vt:lpstr>Heiti SC Light</vt:lpstr>
      <vt:lpstr>Microsoft YaHei</vt:lpstr>
      <vt:lpstr>STXinwei</vt:lpstr>
      <vt:lpstr>Times New Roman</vt:lpstr>
      <vt:lpstr>Wingdings</vt:lpstr>
      <vt:lpstr>黑体</vt:lpstr>
      <vt:lpstr>宋体</vt:lpstr>
      <vt:lpstr>微软雅黑</vt:lpstr>
      <vt:lpstr>Arial</vt:lpstr>
      <vt:lpstr>清风素材 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Office</cp:lastModifiedBy>
  <cp:revision>539</cp:revision>
  <dcterms:created xsi:type="dcterms:W3CDTF">2016-03-20T02:48:45Z</dcterms:created>
  <dcterms:modified xsi:type="dcterms:W3CDTF">2017-04-27T02:20:46Z</dcterms:modified>
</cp:coreProperties>
</file>