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9" r:id="rId9"/>
    <p:sldId id="292" r:id="rId10"/>
    <p:sldId id="320" r:id="rId11"/>
    <p:sldId id="321" r:id="rId12"/>
    <p:sldId id="343" r:id="rId13"/>
    <p:sldId id="346" r:id="rId14"/>
    <p:sldId id="344" r:id="rId15"/>
    <p:sldId id="345" r:id="rId16"/>
    <p:sldId id="324" r:id="rId17"/>
    <p:sldId id="336" r:id="rId18"/>
    <p:sldId id="34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B5F"/>
    <a:srgbClr val="947D54"/>
    <a:srgbClr val="987C4D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3" autoAdjust="0"/>
    <p:restoredTop sz="91763" autoAdjust="0"/>
  </p:normalViewPr>
  <p:slideViewPr>
    <p:cSldViewPr>
      <p:cViewPr>
        <p:scale>
          <a:sx n="150" d="100"/>
          <a:sy n="150" d="100"/>
        </p:scale>
        <p:origin x="-852" y="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5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앱</a:t>
            </a:r>
            <a:r>
              <a:rPr lang="ko-KR" altLang="en-US" b="1" dirty="0">
                <a:solidFill>
                  <a:srgbClr val="FFC000"/>
                </a:solidFill>
              </a:rPr>
              <a:t> 개발자 양성과정 </a:t>
            </a:r>
            <a:r>
              <a:rPr lang="ko-KR" altLang="en-US" b="1" dirty="0" smtClean="0">
                <a:solidFill>
                  <a:srgbClr val="FFC000"/>
                </a:solidFill>
              </a:rPr>
              <a:t>전일</a:t>
            </a:r>
            <a:r>
              <a:rPr lang="ko-KR" altLang="en-US" b="1" dirty="0">
                <a:solidFill>
                  <a:srgbClr val="FFC000"/>
                </a:solidFill>
              </a:rPr>
              <a:t>환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494906" y="3432253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홈페이지 내에서 물품 구입 기능을 수행할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가입한 회원은 기본적으로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누적 금액과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맴버십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가입 기간에 따라서 자동으로 높은 등급으로 변경된다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검색은 물품검색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브랜드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검색등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키워드 검색과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입점된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특정 브랜드를 선택해서 목록을 출력하는 선택 검색 기능이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장바구니는 일반 등급 이상의 회원부터 사용가능 하며 장바구니를 통해서 여러 물건을 주문할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이상 등급의 회원은 모든 게시판을 이용할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문의 게시판의 </a:t>
            </a:r>
            <a:r>
              <a:rPr lang="ko-KR" altLang="en-US" sz="16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기능은 관리자 계정을 통해서만 작성할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 등의 기능은 아이디를 제외한 모든 정보를 수정할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등급 이상의 회원은 주문 금액의 일정 금액을 할인 받는다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주문 상세 페이지를 통해서 주문취소 기능을 이용할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물품 등록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단체 메일전송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등의 회원관리와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상품 리뷰와 고객문의 게시판을 관리할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관리자는 공지사항을 게시할 수 있으며 게시된 공지사항을 이벤트 처리할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당월 판매된 품목과 금액을 확인할 수 있으며 사용자 별 </a:t>
            </a:r>
            <a:r>
              <a:rPr lang="ko-KR" altLang="en-US" sz="20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누적금액등을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확인할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62001" y="2365200"/>
            <a:ext cx="772969" cy="742667"/>
            <a:chOff x="769283" y="2362099"/>
            <a:chExt cx="772969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69283" y="2818842"/>
              <a:ext cx="77296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 smtClean="0"/>
                <a:t>(manager)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140716" y="317409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4680012" y="275305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1088765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장바구니목록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2843812" y="3134631"/>
            <a:ext cx="9303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마이페이지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821552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 기록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3864173" y="3654021"/>
            <a:ext cx="84130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 취소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회원관리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물품관리</a:t>
            </a:r>
            <a:endParaRPr lang="en-US" altLang="ko-KR" sz="1000" b="1" dirty="0" smtClean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물품목</a:t>
            </a:r>
            <a:r>
              <a:rPr lang="ko-KR" altLang="en-US" sz="1000" b="1" dirty="0"/>
              <a:t>록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5" y="1540874"/>
            <a:ext cx="108252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물품상세보기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9"/>
            <a:ext cx="485882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문의게시판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3" y="3559538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H="1" flipV="1">
            <a:off x="3308970" y="3392300"/>
            <a:ext cx="105639" cy="2719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0"/>
            <a:endCxn id="56" idx="5"/>
          </p:cNvCxnSpPr>
          <p:nvPr/>
        </p:nvCxnSpPr>
        <p:spPr>
          <a:xfrm flipH="1" flipV="1">
            <a:off x="3637886" y="3354565"/>
            <a:ext cx="646938" cy="299456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5385" y="352334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50" y="2565090"/>
            <a:ext cx="1505362" cy="6983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물품통계</a:t>
            </a:r>
            <a:endParaRPr lang="en-US" altLang="ko-KR" sz="1000" b="1" dirty="0" smtClean="0"/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3275856" y="267412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11960" y="2643758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 flipH="1">
            <a:off x="3841364" y="2588123"/>
            <a:ext cx="774248" cy="8599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283968" y="4330305"/>
            <a:ext cx="84130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물품구매</a:t>
            </a:r>
            <a:endParaRPr lang="ko-KR" altLang="en-US" sz="10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4066577" y="4230735"/>
            <a:ext cx="361407" cy="156584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139952" y="4176831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직선 화살표 연결선 126"/>
          <p:cNvCxnSpPr>
            <a:stCxn id="42" idx="2"/>
            <a:endCxn id="56" idx="6"/>
          </p:cNvCxnSpPr>
          <p:nvPr/>
        </p:nvCxnSpPr>
        <p:spPr>
          <a:xfrm flipH="1">
            <a:off x="3774128" y="3263466"/>
            <a:ext cx="366588" cy="0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35896" y="3096711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83027" y="4093376"/>
            <a:ext cx="985317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이벤트등록</a:t>
            </a:r>
            <a:endParaRPr lang="ko-KR" altLang="en-US" sz="1000" b="1" dirty="0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6465636" y="3993806"/>
            <a:ext cx="361407" cy="156584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539011" y="3939902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화살표 연결선 144"/>
          <p:cNvCxnSpPr>
            <a:endCxn id="43" idx="3"/>
          </p:cNvCxnSpPr>
          <p:nvPr/>
        </p:nvCxnSpPr>
        <p:spPr>
          <a:xfrm flipV="1">
            <a:off x="4648104" y="2905614"/>
            <a:ext cx="142634" cy="356830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45335" y="300379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002847" y="1774758"/>
            <a:ext cx="108252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연락처상</a:t>
            </a:r>
            <a:r>
              <a:rPr lang="ko-KR" altLang="en-US" sz="1000" b="1"/>
              <a:t>세</a:t>
            </a:r>
            <a:endParaRPr lang="ko-KR" altLang="en-US" sz="1000" b="1" dirty="0"/>
          </a:p>
        </p:txBody>
      </p:sp>
      <p:cxnSp>
        <p:nvCxnSpPr>
          <p:cNvPr id="151" name="직선 화살표 연결선 150"/>
          <p:cNvCxnSpPr>
            <a:stCxn id="65" idx="0"/>
            <a:endCxn id="150" idx="3"/>
          </p:cNvCxnSpPr>
          <p:nvPr/>
        </p:nvCxnSpPr>
        <p:spPr>
          <a:xfrm flipV="1">
            <a:off x="4615612" y="1994692"/>
            <a:ext cx="545767" cy="33576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689351" y="213970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5652120" y="2026049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리뷰게시판</a:t>
            </a:r>
            <a:endParaRPr lang="ko-KR" altLang="en-US" sz="1000" b="1" dirty="0"/>
          </a:p>
        </p:txBody>
      </p:sp>
      <p:cxnSp>
        <p:nvCxnSpPr>
          <p:cNvPr id="160" name="직선 연결선 159"/>
          <p:cNvCxnSpPr>
            <a:endCxn id="159" idx="2"/>
          </p:cNvCxnSpPr>
          <p:nvPr/>
        </p:nvCxnSpPr>
        <p:spPr>
          <a:xfrm flipV="1">
            <a:off x="1392444" y="2154884"/>
            <a:ext cx="4259676" cy="3960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6"/>
          </p:cNvCxnSpPr>
          <p:nvPr/>
        </p:nvCxnSpPr>
        <p:spPr>
          <a:xfrm>
            <a:off x="6560611" y="2154884"/>
            <a:ext cx="1562828" cy="40576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6180301" y="1626826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300192" y="1849569"/>
            <a:ext cx="165445" cy="29013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58" idx="0"/>
            <a:endCxn id="56" idx="5"/>
          </p:cNvCxnSpPr>
          <p:nvPr/>
        </p:nvCxnSpPr>
        <p:spPr>
          <a:xfrm flipH="1" flipV="1">
            <a:off x="3637886" y="3354565"/>
            <a:ext cx="646938" cy="29945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1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리뷰게시판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마이페이지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물품검</a:t>
            </a:r>
            <a:r>
              <a:rPr lang="ko-KR" altLang="en-US" sz="1000" b="1" dirty="0"/>
              <a:t>색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물품구매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고객센터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물품검색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물품정보확인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843808" y="2499742"/>
            <a:ext cx="1507972" cy="3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83768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843808" y="2605694"/>
            <a:ext cx="1416543" cy="200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물품 구매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구매 내역 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>
            <a:stCxn id="73" idx="3"/>
            <a:endCxn id="75" idx="1"/>
          </p:cNvCxnSpPr>
          <p:nvPr/>
        </p:nvCxnSpPr>
        <p:spPr>
          <a:xfrm flipV="1">
            <a:off x="888962" y="3408843"/>
            <a:ext cx="5339222" cy="18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00930" y="334583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585302" y="3651869"/>
            <a:ext cx="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419872" y="3195108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자주하는 질문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347864" y="3429149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 문의 게시판 이용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장바구니 등록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948854" y="2571750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장바구니 삭제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 smtClean="0"/>
              <a:t>주문내역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2348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 smtClean="0"/>
              <a:t>주문내역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정보수정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회원탈퇴 등 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908362" y="3466884"/>
            <a:ext cx="5247814" cy="229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915566"/>
            <a:ext cx="7344816" cy="3618042"/>
            <a:chOff x="899592" y="1197232"/>
            <a:chExt cx="612068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매니저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물품관리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302143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925424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311860" y="2829413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69350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789520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597499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679" y="3405477"/>
              <a:ext cx="25557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 이벤트 등록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19705" y="3749257"/>
              <a:ext cx="2292254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46159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581128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4461115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5445224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5517712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5349213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79712" y="4133300"/>
              <a:ext cx="9901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7.</a:t>
              </a:r>
              <a:r>
                <a:rPr lang="ko-KR" altLang="en-US" sz="1000" dirty="0" smtClean="0"/>
                <a:t>회원 정보 조회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9712" y="4653616"/>
              <a:ext cx="9901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79712" y="5133669"/>
              <a:ext cx="170078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남은 재고 확인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판매량 조회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79712" y="5592817"/>
              <a:ext cx="162018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87624" y="215538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715766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3307509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4011910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699388" y="1965489"/>
            <a:ext cx="1669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물품 등록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691680" y="2253521"/>
            <a:ext cx="180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물품 등록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수정 확인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66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 descr="D:\java2\note\9_1st Project\img\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93068"/>
            <a:ext cx="7935323" cy="35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1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0078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(MD) 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상품목록을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관리자등록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등급별 출력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등급별 목록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게시판에 글을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게시판의 글을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물품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물품 정보를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정보조회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선택한 물품의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단일 물품의 상세정보를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배너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슬라이드추가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슬라이드삭제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메인상품추가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메인 페이지에 상품을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메인상품삭제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메인 페이지에 상품을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월간판매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월간 판매수치를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이달의회원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월간 구매가 가장 많은 순서로 회원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54032"/>
              </p:ext>
            </p:extLst>
          </p:nvPr>
        </p:nvGraphicFramePr>
        <p:xfrm>
          <a:off x="4499992" y="465516"/>
          <a:ext cx="3888432" cy="4410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73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610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 목록에서 선택한 상품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즉시주문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장바구니에 담긴 물품 구매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갯수수정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장바구니에 담긴 물품의 개수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특징등을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6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3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7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050" name="Picture 2" descr="D:\java2\note\9_1st Project\img\기능정의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4030" r="2928" b="5842"/>
          <a:stretch/>
        </p:blipFill>
        <p:spPr bwMode="auto">
          <a:xfrm>
            <a:off x="513708" y="521845"/>
            <a:ext cx="8162748" cy="435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71287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936104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baseline="30000" dirty="0" smtClean="0">
                <a:solidFill>
                  <a:schemeClr val="bg1"/>
                </a:solidFill>
              </a:rPr>
              <a:t>NBS*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9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시스템은 단일 카테고리의 상품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차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를 판매하는 사이트로써 관리자 페이지와 사용자 페이지를 사용할 수 있는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52429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dirty="0" smtClean="0">
                <a:latin typeface="+mn-ea"/>
              </a:rPr>
              <a:t>이용자는 비회원과 회원으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구분하고 회원은 네 단계로 등급을 설정하고 기능과 서비스를 차등 제공한다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이용자가 이용할 수 있는 기능은 기본적으로 물품 검색과 물품 구매가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itchFamily="50" charset="-127"/>
              <a:buChar char="–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dirty="0" smtClean="0">
                <a:latin typeface="+mn-ea"/>
              </a:rPr>
              <a:t>최고 </a:t>
            </a:r>
            <a:r>
              <a:rPr lang="ko-KR" altLang="en-US" dirty="0">
                <a:latin typeface="+mn-ea"/>
              </a:rPr>
              <a:t>관리자를 기본으로 두고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최고 관리자를 통해서 관리자 계정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삭제 모듈을 진행할 수 있으며 기본 관리자는 상품 업데이트와 </a:t>
            </a:r>
            <a:r>
              <a:rPr lang="ko-KR" altLang="en-US" dirty="0" err="1" smtClean="0">
                <a:latin typeface="+mn-ea"/>
              </a:rPr>
              <a:t>메인페이지와</a:t>
            </a:r>
            <a:r>
              <a:rPr lang="ko-KR" altLang="en-US" dirty="0" smtClean="0">
                <a:latin typeface="+mn-ea"/>
              </a:rPr>
              <a:t> 고객센터 관리 기능을 수행한다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시중에 판매되고 있는 차 브랜드를 모아 놓은 사이트와 홍차를 생활잡화로 취급하여 판매하는 사이트를 참조하였다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TJ\Desktop\Leweeke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41" y="1635646"/>
            <a:ext cx="3516620" cy="22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\Desktop\Eur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30231"/>
            <a:ext cx="3817017" cy="224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J\Desktop\ELde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3947"/>
            <a:ext cx="3548457" cy="19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V="1">
            <a:off x="3311800" y="2039040"/>
            <a:ext cx="0" cy="41533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LBS*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49583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</a:t>
            </a:r>
            <a:r>
              <a:rPr lang="ko-KR" altLang="en-US" sz="1000" b="1" dirty="0"/>
              <a:t>뷰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6976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31800" y="2240222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2392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798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수량변경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15816" y="3341642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일반검색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9765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4766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물건삭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5368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즉시구매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47864" y="33458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5248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564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4692393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049191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4470968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4263469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056005" y="2874018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2842098" y="2871940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1997776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58061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149763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4747618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147992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314213" y="2043091"/>
            <a:ext cx="3319959" cy="2"/>
          </a:xfrm>
          <a:prstGeom prst="line">
            <a:avLst/>
          </a:prstGeom>
          <a:ln>
            <a:solidFill>
              <a:srgbClr val="756B5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314213" y="2043091"/>
            <a:ext cx="5894230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08443" y="2043093"/>
            <a:ext cx="2" cy="94990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010411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조회</a:t>
            </a: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7848403" y="2992995"/>
            <a:ext cx="360042" cy="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8403" y="2986790"/>
            <a:ext cx="0" cy="44905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208445" y="2988808"/>
            <a:ext cx="360038" cy="418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568483" y="2992995"/>
            <a:ext cx="0" cy="44285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7668403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구매내</a:t>
            </a:r>
            <a:r>
              <a:rPr lang="ko-KR" altLang="en-US" sz="1000" b="1" dirty="0">
                <a:solidFill>
                  <a:schemeClr val="tx1"/>
                </a:solidFill>
              </a:rPr>
              <a:t>역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388464" y="332187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구매취소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549583" y="2215760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리</a:t>
            </a:r>
            <a:r>
              <a:rPr lang="ko-KR" altLang="en-US" sz="1000" b="1" dirty="0"/>
              <a:t>뷰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652120" y="334287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925847" y="333019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80676" y="334287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93839" y="334103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endCxn id="98" idx="0"/>
          </p:cNvCxnSpPr>
          <p:nvPr/>
        </p:nvCxnSpPr>
        <p:spPr>
          <a:xfrm rot="16200000" flipH="1">
            <a:off x="6420585" y="264493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endCxn id="97" idx="0"/>
          </p:cNvCxnSpPr>
          <p:nvPr/>
        </p:nvCxnSpPr>
        <p:spPr>
          <a:xfrm rot="5400000">
            <a:off x="5777383" y="264445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endCxn id="101" idx="0"/>
          </p:cNvCxnSpPr>
          <p:nvPr/>
        </p:nvCxnSpPr>
        <p:spPr>
          <a:xfrm rot="16200000" flipH="1">
            <a:off x="6199160" y="286635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99" idx="0"/>
          </p:cNvCxnSpPr>
          <p:nvPr/>
        </p:nvCxnSpPr>
        <p:spPr>
          <a:xfrm rot="5400000">
            <a:off x="5991661" y="285873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475807" y="2039040"/>
            <a:ext cx="0" cy="82074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268770" y="2211710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질문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</a:t>
            </a:r>
            <a:r>
              <a:rPr lang="ko-KR" altLang="en-US" sz="1000" b="1" dirty="0"/>
              <a:t>판</a:t>
            </a:r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물품관리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1640" y="3330209"/>
            <a:ext cx="50401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</a:t>
            </a:r>
            <a:r>
              <a:rPr lang="ko-KR" altLang="en-US" sz="1000" b="1" dirty="0">
                <a:solidFill>
                  <a:schemeClr val="tx1"/>
                </a:solidFill>
              </a:rPr>
              <a:t>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물품목록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3334245"/>
            <a:ext cx="49183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관리자등록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물품등록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물품통계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8" y="3345089"/>
            <a:ext cx="50320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월</a:t>
            </a:r>
            <a:r>
              <a:rPr lang="ko-KR" altLang="en-US" sz="1000" b="1" dirty="0">
                <a:solidFill>
                  <a:schemeClr val="tx1"/>
                </a:solidFill>
              </a:rPr>
              <a:t>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5400000">
            <a:off x="389081" y="2895743"/>
            <a:ext cx="690874" cy="186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81892" y="2788453"/>
            <a:ext cx="686838" cy="39667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120996" y="2825205"/>
            <a:ext cx="751328" cy="2884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물품수정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물품삭제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물품검색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7" idx="2"/>
          </p:cNvCxnSpPr>
          <p:nvPr/>
        </p:nvCxnSpPr>
        <p:spPr>
          <a:xfrm>
            <a:off x="5998593" y="3724926"/>
            <a:ext cx="0" cy="57501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724128" y="4227934"/>
            <a:ext cx="587294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이벤트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Picture 2" descr="C:\Users\TJ\Desktop\프로젝트일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0" y="481453"/>
            <a:ext cx="7813967" cy="43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91276" y="1329612"/>
            <a:ext cx="7932266" cy="2370742"/>
            <a:chOff x="755576" y="1556792"/>
            <a:chExt cx="7932266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183494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VIP(VVIP)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물품구매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 물품검색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후기 작성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33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등급별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혜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택적용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79325" y="2126613"/>
              <a:ext cx="2108517" cy="53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매달 제공되는 혜택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물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품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∙ 관리자 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33117" y="563189"/>
            <a:ext cx="224988" cy="130786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76965" y="-380658"/>
            <a:ext cx="224987" cy="31955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63634" y="-1367328"/>
            <a:ext cx="224986" cy="516889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금액비례</a:t>
            </a:r>
            <a:endParaRPr lang="ko-KR" altLang="en-US" sz="900" dirty="0"/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가입기간</a:t>
            </a:r>
            <a:r>
              <a:rPr lang="en-US" altLang="ko-KR" sz="900" dirty="0" smtClean="0"/>
              <a:t>+</a:t>
            </a:r>
            <a:r>
              <a:rPr lang="ko-KR" altLang="en-US" sz="900" dirty="0" smtClean="0"/>
              <a:t>금액</a:t>
            </a:r>
            <a:endParaRPr lang="ko-KR" altLang="en-US" sz="9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사이트에 방문하는 모든 사람들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권한이 부여된 이용자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시스템 내에서 회원가입을 진행하고 사이트를 이용하는 사람들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1199</Words>
  <Application>Microsoft Office PowerPoint</Application>
  <PresentationFormat>화면 슬라이드 쇼(16:9)</PresentationFormat>
  <Paragraphs>383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355</cp:revision>
  <dcterms:created xsi:type="dcterms:W3CDTF">2016-06-22T05:17:17Z</dcterms:created>
  <dcterms:modified xsi:type="dcterms:W3CDTF">2020-03-10T07:10:57Z</dcterms:modified>
</cp:coreProperties>
</file>