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7" r:id="rId3"/>
    <p:sldId id="262" r:id="rId4"/>
    <p:sldId id="270" r:id="rId5"/>
    <p:sldId id="273" r:id="rId6"/>
    <p:sldId id="274" r:id="rId7"/>
    <p:sldId id="263" r:id="rId8"/>
    <p:sldId id="265" r:id="rId9"/>
    <p:sldId id="266" r:id="rId10"/>
    <p:sldId id="269" r:id="rId11"/>
    <p:sldId id="271" r:id="rId12"/>
  </p:sldIdLst>
  <p:sldSz cx="9144000" cy="5143500" type="screen16x9"/>
  <p:notesSz cx="6858000" cy="9144000"/>
  <p:embeddedFontLst>
    <p:embeddedFont>
      <p:font typeface="Montserrat" panose="020B0604020202020204" charset="-70"/>
      <p:regular r:id="rId14"/>
      <p:bold r:id="rId15"/>
      <p:italic r:id="rId16"/>
      <p:boldItalic r:id="rId17"/>
    </p:embeddedFont>
    <p:embeddedFont>
      <p:font typeface="Source Sans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80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97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61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45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9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27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25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0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80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56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78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08044" cy="181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8313" y="681987"/>
            <a:ext cx="2502830" cy="181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lt-LT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44318" cy="97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8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2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oboleviciu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tynas.mitrulevicius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.uk/Design-patterns-elements-reusable-object-oriented/dp/0201633612/ref=pd_sbs_14_2?_encoding=UTF8&amp;pd_rd_i=0201633612&amp;pd_rd_r=8a207889-1c3c-11e9-a615-a37df77ba4ec&amp;pd_rd_w=lEhvX&amp;pd_rd_wg=W2cSY&amp;pf_rd_p=18edf98b-139a-41ee-bb40-d725dd59d1d3&amp;pf_rd_r=HHJW3D7KZV7FBKB6Z63M&amp;psc=1&amp;refRID=HHJW3D7KZV7FBKB6Z63M" TargetMode="External"/><Relationship Id="rId3" Type="http://schemas.openxmlformats.org/officeDocument/2006/relationships/hyperlink" Target="https://www.oracle.com/technetwork/java/javase/downloads/jdk8-downloads-2133151.html" TargetMode="External"/><Relationship Id="rId7" Type="http://schemas.openxmlformats.org/officeDocument/2006/relationships/hyperlink" Target="https://www.knygos.lt/lt/knygos/java-8---9-in-action-t9h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uk/Effective-Java-Joshua-Bloch/dp/0134685997/ref=pd_sbs_14_12?_encoding=UTF8&amp;pd_rd_i=0134685997&amp;pd_rd_r=91f5a104-1c3c-11e9-a615-a37df77ba4ec&amp;pd_rd_w=ZSgjv&amp;pd_rd_wg=YTs60&amp;pf_rd_p=18edf98b-139a-41ee-bb40-d725dd59d1d3&amp;pf_rd_r=9VQ2F0SAE7R66HPDY0AM&amp;psc=1&amp;refRID=9VQ2F0SAE7R66HPDY0AM" TargetMode="External"/><Relationship Id="rId5" Type="http://schemas.openxmlformats.org/officeDocument/2006/relationships/hyperlink" Target="https://www.knygos.lt/lt/knygos/effective-java-seeu/" TargetMode="External"/><Relationship Id="rId4" Type="http://schemas.openxmlformats.org/officeDocument/2006/relationships/hyperlink" Target="https://www.knygos.lt/lt/knygos/clean-code/" TargetMode="External"/><Relationship Id="rId9" Type="http://schemas.openxmlformats.org/officeDocument/2006/relationships/hyperlink" Target="https://www.amazon.de/Effective-Unit-Testing-Lasse-Koskela/dp/193518257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7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pad-plus-plus.org/download/v7.6.2.html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jetbrains.com/idea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lt-LT" dirty="0"/>
              <a:t>Įvadas į JAVA II lygio kursus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Pirma programa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Parašykite „</a:t>
            </a:r>
            <a:r>
              <a:rPr lang="lt-LT" dirty="0" err="1">
                <a:solidFill>
                  <a:srgbClr val="00B0F0"/>
                </a:solidFill>
              </a:rPr>
              <a:t>Hello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World</a:t>
            </a:r>
            <a:r>
              <a:rPr lang="lt-LT" dirty="0">
                <a:solidFill>
                  <a:srgbClr val="00B0F0"/>
                </a:solidFill>
              </a:rPr>
              <a:t>!“ programą ir įsitikinkite, kad ji veikia, paleisdami ją iš komandinės eilutės. 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6761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Užduotis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r>
              <a:rPr lang="lt-LT" dirty="0" err="1">
                <a:solidFill>
                  <a:srgbClr val="00B0F0"/>
                </a:solidFill>
              </a:rPr>
              <a:t>Todo</a:t>
            </a:r>
            <a:r>
              <a:rPr lang="lt-LT" dirty="0">
                <a:solidFill>
                  <a:srgbClr val="00B0F0"/>
                </a:solidFill>
              </a:rPr>
              <a:t>: Pridėti pirmos paskaitos užduotis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2702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Dėstytojai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28700" indent="-228600">
              <a:buFont typeface="Arial"/>
              <a:buChar char="•"/>
            </a:pPr>
            <a:r>
              <a:rPr lang="lt-LT" b="1" dirty="0">
                <a:solidFill>
                  <a:srgbClr val="00B0F0"/>
                </a:solidFill>
              </a:rPr>
              <a:t>Tadas </a:t>
            </a:r>
            <a:r>
              <a:rPr lang="lt-LT" b="1" dirty="0" err="1">
                <a:solidFill>
                  <a:srgbClr val="00B0F0"/>
                </a:solidFill>
              </a:rPr>
              <a:t>Obolevičius</a:t>
            </a:r>
            <a:endParaRPr lang="lt-LT" b="1" dirty="0">
              <a:solidFill>
                <a:srgbClr val="00B0F0"/>
              </a:solidFill>
            </a:endParaRPr>
          </a:p>
          <a:p>
            <a:pPr marL="1028700" indent="-228600">
              <a:buFont typeface="Arial"/>
              <a:buChar char="•"/>
            </a:pPr>
            <a:r>
              <a:rPr lang="lt-LT" b="1" dirty="0">
                <a:solidFill>
                  <a:srgbClr val="00B0F0"/>
                </a:solidFill>
              </a:rPr>
              <a:t>Martynas Mitrulevičius</a:t>
            </a:r>
          </a:p>
        </p:txBody>
      </p:sp>
    </p:spTree>
    <p:extLst>
      <p:ext uri="{BB962C8B-B14F-4D97-AF65-F5344CB8AC3E}">
        <p14:creationId xmlns:p14="http://schemas.microsoft.com/office/powerpoint/2010/main" val="241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Kontaktai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0" indent="-228600">
              <a:buFont typeface="Arial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Elektroniniu paštu:</a:t>
            </a:r>
          </a:p>
          <a:p>
            <a:pPr marL="1485900" lvl="1" indent="-228600">
              <a:buFont typeface="Arial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sym typeface="Source Sans Pro"/>
                <a:hlinkClick r:id="rId3"/>
              </a:rPr>
              <a:t>tobolevicius</a:t>
            </a:r>
            <a:r>
              <a:rPr lang="lt-LT" dirty="0">
                <a:solidFill>
                  <a:srgbClr val="00B0F0"/>
                </a:solidFill>
                <a:hlinkClick r:id="rId3"/>
              </a:rPr>
              <a:t>@gmail.com</a:t>
            </a:r>
            <a:endParaRPr lang="lt-LT" dirty="0">
              <a:solidFill>
                <a:srgbClr val="00B0F0"/>
              </a:solidFill>
            </a:endParaRPr>
          </a:p>
          <a:p>
            <a:pPr marL="1485900" lvl="1" indent="-228600">
              <a:buFont typeface="Arial"/>
              <a:buChar char="•"/>
            </a:pPr>
            <a:r>
              <a:rPr lang="lt-LT" dirty="0">
                <a:solidFill>
                  <a:srgbClr val="00B0F0"/>
                </a:solidFill>
                <a:hlinkClick r:id="rId4"/>
              </a:rPr>
              <a:t>martynas.mitrulevicius@gmail.com</a:t>
            </a:r>
            <a:endParaRPr lang="lt-LT" dirty="0">
              <a:solidFill>
                <a:srgbClr val="00B0F0"/>
              </a:solidFill>
            </a:endParaRPr>
          </a:p>
          <a:p>
            <a:pPr marL="1028700" indent="-228600">
              <a:buFont typeface="Arial"/>
              <a:buChar char="•"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028700" indent="-228600">
              <a:buFont typeface="Arial"/>
              <a:buChar char="•"/>
            </a:pPr>
            <a:r>
              <a:rPr lang="lt-LT" i="1" dirty="0" err="1">
                <a:solidFill>
                  <a:srgbClr val="00B0F0"/>
                </a:solidFill>
              </a:rPr>
              <a:t>S</a:t>
            </a:r>
            <a:r>
              <a:rPr lang="lt-LT" b="0" i="1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kanalu:</a:t>
            </a:r>
          </a:p>
          <a:p>
            <a:pPr marL="1485900" lvl="1" indent="-228600">
              <a:buFont typeface="Arial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Java-2lvl-2019</a:t>
            </a:r>
          </a:p>
          <a:p>
            <a:pPr marL="1485900" lvl="1" indent="-228600">
              <a:buFont typeface="Arial"/>
              <a:buChar char="•"/>
            </a:pPr>
            <a:r>
              <a:rPr lang="lt-LT" sz="1800" dirty="0">
                <a:solidFill>
                  <a:srgbClr val="00B0F0"/>
                </a:solidFill>
              </a:rPr>
              <a:t>https://</a:t>
            </a:r>
            <a:r>
              <a:rPr lang="lt-LT" sz="1800" dirty="0" smtClean="0">
                <a:solidFill>
                  <a:srgbClr val="00B0F0"/>
                </a:solidFill>
              </a:rPr>
              <a:t>codeacademyteamgroup.slack.com</a:t>
            </a:r>
            <a:endParaRPr sz="1800" b="0" i="0" u="none" strike="noStrike" cap="none" dirty="0">
              <a:solidFill>
                <a:srgbClr val="00B0F0"/>
              </a:solidFill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Kursų planas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4503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Teorinės paskaitos su praktinėmis užduotimis (pirmadieniais – ketvirtadieniais)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Konsultacijos (penktadieniais)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Projektinis darbas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Užsiėmimų gale – teorinis egzaminas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542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Paskaitų temos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Pirmo kurso kartojimas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Projektų kontrolė naudojant </a:t>
            </a:r>
            <a:r>
              <a:rPr lang="lt-LT" i="1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įrankį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Bendrieji tipai (</a:t>
            </a:r>
            <a:r>
              <a:rPr lang="lt-LT" dirty="0" err="1">
                <a:solidFill>
                  <a:srgbClr val="00B0F0"/>
                </a:solidFill>
              </a:rPr>
              <a:t>Generics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Java kolekcijų karkasas (</a:t>
            </a:r>
            <a:r>
              <a:rPr lang="lt-LT" dirty="0" err="1">
                <a:solidFill>
                  <a:srgbClr val="00B0F0"/>
                </a:solidFill>
              </a:rPr>
              <a:t>Collections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framework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Konstravimo automatizavimas (</a:t>
            </a:r>
            <a:r>
              <a:rPr lang="lt-LT" dirty="0" err="1">
                <a:solidFill>
                  <a:srgbClr val="00B0F0"/>
                </a:solidFill>
              </a:rPr>
              <a:t>Build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automation</a:t>
            </a:r>
            <a:r>
              <a:rPr lang="lt-LT" dirty="0">
                <a:solidFill>
                  <a:srgbClr val="00B0F0"/>
                </a:solidFill>
              </a:rPr>
              <a:t>) įrankiu </a:t>
            </a:r>
            <a:r>
              <a:rPr lang="lt-LT" i="1" dirty="0" err="1">
                <a:solidFill>
                  <a:srgbClr val="00B0F0"/>
                </a:solidFill>
              </a:rPr>
              <a:t>Maven</a:t>
            </a:r>
            <a:endParaRPr lang="lt-LT" i="1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Testavimas naudojant </a:t>
            </a:r>
            <a:r>
              <a:rPr lang="lt-LT" i="1" dirty="0" err="1">
                <a:solidFill>
                  <a:srgbClr val="00B0F0"/>
                </a:solidFill>
              </a:rPr>
              <a:t>Unit</a:t>
            </a:r>
            <a:r>
              <a:rPr lang="lt-LT" dirty="0">
                <a:solidFill>
                  <a:srgbClr val="00B0F0"/>
                </a:solidFill>
              </a:rPr>
              <a:t> testus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9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Paskaitų temos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Taisyklingos objektinio programavimo praktikos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Darbas su failais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Paralelus programavimas (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Multithreading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1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sistemos klaidos bei jų valdymas (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Exceptions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Mokymosi medžiaga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Visa mokymosi medžiaga (skaidrės, paskaitų konspektai, uždaviniai) </a:t>
            </a:r>
            <a:r>
              <a:rPr lang="lt-LT" i="1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talpykloje:</a:t>
            </a: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https://github.com/tadus21/ca-java-lessons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78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Rekomenduojama literatūra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63191" y="1450325"/>
            <a:ext cx="7747279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Clean 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Code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Effective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 Java 3rd 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edition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  <a:hlinkClick r:id="rId7"/>
              </a:rPr>
              <a:t>Java 8 &amp; 9 </a:t>
            </a:r>
            <a:r>
              <a:rPr lang="lt-LT" dirty="0" err="1">
                <a:solidFill>
                  <a:srgbClr val="00B0F0"/>
                </a:solidFill>
                <a:hlinkClick r:id="rId7"/>
              </a:rPr>
              <a:t>in</a:t>
            </a:r>
            <a:r>
              <a:rPr lang="lt-LT" dirty="0">
                <a:solidFill>
                  <a:srgbClr val="00B0F0"/>
                </a:solidFill>
                <a:hlinkClick r:id="rId7"/>
              </a:rPr>
              <a:t> </a:t>
            </a:r>
            <a:r>
              <a:rPr lang="lt-LT" dirty="0" err="1">
                <a:solidFill>
                  <a:srgbClr val="00B0F0"/>
                </a:solidFill>
                <a:hlinkClick r:id="rId7"/>
              </a:rPr>
              <a:t>Action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hlinkClick r:id="rId8"/>
              </a:rPr>
              <a:t>Design patterns: elements of reusable object-oriented software</a:t>
            </a:r>
            <a:endParaRPr lang="lt-LT" dirty="0">
              <a:solidFill>
                <a:srgbClr val="00B0F0"/>
              </a:solidFill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  <a:hlinkClick r:id="rId9"/>
              </a:rPr>
              <a:t>Effective </a:t>
            </a:r>
            <a:r>
              <a:rPr lang="lt-LT" dirty="0" err="1">
                <a:solidFill>
                  <a:srgbClr val="00B0F0"/>
                </a:solidFill>
                <a:hlinkClick r:id="rId9"/>
              </a:rPr>
              <a:t>Unit</a:t>
            </a:r>
            <a:r>
              <a:rPr lang="lt-LT" dirty="0">
                <a:solidFill>
                  <a:srgbClr val="00B0F0"/>
                </a:solidFill>
                <a:hlinkClick r:id="rId9"/>
              </a:rPr>
              <a:t> </a:t>
            </a:r>
            <a:r>
              <a:rPr lang="lt-LT" dirty="0" err="1">
                <a:solidFill>
                  <a:srgbClr val="00B0F0"/>
                </a:solidFill>
                <a:hlinkClick r:id="rId9"/>
              </a:rPr>
              <a:t>Testing</a:t>
            </a:r>
            <a:endParaRPr lang="lt-LT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Reikalingi įrankiai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Java JDK 8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Intellij IDE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sym typeface="Source Sans Pro"/>
                <a:hlinkClick r:id="rId5"/>
              </a:rPr>
              <a:t>VS </a:t>
            </a:r>
            <a:r>
              <a:rPr lang="lt-LT" dirty="0" err="1">
                <a:solidFill>
                  <a:srgbClr val="00B0F0"/>
                </a:solidFill>
                <a:hlinkClick r:id="rId5"/>
              </a:rPr>
              <a:t>Code</a:t>
            </a:r>
            <a:r>
              <a:rPr lang="lt-LT" dirty="0">
                <a:solidFill>
                  <a:srgbClr val="00B0F0"/>
                </a:solidFill>
                <a:hlinkClick r:id="rId5"/>
              </a:rPr>
              <a:t> </a:t>
            </a:r>
            <a:r>
              <a:rPr lang="lt-LT" dirty="0">
                <a:solidFill>
                  <a:srgbClr val="00B0F0"/>
                </a:solidFill>
              </a:rPr>
              <a:t>arba </a:t>
            </a:r>
            <a:r>
              <a:rPr lang="lt-LT" dirty="0">
                <a:solidFill>
                  <a:srgbClr val="00B0F0"/>
                </a:solidFill>
                <a:hlinkClick r:id="rId6"/>
              </a:rPr>
              <a:t>NotePad++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  <a:hlinkClick r:id="rId7"/>
              </a:rPr>
              <a:t>GIT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5381"/>
      </p:ext>
    </p:extLst>
  </p:cSld>
  <p:clrMapOvr>
    <a:masterClrMapping/>
  </p:clrMapOvr>
</p:sld>
</file>

<file path=ppt/theme/theme1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Arial</vt:lpstr>
      <vt:lpstr>Source Sans Pro</vt:lpstr>
      <vt:lpstr>CA skaidrės</vt:lpstr>
      <vt:lpstr>Įvadas į JAVA II lygio kursus</vt:lpstr>
      <vt:lpstr>Dėstytojai</vt:lpstr>
      <vt:lpstr>Kontaktai</vt:lpstr>
      <vt:lpstr>Kursų planas</vt:lpstr>
      <vt:lpstr>Paskaitų temos</vt:lpstr>
      <vt:lpstr>Paskaitų temos</vt:lpstr>
      <vt:lpstr>Mokymosi medžiaga</vt:lpstr>
      <vt:lpstr>Rekomenduojama literatūra</vt:lpstr>
      <vt:lpstr>Reikalingi įrankiai</vt:lpstr>
      <vt:lpstr>Pirma programa</vt:lpstr>
      <vt:lpstr>Užduotis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Žodžiai eina čia</dc:title>
  <cp:lastModifiedBy>Martynas</cp:lastModifiedBy>
  <cp:revision>9</cp:revision>
  <dcterms:modified xsi:type="dcterms:W3CDTF">2019-01-20T08:31:09Z</dcterms:modified>
</cp:coreProperties>
</file>