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4_112B1BFF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4" r:id="rId5"/>
    <p:sldId id="257" r:id="rId6"/>
    <p:sldId id="259" r:id="rId7"/>
    <p:sldId id="260" r:id="rId8"/>
    <p:sldId id="267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DFE1200-F982-CD93-4AB9-219F2BA033A1}" name="Emma Shaw" initials="ES" userId="S::emma.shaw@prism.training::6e10e269-7e1d-4f1a-bc7c-46c95d62cadf" providerId="AD"/>
  <p188:author id="{A37F0F07-ED38-A8FF-0151-247B7D5C9A3C}" name="Eimear Bonner" initials="EB" userId="S::eimear.bonner@prism.training::807d31b1-b44b-4c8a-a6cb-9ba7061f465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FFEF"/>
    <a:srgbClr val="8FE5FF"/>
    <a:srgbClr val="1A91BD"/>
    <a:srgbClr val="CF9988"/>
    <a:srgbClr val="44A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58"/>
    <p:restoredTop sz="94623"/>
  </p:normalViewPr>
  <p:slideViewPr>
    <p:cSldViewPr snapToGrid="0">
      <p:cViewPr varScale="1">
        <p:scale>
          <a:sx n="51" d="100"/>
          <a:sy n="51" d="100"/>
        </p:scale>
        <p:origin x="23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modernComment_104_112B1BF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44AD16-49DD-423D-AB0F-1C30AA95B4A7}" authorId="{6DFE1200-F982-CD93-4AB9-219F2BA033A1}" created="2024-10-04T06:13:29.2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8037887" sldId="260"/>
      <ac:picMk id="25" creationId="{33CFFDAD-7C71-0712-57C7-9203FB07DCA4}"/>
    </ac:deMkLst>
    <p188:replyLst>
      <p188:reply id="{B961FC88-C59C-48BA-BA39-46A259208EB2}" authorId="{A37F0F07-ED38-A8FF-0151-247B7D5C9A3C}" created="2024-10-04T06:18:42.341">
        <p188:txBody>
          <a:bodyPr/>
          <a:lstStyle/>
          <a:p>
            <a:r>
              <a:rPr lang="en-GB"/>
              <a:t>By brand and item_name?</a:t>
            </a:r>
          </a:p>
        </p188:txBody>
      </p188:reply>
    </p188:replyLst>
    <p188:txBody>
      <a:bodyPr/>
      <a:lstStyle/>
      <a:p>
        <a:r>
          <a:rPr lang="en-GB"/>
          <a:t>Would it be better to show the profitability of items here instead?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E6C35-CF45-4CAB-97F6-6E172EBAD0B9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ADDC4-2DB0-4729-BF42-E956F00BD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7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ADDC4-2DB0-4729-BF42-E956F00BDDD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11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Q4 2020 saw a rapid decline in CVR, now improved to an average of 0.59%, still below ASOS's 3.1%.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To prevent another CVR drop, we aim to boost conversions in early 2022.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Focus on increasing items added to cart, as they are significantly lower than items viewed.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Recommend introducing review data to encourage customers to add items to cart and improve purchase rates.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By displaying reviews, we have potential to increase CVR by 270% taking our CVR up to 2.07%.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Having review data would benefit the company for future analysis.</a:t>
            </a:r>
          </a:p>
          <a:p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i="0">
              <a:effectLst/>
              <a:latin typeface="HCo Gotham Ss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i="0">
              <a:effectLst/>
              <a:latin typeface="HCo Gotham Ss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i="0">
                <a:effectLst/>
                <a:latin typeface="HCo Gotham Ssm"/>
              </a:rPr>
              <a:t>References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i="0">
                <a:effectLst/>
                <a:latin typeface="HCo Gotham Ssm"/>
              </a:rPr>
              <a:t>Displaying online reviews increases conversion by 270% (Spiegel </a:t>
            </a:r>
            <a:r>
              <a:rPr lang="en-GB" b="0" i="0">
                <a:effectLst/>
                <a:latin typeface="HCo Gotham Ssm"/>
              </a:rPr>
              <a:t>Research </a:t>
            </a:r>
            <a:r>
              <a:rPr lang="en-GB" b="0" i="0" err="1">
                <a:effectLst/>
                <a:latin typeface="HCo Gotham Ssm"/>
              </a:rPr>
              <a:t>Center</a:t>
            </a:r>
            <a:r>
              <a:rPr lang="en-GB" b="0" i="0">
                <a:effectLst/>
                <a:latin typeface="HCo Gotham Ssm"/>
              </a:rPr>
              <a:t>)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ADDC4-2DB0-4729-BF42-E956F00BDDD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8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Volume of items sold increased by 262% last year, but GPM declined by 1%.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Suits &amp; Tops, and Shoes &amp; Bags are top categories; T-shirts and Shoes are best-selling items.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Prism T-shirts identified as most profitable combined with high units sold with a GPM (75.65% GPM); recommend increasing inventory for Prism T-shirts.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We recommend reducing inventory of lower-profit and lower-selling items to enhance overall GPM By reallocating 10% of costs from Cosmetics &amp; Makeup (£127,000) to boost Prism T-shirt inventory, improving their profit by 16.37%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ADDC4-2DB0-4729-BF42-E956F00BDDD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26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Our average return rate is looking better with a decrease of 25% since December 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Industry standard between 20-30%, doing well but want to ensure this continues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We predict an increase due to seasonality in Jan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Mitigate this and reduce impact on costs, offer discount codes for store credit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Research – 57% customers will opt for store credit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With discount we predict that this could even be higher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Also increase our customer retention and encourage future purchases, improving long-term profitability</a:t>
            </a:r>
          </a:p>
          <a:p>
            <a:endParaRPr lang="en-GB" b="0" i="0">
              <a:solidFill>
                <a:srgbClr val="040C28"/>
              </a:solidFill>
              <a:effectLst/>
              <a:latin typeface="Google Sans"/>
            </a:endParaRPr>
          </a:p>
          <a:p>
            <a:endParaRPr lang="en-GB" b="0" i="0">
              <a:solidFill>
                <a:srgbClr val="040C28"/>
              </a:solidFill>
              <a:effectLst/>
              <a:latin typeface="Google Sans"/>
            </a:endParaRPr>
          </a:p>
          <a:p>
            <a:endParaRPr lang="en-GB" b="0" i="0">
              <a:solidFill>
                <a:srgbClr val="040C28"/>
              </a:solidFill>
              <a:effectLst/>
              <a:latin typeface="Google Sans"/>
            </a:endParaRPr>
          </a:p>
          <a:p>
            <a:endParaRPr lang="en-GB"/>
          </a:p>
          <a:p>
            <a:pPr marL="0" indent="0">
              <a:buNone/>
            </a:pPr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References</a:t>
            </a:r>
          </a:p>
          <a:p>
            <a:pPr marL="0" indent="0">
              <a:buNone/>
            </a:pPr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A report from Shopify found that the average return rate in eCommerce is </a:t>
            </a: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between 20% and 30%</a:t>
            </a:r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Online reviews, according to </a:t>
            </a:r>
            <a:r>
              <a:rPr lang="en-GB" b="0" i="0" err="1">
                <a:solidFill>
                  <a:srgbClr val="040C28"/>
                </a:solidFill>
                <a:effectLst/>
                <a:latin typeface="Google Sans"/>
              </a:rPr>
              <a:t>BazaarVoice</a:t>
            </a: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, effectively decreased the frequency of returned merchandise by 20%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ADDC4-2DB0-4729-BF42-E956F00BDDD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6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Google is currently our strongest ad platform for ROAS, it is almost 3x Meta’s ROAS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Meta’s click-through rate is highest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We therefore want to optimise google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We recommend reducing the investment into </a:t>
            </a:r>
            <a:r>
              <a:rPr lang="en-GB" err="1"/>
              <a:t>RTBHouse</a:t>
            </a:r>
            <a:r>
              <a:rPr lang="en-GB"/>
              <a:t> by 10%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We looked into investing this straight into google ad spend, however ROAS was not significant using the 10%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Therefore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Use additional investment into optimising google using extra A/B testing monitor CTR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Industry average CTR 0.51-2.69%, ours is 2.3 so optimising google could really improve engagement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ADDC4-2DB0-4729-BF42-E956F00BDDD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65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33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41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713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881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785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60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625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102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3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2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5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68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25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59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59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28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3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B760BF-4D47-4BC6-9747-1A5B75ECE907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5FD0DF-1637-4C65-8E60-FEAE2D6D5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79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112B1BFF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EAEF-06AD-A855-F164-430A3D00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>
                <a:latin typeface="Segoe UI"/>
                <a:cs typeface="Segoe UI"/>
              </a:rPr>
              <a:t>Prism's Q4 2021 Performance: Key Metrics and Insights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4">
            <a:extLst>
              <a:ext uri="{FF2B5EF4-FFF2-40B4-BE49-F238E27FC236}">
                <a16:creationId xmlns:a16="http://schemas.microsoft.com/office/drawing/2014/main" id="{ABC80012-07FB-0FA4-D21B-9D25C9352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 descr="A black and white triangle with white text&#10;&#10;Description automatically generated">
            <a:extLst>
              <a:ext uri="{FF2B5EF4-FFF2-40B4-BE49-F238E27FC236}">
                <a16:creationId xmlns:a16="http://schemas.microsoft.com/office/drawing/2014/main" id="{ADC9DC8B-0211-6FCA-CE72-2D15B319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84" y="1371600"/>
            <a:ext cx="3663768" cy="4114800"/>
          </a:xfrm>
          <a:prstGeom prst="rect">
            <a:avLst/>
          </a:prstGeom>
        </p:spPr>
      </p:pic>
      <p:pic>
        <p:nvPicPr>
          <p:cNvPr id="6" name="Picture 5" descr="A triangle with black text&#10;&#10;Description automatically generated">
            <a:extLst>
              <a:ext uri="{FF2B5EF4-FFF2-40B4-BE49-F238E27FC236}">
                <a16:creationId xmlns:a16="http://schemas.microsoft.com/office/drawing/2014/main" id="{576D4A98-A205-FC45-11DF-7985FEA5E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30" y="2152648"/>
            <a:ext cx="3049156" cy="264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2E77-4FE6-6E2C-5CCD-139ED4A9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11" y="586174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GB" b="1">
                <a:latin typeface="Segoe UI"/>
                <a:cs typeface="Segoe UI"/>
              </a:rPr>
              <a:t>Executive Summary: </a:t>
            </a:r>
            <a:br>
              <a:rPr lang="en-GB" b="1">
                <a:latin typeface="Segoe UI"/>
                <a:cs typeface="Segoe UI"/>
              </a:rPr>
            </a:br>
            <a:r>
              <a:rPr lang="en-GB" b="1">
                <a:latin typeface="Segoe UI"/>
                <a:cs typeface="Segoe UI"/>
              </a:rPr>
              <a:t>Assessing Prism’s Health and Growth Strategies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6D62210-1027-8534-B906-31A1F4D234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003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2B450D4-EFD3-A6DC-F767-BAAC71DDC4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003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6A9D83-FD0E-CD41-B7CD-F076672CA74A}"/>
              </a:ext>
            </a:extLst>
          </p:cNvPr>
          <p:cNvSpPr/>
          <p:nvPr/>
        </p:nvSpPr>
        <p:spPr>
          <a:xfrm>
            <a:off x="759791" y="1717337"/>
            <a:ext cx="2886419" cy="4781320"/>
          </a:xfrm>
          <a:prstGeom prst="roundRect">
            <a:avLst/>
          </a:prstGeom>
          <a:solidFill>
            <a:srgbClr val="1A91BD">
              <a:alpha val="3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>
                <a:latin typeface="Calibri"/>
                <a:ea typeface="Calibri"/>
                <a:cs typeface="Calibri"/>
              </a:rPr>
              <a:t>Situation</a:t>
            </a:r>
            <a:endParaRPr lang="en-US" b="1">
              <a:latin typeface="Calibri"/>
              <a:ea typeface="Calibri"/>
              <a:cs typeface="Calibri"/>
            </a:endParaRPr>
          </a:p>
          <a:p>
            <a:pPr algn="ctr"/>
            <a:endParaRPr lang="en-GB">
              <a:latin typeface="Calibri"/>
              <a:ea typeface="Calibri"/>
              <a:cs typeface="Calibri"/>
            </a:endParaRPr>
          </a:p>
          <a:p>
            <a:pPr algn="ctr"/>
            <a:r>
              <a:rPr lang="en-GB">
                <a:latin typeface="Calibri"/>
                <a:ea typeface="Calibri"/>
                <a:cs typeface="Calibri"/>
              </a:rPr>
              <a:t>Low Conversion Rate</a:t>
            </a:r>
            <a:endParaRPr lang="en-US"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Wingdings,Sans-Serif" panose="05000000000000000000" pitchFamily="2" charset="2"/>
              <a:buChar char="v"/>
            </a:pPr>
            <a:endParaRPr lang="en-GB"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Wingdings,Sans-Serif" panose="05000000000000000000" pitchFamily="2" charset="2"/>
              <a:buChar char="v"/>
            </a:pPr>
            <a:endParaRPr lang="en-GB">
              <a:latin typeface="Calibri"/>
              <a:ea typeface="Calibri"/>
              <a:cs typeface="Calibri"/>
            </a:endParaRPr>
          </a:p>
          <a:p>
            <a:pPr algn="ctr"/>
            <a:r>
              <a:rPr lang="en-GB">
                <a:latin typeface="Calibri"/>
                <a:ea typeface="Calibri"/>
                <a:cs typeface="Calibri"/>
              </a:rPr>
              <a:t>Reduction in GPM</a:t>
            </a:r>
            <a:endParaRPr lang="en-US">
              <a:latin typeface="Calibri"/>
              <a:ea typeface="Calibri"/>
              <a:cs typeface="Calibri"/>
            </a:endParaRPr>
          </a:p>
          <a:p>
            <a:pPr algn="ctr"/>
            <a:endParaRPr lang="en-GB"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Wingdings,Sans-Serif" panose="05000000000000000000" pitchFamily="2" charset="2"/>
              <a:buChar char="v"/>
            </a:pPr>
            <a:endParaRPr lang="en-GB">
              <a:latin typeface="Calibri"/>
              <a:ea typeface="Calibri"/>
              <a:cs typeface="Calibri"/>
            </a:endParaRPr>
          </a:p>
          <a:p>
            <a:pPr algn="ctr"/>
            <a:r>
              <a:rPr lang="en-GB">
                <a:latin typeface="Calibri"/>
                <a:ea typeface="Calibri"/>
                <a:cs typeface="Calibri"/>
              </a:rPr>
              <a:t>Expected increase in return rate</a:t>
            </a:r>
          </a:p>
          <a:p>
            <a:pPr marL="285750" indent="-285750" algn="ctr">
              <a:buFont typeface="Wingdings,Sans-Serif" panose="05000000000000000000" pitchFamily="2" charset="2"/>
              <a:buChar char="v"/>
            </a:pPr>
            <a:endParaRPr lang="en-GB"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Wingdings,Sans-Serif" panose="05000000000000000000" pitchFamily="2" charset="2"/>
              <a:buChar char="v"/>
            </a:pPr>
            <a:endParaRPr lang="en-GB">
              <a:latin typeface="Calibri"/>
              <a:ea typeface="Calibri"/>
              <a:cs typeface="Calibri"/>
            </a:endParaRPr>
          </a:p>
          <a:p>
            <a:pPr algn="ctr"/>
            <a:r>
              <a:rPr lang="en-GB">
                <a:latin typeface="Calibri"/>
                <a:ea typeface="Calibri"/>
                <a:cs typeface="Calibri"/>
              </a:rPr>
              <a:t>Overspending on ads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GB" sz="1600"/>
          </a:p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55455-EBBE-7168-F931-C44AB458DA79}"/>
              </a:ext>
            </a:extLst>
          </p:cNvPr>
          <p:cNvSpPr/>
          <p:nvPr/>
        </p:nvSpPr>
        <p:spPr>
          <a:xfrm>
            <a:off x="8550950" y="1717337"/>
            <a:ext cx="2886419" cy="4781320"/>
          </a:xfrm>
          <a:prstGeom prst="roundRect">
            <a:avLst/>
          </a:prstGeom>
          <a:solidFill>
            <a:srgbClr val="44A2A6"/>
          </a:solidFill>
          <a:ln>
            <a:solidFill>
              <a:srgbClr val="44A2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>
                <a:latin typeface="Calibri"/>
                <a:ea typeface="Calibri"/>
                <a:cs typeface="Calibri"/>
              </a:rPr>
              <a:t>Resolution</a:t>
            </a:r>
          </a:p>
          <a:p>
            <a:pPr algn="ctr"/>
            <a:endParaRPr lang="en-GB" b="1">
              <a:latin typeface="Calibri"/>
              <a:ea typeface="Calibri"/>
              <a:cs typeface="Calibri"/>
            </a:endParaRPr>
          </a:p>
          <a:p>
            <a:pPr algn="ctr"/>
            <a:r>
              <a:rPr lang="en-GB">
                <a:latin typeface="Calibri"/>
                <a:ea typeface="Calibri"/>
                <a:cs typeface="Calibri"/>
              </a:rPr>
              <a:t>Display reviews</a:t>
            </a:r>
          </a:p>
          <a:p>
            <a:pPr algn="ctr"/>
            <a:endParaRPr lang="en-GB">
              <a:latin typeface="Calibri"/>
              <a:ea typeface="Calibri"/>
              <a:cs typeface="Calibri"/>
            </a:endParaRPr>
          </a:p>
          <a:p>
            <a:pPr algn="ctr"/>
            <a:endParaRPr lang="en-GB">
              <a:latin typeface="Calibri"/>
              <a:ea typeface="Calibri"/>
              <a:cs typeface="Calibri"/>
            </a:endParaRPr>
          </a:p>
          <a:p>
            <a:pPr algn="ctr"/>
            <a:r>
              <a:rPr lang="en-GB">
                <a:latin typeface="Calibri"/>
                <a:ea typeface="Calibri"/>
                <a:cs typeface="Calibri"/>
              </a:rPr>
              <a:t>Increase Prism stock</a:t>
            </a:r>
          </a:p>
          <a:p>
            <a:pPr algn="ctr"/>
            <a:endParaRPr lang="en-GB"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GB">
              <a:latin typeface="Calibri"/>
              <a:ea typeface="Calibri"/>
              <a:cs typeface="Calibri"/>
            </a:endParaRPr>
          </a:p>
          <a:p>
            <a:pPr algn="ctr"/>
            <a:r>
              <a:rPr lang="en-GB">
                <a:latin typeface="Calibri"/>
                <a:ea typeface="Calibri"/>
                <a:cs typeface="Calibri"/>
              </a:rPr>
              <a:t>Introduce store credit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GB">
              <a:latin typeface="Calibri"/>
              <a:ea typeface="Calibri"/>
              <a:cs typeface="Calibri"/>
            </a:endParaRPr>
          </a:p>
          <a:p>
            <a:pPr algn="ctr"/>
            <a:endParaRPr lang="en-GB">
              <a:latin typeface="Calibri"/>
              <a:ea typeface="Calibri"/>
              <a:cs typeface="Calibri"/>
            </a:endParaRPr>
          </a:p>
          <a:p>
            <a:pPr algn="ctr"/>
            <a:r>
              <a:rPr lang="en-GB">
                <a:latin typeface="Calibri"/>
                <a:ea typeface="Calibri"/>
                <a:cs typeface="Calibri"/>
              </a:rPr>
              <a:t>Refocus ad spend for </a:t>
            </a:r>
            <a:r>
              <a:rPr lang="en-GB" err="1">
                <a:latin typeface="Calibri"/>
                <a:ea typeface="Calibri"/>
                <a:cs typeface="Calibri"/>
              </a:rPr>
              <a:t>RTBHouse</a:t>
            </a:r>
            <a:endParaRPr lang="en-GB">
              <a:latin typeface="Calibri"/>
              <a:ea typeface="Calibri"/>
              <a:cs typeface="Calibri"/>
            </a:endParaRPr>
          </a:p>
          <a:p>
            <a:pPr algn="ctr"/>
            <a:endParaRPr lang="en-GB"/>
          </a:p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348319-09E7-4222-07EC-CA22982AAA03}"/>
              </a:ext>
            </a:extLst>
          </p:cNvPr>
          <p:cNvSpPr/>
          <p:nvPr/>
        </p:nvSpPr>
        <p:spPr>
          <a:xfrm>
            <a:off x="4655371" y="1717337"/>
            <a:ext cx="2886419" cy="4781320"/>
          </a:xfrm>
          <a:prstGeom prst="roundRect">
            <a:avLst/>
          </a:prstGeom>
          <a:solidFill>
            <a:srgbClr val="44A2A6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>
                <a:latin typeface="Calibri"/>
                <a:ea typeface="Calibri"/>
                <a:cs typeface="Calibri"/>
              </a:rPr>
              <a:t>Complication</a:t>
            </a:r>
          </a:p>
          <a:p>
            <a:pPr algn="ctr"/>
            <a:endParaRPr lang="en-GB">
              <a:latin typeface="Calibri"/>
              <a:ea typeface="Calibri"/>
              <a:cs typeface="Calibri"/>
            </a:endParaRPr>
          </a:p>
          <a:p>
            <a:pPr algn="ctr"/>
            <a:r>
              <a:rPr lang="en-GB">
                <a:latin typeface="Calibri"/>
                <a:ea typeface="Calibri"/>
                <a:cs typeface="Calibri"/>
              </a:rPr>
              <a:t>Lagging behind competitors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GB" i="1">
              <a:latin typeface="Calibri"/>
              <a:ea typeface="Calibri"/>
              <a:cs typeface="Calibri"/>
            </a:endParaRPr>
          </a:p>
          <a:p>
            <a:pPr algn="ctr"/>
            <a:r>
              <a:rPr lang="en-GB">
                <a:latin typeface="Calibri"/>
                <a:ea typeface="Calibri"/>
                <a:cs typeface="Calibri"/>
              </a:rPr>
              <a:t>Selling low profit items</a:t>
            </a:r>
          </a:p>
          <a:p>
            <a:pPr algn="ctr"/>
            <a:endParaRPr lang="en-GB" i="1"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GB" i="1">
              <a:latin typeface="Calibri"/>
              <a:ea typeface="Calibri"/>
              <a:cs typeface="Calibri"/>
            </a:endParaRPr>
          </a:p>
          <a:p>
            <a:pPr algn="ctr"/>
            <a:r>
              <a:rPr lang="en-GB">
                <a:latin typeface="Calibri"/>
                <a:ea typeface="Calibri"/>
                <a:cs typeface="Calibri"/>
              </a:rPr>
              <a:t>Brand Reputation Impact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GB" i="1"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GB" i="1">
              <a:latin typeface="Calibri"/>
              <a:ea typeface="Calibri"/>
              <a:cs typeface="Calibri"/>
            </a:endParaRPr>
          </a:p>
          <a:p>
            <a:pPr algn="ctr"/>
            <a:r>
              <a:rPr lang="en-GB" err="1">
                <a:latin typeface="Calibri"/>
                <a:ea typeface="Calibri"/>
                <a:cs typeface="Calibri"/>
              </a:rPr>
              <a:t>RTBHouse</a:t>
            </a:r>
            <a:r>
              <a:rPr lang="en-GB">
                <a:latin typeface="Calibri"/>
                <a:ea typeface="Calibri"/>
                <a:cs typeface="Calibri"/>
              </a:rPr>
              <a:t> underperforming</a:t>
            </a:r>
          </a:p>
          <a:p>
            <a:pPr algn="ctr"/>
            <a:endParaRPr lang="en-GB"/>
          </a:p>
          <a:p>
            <a:pPr algn="ctr"/>
            <a:endParaRPr lang="en-GB"/>
          </a:p>
        </p:txBody>
      </p:sp>
      <p:pic>
        <p:nvPicPr>
          <p:cNvPr id="3" name="Picture 2" descr="A black and white triangle with white text&#10;&#10;Description automatically generated">
            <a:extLst>
              <a:ext uri="{FF2B5EF4-FFF2-40B4-BE49-F238E27FC236}">
                <a16:creationId xmlns:a16="http://schemas.microsoft.com/office/drawing/2014/main" id="{29C92D79-F7A5-C116-7C89-A4FC024F93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1676"/>
          <a:stretch/>
        </p:blipFill>
        <p:spPr>
          <a:xfrm>
            <a:off x="11121859" y="123825"/>
            <a:ext cx="815793" cy="6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8C2D-3B89-CE3E-52B0-19B8AC23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93" y="238436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GB" b="1">
                <a:latin typeface="Segoe UI"/>
                <a:cs typeface="Segoe UI"/>
              </a:rPr>
              <a:t> Maximising Conversion Rates </a:t>
            </a:r>
            <a:br>
              <a:rPr lang="en-GB" b="1">
                <a:latin typeface="Segoe UI"/>
                <a:cs typeface="Segoe UI"/>
              </a:rPr>
            </a:br>
            <a:r>
              <a:rPr lang="en-GB" b="1">
                <a:latin typeface="Segoe UI"/>
                <a:cs typeface="Segoe UI"/>
              </a:rPr>
              <a:t> Through Customer Insights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7A5D-D1AE-1C55-37A1-D5591B5FF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608" y="2642194"/>
            <a:ext cx="5583781" cy="1301321"/>
          </a:xfrm>
        </p:spPr>
        <p:txBody>
          <a:bodyPr>
            <a:normAutofit/>
          </a:bodyPr>
          <a:lstStyle/>
          <a:p>
            <a:pPr indent="-305435"/>
            <a:r>
              <a:rPr lang="en-GB">
                <a:solidFill>
                  <a:schemeClr val="tx2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Display reviews to increase conversions by 270% = 2.07%</a:t>
            </a: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CBA647-BF13-9668-BECA-B4071E67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33" t="19139" r="36429" b="21058"/>
          <a:stretch/>
        </p:blipFill>
        <p:spPr>
          <a:xfrm>
            <a:off x="337534" y="1581041"/>
            <a:ext cx="5186966" cy="4457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53CB5B-742B-863C-39B6-858ECB12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016" y="3806568"/>
            <a:ext cx="5186966" cy="2232366"/>
          </a:xfrm>
          <a:prstGeom prst="rect">
            <a:avLst/>
          </a:prstGeom>
        </p:spPr>
      </p:pic>
      <p:pic>
        <p:nvPicPr>
          <p:cNvPr id="4" name="Picture 3" descr="A black and white triangle with white text&#10;&#10;Description automatically generated">
            <a:extLst>
              <a:ext uri="{FF2B5EF4-FFF2-40B4-BE49-F238E27FC236}">
                <a16:creationId xmlns:a16="http://schemas.microsoft.com/office/drawing/2014/main" id="{2453DD36-6C6C-DE7F-619A-19D3E4DEC2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1676"/>
          <a:stretch/>
        </p:blipFill>
        <p:spPr>
          <a:xfrm>
            <a:off x="11121859" y="123825"/>
            <a:ext cx="815793" cy="64427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8EA5D6-5209-9E5C-D3E2-2A9221741AFF}"/>
              </a:ext>
            </a:extLst>
          </p:cNvPr>
          <p:cNvSpPr/>
          <p:nvPr/>
        </p:nvSpPr>
        <p:spPr>
          <a:xfrm>
            <a:off x="8784448" y="1438505"/>
            <a:ext cx="1362728" cy="848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>
                <a:latin typeface="Calibri"/>
                <a:ea typeface="Calibri"/>
                <a:cs typeface="Calibri"/>
              </a:rPr>
              <a:t>Asos CVR</a:t>
            </a:r>
          </a:p>
          <a:p>
            <a:pPr algn="ctr"/>
            <a:r>
              <a:rPr lang="en-GB" sz="1400">
                <a:latin typeface="Calibri"/>
                <a:ea typeface="Calibri"/>
                <a:cs typeface="Calibri"/>
              </a:rPr>
              <a:t>3.1%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0120BC-D344-C11D-4D6D-010B0068E3A7}"/>
              </a:ext>
            </a:extLst>
          </p:cNvPr>
          <p:cNvSpPr/>
          <p:nvPr/>
        </p:nvSpPr>
        <p:spPr>
          <a:xfrm>
            <a:off x="6667502" y="1438505"/>
            <a:ext cx="1362728" cy="848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>
                <a:latin typeface="Calibri"/>
                <a:ea typeface="Calibri"/>
                <a:cs typeface="Calibri"/>
              </a:rPr>
              <a:t>Prism CVR</a:t>
            </a:r>
          </a:p>
          <a:p>
            <a:pPr algn="ctr"/>
            <a:r>
              <a:rPr lang="en-GB" sz="1400">
                <a:latin typeface="Calibri"/>
                <a:ea typeface="Calibri"/>
                <a:cs typeface="Calibri"/>
              </a:rPr>
              <a:t>0.59%</a:t>
            </a:r>
          </a:p>
        </p:txBody>
      </p:sp>
    </p:spTree>
    <p:extLst>
      <p:ext uri="{BB962C8B-B14F-4D97-AF65-F5344CB8AC3E}">
        <p14:creationId xmlns:p14="http://schemas.microsoft.com/office/powerpoint/2010/main" val="22910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6602-1704-A1C6-151E-536F0F3C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98" y="210896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GB" b="1">
                <a:latin typeface="Segoe UI"/>
                <a:cs typeface="Segoe UI"/>
              </a:rPr>
              <a:t>Optimising </a:t>
            </a:r>
            <a:r>
              <a:rPr lang="en-GB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Segoe UI"/>
                <a:cs typeface="Segoe UI"/>
              </a:rPr>
              <a:t>Profitability: </a:t>
            </a:r>
            <a:br>
              <a:rPr lang="en-GB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Segoe UI"/>
                <a:cs typeface="Segoe UI"/>
              </a:rPr>
            </a:br>
            <a:r>
              <a:rPr lang="en-GB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Segoe UI"/>
                <a:cs typeface="Segoe UI"/>
              </a:rPr>
              <a:t>The Strategic Importance of </a:t>
            </a:r>
            <a:r>
              <a:rPr lang="en-GB" b="1">
                <a:latin typeface="Segoe UI"/>
                <a:cs typeface="Segoe UI"/>
              </a:rPr>
              <a:t>Prism </a:t>
            </a:r>
            <a:r>
              <a:rPr lang="en-GB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Segoe UI"/>
                <a:cs typeface="Segoe UI"/>
              </a:rPr>
              <a:t>Stock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BCFA-4CE4-7A7A-7268-779454BDC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185" y="2131892"/>
            <a:ext cx="5866487" cy="3719882"/>
          </a:xfrm>
        </p:spPr>
        <p:txBody>
          <a:bodyPr>
            <a:normAutofit/>
          </a:bodyPr>
          <a:lstStyle/>
          <a:p>
            <a:pPr indent="-305435"/>
            <a:endParaRPr lang="en-GB" sz="11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>
                  <a:lumMod val="75000"/>
                </a:scheme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05435"/>
            <a:r>
              <a:rPr lang="en-GB" sz="1400" b="0" i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Sub-category </a:t>
            </a:r>
            <a:r>
              <a:rPr lang="en-GB" sz="140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T-s</a:t>
            </a:r>
            <a:r>
              <a:rPr lang="en-GB" sz="1400" b="0" i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hirts has volume of units sold 92,180 and GPM of 56.67%</a:t>
            </a:r>
            <a:endParaRPr lang="en-GB" sz="1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>
                  <a:lumMod val="75000"/>
                </a:scheme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indent="-305435"/>
            <a:r>
              <a:rPr lang="en-GB" sz="1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7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Prism T-shirts have highest profit margin (75.65%)</a:t>
            </a:r>
          </a:p>
          <a:p>
            <a:pPr indent="-305435"/>
            <a:r>
              <a:rPr lang="en-GB" sz="1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7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Reduce inventory of cosmetics by 10% and invest into Prism T-shirts</a:t>
            </a:r>
          </a:p>
          <a:p>
            <a:pPr marL="37465" indent="0">
              <a:buNone/>
            </a:pPr>
            <a:endParaRPr lang="en-GB" sz="1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82A6A6-A2CC-F338-7364-3F49E4282F41}"/>
              </a:ext>
            </a:extLst>
          </p:cNvPr>
          <p:cNvSpPr/>
          <p:nvPr/>
        </p:nvSpPr>
        <p:spPr>
          <a:xfrm>
            <a:off x="10645124" y="5730080"/>
            <a:ext cx="1362728" cy="848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>
                <a:latin typeface="Calibri"/>
                <a:ea typeface="Calibri"/>
                <a:cs typeface="Calibri"/>
              </a:rPr>
              <a:t>Asos GPM</a:t>
            </a:r>
          </a:p>
          <a:p>
            <a:pPr algn="ctr"/>
            <a:r>
              <a:rPr lang="en-GB" sz="1400">
                <a:latin typeface="Calibri"/>
                <a:ea typeface="Calibri"/>
                <a:cs typeface="Calibri"/>
              </a:rPr>
              <a:t>44.2%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7243157-B3D5-689F-59E5-6C1C718D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81" t="18413" r="36535" b="20547"/>
          <a:stretch/>
        </p:blipFill>
        <p:spPr>
          <a:xfrm>
            <a:off x="811554" y="1301348"/>
            <a:ext cx="4810575" cy="27174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F9E338-537F-C1D2-11DC-E1FC1E6DF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3" y="4094244"/>
            <a:ext cx="4810575" cy="2627754"/>
          </a:xfrm>
          <a:prstGeom prst="rect">
            <a:avLst/>
          </a:prstGeom>
        </p:spPr>
      </p:pic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82373BC-EF62-32BD-09B9-060512154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277380"/>
              </p:ext>
            </p:extLst>
          </p:nvPr>
        </p:nvGraphicFramePr>
        <p:xfrm>
          <a:off x="5968859" y="4065044"/>
          <a:ext cx="5968793" cy="1396727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791122">
                  <a:extLst>
                    <a:ext uri="{9D8B030D-6E8A-4147-A177-3AD203B41FA5}">
                      <a16:colId xmlns:a16="http://schemas.microsoft.com/office/drawing/2014/main" val="1716227418"/>
                    </a:ext>
                  </a:extLst>
                </a:gridCol>
                <a:gridCol w="1679419">
                  <a:extLst>
                    <a:ext uri="{9D8B030D-6E8A-4147-A177-3AD203B41FA5}">
                      <a16:colId xmlns:a16="http://schemas.microsoft.com/office/drawing/2014/main" val="1876208758"/>
                    </a:ext>
                  </a:extLst>
                </a:gridCol>
                <a:gridCol w="1498252">
                  <a:extLst>
                    <a:ext uri="{9D8B030D-6E8A-4147-A177-3AD203B41FA5}">
                      <a16:colId xmlns:a16="http://schemas.microsoft.com/office/drawing/2014/main" val="2399999578"/>
                    </a:ext>
                  </a:extLst>
                </a:gridCol>
              </a:tblGrid>
              <a:tr h="743681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/>
                        </a:rPr>
                        <a:t>Current Profit of Prism T-shirts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/>
                        </a:rPr>
                        <a:t>Forecasted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/>
                        </a:rPr>
                        <a:t>% increase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7644"/>
                  </a:ext>
                </a:extLst>
              </a:tr>
              <a:tr h="653046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/>
                        </a:rPr>
                        <a:t>£114,174.35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/>
                        </a:rPr>
                        <a:t>£132,881.37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/>
                        </a:rPr>
                        <a:t>16.37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241650"/>
                  </a:ext>
                </a:extLst>
              </a:tr>
            </a:tbl>
          </a:graphicData>
        </a:graphic>
      </p:graphicFrame>
      <p:pic>
        <p:nvPicPr>
          <p:cNvPr id="6" name="Picture 5" descr="A black and white triangle with white text&#10;&#10;Description automatically generated">
            <a:extLst>
              <a:ext uri="{FF2B5EF4-FFF2-40B4-BE49-F238E27FC236}">
                <a16:creationId xmlns:a16="http://schemas.microsoft.com/office/drawing/2014/main" id="{A52CB86D-E226-3EEB-F9E3-572891D2CBF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1676"/>
          <a:stretch/>
        </p:blipFill>
        <p:spPr>
          <a:xfrm>
            <a:off x="11121859" y="123825"/>
            <a:ext cx="815793" cy="64427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66C417-5B0B-53C9-3C9E-5549678A3E0E}"/>
              </a:ext>
            </a:extLst>
          </p:cNvPr>
          <p:cNvSpPr/>
          <p:nvPr/>
        </p:nvSpPr>
        <p:spPr>
          <a:xfrm>
            <a:off x="8858583" y="5730080"/>
            <a:ext cx="1362728" cy="848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>
                <a:latin typeface="Calibri"/>
                <a:ea typeface="Calibri"/>
                <a:cs typeface="Calibri"/>
              </a:rPr>
              <a:t>Prism GPM</a:t>
            </a:r>
          </a:p>
          <a:p>
            <a:pPr algn="ctr"/>
            <a:r>
              <a:rPr lang="en-GB" sz="1400">
                <a:latin typeface="Calibri"/>
                <a:ea typeface="Calibri"/>
                <a:cs typeface="Calibri"/>
              </a:rPr>
              <a:t>2020 48%</a:t>
            </a:r>
          </a:p>
          <a:p>
            <a:pPr algn="ctr"/>
            <a:r>
              <a:rPr lang="en-GB" sz="1400">
                <a:latin typeface="Calibri"/>
                <a:ea typeface="Calibri"/>
                <a:cs typeface="Calibri"/>
              </a:rPr>
              <a:t>2021 47%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9DDAB5-D934-D2E5-5157-15E4C65BE01B}"/>
              </a:ext>
            </a:extLst>
          </p:cNvPr>
          <p:cNvSpPr txBox="1">
            <a:spLocks/>
          </p:cNvSpPr>
          <p:nvPr/>
        </p:nvSpPr>
        <p:spPr>
          <a:xfrm>
            <a:off x="5679185" y="1181346"/>
            <a:ext cx="5866487" cy="26277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305435"/>
            <a:endParaRPr lang="en-GB" sz="11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r>
              <a:rPr lang="en-GB" sz="140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Volume of items sold has increased by 262% in last year, but GPM is down 1%</a:t>
            </a:r>
          </a:p>
          <a:p>
            <a:r>
              <a:rPr lang="en-GB" sz="140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Suits &amp; Tops and Bags &amp; Shoes are most sold categories</a:t>
            </a:r>
            <a:endParaRPr lang="en-GB" sz="1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8" grpId="0" animBg="1"/>
      <p:bldP spid="11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B844-E3DA-CB37-8C8E-02EC6409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68" y="249195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GB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Segoe UI"/>
                <a:cs typeface="Segoe UI"/>
              </a:rPr>
              <a:t>Retaining Customers and Cutting Losses: </a:t>
            </a:r>
            <a:br>
              <a:rPr lang="en-GB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Segoe UI"/>
                <a:cs typeface="Segoe UI"/>
              </a:rPr>
            </a:br>
            <a:r>
              <a:rPr lang="en-GB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Segoe UI"/>
                <a:cs typeface="Segoe UI"/>
              </a:rPr>
              <a:t>The Benefit of Store Credit</a:t>
            </a:r>
            <a:endParaRPr lang="en-US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Segoe UI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A324-B9F4-E9CF-92DD-1BC7625FDE7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379730" indent="-342900">
              <a:buClr>
                <a:schemeClr val="tx1">
                  <a:lumMod val="95000"/>
                </a:schemeClr>
              </a:buClr>
            </a:pPr>
            <a:r>
              <a:rPr lang="en-GB">
                <a:latin typeface="Calibri"/>
                <a:ea typeface="Calibri"/>
                <a:cs typeface="Calibri"/>
              </a:rPr>
              <a:t>Return rate down 25% since Dec 2020</a:t>
            </a: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bri"/>
              <a:ea typeface="Calibri"/>
              <a:cs typeface="Calibri"/>
            </a:endParaRPr>
          </a:p>
          <a:p>
            <a:pPr marL="379730" indent="-342900">
              <a:buClr>
                <a:schemeClr val="tx1">
                  <a:lumMod val="95000"/>
                </a:schemeClr>
              </a:buClr>
            </a:pPr>
            <a:r>
              <a:rPr lang="en-GB">
                <a:latin typeface="Calibri"/>
                <a:ea typeface="Calibri"/>
                <a:cs typeface="Calibri"/>
              </a:rPr>
              <a:t>Expect due to seasonality that returns will increase in Jan 22</a:t>
            </a: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bri"/>
              <a:ea typeface="Calibri"/>
              <a:cs typeface="Calibri"/>
            </a:endParaRPr>
          </a:p>
          <a:p>
            <a:pPr marL="379730" indent="-342900">
              <a:buClr>
                <a:schemeClr val="tx1">
                  <a:lumMod val="95000"/>
                </a:schemeClr>
              </a:buClr>
            </a:pPr>
            <a:r>
              <a:rPr lang="en-GB">
                <a:latin typeface="Calibri"/>
                <a:ea typeface="Calibri"/>
                <a:cs typeface="Calibri"/>
              </a:rPr>
              <a:t>We propose offering a promotional code for next purchase to those that opt for store credit vs refund</a:t>
            </a: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bri"/>
              <a:ea typeface="Calibri"/>
              <a:cs typeface="Calibri"/>
            </a:endParaRPr>
          </a:p>
          <a:p>
            <a:pPr marL="379730" indent="-342900">
              <a:buClr>
                <a:schemeClr val="tx1">
                  <a:lumMod val="95000"/>
                </a:schemeClr>
              </a:buClr>
            </a:pPr>
            <a:r>
              <a:rPr lang="en-GB">
                <a:latin typeface="Calibri"/>
                <a:ea typeface="Calibri"/>
                <a:cs typeface="Calibri"/>
              </a:rPr>
              <a:t>57% consumers have demonstrated to opt for store credit</a:t>
            </a: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bri"/>
              <a:ea typeface="Calibri"/>
              <a:cs typeface="Calibri"/>
            </a:endParaRPr>
          </a:p>
          <a:p>
            <a:pPr marL="36830" indent="0">
              <a:buClr>
                <a:srgbClr val="FEE606"/>
              </a:buClr>
              <a:buNone/>
            </a:pP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CD2BFC-968C-C8FA-B52A-0894F5A7B8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097" t="18735" r="36760" b="21457"/>
          <a:stretch/>
        </p:blipFill>
        <p:spPr>
          <a:xfrm>
            <a:off x="6396949" y="2194144"/>
            <a:ext cx="5671804" cy="317266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FDEBF7-1011-5E6B-7AC0-DAD3D515920D}"/>
              </a:ext>
            </a:extLst>
          </p:cNvPr>
          <p:cNvSpPr/>
          <p:nvPr/>
        </p:nvSpPr>
        <p:spPr>
          <a:xfrm>
            <a:off x="1215189" y="5519209"/>
            <a:ext cx="2406316" cy="9417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latin typeface="Calibri"/>
                <a:ea typeface="Calibri"/>
                <a:cs typeface="Calibri"/>
              </a:rPr>
              <a:t>Prism Average</a:t>
            </a:r>
          </a:p>
          <a:p>
            <a:pPr algn="ctr"/>
            <a:r>
              <a:rPr lang="en-GB">
                <a:latin typeface="Calibri"/>
                <a:ea typeface="Calibri"/>
                <a:cs typeface="Calibri"/>
              </a:rPr>
              <a:t>26.61%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11A734-9BEE-22D4-1FDE-0630FAB589E4}"/>
              </a:ext>
            </a:extLst>
          </p:cNvPr>
          <p:cNvSpPr/>
          <p:nvPr/>
        </p:nvSpPr>
        <p:spPr>
          <a:xfrm>
            <a:off x="3990633" y="5519209"/>
            <a:ext cx="2406316" cy="9417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latin typeface="Calibri"/>
                <a:ea typeface="Calibri"/>
                <a:cs typeface="Calibri"/>
              </a:rPr>
              <a:t>Industry Standard</a:t>
            </a:r>
          </a:p>
          <a:p>
            <a:pPr algn="ctr"/>
            <a:r>
              <a:rPr lang="en-GB">
                <a:latin typeface="Calibri"/>
                <a:ea typeface="Calibri"/>
                <a:cs typeface="Calibri"/>
              </a:rPr>
              <a:t>20-30%</a:t>
            </a:r>
          </a:p>
        </p:txBody>
      </p:sp>
      <p:pic>
        <p:nvPicPr>
          <p:cNvPr id="5" name="Picture 4" descr="A black and white triangle with white text&#10;&#10;Description automatically generated">
            <a:extLst>
              <a:ext uri="{FF2B5EF4-FFF2-40B4-BE49-F238E27FC236}">
                <a16:creationId xmlns:a16="http://schemas.microsoft.com/office/drawing/2014/main" id="{29B19800-285B-B2E8-66DD-4B8B0EBE1B5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1676"/>
          <a:stretch/>
        </p:blipFill>
        <p:spPr>
          <a:xfrm>
            <a:off x="11121859" y="123825"/>
            <a:ext cx="815793" cy="6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0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8EA3-3EFC-7CD9-0BC7-594A1FA1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62" y="455141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GB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Segoe UI"/>
                <a:cs typeface="Segoe UI"/>
              </a:rPr>
              <a:t>Lowering Operational Expenses to Enhance ROAS</a:t>
            </a:r>
            <a:endParaRPr lang="en-US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Segoe UI"/>
              <a:cs typeface="Segoe UI"/>
            </a:endParaRPr>
          </a:p>
          <a:p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FA230B-2F88-5431-07C4-483D727C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314" y="1679576"/>
            <a:ext cx="5937586" cy="4030176"/>
          </a:xfrm>
        </p:spPr>
        <p:txBody>
          <a:bodyPr/>
          <a:lstStyle/>
          <a:p>
            <a:pPr indent="-305435"/>
            <a:r>
              <a:rPr lang="en-GB">
                <a:latin typeface="Calibri"/>
                <a:ea typeface="Calibri"/>
                <a:cs typeface="Calibri"/>
              </a:rPr>
              <a:t>Google ROAS 2.8x ROAS on Meta Q4 2021</a:t>
            </a:r>
          </a:p>
          <a:p>
            <a:pPr indent="-305435"/>
            <a:r>
              <a:rPr lang="en-GB">
                <a:latin typeface="Calibri"/>
                <a:ea typeface="Calibri"/>
                <a:cs typeface="Calibri"/>
              </a:rPr>
              <a:t>Reduce </a:t>
            </a:r>
            <a:r>
              <a:rPr lang="en-GB" err="1">
                <a:latin typeface="Calibri"/>
                <a:ea typeface="Calibri"/>
                <a:cs typeface="Calibri"/>
              </a:rPr>
              <a:t>RTBHouse</a:t>
            </a:r>
            <a:r>
              <a:rPr lang="en-GB">
                <a:latin typeface="Calibri"/>
                <a:ea typeface="Calibri"/>
                <a:cs typeface="Calibri"/>
              </a:rPr>
              <a:t> cost by 10% </a:t>
            </a:r>
          </a:p>
          <a:p>
            <a:pPr indent="-305435"/>
            <a:r>
              <a:rPr lang="en-GB">
                <a:latin typeface="Calibri"/>
                <a:ea typeface="Calibri"/>
                <a:cs typeface="Calibri"/>
              </a:rPr>
              <a:t>Invest this money into additional A/B to optimise current marketing strategy for google, monitor CTR </a:t>
            </a:r>
          </a:p>
          <a:p>
            <a:pPr marL="36830" indent="0">
              <a:buNone/>
            </a:pP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C54D0E-A441-337C-4552-7BBF884D22A1}"/>
              </a:ext>
            </a:extLst>
          </p:cNvPr>
          <p:cNvSpPr/>
          <p:nvPr/>
        </p:nvSpPr>
        <p:spPr>
          <a:xfrm>
            <a:off x="5450305" y="5041232"/>
            <a:ext cx="2273969" cy="1359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latin typeface="Calibri"/>
                <a:ea typeface="Calibri"/>
                <a:cs typeface="Calibri"/>
              </a:rPr>
              <a:t>Prism Average CTR</a:t>
            </a:r>
          </a:p>
          <a:p>
            <a:pPr algn="ctr"/>
            <a:r>
              <a:rPr lang="en-GB">
                <a:latin typeface="Calibri"/>
                <a:ea typeface="Calibri"/>
                <a:cs typeface="Calibri"/>
              </a:rPr>
              <a:t>2.30%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E9ABD2-E0B7-3A15-25D1-3B8820679933}"/>
              </a:ext>
            </a:extLst>
          </p:cNvPr>
          <p:cNvSpPr/>
          <p:nvPr/>
        </p:nvSpPr>
        <p:spPr>
          <a:xfrm>
            <a:off x="8101265" y="5041232"/>
            <a:ext cx="2273969" cy="1359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latin typeface="Calibri"/>
                <a:ea typeface="Calibri"/>
                <a:cs typeface="Calibri"/>
              </a:rPr>
              <a:t>Industry Standard CTR</a:t>
            </a:r>
          </a:p>
          <a:p>
            <a:pPr algn="ctr"/>
            <a:r>
              <a:rPr lang="en-GB">
                <a:latin typeface="Calibri"/>
                <a:ea typeface="Calibri"/>
                <a:cs typeface="Calibri"/>
              </a:rPr>
              <a:t>0.51-2.69%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95961E-B320-1539-FD01-2DE8DE0851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12" t="18541" r="36645" b="20795"/>
          <a:stretch/>
        </p:blipFill>
        <p:spPr>
          <a:xfrm>
            <a:off x="391608" y="1186535"/>
            <a:ext cx="4560629" cy="2587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49F041-EAC2-9EBB-8891-DC50314828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67" t="18421" r="36521" b="20636"/>
          <a:stretch/>
        </p:blipFill>
        <p:spPr>
          <a:xfrm>
            <a:off x="391608" y="3979858"/>
            <a:ext cx="4560629" cy="2562514"/>
          </a:xfrm>
          <a:prstGeom prst="rect">
            <a:avLst/>
          </a:prstGeom>
        </p:spPr>
      </p:pic>
      <p:pic>
        <p:nvPicPr>
          <p:cNvPr id="6" name="Picture 5" descr="A black and white triangle with white text&#10;&#10;Description automatically generated">
            <a:extLst>
              <a:ext uri="{FF2B5EF4-FFF2-40B4-BE49-F238E27FC236}">
                <a16:creationId xmlns:a16="http://schemas.microsoft.com/office/drawing/2014/main" id="{3CC97298-FB77-AADD-825A-F54FDEFB6DF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1676"/>
          <a:stretch/>
        </p:blipFill>
        <p:spPr>
          <a:xfrm>
            <a:off x="11121859" y="123825"/>
            <a:ext cx="815793" cy="6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1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2E77-4FE6-6E2C-5CCD-139ED4A9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0681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GB" b="1">
                <a:latin typeface="Segoe UI"/>
                <a:cs typeface="Segoe UI"/>
              </a:rPr>
              <a:t>Final Insights</a:t>
            </a:r>
            <a:endParaRPr lang="en-GB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Segoe UI"/>
              <a:cs typeface="Segoe UI"/>
            </a:endParaRPr>
          </a:p>
        </p:txBody>
      </p:sp>
      <p:pic>
        <p:nvPicPr>
          <p:cNvPr id="4" name="Picture 3" descr="A black and white triangle with white text&#10;&#10;Description automatically generated">
            <a:extLst>
              <a:ext uri="{FF2B5EF4-FFF2-40B4-BE49-F238E27FC236}">
                <a16:creationId xmlns:a16="http://schemas.microsoft.com/office/drawing/2014/main" id="{1D8BF9F6-F691-B8F1-BB31-170017134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676"/>
          <a:stretch/>
        </p:blipFill>
        <p:spPr>
          <a:xfrm>
            <a:off x="11121859" y="123825"/>
            <a:ext cx="815793" cy="64427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BF05EE-A023-EA25-0B74-361E54B3C660}"/>
              </a:ext>
            </a:extLst>
          </p:cNvPr>
          <p:cNvSpPr/>
          <p:nvPr/>
        </p:nvSpPr>
        <p:spPr>
          <a:xfrm>
            <a:off x="8812531" y="1877262"/>
            <a:ext cx="2086790" cy="4207469"/>
          </a:xfrm>
          <a:prstGeom prst="roundRect">
            <a:avLst/>
          </a:prstGeom>
          <a:solidFill>
            <a:srgbClr val="42FFEF">
              <a:alpha val="4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>
                <a:solidFill>
                  <a:srgbClr val="DADADA"/>
                </a:solidFill>
                <a:latin typeface="Calibri"/>
                <a:ea typeface="Calibri"/>
                <a:cs typeface="Calibri"/>
              </a:rPr>
              <a:t>Reduce </a:t>
            </a:r>
            <a:r>
              <a:rPr lang="en-GB" sz="2000" err="1">
                <a:solidFill>
                  <a:srgbClr val="DADADA"/>
                </a:solidFill>
                <a:latin typeface="Calibri"/>
                <a:ea typeface="Calibri"/>
                <a:cs typeface="Calibri"/>
              </a:rPr>
              <a:t>Rtbhouse</a:t>
            </a:r>
            <a:r>
              <a:rPr lang="en-GB" sz="2000">
                <a:solidFill>
                  <a:srgbClr val="DADADA"/>
                </a:solidFill>
                <a:latin typeface="Calibri"/>
                <a:ea typeface="Calibri"/>
                <a:cs typeface="Calibri"/>
              </a:rPr>
              <a:t> ad spend by 10% and re-invest</a:t>
            </a:r>
            <a:endParaRPr lang="en-US"/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GB" sz="1600"/>
          </a:p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360C57-5DA9-0E97-2DAE-FE693AFA1ED4}"/>
              </a:ext>
            </a:extLst>
          </p:cNvPr>
          <p:cNvSpPr/>
          <p:nvPr/>
        </p:nvSpPr>
        <p:spPr>
          <a:xfrm>
            <a:off x="656309" y="1877262"/>
            <a:ext cx="2086791" cy="4207470"/>
          </a:xfrm>
          <a:prstGeom prst="roundRect">
            <a:avLst/>
          </a:prstGeom>
          <a:solidFill>
            <a:srgbClr val="1A91BD">
              <a:alpha val="3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000">
              <a:solidFill>
                <a:srgbClr val="DADADA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GB" sz="2000">
              <a:solidFill>
                <a:srgbClr val="DADADA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GB" sz="2000">
              <a:solidFill>
                <a:srgbClr val="DADADA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GB" sz="2000">
              <a:solidFill>
                <a:srgbClr val="DADADA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GB" sz="2000">
                <a:solidFill>
                  <a:srgbClr val="DADADA"/>
                </a:solidFill>
                <a:latin typeface="Calibri"/>
                <a:ea typeface="Calibri"/>
                <a:cs typeface="Calibri"/>
              </a:rPr>
              <a:t>Increase CVR up to 2.07% by collecting and displaying customer reviews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Wingdings,Sans-Serif"/>
              <a:buChar char="v"/>
            </a:pPr>
            <a:endParaRPr lang="en-GB" sz="1600">
              <a:latin typeface="Calisto MT"/>
              <a:ea typeface="Calibri"/>
              <a:cs typeface="Calibri"/>
            </a:endParaRPr>
          </a:p>
          <a:p>
            <a:pPr algn="ctr"/>
            <a:endParaRPr lang="en-GB">
              <a:latin typeface="Calisto MT"/>
              <a:ea typeface="Calibri"/>
              <a:cs typeface="Calibri"/>
            </a:endParaRPr>
          </a:p>
          <a:p>
            <a:pPr algn="ctr"/>
            <a:endParaRPr lang="en-GB" b="1"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GB" sz="1600">
              <a:latin typeface="Calisto MT" panose="02040603050505030304"/>
              <a:ea typeface="Calibri"/>
              <a:cs typeface="Calibri"/>
            </a:endParaRPr>
          </a:p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9EE48E-853E-D8A5-8BB3-CF1C72D24EB7}"/>
              </a:ext>
            </a:extLst>
          </p:cNvPr>
          <p:cNvSpPr/>
          <p:nvPr/>
        </p:nvSpPr>
        <p:spPr>
          <a:xfrm>
            <a:off x="3375963" y="1877263"/>
            <a:ext cx="2086790" cy="4207468"/>
          </a:xfrm>
          <a:prstGeom prst="roundRect">
            <a:avLst/>
          </a:prstGeom>
          <a:solidFill>
            <a:srgbClr val="44A2A6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>
                <a:solidFill>
                  <a:srgbClr val="DADADA"/>
                </a:solidFill>
                <a:latin typeface="Calibri"/>
                <a:ea typeface="Calibri"/>
                <a:cs typeface="Calibri"/>
              </a:rPr>
              <a:t>Increase inventory in Prism t-shirts</a:t>
            </a:r>
            <a:endParaRPr lang="en-US"/>
          </a:p>
          <a:p>
            <a:pPr algn="ctr"/>
            <a:endParaRPr lang="en-GB" b="1">
              <a:latin typeface="Calibri"/>
              <a:ea typeface="Calibri"/>
              <a:cs typeface="Calibri"/>
            </a:endParaRPr>
          </a:p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AB091C-59F3-E5B1-CACE-768C9FAAFFD0}"/>
              </a:ext>
            </a:extLst>
          </p:cNvPr>
          <p:cNvSpPr/>
          <p:nvPr/>
        </p:nvSpPr>
        <p:spPr>
          <a:xfrm>
            <a:off x="6095616" y="1877263"/>
            <a:ext cx="2086790" cy="4207468"/>
          </a:xfrm>
          <a:prstGeom prst="roundRect">
            <a:avLst/>
          </a:prstGeom>
          <a:solidFill>
            <a:srgbClr val="44A2A6"/>
          </a:solidFill>
          <a:ln>
            <a:solidFill>
              <a:srgbClr val="44A2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000">
              <a:solidFill>
                <a:srgbClr val="DADADA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GB" sz="2000">
              <a:solidFill>
                <a:srgbClr val="DADADA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GB" sz="2000">
                <a:solidFill>
                  <a:srgbClr val="DADADA"/>
                </a:solidFill>
                <a:latin typeface="Calibri"/>
                <a:ea typeface="Calibri"/>
                <a:cs typeface="Calibri"/>
              </a:rPr>
              <a:t>Offer discount alongside store credit on returned items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algn="ctr"/>
            <a:endParaRPr lang="en-GB" b="1">
              <a:latin typeface="Calibri"/>
              <a:ea typeface="Calibri"/>
              <a:cs typeface="Calibri"/>
            </a:endParaRPr>
          </a:p>
          <a:p>
            <a:pPr algn="ctr"/>
            <a:endParaRPr lang="en-GB">
              <a:latin typeface="Calibri"/>
              <a:ea typeface="Calibri"/>
              <a:cs typeface="Calibri"/>
            </a:endParaRPr>
          </a:p>
          <a:p>
            <a:pPr algn="ctr"/>
            <a:endParaRPr lang="en-GB">
              <a:latin typeface="Calisto MT" panose="02040603050505030304"/>
              <a:ea typeface="Calibri"/>
              <a:cs typeface="Calibri"/>
            </a:endParaRPr>
          </a:p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683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F709240D6DE94FA872EC5C2C80DD78" ma:contentTypeVersion="5" ma:contentTypeDescription="Create a new document." ma:contentTypeScope="" ma:versionID="5fdec6d10096a06ec19238cffedbfb70">
  <xsd:schema xmlns:xsd="http://www.w3.org/2001/XMLSchema" xmlns:xs="http://www.w3.org/2001/XMLSchema" xmlns:p="http://schemas.microsoft.com/office/2006/metadata/properties" xmlns:ns3="82ff84eb-55cc-4c1d-89ee-ec7d84207f71" targetNamespace="http://schemas.microsoft.com/office/2006/metadata/properties" ma:root="true" ma:fieldsID="b0d3617fb3e9e03519d55d45b43f4d3f" ns3:_="">
    <xsd:import namespace="82ff84eb-55cc-4c1d-89ee-ec7d84207f7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f84eb-55cc-4c1d-89ee-ec7d84207f7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6B74CE-1CD8-482C-851A-8DB0418EF060}">
  <ds:schemaRefs>
    <ds:schemaRef ds:uri="82ff84eb-55cc-4c1d-89ee-ec7d84207f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FFBFA5B-7372-4AD3-8F66-9D66D8AD72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C4592D-2801-47D6-967F-632D1424D3F5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82ff84eb-55cc-4c1d-89ee-ec7d84207f7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771</Words>
  <Application>Microsoft Macintosh PowerPoint</Application>
  <PresentationFormat>Widescreen</PresentationFormat>
  <Paragraphs>137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Aptos</vt:lpstr>
      <vt:lpstr>Arial</vt:lpstr>
      <vt:lpstr>Calibri</vt:lpstr>
      <vt:lpstr>Calisto MT</vt:lpstr>
      <vt:lpstr>Google Sans</vt:lpstr>
      <vt:lpstr>HCo Gotham Ssm</vt:lpstr>
      <vt:lpstr>Segoe UI</vt:lpstr>
      <vt:lpstr>Wingdings</vt:lpstr>
      <vt:lpstr>Wingdings 2</vt:lpstr>
      <vt:lpstr>Wingdings,Sans-Serif</vt:lpstr>
      <vt:lpstr>Slate</vt:lpstr>
      <vt:lpstr>Prism's Q4 2021 Performance: Key Metrics and Insights</vt:lpstr>
      <vt:lpstr>Executive Summary:  Assessing Prism’s Health and Growth Strategies </vt:lpstr>
      <vt:lpstr> Maximising Conversion Rates   Through Customer Insights</vt:lpstr>
      <vt:lpstr>Optimising Profitability:  The Strategic Importance of Prism Stock</vt:lpstr>
      <vt:lpstr>Retaining Customers and Cutting Losses:  The Benefit of Store Credit</vt:lpstr>
      <vt:lpstr>Lowering Operational Expenses to Enhance ROAS </vt:lpstr>
      <vt:lpstr>Final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Eimear Bonner</dc:creator>
  <cp:lastModifiedBy>Eimear Bonner</cp:lastModifiedBy>
  <cp:revision>1</cp:revision>
  <dcterms:created xsi:type="dcterms:W3CDTF">2024-10-02T15:28:38Z</dcterms:created>
  <dcterms:modified xsi:type="dcterms:W3CDTF">2024-10-06T09:50:40Z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0x01010020F709240D6DE94FA872EC5C2C80DD78</vt:lpwstr>
  </property>
</Properties>
</file>