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4"/>
  </p:sldMasterIdLst>
  <p:notesMasterIdLst>
    <p:notesMasterId r:id="rId12"/>
  </p:notesMasterIdLst>
  <p:sldIdLst>
    <p:sldId id="262" r:id="rId5"/>
    <p:sldId id="257" r:id="rId6"/>
    <p:sldId id="256" r:id="rId7"/>
    <p:sldId id="259" r:id="rId8"/>
    <p:sldId id="261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118DFF"/>
    <a:srgbClr val="0037A4"/>
    <a:srgbClr val="518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4" autoAdjust="0"/>
    <p:restoredTop sz="67097" autoAdjust="0"/>
  </p:normalViewPr>
  <p:slideViewPr>
    <p:cSldViewPr snapToGrid="0">
      <p:cViewPr varScale="1">
        <p:scale>
          <a:sx n="69" d="100"/>
          <a:sy n="69" d="100"/>
        </p:scale>
        <p:origin x="2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49FB7-08AA-40D7-99AC-27F58052095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D7755DB-9D6A-4D94-ADA0-BA0CD56C4EC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97BA96A-BF88-495B-87D7-1A37ED4BF0B1}" type="parTrans" cxnId="{F966155F-BA20-45E2-B5BE-4A3C9B7EF5A0}">
      <dgm:prSet/>
      <dgm:spPr/>
      <dgm:t>
        <a:bodyPr/>
        <a:lstStyle/>
        <a:p>
          <a:endParaRPr lang="en-US"/>
        </a:p>
      </dgm:t>
    </dgm:pt>
    <dgm:pt modelId="{E768A5B2-1EB0-4968-A87F-8C84CC727C36}" type="sibTrans" cxnId="{F966155F-BA20-45E2-B5BE-4A3C9B7EF5A0}">
      <dgm:prSet/>
      <dgm:spPr/>
      <dgm:t>
        <a:bodyPr/>
        <a:lstStyle/>
        <a:p>
          <a:endParaRPr lang="en-US"/>
        </a:p>
      </dgm:t>
    </dgm:pt>
    <dgm:pt modelId="{09EE38D4-D5B5-4380-8F12-6C7A0DDA9E9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415AACA-8CF5-4F96-968B-2A5E22B389AF}" type="parTrans" cxnId="{55336FF9-E542-4017-9C63-22CAF72D546E}">
      <dgm:prSet/>
      <dgm:spPr/>
      <dgm:t>
        <a:bodyPr/>
        <a:lstStyle/>
        <a:p>
          <a:endParaRPr lang="en-US"/>
        </a:p>
      </dgm:t>
    </dgm:pt>
    <dgm:pt modelId="{7C31A9F7-8BAE-46D7-B3EB-41FB63703E96}" type="sibTrans" cxnId="{55336FF9-E542-4017-9C63-22CAF72D546E}">
      <dgm:prSet/>
      <dgm:spPr/>
      <dgm:t>
        <a:bodyPr/>
        <a:lstStyle/>
        <a:p>
          <a:endParaRPr lang="en-US"/>
        </a:p>
      </dgm:t>
    </dgm:pt>
    <dgm:pt modelId="{5286639B-6D52-42EC-B0AB-8E4985FB76C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6E4AFCE-07E4-4B5A-B5DD-29B36BBAB638}" type="parTrans" cxnId="{6E1E8F64-C2CA-413A-878D-F76C726D9C2D}">
      <dgm:prSet/>
      <dgm:spPr/>
      <dgm:t>
        <a:bodyPr/>
        <a:lstStyle/>
        <a:p>
          <a:endParaRPr lang="en-US"/>
        </a:p>
      </dgm:t>
    </dgm:pt>
    <dgm:pt modelId="{406E50BC-A5DE-49FC-9655-8C053550CA93}" type="sibTrans" cxnId="{6E1E8F64-C2CA-413A-878D-F76C726D9C2D}">
      <dgm:prSet/>
      <dgm:spPr/>
      <dgm:t>
        <a:bodyPr/>
        <a:lstStyle/>
        <a:p>
          <a:endParaRPr lang="en-US"/>
        </a:p>
      </dgm:t>
    </dgm:pt>
    <dgm:pt modelId="{0FB6AAD7-55C6-403B-AC73-B79F3CDEB377}" type="pres">
      <dgm:prSet presAssocID="{C4349FB7-08AA-40D7-99AC-27F58052095D}" presName="root" presStyleCnt="0">
        <dgm:presLayoutVars>
          <dgm:dir/>
          <dgm:resizeHandles val="exact"/>
        </dgm:presLayoutVars>
      </dgm:prSet>
      <dgm:spPr/>
    </dgm:pt>
    <dgm:pt modelId="{8EB408D3-186C-4CB6-BCF1-B7B69A3FEB5B}" type="pres">
      <dgm:prSet presAssocID="{4D7755DB-9D6A-4D94-ADA0-BA0CD56C4EC0}" presName="compNode" presStyleCnt="0"/>
      <dgm:spPr/>
    </dgm:pt>
    <dgm:pt modelId="{735FA470-A56F-4AA3-A1D8-F922B57FDFD7}" type="pres">
      <dgm:prSet presAssocID="{4D7755DB-9D6A-4D94-ADA0-BA0CD56C4EC0}" presName="bgRect" presStyleLbl="bgShp" presStyleIdx="0" presStyleCnt="3"/>
      <dgm:spPr/>
    </dgm:pt>
    <dgm:pt modelId="{692410BC-1E6C-43A6-A0B4-2D5D80F4820F}" type="pres">
      <dgm:prSet presAssocID="{4D7755DB-9D6A-4D94-ADA0-BA0CD56C4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ADFD0A-9245-4B61-984F-B6D32F4E6D65}" type="pres">
      <dgm:prSet presAssocID="{4D7755DB-9D6A-4D94-ADA0-BA0CD56C4EC0}" presName="spaceRect" presStyleCnt="0"/>
      <dgm:spPr/>
    </dgm:pt>
    <dgm:pt modelId="{281D4526-A1AF-44BF-8163-1603A9523959}" type="pres">
      <dgm:prSet presAssocID="{4D7755DB-9D6A-4D94-ADA0-BA0CD56C4EC0}" presName="parTx" presStyleLbl="revTx" presStyleIdx="0" presStyleCnt="3" custLinFactNeighborX="-1018">
        <dgm:presLayoutVars>
          <dgm:chMax val="0"/>
          <dgm:chPref val="0"/>
        </dgm:presLayoutVars>
      </dgm:prSet>
      <dgm:spPr/>
    </dgm:pt>
    <dgm:pt modelId="{2346DFC2-C3C7-4062-8EEC-F2BA638238E2}" type="pres">
      <dgm:prSet presAssocID="{E768A5B2-1EB0-4968-A87F-8C84CC727C36}" presName="sibTrans" presStyleCnt="0"/>
      <dgm:spPr/>
    </dgm:pt>
    <dgm:pt modelId="{BB9677E2-4073-4F06-B76B-F94946CC40C9}" type="pres">
      <dgm:prSet presAssocID="{09EE38D4-D5B5-4380-8F12-6C7A0DDA9E99}" presName="compNode" presStyleCnt="0"/>
      <dgm:spPr/>
    </dgm:pt>
    <dgm:pt modelId="{2FAAD8AB-6F46-4883-B2E1-5C8DACCD56F3}" type="pres">
      <dgm:prSet presAssocID="{09EE38D4-D5B5-4380-8F12-6C7A0DDA9E99}" presName="bgRect" presStyleLbl="bgShp" presStyleIdx="1" presStyleCnt="3"/>
      <dgm:spPr/>
    </dgm:pt>
    <dgm:pt modelId="{5B6C9A69-4170-4362-9981-3E045F36BF6F}" type="pres">
      <dgm:prSet presAssocID="{09EE38D4-D5B5-4380-8F12-6C7A0DDA9E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0DA5463-93C2-41A7-8696-A21C935B0D19}" type="pres">
      <dgm:prSet presAssocID="{09EE38D4-D5B5-4380-8F12-6C7A0DDA9E99}" presName="spaceRect" presStyleCnt="0"/>
      <dgm:spPr/>
    </dgm:pt>
    <dgm:pt modelId="{C0F36070-7E56-44D1-8E11-020869C365E8}" type="pres">
      <dgm:prSet presAssocID="{09EE38D4-D5B5-4380-8F12-6C7A0DDA9E99}" presName="parTx" presStyleLbl="revTx" presStyleIdx="1" presStyleCnt="3">
        <dgm:presLayoutVars>
          <dgm:chMax val="0"/>
          <dgm:chPref val="0"/>
        </dgm:presLayoutVars>
      </dgm:prSet>
      <dgm:spPr/>
    </dgm:pt>
    <dgm:pt modelId="{A6E79D0C-1F23-41FF-9623-A59C8FC56692}" type="pres">
      <dgm:prSet presAssocID="{7C31A9F7-8BAE-46D7-B3EB-41FB63703E96}" presName="sibTrans" presStyleCnt="0"/>
      <dgm:spPr/>
    </dgm:pt>
    <dgm:pt modelId="{C38CCA4C-EB80-42CC-8663-76A29FE9E317}" type="pres">
      <dgm:prSet presAssocID="{5286639B-6D52-42EC-B0AB-8E4985FB76CE}" presName="compNode" presStyleCnt="0"/>
      <dgm:spPr/>
    </dgm:pt>
    <dgm:pt modelId="{D0C5EB8E-D3D9-4F45-AE1C-EF6AEF4B43AD}" type="pres">
      <dgm:prSet presAssocID="{5286639B-6D52-42EC-B0AB-8E4985FB76CE}" presName="bgRect" presStyleLbl="bgShp" presStyleIdx="2" presStyleCnt="3"/>
      <dgm:spPr/>
    </dgm:pt>
    <dgm:pt modelId="{3349B1A3-B4C0-402E-8F5C-D0801AF50621}" type="pres">
      <dgm:prSet presAssocID="{5286639B-6D52-42EC-B0AB-8E4985FB76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D036949D-E990-464B-8E64-34E8AA51F1ED}" type="pres">
      <dgm:prSet presAssocID="{5286639B-6D52-42EC-B0AB-8E4985FB76CE}" presName="spaceRect" presStyleCnt="0"/>
      <dgm:spPr/>
    </dgm:pt>
    <dgm:pt modelId="{9970D9AB-281C-435F-8336-224289B6ADCF}" type="pres">
      <dgm:prSet presAssocID="{5286639B-6D52-42EC-B0AB-8E4985FB76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66155F-BA20-45E2-B5BE-4A3C9B7EF5A0}" srcId="{C4349FB7-08AA-40D7-99AC-27F58052095D}" destId="{4D7755DB-9D6A-4D94-ADA0-BA0CD56C4EC0}" srcOrd="0" destOrd="0" parTransId="{297BA96A-BF88-495B-87D7-1A37ED4BF0B1}" sibTransId="{E768A5B2-1EB0-4968-A87F-8C84CC727C36}"/>
    <dgm:cxn modelId="{6E1E8F64-C2CA-413A-878D-F76C726D9C2D}" srcId="{C4349FB7-08AA-40D7-99AC-27F58052095D}" destId="{5286639B-6D52-42EC-B0AB-8E4985FB76CE}" srcOrd="2" destOrd="0" parTransId="{E6E4AFCE-07E4-4B5A-B5DD-29B36BBAB638}" sibTransId="{406E50BC-A5DE-49FC-9655-8C053550CA93}"/>
    <dgm:cxn modelId="{FB29A17F-A56F-4E89-BECD-30807D954F1C}" type="presOf" srcId="{5286639B-6D52-42EC-B0AB-8E4985FB76CE}" destId="{9970D9AB-281C-435F-8336-224289B6ADCF}" srcOrd="0" destOrd="0" presId="urn:microsoft.com/office/officeart/2018/2/layout/IconVerticalSolidList"/>
    <dgm:cxn modelId="{8D3D82B3-DA9E-4185-A31B-D863264AD8BB}" type="presOf" srcId="{C4349FB7-08AA-40D7-99AC-27F58052095D}" destId="{0FB6AAD7-55C6-403B-AC73-B79F3CDEB377}" srcOrd="0" destOrd="0" presId="urn:microsoft.com/office/officeart/2018/2/layout/IconVerticalSolidList"/>
    <dgm:cxn modelId="{661B6AE9-ED1A-42C1-89FF-67966BF30C56}" type="presOf" srcId="{4D7755DB-9D6A-4D94-ADA0-BA0CD56C4EC0}" destId="{281D4526-A1AF-44BF-8163-1603A9523959}" srcOrd="0" destOrd="0" presId="urn:microsoft.com/office/officeart/2018/2/layout/IconVerticalSolidList"/>
    <dgm:cxn modelId="{D60730F8-1D5D-4137-97B4-45ACC2B87D13}" type="presOf" srcId="{09EE38D4-D5B5-4380-8F12-6C7A0DDA9E99}" destId="{C0F36070-7E56-44D1-8E11-020869C365E8}" srcOrd="0" destOrd="0" presId="urn:microsoft.com/office/officeart/2018/2/layout/IconVerticalSolidList"/>
    <dgm:cxn modelId="{55336FF9-E542-4017-9C63-22CAF72D546E}" srcId="{C4349FB7-08AA-40D7-99AC-27F58052095D}" destId="{09EE38D4-D5B5-4380-8F12-6C7A0DDA9E99}" srcOrd="1" destOrd="0" parTransId="{8415AACA-8CF5-4F96-968B-2A5E22B389AF}" sibTransId="{7C31A9F7-8BAE-46D7-B3EB-41FB63703E96}"/>
    <dgm:cxn modelId="{6C278601-E845-4A14-92FA-E55580A811E0}" type="presParOf" srcId="{0FB6AAD7-55C6-403B-AC73-B79F3CDEB377}" destId="{8EB408D3-186C-4CB6-BCF1-B7B69A3FEB5B}" srcOrd="0" destOrd="0" presId="urn:microsoft.com/office/officeart/2018/2/layout/IconVerticalSolidList"/>
    <dgm:cxn modelId="{1A0782A1-71C1-4BA3-B13E-A2FCA6A356F2}" type="presParOf" srcId="{8EB408D3-186C-4CB6-BCF1-B7B69A3FEB5B}" destId="{735FA470-A56F-4AA3-A1D8-F922B57FDFD7}" srcOrd="0" destOrd="0" presId="urn:microsoft.com/office/officeart/2018/2/layout/IconVerticalSolidList"/>
    <dgm:cxn modelId="{84AA2FC9-471A-431E-9B7D-E7A26BF23266}" type="presParOf" srcId="{8EB408D3-186C-4CB6-BCF1-B7B69A3FEB5B}" destId="{692410BC-1E6C-43A6-A0B4-2D5D80F4820F}" srcOrd="1" destOrd="0" presId="urn:microsoft.com/office/officeart/2018/2/layout/IconVerticalSolidList"/>
    <dgm:cxn modelId="{B676EF97-12EF-497B-9382-DDE9EDABE14C}" type="presParOf" srcId="{8EB408D3-186C-4CB6-BCF1-B7B69A3FEB5B}" destId="{CCADFD0A-9245-4B61-984F-B6D32F4E6D65}" srcOrd="2" destOrd="0" presId="urn:microsoft.com/office/officeart/2018/2/layout/IconVerticalSolidList"/>
    <dgm:cxn modelId="{4B27938E-18F8-4A55-9AC7-DFE947F899C6}" type="presParOf" srcId="{8EB408D3-186C-4CB6-BCF1-B7B69A3FEB5B}" destId="{281D4526-A1AF-44BF-8163-1603A9523959}" srcOrd="3" destOrd="0" presId="urn:microsoft.com/office/officeart/2018/2/layout/IconVerticalSolidList"/>
    <dgm:cxn modelId="{4599C8F4-724E-4E39-85A5-1839F829E3AC}" type="presParOf" srcId="{0FB6AAD7-55C6-403B-AC73-B79F3CDEB377}" destId="{2346DFC2-C3C7-4062-8EEC-F2BA638238E2}" srcOrd="1" destOrd="0" presId="urn:microsoft.com/office/officeart/2018/2/layout/IconVerticalSolidList"/>
    <dgm:cxn modelId="{5588719F-7ECB-48AB-97B8-75F1817443D6}" type="presParOf" srcId="{0FB6AAD7-55C6-403B-AC73-B79F3CDEB377}" destId="{BB9677E2-4073-4F06-B76B-F94946CC40C9}" srcOrd="2" destOrd="0" presId="urn:microsoft.com/office/officeart/2018/2/layout/IconVerticalSolidList"/>
    <dgm:cxn modelId="{965CF914-812F-4044-9121-8F48F6FB00F6}" type="presParOf" srcId="{BB9677E2-4073-4F06-B76B-F94946CC40C9}" destId="{2FAAD8AB-6F46-4883-B2E1-5C8DACCD56F3}" srcOrd="0" destOrd="0" presId="urn:microsoft.com/office/officeart/2018/2/layout/IconVerticalSolidList"/>
    <dgm:cxn modelId="{DF0B6FA7-EF75-44E5-9225-5211D7514509}" type="presParOf" srcId="{BB9677E2-4073-4F06-B76B-F94946CC40C9}" destId="{5B6C9A69-4170-4362-9981-3E045F36BF6F}" srcOrd="1" destOrd="0" presId="urn:microsoft.com/office/officeart/2018/2/layout/IconVerticalSolidList"/>
    <dgm:cxn modelId="{2D22D014-1C8E-4A62-9DBD-A69B3939408E}" type="presParOf" srcId="{BB9677E2-4073-4F06-B76B-F94946CC40C9}" destId="{70DA5463-93C2-41A7-8696-A21C935B0D19}" srcOrd="2" destOrd="0" presId="urn:microsoft.com/office/officeart/2018/2/layout/IconVerticalSolidList"/>
    <dgm:cxn modelId="{F20CE486-B826-4571-AA58-E143EA2B43D5}" type="presParOf" srcId="{BB9677E2-4073-4F06-B76B-F94946CC40C9}" destId="{C0F36070-7E56-44D1-8E11-020869C365E8}" srcOrd="3" destOrd="0" presId="urn:microsoft.com/office/officeart/2018/2/layout/IconVerticalSolidList"/>
    <dgm:cxn modelId="{2C2E8F72-99D4-4D87-97A0-6DADF431CB1E}" type="presParOf" srcId="{0FB6AAD7-55C6-403B-AC73-B79F3CDEB377}" destId="{A6E79D0C-1F23-41FF-9623-A59C8FC56692}" srcOrd="3" destOrd="0" presId="urn:microsoft.com/office/officeart/2018/2/layout/IconVerticalSolidList"/>
    <dgm:cxn modelId="{8187067F-9781-471C-98E6-1E2D8283D86E}" type="presParOf" srcId="{0FB6AAD7-55C6-403B-AC73-B79F3CDEB377}" destId="{C38CCA4C-EB80-42CC-8663-76A29FE9E317}" srcOrd="4" destOrd="0" presId="urn:microsoft.com/office/officeart/2018/2/layout/IconVerticalSolidList"/>
    <dgm:cxn modelId="{8EE1C86F-2055-4A53-9949-CF1530C82BCE}" type="presParOf" srcId="{C38CCA4C-EB80-42CC-8663-76A29FE9E317}" destId="{D0C5EB8E-D3D9-4F45-AE1C-EF6AEF4B43AD}" srcOrd="0" destOrd="0" presId="urn:microsoft.com/office/officeart/2018/2/layout/IconVerticalSolidList"/>
    <dgm:cxn modelId="{FB4AB19E-D86E-43AC-81F8-2D3B480BE84F}" type="presParOf" srcId="{C38CCA4C-EB80-42CC-8663-76A29FE9E317}" destId="{3349B1A3-B4C0-402E-8F5C-D0801AF50621}" srcOrd="1" destOrd="0" presId="urn:microsoft.com/office/officeart/2018/2/layout/IconVerticalSolidList"/>
    <dgm:cxn modelId="{82BB37F1-65DF-4676-851C-0CFA9C774112}" type="presParOf" srcId="{C38CCA4C-EB80-42CC-8663-76A29FE9E317}" destId="{D036949D-E990-464B-8E64-34E8AA51F1ED}" srcOrd="2" destOrd="0" presId="urn:microsoft.com/office/officeart/2018/2/layout/IconVerticalSolidList"/>
    <dgm:cxn modelId="{A7565C95-8C91-4274-9A1E-3B76F94D3B40}" type="presParOf" srcId="{C38CCA4C-EB80-42CC-8663-76A29FE9E317}" destId="{9970D9AB-281C-435F-8336-224289B6AD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FA470-A56F-4AA3-A1D8-F922B57FDFD7}">
      <dsp:nvSpPr>
        <dsp:cNvPr id="0" name=""/>
        <dsp:cNvSpPr/>
      </dsp:nvSpPr>
      <dsp:spPr>
        <a:xfrm>
          <a:off x="0" y="496"/>
          <a:ext cx="6019998" cy="116267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410BC-1E6C-43A6-A0B4-2D5D80F4820F}">
      <dsp:nvSpPr>
        <dsp:cNvPr id="0" name=""/>
        <dsp:cNvSpPr/>
      </dsp:nvSpPr>
      <dsp:spPr>
        <a:xfrm>
          <a:off x="351708" y="262098"/>
          <a:ext cx="639470" cy="639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D4526-A1AF-44BF-8163-1603A9523959}">
      <dsp:nvSpPr>
        <dsp:cNvPr id="0" name=""/>
        <dsp:cNvSpPr/>
      </dsp:nvSpPr>
      <dsp:spPr>
        <a:xfrm>
          <a:off x="1295274" y="496"/>
          <a:ext cx="4677110" cy="116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50" tIns="123050" rIns="123050" bIns="1230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295274" y="496"/>
        <a:ext cx="4677110" cy="1162673"/>
      </dsp:txXfrm>
    </dsp:sp>
    <dsp:sp modelId="{2FAAD8AB-6F46-4883-B2E1-5C8DACCD56F3}">
      <dsp:nvSpPr>
        <dsp:cNvPr id="0" name=""/>
        <dsp:cNvSpPr/>
      </dsp:nvSpPr>
      <dsp:spPr>
        <a:xfrm>
          <a:off x="0" y="1453838"/>
          <a:ext cx="6019998" cy="116267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C9A69-4170-4362-9981-3E045F36BF6F}">
      <dsp:nvSpPr>
        <dsp:cNvPr id="0" name=""/>
        <dsp:cNvSpPr/>
      </dsp:nvSpPr>
      <dsp:spPr>
        <a:xfrm>
          <a:off x="351708" y="1715439"/>
          <a:ext cx="639470" cy="639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36070-7E56-44D1-8E11-020869C365E8}">
      <dsp:nvSpPr>
        <dsp:cNvPr id="0" name=""/>
        <dsp:cNvSpPr/>
      </dsp:nvSpPr>
      <dsp:spPr>
        <a:xfrm>
          <a:off x="1342887" y="1453838"/>
          <a:ext cx="4677110" cy="116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50" tIns="123050" rIns="123050" bIns="1230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342887" y="1453838"/>
        <a:ext cx="4677110" cy="1162673"/>
      </dsp:txXfrm>
    </dsp:sp>
    <dsp:sp modelId="{D0C5EB8E-D3D9-4F45-AE1C-EF6AEF4B43AD}">
      <dsp:nvSpPr>
        <dsp:cNvPr id="0" name=""/>
        <dsp:cNvSpPr/>
      </dsp:nvSpPr>
      <dsp:spPr>
        <a:xfrm>
          <a:off x="0" y="2907179"/>
          <a:ext cx="6019998" cy="116267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9B1A3-B4C0-402E-8F5C-D0801AF50621}">
      <dsp:nvSpPr>
        <dsp:cNvPr id="0" name=""/>
        <dsp:cNvSpPr/>
      </dsp:nvSpPr>
      <dsp:spPr>
        <a:xfrm>
          <a:off x="351708" y="3168781"/>
          <a:ext cx="639470" cy="639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0D9AB-281C-435F-8336-224289B6ADCF}">
      <dsp:nvSpPr>
        <dsp:cNvPr id="0" name=""/>
        <dsp:cNvSpPr/>
      </dsp:nvSpPr>
      <dsp:spPr>
        <a:xfrm>
          <a:off x="1342887" y="2907179"/>
          <a:ext cx="4677110" cy="116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50" tIns="123050" rIns="123050" bIns="1230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342887" y="2907179"/>
        <a:ext cx="4677110" cy="1162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9A2BE-3F50-44DC-9675-194252D1E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27022-27FB-438E-B058-4F47FB4B2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64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27022-27FB-438E-B058-4F47FB4B2C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9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This is the executive summary of the presentation which outlines the challenges, solutions and recommendations I have identified.</a:t>
            </a:r>
          </a:p>
          <a:p>
            <a:endParaRPr lang="en-GB" b="0" dirty="0"/>
          </a:p>
          <a:p>
            <a:r>
              <a:rPr lang="en-GB" b="0" dirty="0"/>
              <a:t>I have also acknowledged the limitations of and assumptions from the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27022-27FB-438E-B058-4F47FB4B2C8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Registered vs Non-registered customers over time</a:t>
            </a:r>
            <a:endParaRPr lang="en-GB" dirty="0"/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Rise in purchases from both registered and non-registered customers.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The increase in ad spend correlates with the rise in registered purchases, which could drop if ad spend is reduced.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Simplify registration before high ad spend times, such as logging in via </a:t>
            </a:r>
            <a:r>
              <a:rPr lang="en-GB" dirty="0" err="1"/>
              <a:t>facebook</a:t>
            </a:r>
            <a:r>
              <a:rPr lang="en-GB" dirty="0"/>
              <a:t>, and use personalised recommendations for registered customers could be an incentive that sees more customers register with us, increasing retention.</a:t>
            </a:r>
          </a:p>
          <a:p>
            <a:pPr>
              <a:buFont typeface="Arial" panose="020B0604020202020204" pitchFamily="34" charset="0"/>
              <a:buNone/>
            </a:pPr>
            <a:endParaRPr lang="en-GB" b="1" dirty="0"/>
          </a:p>
          <a:p>
            <a:pPr>
              <a:buFont typeface="Arial" panose="020B0604020202020204" pitchFamily="34" charset="0"/>
              <a:buNone/>
            </a:pPr>
            <a:r>
              <a:rPr lang="en-GB" b="1" dirty="0"/>
              <a:t>Purchases by Device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Tablet usage is minimal compared to desktop and mobile.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Investigate UX issues for tablets.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However, It may be more effective to deprioritise tablet optimisation (only 6% of UK market share in comparison to 12% 5 years ago)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Mobile UX – incorporate apple and google pay.</a:t>
            </a:r>
          </a:p>
          <a:p>
            <a:pPr>
              <a:buFont typeface="Arial" panose="020B0604020202020204" pitchFamily="34" charset="0"/>
              <a:buNone/>
            </a:pPr>
            <a:endParaRPr lang="en-GB" b="1" dirty="0"/>
          </a:p>
          <a:p>
            <a:pPr>
              <a:buFont typeface="Arial" panose="020B0604020202020204" pitchFamily="34" charset="0"/>
              <a:buNone/>
            </a:pPr>
            <a:endParaRPr lang="en-GB" dirty="0"/>
          </a:p>
          <a:p>
            <a:pPr>
              <a:buFont typeface="+mj-lt"/>
              <a:buNone/>
            </a:pPr>
            <a:endParaRPr lang="en-GB" dirty="0"/>
          </a:p>
          <a:p>
            <a:pPr>
              <a:buFont typeface="Arial" panose="020B0604020202020204" pitchFamily="34" charset="0"/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27022-27FB-438E-B058-4F47FB4B2C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2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Item Engagement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An increase in engagement, but still a high drop-off to add to cart and purchase (90.07% cart abandonment).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Implement abandoned cart reminders and improve search/filter functions to help users find items more easily.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Product Information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 as poor item descriptions or low-quality images may also be contributing to our high drop off between engagement actions. </a:t>
            </a:r>
            <a:endParaRPr lang="en-GB" dirty="0"/>
          </a:p>
          <a:p>
            <a:pPr>
              <a:buFont typeface="Arial" panose="020B0604020202020204" pitchFamily="34" charset="0"/>
              <a:buNone/>
            </a:pPr>
            <a:endParaRPr lang="en-GB" dirty="0"/>
          </a:p>
          <a:p>
            <a:r>
              <a:rPr lang="en-GB" b="1" dirty="0"/>
              <a:t>Conversion Rates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Prism’s average conversion rate (1%) is below our competitors’ (2.5%-3%).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Use A/B testing for landing pages and introduce urgency elements (e.g., limited-time offers) to boost conversions.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27022-27FB-438E-B058-4F47FB4B2C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7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I want to highlight that converting our customers into registered users should be a priority for us as the customer lifetime value is more than double that of a non-registered customer.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27022-27FB-438E-B058-4F47FB4B2C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0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Top Product Categories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I recommend that we increase inventory for high-performing categories.</a:t>
            </a:r>
          </a:p>
          <a:p>
            <a:pPr>
              <a:buFont typeface="Arial" panose="020B0604020202020204" pitchFamily="34" charset="0"/>
              <a:buNone/>
            </a:pPr>
            <a:endParaRPr lang="en-GB" dirty="0"/>
          </a:p>
          <a:p>
            <a:r>
              <a:rPr lang="en-GB" b="1" dirty="0"/>
              <a:t>Top Brands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I recommend that we boost marketing and inventory for Prism and Adidas.</a:t>
            </a:r>
          </a:p>
          <a:p>
            <a:pPr>
              <a:buFont typeface="Arial" panose="020B0604020202020204" pitchFamily="34" charset="0"/>
              <a:buNone/>
            </a:pPr>
            <a:endParaRPr lang="en-GB" dirty="0"/>
          </a:p>
          <a:p>
            <a:r>
              <a:rPr lang="en-GB" b="1" dirty="0"/>
              <a:t>100% Return Rate</a:t>
            </a:r>
          </a:p>
          <a:p>
            <a:r>
              <a:rPr lang="en-GB" dirty="0"/>
              <a:t>18 brands show 100% return rate, indicating product issues or unmet expectations.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I recommend that we reduce stock for now and gather customer feedback via return surveys.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27022-27FB-438E-B058-4F47FB4B2C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70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an overview of opportunities to increase Prism’s revenue and decrease costs.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27022-27FB-438E-B058-4F47FB4B2C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4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7ECD-AE36-623A-EBE3-4F90F0876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9D866-8987-32BB-7394-334C08E0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66E9-69DF-E1CE-F2DA-CC0DD936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4FA1-9258-4915-A684-4851AA8B7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5D05-4EC5-F326-63C0-F35CC92F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5E42-99CA-861B-B7B9-B949BD09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86C2-D101-476E-9125-8F71E2F01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7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A931-86DC-AFDA-3AB7-C750C0B3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D26A-ABB7-6D46-0375-5D28AA07D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25BB-E6E6-DB82-ABA2-54DD3DF1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4FA1-9258-4915-A684-4851AA8B7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4162-397F-9018-5565-E28612F8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EA17-3318-2C4E-9CDA-B90655DB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86C2-D101-476E-9125-8F71E2F01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201FA-E7EC-EC66-A5E9-089E5D676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DD137-DD7A-E5C4-7ACD-8C200401D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C034-57E8-9156-BECC-12E3A7E4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4FA1-9258-4915-A684-4851AA8B7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778D1-16F6-24F0-DEED-E49DE5AD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4FD6A-545D-89B5-8501-B4098AF2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86C2-D101-476E-9125-8F71E2F01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3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EC82-D6C3-716D-3B2B-EDCC0545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F1C9-8BCF-03AB-43D9-9BD6AA46D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C42B-6051-BA7B-9DC2-104A853B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4FA1-9258-4915-A684-4851AA8B7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C647-90FD-EB44-0E79-2ED30BE7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3C09-8EFF-D6BE-595F-95C20B00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86C2-D101-476E-9125-8F71E2F01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B334-59BF-BE78-B859-762FC366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FD3E3-45AC-5BDE-9152-C169ED3CE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6410-5121-9819-6812-5DC36598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4FA1-9258-4915-A684-4851AA8B7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6164-182B-E649-86F7-0EF3DE58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36FBE-7158-389F-6F56-9816F1AD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86C2-D101-476E-9125-8F71E2F01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3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3C44-3D4D-914C-6074-E862BA5B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7E8C-7DB5-1355-DF6C-AD9944675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CDF27-B500-155A-0E66-266CBCEF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7526B-1CEF-7F78-5236-6A0633B2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4FA1-9258-4915-A684-4851AA8B7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D772F-C23E-4083-AECC-852F309E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3754E-8F35-5EF2-25A1-33494171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86C2-D101-476E-9125-8F71E2F01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73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95C8-62AF-415B-3E2A-149A40CB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C3D16-8241-DF18-24C9-1D9A6D52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EB8DE-E020-8ABF-9B3E-C452A0177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9B2EB-437C-1028-58F0-59C8AC0F5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E98FE-EDA4-E6F0-CB63-623F829F3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873ED-69AC-4DA7-CE6A-479E430C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4FA1-9258-4915-A684-4851AA8B7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ACEBA-A968-1B8E-C381-28844627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22BCE-38FE-0D8F-2C28-8AB51CC0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86C2-D101-476E-9125-8F71E2F01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5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69D9-EDB0-6A0D-5E9A-8FD9C486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F9EE1-D722-1E0A-AC77-5CEB07B7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4FA1-9258-4915-A684-4851AA8B7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64AF4-BC4C-CAA4-A9C3-15E64375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9155-C193-59D6-B6E0-EDD6D73B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86C2-D101-476E-9125-8F71E2F01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7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BF514-CED9-3054-CB0E-612B993B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4FA1-9258-4915-A684-4851AA8B7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51A99-DFA8-8CDB-61A2-DA153BB9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156D3-3D3A-DEA9-1119-64BC835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86C2-D101-476E-9125-8F71E2F01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4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247C-7C4F-0968-6E97-095A1326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912F-5428-35D4-BEAC-25DA1364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95A3-95D7-AEFE-B571-1FBAC8025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D702-9675-011E-C82A-AB0E80D9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4FA1-9258-4915-A684-4851AA8B7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24E32-B438-FAE2-29F1-29FDEF3C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8EA7D-6326-1CA7-CBC8-DDD633E0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86C2-D101-476E-9125-8F71E2F01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7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0F6E-3917-08A2-40DA-579E0A18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895D0-23E8-3D45-D4B6-34F3EE59D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F9F38-DA8B-A029-B0BA-D3BA5743E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CCB5A-32D8-9078-09E3-6488E6D0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4FA1-9258-4915-A684-4851AA8B7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BF5D0-F514-57AE-835B-082AF48D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26259-6C1D-3ED6-CC2B-2C9F1B95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86C2-D101-476E-9125-8F71E2F01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5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75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B9B5D-D011-AF40-8C79-7904F817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547AD-737A-678F-E2CC-E0F0C713D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9535-51E3-5F64-6D54-962A29366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B4FA1-9258-4915-A684-4851AA8B7F9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E6501-D528-5A27-8AF7-E233DEE0C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B7282-E3A6-95AE-A0F8-FAD08276F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286C2-D101-476E-9125-8F71E2F01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40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2BD1-DF72-F10C-FCFC-BBC1BA705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450" y="587830"/>
            <a:ext cx="7545097" cy="123535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>
                <a:solidFill>
                  <a:srgbClr val="002060"/>
                </a:solidFill>
              </a:rPr>
              <a:t>Increasing Revenue and Decreasing Costs</a:t>
            </a:r>
          </a:p>
        </p:txBody>
      </p:sp>
      <p:pic>
        <p:nvPicPr>
          <p:cNvPr id="4" name="Picture 3" descr="A triangle with white text&#10;&#10;Description automatically generated">
            <a:extLst>
              <a:ext uri="{FF2B5EF4-FFF2-40B4-BE49-F238E27FC236}">
                <a16:creationId xmlns:a16="http://schemas.microsoft.com/office/drawing/2014/main" id="{928261EF-82A5-1B61-E9A6-20822F017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r="20630"/>
          <a:stretch/>
        </p:blipFill>
        <p:spPr>
          <a:xfrm>
            <a:off x="4488356" y="2269390"/>
            <a:ext cx="3215286" cy="361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80913-0B21-91A3-815D-24C9A5D69E9E}"/>
              </a:ext>
            </a:extLst>
          </p:cNvPr>
          <p:cNvSpPr txBox="1"/>
          <p:nvPr/>
        </p:nvSpPr>
        <p:spPr>
          <a:xfrm>
            <a:off x="10029824" y="6488668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by Eimear Bonner</a:t>
            </a:r>
          </a:p>
        </p:txBody>
      </p:sp>
    </p:spTree>
    <p:extLst>
      <p:ext uri="{BB962C8B-B14F-4D97-AF65-F5344CB8AC3E}">
        <p14:creationId xmlns:p14="http://schemas.microsoft.com/office/powerpoint/2010/main" val="183580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8D57D7-CAAE-E238-2787-16F5FB244542}"/>
              </a:ext>
            </a:extLst>
          </p:cNvPr>
          <p:cNvSpPr/>
          <p:nvPr/>
        </p:nvSpPr>
        <p:spPr>
          <a:xfrm>
            <a:off x="7226266" y="2155824"/>
            <a:ext cx="4342753" cy="36805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A4948-B5BE-A09D-DA7B-2408FDEF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</a:rPr>
              <a:t>Executive Summary</a:t>
            </a:r>
          </a:p>
        </p:txBody>
      </p:sp>
      <p:graphicFrame>
        <p:nvGraphicFramePr>
          <p:cNvPr id="20" name="Content Placeholder 12">
            <a:extLst>
              <a:ext uri="{FF2B5EF4-FFF2-40B4-BE49-F238E27FC236}">
                <a16:creationId xmlns:a16="http://schemas.microsoft.com/office/drawing/2014/main" id="{A493C3A5-3A5B-B503-085C-731EEA347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0602"/>
              </p:ext>
            </p:extLst>
          </p:nvPr>
        </p:nvGraphicFramePr>
        <p:xfrm>
          <a:off x="761803" y="2155824"/>
          <a:ext cx="6019998" cy="407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triangle with white text&#10;&#10;Description automatically generated">
            <a:extLst>
              <a:ext uri="{FF2B5EF4-FFF2-40B4-BE49-F238E27FC236}">
                <a16:creationId xmlns:a16="http://schemas.microsoft.com/office/drawing/2014/main" id="{8569D883-C5E1-D2DC-CA37-2990D7DE2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23781" b="28333"/>
          <a:stretch/>
        </p:blipFill>
        <p:spPr>
          <a:xfrm>
            <a:off x="10941390" y="5778501"/>
            <a:ext cx="1255258" cy="1145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51F0BA-2DDC-AE71-3A9B-26151E8B3651}"/>
              </a:ext>
            </a:extLst>
          </p:cNvPr>
          <p:cNvSpPr txBox="1"/>
          <p:nvPr/>
        </p:nvSpPr>
        <p:spPr>
          <a:xfrm>
            <a:off x="1915887" y="2306829"/>
            <a:ext cx="50509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b="1" dirty="0"/>
              <a:t>Challenge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Identified low conversion rate and high cart abandonment rate.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085F3-0795-F32C-0258-2AD82248047E}"/>
              </a:ext>
            </a:extLst>
          </p:cNvPr>
          <p:cNvSpPr txBox="1"/>
          <p:nvPr/>
        </p:nvSpPr>
        <p:spPr>
          <a:xfrm>
            <a:off x="1839687" y="5151839"/>
            <a:ext cx="54972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600" b="1" dirty="0"/>
              <a:t>Recommendation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Enhance Prism’s revenue and reduce cost through conversion, our most profitable areas and our highest returns.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C81A9-749E-7C31-2180-04139896F462}"/>
              </a:ext>
            </a:extLst>
          </p:cNvPr>
          <p:cNvSpPr txBox="1"/>
          <p:nvPr/>
        </p:nvSpPr>
        <p:spPr>
          <a:xfrm>
            <a:off x="1839687" y="3729334"/>
            <a:ext cx="4942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b="1" dirty="0"/>
              <a:t>Solution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I will identify strategies to improve conversion rate and cart abandonment.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723B7-3F2E-2239-6E54-73F3E40E05EC}"/>
              </a:ext>
            </a:extLst>
          </p:cNvPr>
          <p:cNvSpPr txBox="1"/>
          <p:nvPr/>
        </p:nvSpPr>
        <p:spPr>
          <a:xfrm>
            <a:off x="7465428" y="2523495"/>
            <a:ext cx="41362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Average competitor statistics is secondary data and I cannot guarantee it’s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When identifying non-registered customers, a customer may have a regular cookie churn and this could lead to inaccurate tracking of returning visitors.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data doesn’t explicitly account for external market factors such as COVID-19. We assume that these factors have </a:t>
            </a:r>
            <a:r>
              <a:rPr lang="en-US" sz="1200" dirty="0" err="1">
                <a:solidFill>
                  <a:schemeClr val="bg1"/>
                </a:solidFill>
              </a:rPr>
              <a:t>stabilised</a:t>
            </a:r>
            <a:r>
              <a:rPr lang="en-US" sz="1200" dirty="0">
                <a:solidFill>
                  <a:schemeClr val="bg1"/>
                </a:solidFill>
              </a:rPr>
              <a:t> for future recommendations.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We assume that the return rates for brands will remain constant unless targeted changes are made.</a:t>
            </a:r>
          </a:p>
        </p:txBody>
      </p:sp>
    </p:spTree>
    <p:extLst>
      <p:ext uri="{BB962C8B-B14F-4D97-AF65-F5344CB8AC3E}">
        <p14:creationId xmlns:p14="http://schemas.microsoft.com/office/powerpoint/2010/main" val="83222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FFB79F1-05FC-F2CF-FF71-C874ABEC7F69}"/>
              </a:ext>
            </a:extLst>
          </p:cNvPr>
          <p:cNvSpPr/>
          <p:nvPr/>
        </p:nvSpPr>
        <p:spPr>
          <a:xfrm>
            <a:off x="853869" y="81323"/>
            <a:ext cx="4970042" cy="5279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triangle with white text&#10;&#10;Description automatically generated">
            <a:extLst>
              <a:ext uri="{FF2B5EF4-FFF2-40B4-BE49-F238E27FC236}">
                <a16:creationId xmlns:a16="http://schemas.microsoft.com/office/drawing/2014/main" id="{27094A18-D2E2-B043-F0B5-39E181BFC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23781" b="28333"/>
          <a:stretch/>
        </p:blipFill>
        <p:spPr>
          <a:xfrm>
            <a:off x="10941390" y="5778501"/>
            <a:ext cx="1255258" cy="1145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F0EDC1-3289-1A30-EFCB-0C36E8FEBD68}"/>
              </a:ext>
            </a:extLst>
          </p:cNvPr>
          <p:cNvSpPr txBox="1"/>
          <p:nvPr/>
        </p:nvSpPr>
        <p:spPr>
          <a:xfrm>
            <a:off x="1092395" y="160607"/>
            <a:ext cx="473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Registered vs Non-registered Customers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67F40A-56E1-147B-859C-10D56B6E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59" y="1323774"/>
            <a:ext cx="5861262" cy="36374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BA4BA2-8615-0432-2F6C-413482402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358" y="1323774"/>
            <a:ext cx="5333143" cy="363138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DFC5CE-C3F2-19B1-4B5D-44C8E547AFFC}"/>
              </a:ext>
            </a:extLst>
          </p:cNvPr>
          <p:cNvSpPr/>
          <p:nvPr/>
        </p:nvSpPr>
        <p:spPr>
          <a:xfrm>
            <a:off x="8124761" y="3794212"/>
            <a:ext cx="442762" cy="27913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6C2B8-E83F-EB72-7AFD-A711E4C653BD}"/>
              </a:ext>
            </a:extLst>
          </p:cNvPr>
          <p:cNvSpPr txBox="1"/>
          <p:nvPr/>
        </p:nvSpPr>
        <p:spPr>
          <a:xfrm>
            <a:off x="8124761" y="3811735"/>
            <a:ext cx="1898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0.8%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0ADFCC-DBC8-B3D5-CA89-E401392575E1}"/>
              </a:ext>
            </a:extLst>
          </p:cNvPr>
          <p:cNvCxnSpPr>
            <a:stCxn id="6" idx="1"/>
          </p:cNvCxnSpPr>
          <p:nvPr/>
        </p:nvCxnSpPr>
        <p:spPr>
          <a:xfrm flipH="1">
            <a:off x="7739750" y="3942540"/>
            <a:ext cx="3850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E3969CA-B0F4-1800-2CDA-89B1798CF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59" y="1317705"/>
            <a:ext cx="5852918" cy="363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9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BED212-03D4-E1BF-137F-F3346C14C945}"/>
              </a:ext>
            </a:extLst>
          </p:cNvPr>
          <p:cNvSpPr/>
          <p:nvPr/>
        </p:nvSpPr>
        <p:spPr>
          <a:xfrm>
            <a:off x="1995365" y="4306537"/>
            <a:ext cx="2926884" cy="1355490"/>
          </a:xfrm>
          <a:prstGeom prst="roundRect">
            <a:avLst/>
          </a:prstGeom>
          <a:solidFill>
            <a:srgbClr val="118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B0E97-C222-FFB3-B80E-B8DFF3FD3435}"/>
              </a:ext>
            </a:extLst>
          </p:cNvPr>
          <p:cNvSpPr txBox="1">
            <a:spLocks/>
          </p:cNvSpPr>
          <p:nvPr/>
        </p:nvSpPr>
        <p:spPr>
          <a:xfrm>
            <a:off x="2140145" y="4384117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Last 30 days increase</a:t>
            </a:r>
          </a:p>
          <a:p>
            <a:r>
              <a:rPr lang="en-GB" dirty="0">
                <a:solidFill>
                  <a:schemeClr val="bg1"/>
                </a:solidFill>
              </a:rPr>
              <a:t>Item views 121%</a:t>
            </a:r>
          </a:p>
          <a:p>
            <a:r>
              <a:rPr lang="en-GB" dirty="0">
                <a:solidFill>
                  <a:schemeClr val="bg1"/>
                </a:solidFill>
              </a:rPr>
              <a:t>Add to cart 170%</a:t>
            </a:r>
          </a:p>
          <a:p>
            <a:r>
              <a:rPr lang="en-GB" dirty="0">
                <a:solidFill>
                  <a:schemeClr val="bg1"/>
                </a:solidFill>
              </a:rPr>
              <a:t>Purchase 141%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E73D26-DF87-300C-93C4-5426C421C9D7}"/>
              </a:ext>
            </a:extLst>
          </p:cNvPr>
          <p:cNvSpPr/>
          <p:nvPr/>
        </p:nvSpPr>
        <p:spPr>
          <a:xfrm>
            <a:off x="9675895" y="4384117"/>
            <a:ext cx="2168432" cy="12293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Prism’s average </a:t>
            </a:r>
          </a:p>
          <a:p>
            <a:pPr algn="ctr"/>
            <a:r>
              <a:rPr lang="en-GB" dirty="0"/>
              <a:t>1%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2EF1EA-7E6C-0836-B0C7-36090BCDA4B8}"/>
              </a:ext>
            </a:extLst>
          </p:cNvPr>
          <p:cNvSpPr/>
          <p:nvPr/>
        </p:nvSpPr>
        <p:spPr>
          <a:xfrm>
            <a:off x="7299072" y="4384117"/>
            <a:ext cx="2168432" cy="12293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Competitor’s average</a:t>
            </a:r>
          </a:p>
          <a:p>
            <a:pPr algn="ctr"/>
            <a:r>
              <a:rPr lang="en-GB" dirty="0"/>
              <a:t>2.5 – 3%</a:t>
            </a:r>
          </a:p>
        </p:txBody>
      </p:sp>
      <p:pic>
        <p:nvPicPr>
          <p:cNvPr id="13" name="Picture 12" descr="A triangle with white text&#10;&#10;Description automatically generated">
            <a:extLst>
              <a:ext uri="{FF2B5EF4-FFF2-40B4-BE49-F238E27FC236}">
                <a16:creationId xmlns:a16="http://schemas.microsoft.com/office/drawing/2014/main" id="{907F5D39-D74F-D35F-87D5-9DD293350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23781" b="28333"/>
          <a:stretch/>
        </p:blipFill>
        <p:spPr>
          <a:xfrm>
            <a:off x="10941390" y="5778501"/>
            <a:ext cx="1255258" cy="1145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8DC27F-FEDD-AD78-BA82-00CCDA363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242" y="252233"/>
            <a:ext cx="4414525" cy="38235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2F1E8F-D2A2-80C0-76F3-33A18DCA3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55" y="1294203"/>
            <a:ext cx="6115904" cy="263879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A1F9F0-8EC6-9A8F-0ADF-A887F0D16B3D}"/>
              </a:ext>
            </a:extLst>
          </p:cNvPr>
          <p:cNvSpPr/>
          <p:nvPr/>
        </p:nvSpPr>
        <p:spPr>
          <a:xfrm>
            <a:off x="400855" y="134837"/>
            <a:ext cx="4848053" cy="5279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Conversion Rates and Engagement</a:t>
            </a:r>
          </a:p>
        </p:txBody>
      </p:sp>
    </p:spTree>
    <p:extLst>
      <p:ext uri="{BB962C8B-B14F-4D97-AF65-F5344CB8AC3E}">
        <p14:creationId xmlns:p14="http://schemas.microsoft.com/office/powerpoint/2010/main" val="413745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60F356-65ED-F9C4-D920-616DAC68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57" y="1812273"/>
            <a:ext cx="7221000" cy="3233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7EBDA0-E228-C6EF-4A40-8C34332E04DC}"/>
              </a:ext>
            </a:extLst>
          </p:cNvPr>
          <p:cNvSpPr txBox="1"/>
          <p:nvPr/>
        </p:nvSpPr>
        <p:spPr>
          <a:xfrm>
            <a:off x="500723" y="662738"/>
            <a:ext cx="432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Registered vs Non-registered customers</a:t>
            </a:r>
          </a:p>
        </p:txBody>
      </p:sp>
      <p:pic>
        <p:nvPicPr>
          <p:cNvPr id="8" name="Picture 7" descr="A triangle with white text&#10;&#10;Description automatically generated">
            <a:extLst>
              <a:ext uri="{FF2B5EF4-FFF2-40B4-BE49-F238E27FC236}">
                <a16:creationId xmlns:a16="http://schemas.microsoft.com/office/drawing/2014/main" id="{30B88380-F755-DEA8-A7DB-8E45F4C43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23781" b="28333"/>
          <a:stretch/>
        </p:blipFill>
        <p:spPr>
          <a:xfrm>
            <a:off x="10941390" y="5778501"/>
            <a:ext cx="1255258" cy="114581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0D622D-5F55-0FEB-667B-12C2D9239064}"/>
              </a:ext>
            </a:extLst>
          </p:cNvPr>
          <p:cNvSpPr/>
          <p:nvPr/>
        </p:nvSpPr>
        <p:spPr>
          <a:xfrm>
            <a:off x="400856" y="134837"/>
            <a:ext cx="3594202" cy="5279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Average Lifetime Value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F7501A-1398-703A-4949-25BE7B8C2549}"/>
              </a:ext>
            </a:extLst>
          </p:cNvPr>
          <p:cNvSpPr/>
          <p:nvPr/>
        </p:nvSpPr>
        <p:spPr>
          <a:xfrm>
            <a:off x="9119734" y="2373086"/>
            <a:ext cx="2449285" cy="21118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Registered Customer ALV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158.09%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12C314F4-C7BA-56AE-058F-DB6ECC136624}"/>
              </a:ext>
            </a:extLst>
          </p:cNvPr>
          <p:cNvSpPr/>
          <p:nvPr/>
        </p:nvSpPr>
        <p:spPr>
          <a:xfrm>
            <a:off x="10893043" y="3592287"/>
            <a:ext cx="286586" cy="391885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DE7D1B2-0003-09E6-DEA2-3AEBC91FC70B}"/>
              </a:ext>
            </a:extLst>
          </p:cNvPr>
          <p:cNvSpPr/>
          <p:nvPr/>
        </p:nvSpPr>
        <p:spPr>
          <a:xfrm>
            <a:off x="7152569" y="2363916"/>
            <a:ext cx="1810536" cy="1813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636443-D431-5DE7-219B-DA03B3022DA6}"/>
              </a:ext>
            </a:extLst>
          </p:cNvPr>
          <p:cNvSpPr/>
          <p:nvPr/>
        </p:nvSpPr>
        <p:spPr>
          <a:xfrm>
            <a:off x="217975" y="4549919"/>
            <a:ext cx="1810536" cy="1813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C7DB8E-E04B-FE4E-7A8D-94DF2E848082}"/>
              </a:ext>
            </a:extLst>
          </p:cNvPr>
          <p:cNvSpPr/>
          <p:nvPr/>
        </p:nvSpPr>
        <p:spPr>
          <a:xfrm>
            <a:off x="217975" y="1408953"/>
            <a:ext cx="1810536" cy="1813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triangle with white text&#10;&#10;Description automatically generated">
            <a:extLst>
              <a:ext uri="{FF2B5EF4-FFF2-40B4-BE49-F238E27FC236}">
                <a16:creationId xmlns:a16="http://schemas.microsoft.com/office/drawing/2014/main" id="{AE927D1C-8FD4-4F64-7389-F0C35E23E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23781" b="28333"/>
          <a:stretch/>
        </p:blipFill>
        <p:spPr>
          <a:xfrm>
            <a:off x="10941390" y="5778501"/>
            <a:ext cx="1255258" cy="11458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FE0B0-2072-D80F-0228-21AA31E256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21" r="1912" b="4087"/>
          <a:stretch/>
        </p:blipFill>
        <p:spPr>
          <a:xfrm>
            <a:off x="9372600" y="762345"/>
            <a:ext cx="2275114" cy="4811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4B1167-F4AE-E14A-9871-B7A705BFB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661" y="796035"/>
            <a:ext cx="4258433" cy="29690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C889DF-7E67-A172-B67A-336AA22D9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661" y="3898387"/>
            <a:ext cx="4269857" cy="282477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0CAB17-2D98-7EBC-688F-C29676208255}"/>
              </a:ext>
            </a:extLst>
          </p:cNvPr>
          <p:cNvSpPr/>
          <p:nvPr/>
        </p:nvSpPr>
        <p:spPr>
          <a:xfrm>
            <a:off x="400855" y="134837"/>
            <a:ext cx="6468031" cy="5279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B8D11-9C3B-222D-64F0-BBFE27BA738E}"/>
              </a:ext>
            </a:extLst>
          </p:cNvPr>
          <p:cNvSpPr txBox="1"/>
          <p:nvPr/>
        </p:nvSpPr>
        <p:spPr>
          <a:xfrm>
            <a:off x="400855" y="218900"/>
            <a:ext cx="658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Most Profitable Brands and Categories, Alongside Return Rates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EABAB-F334-DB0E-88C3-1835E4DA7F7D}"/>
              </a:ext>
            </a:extLst>
          </p:cNvPr>
          <p:cNvSpPr txBox="1"/>
          <p:nvPr/>
        </p:nvSpPr>
        <p:spPr>
          <a:xfrm>
            <a:off x="284839" y="5156659"/>
            <a:ext cx="1676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Increase own-brand inventory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E47AA-7623-A7AC-9CD6-1D3161BE6DB1}"/>
              </a:ext>
            </a:extLst>
          </p:cNvPr>
          <p:cNvSpPr txBox="1"/>
          <p:nvPr/>
        </p:nvSpPr>
        <p:spPr>
          <a:xfrm>
            <a:off x="253849" y="1825307"/>
            <a:ext cx="17387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Increase inventory in top performing categories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E5DC21-05EA-C802-3984-140B3EF0A90F}"/>
              </a:ext>
            </a:extLst>
          </p:cNvPr>
          <p:cNvSpPr txBox="1"/>
          <p:nvPr/>
        </p:nvSpPr>
        <p:spPr>
          <a:xfrm>
            <a:off x="7227927" y="2854922"/>
            <a:ext cx="1659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Reduce inventory across these 18 brands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CC7A02-8880-8C79-A51A-A30FBE98343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992636" y="2363916"/>
            <a:ext cx="24902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21DEE4-B735-20A0-F8DA-D16AD8ACC402}"/>
              </a:ext>
            </a:extLst>
          </p:cNvPr>
          <p:cNvCxnSpPr>
            <a:stCxn id="32" idx="3"/>
          </p:cNvCxnSpPr>
          <p:nvPr/>
        </p:nvCxnSpPr>
        <p:spPr>
          <a:xfrm flipV="1">
            <a:off x="2028511" y="5456424"/>
            <a:ext cx="213150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D5C124-DFDB-0A23-8C4E-8804284B69C1}"/>
              </a:ext>
            </a:extLst>
          </p:cNvPr>
          <p:cNvCxnSpPr>
            <a:stCxn id="39" idx="3"/>
          </p:cNvCxnSpPr>
          <p:nvPr/>
        </p:nvCxnSpPr>
        <p:spPr>
          <a:xfrm flipV="1">
            <a:off x="8963105" y="3270420"/>
            <a:ext cx="409495" cy="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1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2" grpId="0" animBg="1"/>
      <p:bldP spid="25" grpId="0" animBg="1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Up 17">
            <a:extLst>
              <a:ext uri="{FF2B5EF4-FFF2-40B4-BE49-F238E27FC236}">
                <a16:creationId xmlns:a16="http://schemas.microsoft.com/office/drawing/2014/main" id="{0DC24C00-EC1B-0FDE-96BD-0BEC46775A5D}"/>
              </a:ext>
            </a:extLst>
          </p:cNvPr>
          <p:cNvSpPr/>
          <p:nvPr/>
        </p:nvSpPr>
        <p:spPr>
          <a:xfrm>
            <a:off x="680491" y="879634"/>
            <a:ext cx="5054520" cy="5619750"/>
          </a:xfrm>
          <a:prstGeom prst="upArrow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A53B6AC-5387-C408-A27A-35630191851C}"/>
              </a:ext>
            </a:extLst>
          </p:cNvPr>
          <p:cNvSpPr/>
          <p:nvPr/>
        </p:nvSpPr>
        <p:spPr>
          <a:xfrm>
            <a:off x="6429470" y="1019175"/>
            <a:ext cx="4808136" cy="5553075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pic>
        <p:nvPicPr>
          <p:cNvPr id="5" name="Picture 4" descr="A triangle with white text&#10;&#10;Description automatically generated">
            <a:extLst>
              <a:ext uri="{FF2B5EF4-FFF2-40B4-BE49-F238E27FC236}">
                <a16:creationId xmlns:a16="http://schemas.microsoft.com/office/drawing/2014/main" id="{3FB073EC-EAD3-1DA1-1A5D-86BE0128F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23781" b="28333"/>
          <a:stretch/>
        </p:blipFill>
        <p:spPr>
          <a:xfrm>
            <a:off x="10941390" y="5778501"/>
            <a:ext cx="1255258" cy="1145818"/>
          </a:xfrm>
          <a:prstGeom prst="rect">
            <a:avLst/>
          </a:prstGeom>
        </p:spPr>
      </p:pic>
      <p:pic>
        <p:nvPicPr>
          <p:cNvPr id="8" name="Picture 7" descr="A red and green symbols&#10;&#10;Description automatically generated">
            <a:extLst>
              <a:ext uri="{FF2B5EF4-FFF2-40B4-BE49-F238E27FC236}">
                <a16:creationId xmlns:a16="http://schemas.microsoft.com/office/drawing/2014/main" id="{3CF5A0C5-D1B6-A064-D517-33B869F53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9" t="18634" r="51354" b="18069"/>
          <a:stretch/>
        </p:blipFill>
        <p:spPr>
          <a:xfrm>
            <a:off x="8469403" y="5383826"/>
            <a:ext cx="728269" cy="789349"/>
          </a:xfrm>
          <a:prstGeom prst="rect">
            <a:avLst/>
          </a:prstGeom>
        </p:spPr>
      </p:pic>
      <p:pic>
        <p:nvPicPr>
          <p:cNvPr id="9" name="Picture 8" descr="A red and green symbols&#10;&#10;Description automatically generated">
            <a:extLst>
              <a:ext uri="{FF2B5EF4-FFF2-40B4-BE49-F238E27FC236}">
                <a16:creationId xmlns:a16="http://schemas.microsoft.com/office/drawing/2014/main" id="{700161B6-24E8-6D4C-1FA6-246CDDE54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13497" r="74388" b="18097"/>
          <a:stretch/>
        </p:blipFill>
        <p:spPr>
          <a:xfrm>
            <a:off x="2856509" y="1216384"/>
            <a:ext cx="702484" cy="813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3F114-4AFC-D357-A18A-5BB02E17474D}"/>
              </a:ext>
            </a:extLst>
          </p:cNvPr>
          <p:cNvSpPr txBox="1"/>
          <p:nvPr/>
        </p:nvSpPr>
        <p:spPr>
          <a:xfrm>
            <a:off x="2194114" y="1962694"/>
            <a:ext cx="224400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Simplify registration process</a:t>
            </a:r>
          </a:p>
          <a:p>
            <a:endParaRPr lang="en-GB" sz="1600" dirty="0">
              <a:solidFill>
                <a:srgbClr val="002060"/>
              </a:solidFill>
            </a:endParaRPr>
          </a:p>
          <a:p>
            <a:r>
              <a:rPr lang="en-GB" sz="1600" dirty="0">
                <a:solidFill>
                  <a:srgbClr val="002060"/>
                </a:solidFill>
              </a:rPr>
              <a:t>Simplify mobile checkout process</a:t>
            </a:r>
          </a:p>
          <a:p>
            <a:endParaRPr lang="en-GB" sz="1600" dirty="0">
              <a:solidFill>
                <a:srgbClr val="002060"/>
              </a:solidFill>
            </a:endParaRPr>
          </a:p>
          <a:p>
            <a:r>
              <a:rPr lang="en-GB" sz="1600" dirty="0">
                <a:solidFill>
                  <a:srgbClr val="002060"/>
                </a:solidFill>
              </a:rPr>
              <a:t>Investigate UX issues</a:t>
            </a:r>
          </a:p>
          <a:p>
            <a:endParaRPr lang="en-GB" sz="1600" dirty="0">
              <a:solidFill>
                <a:srgbClr val="002060"/>
              </a:solidFill>
            </a:endParaRPr>
          </a:p>
          <a:p>
            <a:r>
              <a:rPr lang="en-GB" sz="1600" dirty="0">
                <a:solidFill>
                  <a:srgbClr val="002060"/>
                </a:solidFill>
              </a:rPr>
              <a:t>Increase inventory for Prism and Adidas brands</a:t>
            </a:r>
          </a:p>
          <a:p>
            <a:endParaRPr lang="en-GB" sz="1600" dirty="0">
              <a:solidFill>
                <a:srgbClr val="002060"/>
              </a:solidFill>
            </a:endParaRPr>
          </a:p>
          <a:p>
            <a:r>
              <a:rPr lang="en-GB" sz="1600" dirty="0">
                <a:solidFill>
                  <a:srgbClr val="002060"/>
                </a:solidFill>
              </a:rPr>
              <a:t>Increase inventory in top categories</a:t>
            </a:r>
          </a:p>
          <a:p>
            <a:endParaRPr lang="en-GB" sz="1600" dirty="0">
              <a:solidFill>
                <a:srgbClr val="002060"/>
              </a:solidFill>
            </a:endParaRPr>
          </a:p>
          <a:p>
            <a:r>
              <a:rPr lang="en-GB" sz="1600" dirty="0">
                <a:solidFill>
                  <a:srgbClr val="002060"/>
                </a:solidFill>
              </a:rPr>
              <a:t>Abandoned cart reminders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C5682-0D7C-01B4-16BB-90DA9370B73C}"/>
              </a:ext>
            </a:extLst>
          </p:cNvPr>
          <p:cNvSpPr txBox="1"/>
          <p:nvPr/>
        </p:nvSpPr>
        <p:spPr>
          <a:xfrm>
            <a:off x="7881873" y="1734378"/>
            <a:ext cx="2116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Reduce inventory for brands with 100% return rate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Deprioritize Tablet Optimization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3109B3-44D6-28A4-773E-62817D4837B4}"/>
              </a:ext>
            </a:extLst>
          </p:cNvPr>
          <p:cNvSpPr/>
          <p:nvPr/>
        </p:nvSpPr>
        <p:spPr>
          <a:xfrm>
            <a:off x="400855" y="134837"/>
            <a:ext cx="3037670" cy="5279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Conclusion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7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F709240D6DE94FA872EC5C2C80DD78" ma:contentTypeVersion="5" ma:contentTypeDescription="Create a new document." ma:contentTypeScope="" ma:versionID="5fdec6d10096a06ec19238cffedbfb70">
  <xsd:schema xmlns:xsd="http://www.w3.org/2001/XMLSchema" xmlns:xs="http://www.w3.org/2001/XMLSchema" xmlns:p="http://schemas.microsoft.com/office/2006/metadata/properties" xmlns:ns3="82ff84eb-55cc-4c1d-89ee-ec7d84207f71" targetNamespace="http://schemas.microsoft.com/office/2006/metadata/properties" ma:root="true" ma:fieldsID="b0d3617fb3e9e03519d55d45b43f4d3f" ns3:_="">
    <xsd:import namespace="82ff84eb-55cc-4c1d-89ee-ec7d84207f7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f84eb-55cc-4c1d-89ee-ec7d84207f7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2BBDC1-1171-44DC-8AB9-C1BBB64C53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BFE540-4D43-4968-A7DB-9ED65E3591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f84eb-55cc-4c1d-89ee-ec7d84207f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CBBFC1-2314-4382-B302-8560A1C16172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82ff84eb-55cc-4c1d-89ee-ec7d84207f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635</Words>
  <Application>Microsoft Macintosh PowerPoint</Application>
  <PresentationFormat>Widescreen</PresentationFormat>
  <Paragraphs>96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Increasing Revenue and Decreasing Costs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Eimear Bonner</dc:creator>
  <cp:lastModifiedBy>Eimear Bonner</cp:lastModifiedBy>
  <cp:revision>9</cp:revision>
  <dcterms:created xsi:type="dcterms:W3CDTF">2024-09-24T13:22:01Z</dcterms:created>
  <dcterms:modified xsi:type="dcterms:W3CDTF">2024-09-26T12:16:59Z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0x01010020F709240D6DE94FA872EC5C2C80DD78</vt:lpwstr>
  </property>
</Properties>
</file>