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2" r:id="rId7"/>
    <p:sldId id="261" r:id="rId8"/>
    <p:sldId id="271" r:id="rId9"/>
    <p:sldId id="272" r:id="rId10"/>
    <p:sldId id="275" r:id="rId11"/>
    <p:sldId id="274" r:id="rId12"/>
    <p:sldId id="263"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5"/>
    <p:restoredTop sz="91667"/>
  </p:normalViewPr>
  <p:slideViewPr>
    <p:cSldViewPr snapToGrid="0" snapToObjects="1">
      <p:cViewPr>
        <p:scale>
          <a:sx n="92" d="100"/>
          <a:sy n="92" d="100"/>
        </p:scale>
        <p:origin x="512"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961E5-E6C6-1148-A40E-F60E01905C7D}"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DFBE3-003A-C442-8270-D5902D6A3FD5}" type="slidenum">
              <a:rPr lang="en-US" smtClean="0"/>
              <a:t>‹#›</a:t>
            </a:fld>
            <a:endParaRPr lang="en-US"/>
          </a:p>
        </p:txBody>
      </p:sp>
    </p:spTree>
    <p:extLst>
      <p:ext uri="{BB962C8B-B14F-4D97-AF65-F5344CB8AC3E}">
        <p14:creationId xmlns:p14="http://schemas.microsoft.com/office/powerpoint/2010/main" val="151822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www.foreignlaborcert.doleta.gov/perm.cfm"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marR="0" lvl="0" indent="0" algn="l" rtl="0">
              <a:spcBef>
                <a:spcPts val="0"/>
              </a:spcBef>
              <a:spcAft>
                <a:spcPts val="0"/>
              </a:spcAft>
              <a:buClr>
                <a:schemeClr val="dk1"/>
              </a:buClr>
              <a:buSzPts val="2200"/>
              <a:buFont typeface="Arial"/>
              <a:buNone/>
            </a:pPr>
            <a:r>
              <a:rPr lang="en-US" sz="1200" b="0" i="0" u="none" strike="noStrike" cap="none" dirty="0" smtClean="0">
                <a:solidFill>
                  <a:schemeClr val="dk1"/>
                </a:solidFill>
                <a:latin typeface="+mn-lt"/>
                <a:ea typeface="Calibri"/>
                <a:cs typeface="Calibri"/>
                <a:sym typeface="Calibri"/>
              </a:rPr>
              <a:t>The dataset is in the form of a CSV file collected and distributed by the </a:t>
            </a:r>
            <a:r>
              <a:rPr lang="en-US" sz="1200" b="0" i="0" u="sng" strike="noStrike" cap="none" dirty="0" smtClean="0">
                <a:solidFill>
                  <a:schemeClr val="hlink"/>
                </a:solidFill>
                <a:latin typeface="+mn-lt"/>
                <a:ea typeface="Calibri"/>
                <a:cs typeface="Calibri"/>
                <a:sym typeface="Calibri"/>
                <a:hlinkClick r:id="rId3"/>
              </a:rPr>
              <a:t>US Department of Labor</a:t>
            </a:r>
            <a:r>
              <a:rPr lang="en-US" sz="1200" b="0" i="0" u="none" strike="noStrike" cap="none" dirty="0" smtClean="0">
                <a:solidFill>
                  <a:schemeClr val="dk1"/>
                </a:solidFill>
                <a:latin typeface="+mn-lt"/>
                <a:ea typeface="Calibri"/>
                <a:cs typeface="Calibri"/>
                <a:sym typeface="Calibri"/>
              </a:rPr>
              <a:t>.</a:t>
            </a:r>
            <a:endParaRPr lang="en-US" dirty="0" smtClean="0"/>
          </a:p>
          <a:p>
            <a:pPr marL="57150" marR="0" lvl="0" indent="0" algn="l" rtl="0">
              <a:spcBef>
                <a:spcPts val="440"/>
              </a:spcBef>
              <a:spcAft>
                <a:spcPts val="0"/>
              </a:spcAft>
              <a:buClr>
                <a:schemeClr val="dk1"/>
              </a:buClr>
              <a:buSzPts val="2200"/>
              <a:buFont typeface="Arial"/>
              <a:buNone/>
            </a:pPr>
            <a:r>
              <a:rPr lang="en-US" sz="1200" b="0" i="0" u="none" strike="noStrike" cap="none" dirty="0" smtClean="0">
                <a:solidFill>
                  <a:schemeClr val="dk1"/>
                </a:solidFill>
                <a:latin typeface="+mn-lt"/>
                <a:ea typeface="Calibri"/>
                <a:cs typeface="Calibri"/>
                <a:sym typeface="Calibri"/>
              </a:rPr>
              <a:t>Data covers 2012-2017 and includes information on employer, position, wage offered, job posting history, employee education ,past visa history, economic sector of employment, and final decision.</a:t>
            </a:r>
          </a:p>
          <a:p>
            <a:pPr marL="57150" marR="0" lvl="0" indent="0" algn="l" rtl="0">
              <a:spcBef>
                <a:spcPts val="440"/>
              </a:spcBef>
              <a:spcAft>
                <a:spcPts val="0"/>
              </a:spcAft>
              <a:buClr>
                <a:schemeClr val="dk1"/>
              </a:buClr>
              <a:buSzPts val="2200"/>
              <a:buFont typeface="Arial"/>
              <a:buNone/>
            </a:pPr>
            <a:r>
              <a:rPr lang="en-US" sz="1200" b="1" i="0" strike="noStrike" cap="none" dirty="0" smtClean="0">
                <a:solidFill>
                  <a:schemeClr val="dk1"/>
                </a:solidFill>
              </a:rPr>
              <a:t>Rows: 374,362 Columns:154 columns</a:t>
            </a:r>
            <a:endParaRPr lang="en-US" b="1" dirty="0" smtClean="0"/>
          </a:p>
          <a:p>
            <a:pPr marL="57150" marR="0" lvl="0" indent="0" algn="l" rtl="0">
              <a:spcBef>
                <a:spcPts val="440"/>
              </a:spcBef>
              <a:spcAft>
                <a:spcPts val="0"/>
              </a:spcAft>
              <a:buClr>
                <a:schemeClr val="dk1"/>
              </a:buClr>
              <a:buSzPts val="2200"/>
              <a:buFont typeface="Arial"/>
              <a:buNone/>
            </a:pPr>
            <a:r>
              <a:rPr lang="en-US" sz="1200" b="0" i="0" u="none" strike="noStrike" cap="none" dirty="0" smtClean="0">
                <a:solidFill>
                  <a:schemeClr val="dk1"/>
                </a:solidFill>
                <a:latin typeface="+mn-lt"/>
                <a:ea typeface="Calibri"/>
                <a:cs typeface="Calibri"/>
                <a:sym typeface="Calibri"/>
              </a:rPr>
              <a:t>There are many inconsistencies with how the data was collected. </a:t>
            </a:r>
            <a:r>
              <a:rPr lang="en-US" sz="1200" dirty="0" smtClean="0"/>
              <a:t>At the end of 2012, the c</a:t>
            </a:r>
            <a:r>
              <a:rPr lang="en-US" sz="1200" b="0" i="0" u="none" strike="noStrike" cap="none" dirty="0" smtClean="0">
                <a:solidFill>
                  <a:schemeClr val="dk1"/>
                </a:solidFill>
                <a:latin typeface="+mn-lt"/>
                <a:ea typeface="Calibri"/>
                <a:cs typeface="Calibri"/>
                <a:sym typeface="Calibri"/>
              </a:rPr>
              <a:t>olumn</a:t>
            </a:r>
            <a:r>
              <a:rPr lang="en-US" sz="1200" dirty="0" smtClean="0"/>
              <a:t> labels were altered so corresponding columns</a:t>
            </a:r>
            <a:r>
              <a:rPr lang="en-US" sz="1200" b="0" i="0" u="none" strike="noStrike" cap="none" dirty="0" smtClean="0">
                <a:solidFill>
                  <a:schemeClr val="dk1"/>
                </a:solidFill>
                <a:latin typeface="+mn-lt"/>
                <a:ea typeface="Calibri"/>
                <a:cs typeface="Calibri"/>
                <a:sym typeface="Calibri"/>
              </a:rPr>
              <a:t> labelled ‘</a:t>
            </a:r>
            <a:r>
              <a:rPr lang="en-US" sz="1200" b="0" i="0" u="none" strike="noStrike" cap="none" dirty="0" err="1" smtClean="0">
                <a:solidFill>
                  <a:schemeClr val="dk1"/>
                </a:solidFill>
                <a:latin typeface="+mn-lt"/>
                <a:ea typeface="Calibri"/>
                <a:cs typeface="Calibri"/>
                <a:sym typeface="Calibri"/>
              </a:rPr>
              <a:t>foreign_worker</a:t>
            </a:r>
            <a:r>
              <a:rPr lang="en-US" sz="1200" b="0" i="0" u="none" strike="noStrike" cap="none" dirty="0" smtClean="0">
                <a:solidFill>
                  <a:schemeClr val="dk1"/>
                </a:solidFill>
                <a:latin typeface="+mn-lt"/>
                <a:ea typeface="Calibri"/>
                <a:cs typeface="Calibri"/>
                <a:sym typeface="Calibri"/>
              </a:rPr>
              <a:t>’ and ‘</a:t>
            </a:r>
            <a:r>
              <a:rPr lang="en-US" sz="1200" b="0" i="0" u="none" strike="noStrike" cap="none" dirty="0" err="1" smtClean="0">
                <a:solidFill>
                  <a:schemeClr val="dk1"/>
                </a:solidFill>
                <a:latin typeface="+mn-lt"/>
                <a:ea typeface="Calibri"/>
                <a:cs typeface="Calibri"/>
                <a:sym typeface="Calibri"/>
              </a:rPr>
              <a:t>fw</a:t>
            </a:r>
            <a:r>
              <a:rPr lang="en-US" sz="1200" b="0" i="0" u="none" strike="noStrike" cap="none" dirty="0" smtClean="0">
                <a:solidFill>
                  <a:schemeClr val="dk1"/>
                </a:solidFill>
                <a:latin typeface="+mn-lt"/>
                <a:ea typeface="Calibri"/>
                <a:cs typeface="Calibri"/>
                <a:sym typeface="Calibri"/>
              </a:rPr>
              <a:t>’ were collecting </a:t>
            </a:r>
            <a:r>
              <a:rPr lang="en-US" sz="1200" dirty="0" smtClean="0"/>
              <a:t>the same information</a:t>
            </a:r>
            <a:r>
              <a:rPr lang="en-US" sz="1200" b="0" i="0" u="none" strike="noStrike" cap="none" dirty="0" smtClean="0">
                <a:solidFill>
                  <a:schemeClr val="dk1"/>
                </a:solidFill>
                <a:latin typeface="+mn-lt"/>
                <a:ea typeface="Calibri"/>
                <a:cs typeface="Calibri"/>
                <a:sym typeface="Calibri"/>
              </a:rPr>
              <a:t>. Similarly with the position information there are two subsets labelled ‘</a:t>
            </a:r>
            <a:r>
              <a:rPr lang="en-US" sz="1200" b="0" i="0" u="none" strike="noStrike" cap="none" dirty="0" err="1" smtClean="0">
                <a:solidFill>
                  <a:schemeClr val="dk1"/>
                </a:solidFill>
                <a:latin typeface="+mn-lt"/>
                <a:ea typeface="Calibri"/>
                <a:cs typeface="Calibri"/>
                <a:sym typeface="Calibri"/>
              </a:rPr>
              <a:t>job_info</a:t>
            </a:r>
            <a:r>
              <a:rPr lang="en-US" sz="1200" b="0" i="0" u="none" strike="noStrike" cap="none" dirty="0" smtClean="0">
                <a:solidFill>
                  <a:schemeClr val="dk1"/>
                </a:solidFill>
                <a:latin typeface="+mn-lt"/>
                <a:ea typeface="Calibri"/>
                <a:cs typeface="Calibri"/>
                <a:sym typeface="Calibri"/>
              </a:rPr>
              <a:t>’ and ‘</a:t>
            </a:r>
            <a:r>
              <a:rPr lang="en-US" sz="1200" b="0" i="0" u="none" strike="noStrike" cap="none" dirty="0" err="1" smtClean="0">
                <a:solidFill>
                  <a:schemeClr val="dk1"/>
                </a:solidFill>
                <a:latin typeface="+mn-lt"/>
                <a:ea typeface="Calibri"/>
                <a:cs typeface="Calibri"/>
                <a:sym typeface="Calibri"/>
              </a:rPr>
              <a:t>ji</a:t>
            </a:r>
            <a:r>
              <a:rPr lang="en-US" sz="1200" b="0" i="0" u="none" strike="noStrike" cap="none" dirty="0" smtClean="0">
                <a:solidFill>
                  <a:schemeClr val="dk1"/>
                </a:solidFill>
                <a:latin typeface="+mn-lt"/>
                <a:ea typeface="Calibri"/>
                <a:cs typeface="Calibri"/>
                <a:sym typeface="Calibri"/>
              </a:rPr>
              <a:t>’. There will be a lot of cleaning and </a:t>
            </a:r>
            <a:r>
              <a:rPr lang="en-US" sz="1200" b="0" i="0" u="none" strike="noStrike" cap="none" dirty="0" err="1" smtClean="0">
                <a:solidFill>
                  <a:schemeClr val="dk1"/>
                </a:solidFill>
                <a:latin typeface="+mn-lt"/>
                <a:ea typeface="Calibri"/>
                <a:cs typeface="Calibri"/>
                <a:sym typeface="Calibri"/>
              </a:rPr>
              <a:t>organising</a:t>
            </a:r>
            <a:r>
              <a:rPr lang="en-US" sz="1200" b="0" i="0" u="none" strike="noStrike" cap="none" dirty="0" smtClean="0">
                <a:solidFill>
                  <a:schemeClr val="dk1"/>
                </a:solidFill>
                <a:latin typeface="+mn-lt"/>
                <a:ea typeface="Calibri"/>
                <a:cs typeface="Calibri"/>
                <a:sym typeface="Calibri"/>
              </a:rPr>
              <a:t> involved in preparing this data before any predictions models can be considered</a:t>
            </a:r>
            <a:endParaRPr lang="en-US" dirty="0" smtClean="0"/>
          </a:p>
          <a:p>
            <a:endParaRPr lang="en-US" dirty="0"/>
          </a:p>
        </p:txBody>
      </p:sp>
      <p:sp>
        <p:nvSpPr>
          <p:cNvPr id="4" name="Slide Number Placeholder 3"/>
          <p:cNvSpPr>
            <a:spLocks noGrp="1"/>
          </p:cNvSpPr>
          <p:nvPr>
            <p:ph type="sldNum" sz="quarter" idx="10"/>
          </p:nvPr>
        </p:nvSpPr>
        <p:spPr/>
        <p:txBody>
          <a:bodyPr/>
          <a:lstStyle/>
          <a:p>
            <a:fld id="{C26DFBE3-003A-C442-8270-D5902D6A3FD5}" type="slidenum">
              <a:rPr lang="en-US" smtClean="0"/>
              <a:t>3</a:t>
            </a:fld>
            <a:endParaRPr lang="en-US"/>
          </a:p>
        </p:txBody>
      </p:sp>
    </p:spTree>
    <p:extLst>
      <p:ext uri="{BB962C8B-B14F-4D97-AF65-F5344CB8AC3E}">
        <p14:creationId xmlns:p14="http://schemas.microsoft.com/office/powerpoint/2010/main" val="45136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spcBef>
                <a:spcPts val="0"/>
              </a:spcBef>
              <a:spcAft>
                <a:spcPts val="0"/>
              </a:spcAft>
              <a:buSzPts val="1100"/>
              <a:buChar char="●"/>
            </a:pPr>
            <a:r>
              <a:rPr lang="en-US" sz="1200" dirty="0" smtClean="0">
                <a:latin typeface="+mn-lt"/>
                <a:ea typeface="Calibri"/>
                <a:cs typeface="Calibri"/>
                <a:sym typeface="Calibri"/>
              </a:rPr>
              <a:t>Originally the dataset contained applications for various visa types to the US including </a:t>
            </a:r>
            <a:r>
              <a:rPr lang="en-US" sz="1200" dirty="0" smtClean="0">
                <a:solidFill>
                  <a:schemeClr val="dk1"/>
                </a:solidFill>
                <a:highlight>
                  <a:srgbClr val="FFFFFF"/>
                </a:highlight>
                <a:latin typeface="+mn-lt"/>
                <a:ea typeface="Calibri"/>
                <a:cs typeface="Calibri"/>
                <a:sym typeface="Calibri"/>
              </a:rPr>
              <a:t>J-1,B-2,L-1,EWI,E-2,E-1,F-1,B-1 and many more. We wanted to focus solely on the H-1B visa which is </a:t>
            </a:r>
            <a:r>
              <a:rPr lang="en-US" sz="1200" dirty="0" smtClean="0">
                <a:solidFill>
                  <a:srgbClr val="222222"/>
                </a:solidFill>
                <a:highlight>
                  <a:srgbClr val="FFFFFF"/>
                </a:highlight>
                <a:latin typeface="+mn-lt"/>
                <a:ea typeface="Calibri"/>
                <a:cs typeface="Calibri"/>
                <a:sym typeface="Calibri"/>
              </a:rPr>
              <a:t>a non-immigrant </a:t>
            </a:r>
            <a:r>
              <a:rPr lang="en-US" sz="1200" b="1" dirty="0" smtClean="0">
                <a:solidFill>
                  <a:srgbClr val="222222"/>
                </a:solidFill>
                <a:highlight>
                  <a:srgbClr val="FFFFFF"/>
                </a:highlight>
                <a:latin typeface="+mn-lt"/>
                <a:ea typeface="Calibri"/>
                <a:cs typeface="Calibri"/>
                <a:sym typeface="Calibri"/>
              </a:rPr>
              <a:t>visa</a:t>
            </a:r>
            <a:r>
              <a:rPr lang="en-US" sz="1200" dirty="0" smtClean="0">
                <a:solidFill>
                  <a:srgbClr val="222222"/>
                </a:solidFill>
                <a:highlight>
                  <a:srgbClr val="FFFFFF"/>
                </a:highlight>
                <a:latin typeface="+mn-lt"/>
                <a:ea typeface="Calibri"/>
                <a:cs typeface="Calibri"/>
                <a:sym typeface="Calibri"/>
              </a:rPr>
              <a:t> that allows US companies to employ graduate level workers in specialty occupations that require theoretical or technical expertise in specialized fields such as in IT, finance, accounting, architecture, engineering, mathematics, science, medicine, etc. </a:t>
            </a:r>
          </a:p>
          <a:p>
            <a:pPr marL="457200" lvl="0" indent="-298450" rtl="0">
              <a:spcBef>
                <a:spcPts val="0"/>
              </a:spcBef>
              <a:spcAft>
                <a:spcPts val="0"/>
              </a:spcAft>
              <a:buClr>
                <a:srgbClr val="222222"/>
              </a:buClr>
              <a:buSzPts val="1100"/>
              <a:buFont typeface="Calibri"/>
              <a:buChar char="●"/>
            </a:pPr>
            <a:r>
              <a:rPr lang="en-US" sz="1200" dirty="0" smtClean="0">
                <a:solidFill>
                  <a:srgbClr val="222222"/>
                </a:solidFill>
                <a:highlight>
                  <a:srgbClr val="FFFFFF"/>
                </a:highlight>
                <a:latin typeface="+mn-lt"/>
                <a:ea typeface="Calibri"/>
                <a:cs typeface="Calibri"/>
                <a:sym typeface="Calibri"/>
              </a:rPr>
              <a:t>Due to the inconsistent collection of the data there were also a huge amount of null values recorded for many of the features. We decided to drop any columns that had less that 50% values recorded. </a:t>
            </a:r>
          </a:p>
          <a:p>
            <a:pPr marL="457200" lvl="0" indent="-298450" rtl="0">
              <a:spcBef>
                <a:spcPts val="0"/>
              </a:spcBef>
              <a:spcAft>
                <a:spcPts val="0"/>
              </a:spcAft>
              <a:buClr>
                <a:srgbClr val="222222"/>
              </a:buClr>
              <a:buSzPts val="1100"/>
              <a:buFont typeface="Calibri"/>
              <a:buChar char="●"/>
            </a:pPr>
            <a:r>
              <a:rPr lang="en-US" sz="1200" dirty="0" smtClean="0">
                <a:solidFill>
                  <a:srgbClr val="222222"/>
                </a:solidFill>
                <a:highlight>
                  <a:srgbClr val="FFFFFF"/>
                </a:highlight>
                <a:latin typeface="+mn-lt"/>
                <a:ea typeface="Calibri"/>
                <a:cs typeface="Calibri"/>
                <a:sym typeface="Calibri"/>
              </a:rPr>
              <a:t>Upon further inspection of the remaining features we </a:t>
            </a:r>
            <a:r>
              <a:rPr lang="en-US" sz="1200" dirty="0" err="1" smtClean="0">
                <a:solidFill>
                  <a:srgbClr val="222222"/>
                </a:solidFill>
                <a:highlight>
                  <a:srgbClr val="FFFFFF"/>
                </a:highlight>
                <a:latin typeface="+mn-lt"/>
                <a:ea typeface="Calibri"/>
                <a:cs typeface="Calibri"/>
                <a:sym typeface="Calibri"/>
              </a:rPr>
              <a:t>analysed</a:t>
            </a:r>
            <a:r>
              <a:rPr lang="en-US" sz="1200" dirty="0" smtClean="0">
                <a:solidFill>
                  <a:srgbClr val="222222"/>
                </a:solidFill>
                <a:highlight>
                  <a:srgbClr val="FFFFFF"/>
                </a:highlight>
                <a:latin typeface="+mn-lt"/>
                <a:ea typeface="Calibri"/>
                <a:cs typeface="Calibri"/>
                <a:sym typeface="Calibri"/>
              </a:rPr>
              <a:t> the irregular cardinality of the features was flagged. Some features were </a:t>
            </a:r>
            <a:r>
              <a:rPr lang="en-US" sz="1200" dirty="0" err="1" smtClean="0">
                <a:solidFill>
                  <a:srgbClr val="222222"/>
                </a:solidFill>
                <a:highlight>
                  <a:srgbClr val="FFFFFF"/>
                </a:highlight>
                <a:latin typeface="+mn-lt"/>
                <a:ea typeface="Calibri"/>
                <a:cs typeface="Calibri"/>
                <a:sym typeface="Calibri"/>
              </a:rPr>
              <a:t>relabelled</a:t>
            </a:r>
            <a:r>
              <a:rPr lang="en-US" sz="1200" dirty="0" smtClean="0">
                <a:solidFill>
                  <a:srgbClr val="222222"/>
                </a:solidFill>
                <a:highlight>
                  <a:srgbClr val="FFFFFF"/>
                </a:highlight>
                <a:latin typeface="+mn-lt"/>
                <a:ea typeface="Calibri"/>
                <a:cs typeface="Calibri"/>
                <a:sym typeface="Calibri"/>
              </a:rPr>
              <a:t> and complete case analysis was carried out on some features. No features / rows were dropped as a result of the complete case analysis. </a:t>
            </a:r>
          </a:p>
          <a:p>
            <a:pPr marL="457200" lvl="0" indent="-298450" rtl="0">
              <a:spcBef>
                <a:spcPts val="0"/>
              </a:spcBef>
              <a:spcAft>
                <a:spcPts val="0"/>
              </a:spcAft>
              <a:buClr>
                <a:srgbClr val="222222"/>
              </a:buClr>
              <a:buSzPts val="1100"/>
              <a:buFont typeface="Calibri"/>
              <a:buChar char="●"/>
            </a:pPr>
            <a:r>
              <a:rPr lang="en-US" sz="1200" dirty="0" smtClean="0">
                <a:solidFill>
                  <a:srgbClr val="222222"/>
                </a:solidFill>
                <a:highlight>
                  <a:srgbClr val="FFFFFF"/>
                </a:highlight>
                <a:latin typeface="+mn-lt"/>
                <a:ea typeface="Calibri"/>
                <a:cs typeface="Calibri"/>
                <a:sym typeface="Calibri"/>
              </a:rPr>
              <a:t>The target feature also required cleaning as there were four recorded values, ‘Certified, </a:t>
            </a:r>
            <a:r>
              <a:rPr lang="en-US" sz="1200" dirty="0" smtClean="0">
                <a:solidFill>
                  <a:schemeClr val="dk1"/>
                </a:solidFill>
                <a:highlight>
                  <a:srgbClr val="FFFFFF"/>
                </a:highlight>
                <a:latin typeface="+mn-lt"/>
                <a:ea typeface="Calibri"/>
                <a:cs typeface="Calibri"/>
                <a:sym typeface="Calibri"/>
              </a:rPr>
              <a:t>Certified-Expired, Withdrawn</a:t>
            </a:r>
            <a:r>
              <a:rPr lang="en-US" sz="1200" dirty="0" smtClean="0">
                <a:solidFill>
                  <a:srgbClr val="222222"/>
                </a:solidFill>
                <a:highlight>
                  <a:srgbClr val="FFFFFF"/>
                </a:highlight>
                <a:latin typeface="+mn-lt"/>
                <a:ea typeface="Calibri"/>
                <a:cs typeface="Calibri"/>
                <a:sym typeface="Calibri"/>
              </a:rPr>
              <a:t>, Declined’. Cases which were ‘Certified-Expired’ were </a:t>
            </a:r>
            <a:r>
              <a:rPr lang="en-US" sz="1200" dirty="0" err="1" smtClean="0">
                <a:solidFill>
                  <a:srgbClr val="222222"/>
                </a:solidFill>
                <a:highlight>
                  <a:srgbClr val="FFFFFF"/>
                </a:highlight>
                <a:latin typeface="+mn-lt"/>
                <a:ea typeface="Calibri"/>
                <a:cs typeface="Calibri"/>
                <a:sym typeface="Calibri"/>
              </a:rPr>
              <a:t>relabelled</a:t>
            </a:r>
            <a:r>
              <a:rPr lang="en-US" sz="1200" dirty="0" smtClean="0">
                <a:solidFill>
                  <a:srgbClr val="222222"/>
                </a:solidFill>
                <a:highlight>
                  <a:srgbClr val="FFFFFF"/>
                </a:highlight>
                <a:latin typeface="+mn-lt"/>
                <a:ea typeface="Calibri"/>
                <a:cs typeface="Calibri"/>
                <a:sym typeface="Calibri"/>
              </a:rPr>
              <a:t> certified and cases where status was ‘Withdrawn’ were dropped. This left us with a </a:t>
            </a:r>
            <a:r>
              <a:rPr lang="en-US" sz="1200" dirty="0" err="1" smtClean="0">
                <a:solidFill>
                  <a:srgbClr val="222222"/>
                </a:solidFill>
                <a:highlight>
                  <a:srgbClr val="FFFFFF"/>
                </a:highlight>
                <a:latin typeface="+mn-lt"/>
                <a:ea typeface="Calibri"/>
                <a:cs typeface="Calibri"/>
                <a:sym typeface="Calibri"/>
              </a:rPr>
              <a:t>boolean</a:t>
            </a:r>
            <a:r>
              <a:rPr lang="en-US" sz="1200" dirty="0" smtClean="0">
                <a:solidFill>
                  <a:srgbClr val="222222"/>
                </a:solidFill>
                <a:highlight>
                  <a:srgbClr val="FFFFFF"/>
                </a:highlight>
                <a:latin typeface="+mn-lt"/>
                <a:ea typeface="Calibri"/>
                <a:cs typeface="Calibri"/>
                <a:sym typeface="Calibri"/>
              </a:rPr>
              <a:t> target feature of either ‘Certified’ or ‘Denied’. </a:t>
            </a:r>
          </a:p>
          <a:p>
            <a:pPr marL="457200" lvl="0" indent="-298450" rtl="0">
              <a:spcBef>
                <a:spcPts val="0"/>
              </a:spcBef>
              <a:spcAft>
                <a:spcPts val="0"/>
              </a:spcAft>
              <a:buClr>
                <a:srgbClr val="222222"/>
              </a:buClr>
              <a:buSzPts val="1100"/>
              <a:buFont typeface="Calibri"/>
              <a:buChar char="●"/>
            </a:pPr>
            <a:r>
              <a:rPr lang="en-US" sz="1200" dirty="0" smtClean="0">
                <a:latin typeface="+mn-lt"/>
                <a:ea typeface="Calibri"/>
                <a:cs typeface="Calibri"/>
                <a:sym typeface="Calibri"/>
              </a:rPr>
              <a:t>While cleaning the data, we also discovered that our dataset was unbalanced, 91% of all cases were certified, whereas only 9% of cases were denied. Unbalanced datasets do not lend themselves well to machine learning approaches. So to deal with this, we </a:t>
            </a:r>
            <a:r>
              <a:rPr lang="en-US" sz="1200" dirty="0" err="1" smtClean="0">
                <a:latin typeface="+mn-lt"/>
                <a:ea typeface="Calibri"/>
                <a:cs typeface="Calibri"/>
                <a:sym typeface="Calibri"/>
              </a:rPr>
              <a:t>undersampled</a:t>
            </a:r>
            <a:r>
              <a:rPr lang="en-US" sz="1200" dirty="0" smtClean="0">
                <a:latin typeface="+mn-lt"/>
                <a:ea typeface="Calibri"/>
                <a:cs typeface="Calibri"/>
                <a:sym typeface="Calibri"/>
              </a:rPr>
              <a:t> the majority class and created a new dataset with an equal split of certified and denied cases. </a:t>
            </a:r>
          </a:p>
          <a:p>
            <a:endParaRPr lang="en-US" dirty="0"/>
          </a:p>
        </p:txBody>
      </p:sp>
      <p:sp>
        <p:nvSpPr>
          <p:cNvPr id="4" name="Slide Number Placeholder 3"/>
          <p:cNvSpPr>
            <a:spLocks noGrp="1"/>
          </p:cNvSpPr>
          <p:nvPr>
            <p:ph type="sldNum" sz="quarter" idx="10"/>
          </p:nvPr>
        </p:nvSpPr>
        <p:spPr/>
        <p:txBody>
          <a:bodyPr/>
          <a:lstStyle/>
          <a:p>
            <a:fld id="{C26DFBE3-003A-C442-8270-D5902D6A3FD5}" type="slidenum">
              <a:rPr lang="en-US" smtClean="0"/>
              <a:t>4</a:t>
            </a:fld>
            <a:endParaRPr lang="en-US"/>
          </a:p>
        </p:txBody>
      </p:sp>
    </p:spTree>
    <p:extLst>
      <p:ext uri="{BB962C8B-B14F-4D97-AF65-F5344CB8AC3E}">
        <p14:creationId xmlns:p14="http://schemas.microsoft.com/office/powerpoint/2010/main" val="165539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rtl="0">
              <a:spcBef>
                <a:spcPts val="640"/>
              </a:spcBef>
              <a:spcAft>
                <a:spcPts val="0"/>
              </a:spcAft>
              <a:buClr>
                <a:schemeClr val="dk1"/>
              </a:buClr>
              <a:buSzPts val="1100"/>
              <a:buChar char="•"/>
            </a:pPr>
            <a:r>
              <a:rPr lang="en-US" sz="1200" dirty="0" smtClean="0"/>
              <a:t>After further data cleaning, we narrowed down our features of interest to 15 variables, ranging from employer city and state, country of citizenship, job title and unit of pay, amongst others. </a:t>
            </a:r>
          </a:p>
          <a:p>
            <a:pPr marL="457200" lvl="0" indent="-298450" rtl="0">
              <a:spcBef>
                <a:spcPts val="0"/>
              </a:spcBef>
              <a:spcAft>
                <a:spcPts val="0"/>
              </a:spcAft>
              <a:buClr>
                <a:schemeClr val="dk1"/>
              </a:buClr>
              <a:buSzPts val="1100"/>
              <a:buChar char="•"/>
            </a:pPr>
            <a:r>
              <a:rPr lang="en-US" sz="1200" dirty="0" smtClean="0"/>
              <a:t>All our variables were categorical and some had a very high cardinality (&gt;10k).  </a:t>
            </a:r>
          </a:p>
          <a:p>
            <a:pPr marL="457200" lvl="0" indent="-298450" rtl="0">
              <a:spcBef>
                <a:spcPts val="0"/>
              </a:spcBef>
              <a:spcAft>
                <a:spcPts val="0"/>
              </a:spcAft>
              <a:buClr>
                <a:schemeClr val="dk1"/>
              </a:buClr>
              <a:buSzPts val="1100"/>
              <a:buChar char="•"/>
            </a:pPr>
            <a:r>
              <a:rPr lang="en-US" sz="1200" dirty="0" smtClean="0"/>
              <a:t>Country of citizenship, for example, had a cardinality of 150. We considered this an interesting feature that we wanted to keep and investigate if this had an impact on the outcome of the visa case. </a:t>
            </a:r>
          </a:p>
          <a:p>
            <a:pPr marL="457200" lvl="0" indent="-298450" rtl="0">
              <a:spcBef>
                <a:spcPts val="0"/>
              </a:spcBef>
              <a:spcAft>
                <a:spcPts val="0"/>
              </a:spcAft>
              <a:buClr>
                <a:schemeClr val="dk1"/>
              </a:buClr>
              <a:buSzPts val="1100"/>
              <a:buChar char="•"/>
            </a:pPr>
            <a:r>
              <a:rPr lang="en-US" sz="1200" dirty="0" smtClean="0"/>
              <a:t>In order to deal with it’s cardinality, we found a way to group countries in two different ways. We scraped information from the web and grouped countries  in terms of GDP (low, medium and high). In addition, we scraped travel advisory information from the US government to categorize countries according to said advice (exercise normal precautions, exercise increased caution, reconsider travel or do not travel). We considered these </a:t>
            </a:r>
            <a:r>
              <a:rPr lang="en-US" sz="1200" dirty="0" err="1" smtClean="0"/>
              <a:t>meangingful</a:t>
            </a:r>
            <a:r>
              <a:rPr lang="en-US" sz="1200" dirty="0" smtClean="0"/>
              <a:t> ways of capturing countries in terms of their socioeconomic status and in terms of how the US perceives said country. </a:t>
            </a:r>
          </a:p>
          <a:p>
            <a:pPr marL="457200" lvl="0" indent="-298450" rtl="0">
              <a:spcBef>
                <a:spcPts val="0"/>
              </a:spcBef>
              <a:spcAft>
                <a:spcPts val="0"/>
              </a:spcAft>
              <a:buClr>
                <a:schemeClr val="dk1"/>
              </a:buClr>
              <a:buSzPts val="1100"/>
              <a:buChar char="•"/>
            </a:pPr>
            <a:r>
              <a:rPr lang="en-US" sz="1200" dirty="0" smtClean="0"/>
              <a:t>Furthermore, we reduced the cardinality of decision date - we grouped the into month and year, as we thought it would be interesting to see if any changes over time, might be related to a change in the political climate in the US. To reduce the cardinality for the 50 states, we grouped by geographical region and also grouped states by political party (democratic/republication), and finally we used regular expressions to reduce the cardinality for job titles and grouped according to industry (technology, education, sales and marketing, construction and engineering, health and medicine, science, accounting and finance, law, other). We considered industry an interesting variable as we hypothesized that those applying for jobs in the burgeoning technology field to be more likely to get certified. </a:t>
            </a:r>
          </a:p>
          <a:p>
            <a:pPr marL="457200" lvl="0" indent="-298450" rtl="0">
              <a:spcBef>
                <a:spcPts val="0"/>
              </a:spcBef>
              <a:spcAft>
                <a:spcPts val="0"/>
              </a:spcAft>
              <a:buClr>
                <a:schemeClr val="dk1"/>
              </a:buClr>
              <a:buSzPts val="1100"/>
              <a:buChar char="•"/>
            </a:pPr>
            <a:r>
              <a:rPr lang="en-US" sz="1200" dirty="0" smtClean="0"/>
              <a:t>We plotted the variables and in the end, were left with was decision month and year, state categorized by region, job title categorized by industry, unit of pay, source name (</a:t>
            </a:r>
            <a:r>
              <a:rPr lang="en-US" sz="1050" dirty="0" smtClean="0">
                <a:latin typeface="Arial"/>
                <a:ea typeface="Arial"/>
                <a:cs typeface="Arial"/>
                <a:sym typeface="Arial"/>
              </a:rPr>
              <a:t>Name of the entity providing prevailing wage information for the job), pw level (Level of the prevailing wage determination). </a:t>
            </a:r>
          </a:p>
          <a:p>
            <a:pPr marL="0" lvl="0" indent="0" rtl="0">
              <a:spcBef>
                <a:spcPts val="640"/>
              </a:spcBef>
              <a:spcAft>
                <a:spcPts val="0"/>
              </a:spcAft>
              <a:buClr>
                <a:schemeClr val="dk1"/>
              </a:buClr>
              <a:buSzPts val="1100"/>
              <a:buFont typeface="Arial"/>
              <a:buNone/>
            </a:pPr>
            <a:endParaRPr lang="en-US" sz="1050" dirty="0" smtClean="0">
              <a:latin typeface="Arial"/>
              <a:ea typeface="Arial"/>
              <a:cs typeface="Arial"/>
              <a:sym typeface="Arial"/>
            </a:endParaRPr>
          </a:p>
        </p:txBody>
      </p:sp>
      <p:sp>
        <p:nvSpPr>
          <p:cNvPr id="4" name="Slide Number Placeholder 3"/>
          <p:cNvSpPr>
            <a:spLocks noGrp="1"/>
          </p:cNvSpPr>
          <p:nvPr>
            <p:ph type="sldNum" sz="quarter" idx="10"/>
          </p:nvPr>
        </p:nvSpPr>
        <p:spPr/>
        <p:txBody>
          <a:bodyPr/>
          <a:lstStyle/>
          <a:p>
            <a:fld id="{C26DFBE3-003A-C442-8270-D5902D6A3FD5}" type="slidenum">
              <a:rPr lang="en-US" smtClean="0"/>
              <a:t>5</a:t>
            </a:fld>
            <a:endParaRPr lang="en-US"/>
          </a:p>
        </p:txBody>
      </p:sp>
    </p:spTree>
    <p:extLst>
      <p:ext uri="{BB962C8B-B14F-4D97-AF65-F5344CB8AC3E}">
        <p14:creationId xmlns:p14="http://schemas.microsoft.com/office/powerpoint/2010/main" val="50353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rtl="0">
              <a:spcBef>
                <a:spcPts val="0"/>
              </a:spcBef>
              <a:spcAft>
                <a:spcPts val="0"/>
              </a:spcAft>
              <a:buClr>
                <a:schemeClr val="dk1"/>
              </a:buClr>
              <a:buSzPts val="1100"/>
              <a:buChar char="•"/>
            </a:pPr>
            <a:r>
              <a:rPr lang="en-US" sz="1200" dirty="0" smtClean="0"/>
              <a:t>of their socioeconomic status and in terms of how the US perceives said country. </a:t>
            </a:r>
          </a:p>
          <a:p>
            <a:pPr marL="457200" lvl="0" indent="-298450" rtl="0">
              <a:spcBef>
                <a:spcPts val="0"/>
              </a:spcBef>
              <a:spcAft>
                <a:spcPts val="0"/>
              </a:spcAft>
              <a:buClr>
                <a:schemeClr val="dk1"/>
              </a:buClr>
              <a:buSzPts val="1100"/>
              <a:buChar char="•"/>
            </a:pPr>
            <a:r>
              <a:rPr lang="en-US" sz="1200" dirty="0" smtClean="0"/>
              <a:t>Furthermore, we reduced the cardinality of decision date - we grouped the into month and year, as we thought it would be interesting to see if any changes over time, might be related to a change in the political climate in the US. To reduce the cardinality for the 50 states, we grouped by geographical region and also grouped states by political party (democratic/republication), and finally we used regular expressions to reduce the cardinality for job titles and grouped according to industry (technology, education, sales and marketing, construction and engineering, health and medicine, science, accounting and finance, law, other). We considered industry an interesting variable as we hypothesized that those applying for jobs in the burgeoning technology field to be more likely to get certified. </a:t>
            </a:r>
          </a:p>
          <a:p>
            <a:pPr marL="457200" lvl="0" indent="-298450" rtl="0">
              <a:spcBef>
                <a:spcPts val="0"/>
              </a:spcBef>
              <a:spcAft>
                <a:spcPts val="0"/>
              </a:spcAft>
              <a:buClr>
                <a:schemeClr val="dk1"/>
              </a:buClr>
              <a:buSzPts val="1100"/>
              <a:buChar char="•"/>
            </a:pPr>
            <a:r>
              <a:rPr lang="en-US" sz="1200" dirty="0" smtClean="0"/>
              <a:t>We plotted the variables and in the end, were left with was decision month and year, state categorized by region, job title categorized by industry, unit of pay, source name (</a:t>
            </a:r>
            <a:r>
              <a:rPr lang="en-US" sz="1050" dirty="0" smtClean="0">
                <a:latin typeface="Arial"/>
                <a:ea typeface="Arial"/>
                <a:cs typeface="Arial"/>
                <a:sym typeface="Arial"/>
              </a:rPr>
              <a:t>Name of the entity providing prevailing wage information for the job), pw level (Level of the prevailing wage determination). </a:t>
            </a:r>
          </a:p>
          <a:p>
            <a:endParaRPr lang="en-US" dirty="0"/>
          </a:p>
        </p:txBody>
      </p:sp>
      <p:sp>
        <p:nvSpPr>
          <p:cNvPr id="4" name="Slide Number Placeholder 3"/>
          <p:cNvSpPr>
            <a:spLocks noGrp="1"/>
          </p:cNvSpPr>
          <p:nvPr>
            <p:ph type="sldNum" sz="quarter" idx="10"/>
          </p:nvPr>
        </p:nvSpPr>
        <p:spPr/>
        <p:txBody>
          <a:bodyPr/>
          <a:lstStyle/>
          <a:p>
            <a:fld id="{C26DFBE3-003A-C442-8270-D5902D6A3FD5}" type="slidenum">
              <a:rPr lang="en-US" smtClean="0"/>
              <a:t>7</a:t>
            </a:fld>
            <a:endParaRPr lang="en-US"/>
          </a:p>
        </p:txBody>
      </p:sp>
    </p:spTree>
    <p:extLst>
      <p:ext uri="{BB962C8B-B14F-4D97-AF65-F5344CB8AC3E}">
        <p14:creationId xmlns:p14="http://schemas.microsoft.com/office/powerpoint/2010/main" val="126918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381000" algn="l" rtl="0">
              <a:lnSpc>
                <a:spcPct val="110000"/>
              </a:lnSpc>
              <a:spcBef>
                <a:spcPts val="0"/>
              </a:spcBef>
              <a:spcAft>
                <a:spcPts val="0"/>
              </a:spcAft>
              <a:buClr>
                <a:schemeClr val="dk1"/>
              </a:buClr>
              <a:buSzPts val="2400"/>
              <a:buFont typeface="Calibri"/>
              <a:buChar char="•"/>
            </a:pPr>
            <a:r>
              <a:rPr lang="en-US" sz="1200" dirty="0" smtClean="0"/>
              <a:t>Best features were decision month and decision year.</a:t>
            </a:r>
          </a:p>
          <a:p>
            <a:pPr marL="457200" marR="0" lvl="0" indent="-381000" algn="l" rtl="0">
              <a:lnSpc>
                <a:spcPct val="110000"/>
              </a:lnSpc>
              <a:spcBef>
                <a:spcPts val="0"/>
              </a:spcBef>
              <a:spcAft>
                <a:spcPts val="0"/>
              </a:spcAft>
              <a:buSzPts val="2400"/>
              <a:buChar char="•"/>
            </a:pPr>
            <a:r>
              <a:rPr lang="en-US" sz="1200" dirty="0" smtClean="0"/>
              <a:t>Industry had minor impacts on the accuracy an increase in the training model of 10% but only a 2% increase in the cross validations </a:t>
            </a:r>
          </a:p>
          <a:p>
            <a:pPr marL="457200" marR="0" lvl="0" indent="-381000" algn="l" rtl="0">
              <a:lnSpc>
                <a:spcPct val="110000"/>
              </a:lnSpc>
              <a:spcBef>
                <a:spcPts val="0"/>
              </a:spcBef>
              <a:spcAft>
                <a:spcPts val="0"/>
              </a:spcAft>
              <a:buSzPts val="2400"/>
              <a:buChar char="•"/>
            </a:pPr>
            <a:r>
              <a:rPr lang="en-US" sz="1200" dirty="0" smtClean="0"/>
              <a:t>Factors like region proved not be as important but there may be data loss when grouping them from state to region</a:t>
            </a:r>
          </a:p>
          <a:p>
            <a:pPr marL="457200" marR="0" lvl="0" indent="-381000" algn="l" rtl="0">
              <a:lnSpc>
                <a:spcPct val="110000"/>
              </a:lnSpc>
              <a:spcBef>
                <a:spcPts val="0"/>
              </a:spcBef>
              <a:spcAft>
                <a:spcPts val="0"/>
              </a:spcAft>
              <a:buSzPts val="2400"/>
              <a:buChar char="•"/>
            </a:pPr>
            <a:r>
              <a:rPr lang="en-US" sz="1200" dirty="0" smtClean="0"/>
              <a:t>The salary level, source name and unit of pay made slight differences but were in no way deciding factors. </a:t>
            </a:r>
            <a:endParaRPr lang="en-US" dirty="0"/>
          </a:p>
        </p:txBody>
      </p:sp>
      <p:sp>
        <p:nvSpPr>
          <p:cNvPr id="4" name="Slide Number Placeholder 3"/>
          <p:cNvSpPr>
            <a:spLocks noGrp="1"/>
          </p:cNvSpPr>
          <p:nvPr>
            <p:ph type="sldNum" sz="quarter" idx="10"/>
          </p:nvPr>
        </p:nvSpPr>
        <p:spPr/>
        <p:txBody>
          <a:bodyPr/>
          <a:lstStyle/>
          <a:p>
            <a:fld id="{C26DFBE3-003A-C442-8270-D5902D6A3FD5}" type="slidenum">
              <a:rPr lang="en-US" smtClean="0"/>
              <a:t>13</a:t>
            </a:fld>
            <a:endParaRPr lang="en-US"/>
          </a:p>
        </p:txBody>
      </p:sp>
    </p:spTree>
    <p:extLst>
      <p:ext uri="{BB962C8B-B14F-4D97-AF65-F5344CB8AC3E}">
        <p14:creationId xmlns:p14="http://schemas.microsoft.com/office/powerpoint/2010/main" val="104634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IE"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IE"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IE"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IE" smtClean="0"/>
              <a:t>Click to edit Master title style</a:t>
            </a:r>
            <a:endParaRPr lang="en-US" dirty="0"/>
          </a:p>
        </p:txBody>
      </p:sp>
      <p:sp>
        <p:nvSpPr>
          <p:cNvPr id="3" name="Content Placeholder 2"/>
          <p:cNvSpPr>
            <a:spLocks noGrp="1"/>
          </p:cNvSpPr>
          <p:nvPr>
            <p:ph idx="1"/>
          </p:nvPr>
        </p:nvSpPr>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IE"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IE"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IE"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4/25/18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IE"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4/25/18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IE"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IE" dirty="0"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IE"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4/25/18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Predicting US Working Visa Applications</a:t>
            </a:r>
            <a:endParaRPr lang="en-US" sz="4800" dirty="0"/>
          </a:p>
        </p:txBody>
      </p:sp>
      <p:sp>
        <p:nvSpPr>
          <p:cNvPr id="3" name="Subtitle 2"/>
          <p:cNvSpPr>
            <a:spLocks noGrp="1"/>
          </p:cNvSpPr>
          <p:nvPr>
            <p:ph type="subTitle" idx="1"/>
          </p:nvPr>
        </p:nvSpPr>
        <p:spPr/>
        <p:txBody>
          <a:bodyPr>
            <a:normAutofit fontScale="92500" lnSpcReduction="10000"/>
          </a:bodyPr>
          <a:lstStyle/>
          <a:p>
            <a:endParaRPr lang="en-US" sz="1800" dirty="0" smtClean="0">
              <a:latin typeface="+mn-lt"/>
            </a:endParaRPr>
          </a:p>
          <a:p>
            <a:r>
              <a:rPr lang="en-US" sz="1800" dirty="0" smtClean="0">
                <a:latin typeface="+mn-lt"/>
              </a:rPr>
              <a:t>COMP47350: Data analytics</a:t>
            </a:r>
          </a:p>
          <a:p>
            <a:r>
              <a:rPr lang="en-US" sz="1800" dirty="0" smtClean="0">
                <a:latin typeface="+mn-lt"/>
              </a:rPr>
              <a:t>Amy </a:t>
            </a:r>
            <a:r>
              <a:rPr lang="en-GB" sz="1800" dirty="0" err="1" smtClean="0">
                <a:latin typeface="+mn-lt"/>
              </a:rPr>
              <a:t>mccormack</a:t>
            </a:r>
            <a:r>
              <a:rPr lang="en-US" sz="1800" dirty="0" smtClean="0">
                <a:latin typeface="+mn-lt"/>
              </a:rPr>
              <a:t>, Aoife </a:t>
            </a:r>
            <a:r>
              <a:rPr lang="en-US" sz="1800" dirty="0" err="1" smtClean="0">
                <a:latin typeface="+mn-lt"/>
              </a:rPr>
              <a:t>o’sullivan</a:t>
            </a:r>
            <a:r>
              <a:rPr lang="en-US" sz="1800" dirty="0" smtClean="0">
                <a:latin typeface="+mn-lt"/>
              </a:rPr>
              <a:t>, </a:t>
            </a:r>
            <a:r>
              <a:rPr lang="en-US" sz="1800" dirty="0" err="1" smtClean="0">
                <a:latin typeface="+mn-lt"/>
              </a:rPr>
              <a:t>muireann</a:t>
            </a:r>
            <a:r>
              <a:rPr lang="en-US" sz="1800" dirty="0" smtClean="0">
                <a:latin typeface="+mn-lt"/>
              </a:rPr>
              <a:t> Mac </a:t>
            </a:r>
            <a:r>
              <a:rPr lang="en-US" sz="1800" dirty="0" err="1" smtClean="0">
                <a:latin typeface="+mn-lt"/>
              </a:rPr>
              <a:t>Carthy</a:t>
            </a:r>
            <a:r>
              <a:rPr lang="en-US" sz="1800" dirty="0" smtClean="0">
                <a:latin typeface="+mn-lt"/>
              </a:rPr>
              <a:t>, Eimear </a:t>
            </a:r>
            <a:r>
              <a:rPr lang="en-US" sz="1800" dirty="0" err="1" smtClean="0">
                <a:latin typeface="+mn-lt"/>
              </a:rPr>
              <a:t>Galligan</a:t>
            </a:r>
            <a:endParaRPr lang="en-US" sz="1800" dirty="0">
              <a:latin typeface="+mn-lt"/>
            </a:endParaRPr>
          </a:p>
        </p:txBody>
      </p:sp>
      <p:pic>
        <p:nvPicPr>
          <p:cNvPr id="4" name="Shape 90" descr="logo_ucd.jpg"/>
          <p:cNvPicPr preferRelativeResize="0"/>
          <p:nvPr/>
        </p:nvPicPr>
        <p:blipFill rotWithShape="1">
          <a:blip r:embed="rId2">
            <a:alphaModFix/>
          </a:blip>
          <a:srcRect/>
          <a:stretch/>
        </p:blipFill>
        <p:spPr>
          <a:xfrm>
            <a:off x="1477237" y="977485"/>
            <a:ext cx="1340607" cy="1882222"/>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966" y="628444"/>
            <a:ext cx="5160607" cy="2580304"/>
          </a:xfrm>
          <a:prstGeom prst="rect">
            <a:avLst/>
          </a:prstGeom>
        </p:spPr>
      </p:pic>
    </p:spTree>
    <p:extLst>
      <p:ext uri="{BB962C8B-B14F-4D97-AF65-F5344CB8AC3E}">
        <p14:creationId xmlns:p14="http://schemas.microsoft.com/office/powerpoint/2010/main" val="186255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3375" y="2198152"/>
            <a:ext cx="2435629" cy="211972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smtClean="0"/>
              <a:t>Feature: Decision Month</a:t>
            </a:r>
            <a:endParaRPr lang="en-US" sz="3600" dirty="0"/>
          </a:p>
        </p:txBody>
      </p:sp>
      <p:pic>
        <p:nvPicPr>
          <p:cNvPr id="4" name="Shape 158"/>
          <p:cNvPicPr preferRelativeResize="0"/>
          <p:nvPr/>
        </p:nvPicPr>
        <p:blipFill>
          <a:blip r:embed="rId2">
            <a:alphaModFix/>
          </a:blip>
          <a:stretch>
            <a:fillRect/>
          </a:stretch>
        </p:blipFill>
        <p:spPr>
          <a:xfrm>
            <a:off x="3019004" y="862028"/>
            <a:ext cx="8096250" cy="4447625"/>
          </a:xfrm>
          <a:prstGeom prst="rect">
            <a:avLst/>
          </a:prstGeom>
          <a:noFill/>
          <a:ln>
            <a:noFill/>
          </a:ln>
        </p:spPr>
      </p:pic>
    </p:spTree>
    <p:extLst>
      <p:ext uri="{BB962C8B-B14F-4D97-AF65-F5344CB8AC3E}">
        <p14:creationId xmlns:p14="http://schemas.microsoft.com/office/powerpoint/2010/main" val="759965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3375" y="2198152"/>
            <a:ext cx="2435629" cy="211972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smtClean="0"/>
              <a:t>Feature: Decision Year</a:t>
            </a:r>
            <a:endParaRPr lang="en-US" sz="3600" dirty="0"/>
          </a:p>
        </p:txBody>
      </p:sp>
      <p:pic>
        <p:nvPicPr>
          <p:cNvPr id="4" name="Shape 166"/>
          <p:cNvPicPr preferRelativeResize="0"/>
          <p:nvPr/>
        </p:nvPicPr>
        <p:blipFill>
          <a:blip r:embed="rId2">
            <a:alphaModFix/>
          </a:blip>
          <a:stretch>
            <a:fillRect/>
          </a:stretch>
        </p:blipFill>
        <p:spPr>
          <a:xfrm>
            <a:off x="3019004" y="994963"/>
            <a:ext cx="8191500" cy="4526100"/>
          </a:xfrm>
          <a:prstGeom prst="rect">
            <a:avLst/>
          </a:prstGeom>
          <a:noFill/>
          <a:ln>
            <a:noFill/>
          </a:ln>
        </p:spPr>
      </p:pic>
    </p:spTree>
    <p:extLst>
      <p:ext uri="{BB962C8B-B14F-4D97-AF65-F5344CB8AC3E}">
        <p14:creationId xmlns:p14="http://schemas.microsoft.com/office/powerpoint/2010/main" val="21927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808" y="1910100"/>
            <a:ext cx="2681665" cy="2681665"/>
          </a:xfrm>
          <a:prstGeom prst="rect">
            <a:avLst/>
          </a:prstGeom>
        </p:spPr>
      </p:pic>
      <p:sp>
        <p:nvSpPr>
          <p:cNvPr id="2" name="Title 1"/>
          <p:cNvSpPr>
            <a:spLocks noGrp="1"/>
          </p:cNvSpPr>
          <p:nvPr>
            <p:ph type="title"/>
          </p:nvPr>
        </p:nvSpPr>
        <p:spPr/>
        <p:txBody>
          <a:bodyPr/>
          <a:lstStyle/>
          <a:p>
            <a:r>
              <a:rPr lang="en-US" dirty="0" smtClean="0"/>
              <a:t>The Models</a:t>
            </a:r>
            <a:endParaRPr lang="en-US" dirty="0"/>
          </a:p>
        </p:txBody>
      </p:sp>
      <p:sp>
        <p:nvSpPr>
          <p:cNvPr id="3" name="Content Placeholder 2"/>
          <p:cNvSpPr>
            <a:spLocks noGrp="1"/>
          </p:cNvSpPr>
          <p:nvPr>
            <p:ph idx="1"/>
          </p:nvPr>
        </p:nvSpPr>
        <p:spPr>
          <a:xfrm>
            <a:off x="1097281" y="1845735"/>
            <a:ext cx="5885410" cy="2948344"/>
          </a:xfrm>
        </p:spPr>
        <p:txBody>
          <a:bodyPr/>
          <a:lstStyle/>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We implemented two predictive models, logistic regression and random forest, to predict the outcome of a visa application.</a:t>
            </a: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We found that random forest worked better and gave us more accurate results, perhaps due to the nature of our variables (categorical) and the number of variables we had. </a:t>
            </a:r>
            <a:endParaRPr lang="en-US" dirty="0">
              <a:solidFill>
                <a:schemeClr val="dk1"/>
              </a:solidFill>
              <a:ea typeface="Calibri"/>
              <a:cs typeface="Calibri"/>
              <a:sym typeface="Calibri"/>
            </a:endParaRPr>
          </a:p>
          <a:p>
            <a:pPr marL="342900" indent="-342900">
              <a:lnSpc>
                <a:spcPct val="115000"/>
              </a:lnSpc>
              <a:spcBef>
                <a:spcPts val="481"/>
              </a:spcBef>
              <a:spcAft>
                <a:spcPts val="0"/>
              </a:spcAft>
              <a:buClr>
                <a:schemeClr val="dk1"/>
              </a:buClr>
              <a:buSzPts val="2405"/>
              <a:buFont typeface="Arial"/>
              <a:buChar char="•"/>
            </a:pPr>
            <a:endParaRPr lang="en-US" dirty="0">
              <a:solidFill>
                <a:schemeClr val="dk1"/>
              </a:solidFill>
              <a:ea typeface="Calibri"/>
              <a:cs typeface="Calibri"/>
              <a:sym typeface="Calibri"/>
            </a:endParaRP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345" y="4966819"/>
            <a:ext cx="9724269" cy="1223835"/>
          </a:xfrm>
          <a:prstGeom prst="rect">
            <a:avLst/>
          </a:prstGeom>
        </p:spPr>
      </p:pic>
    </p:spTree>
    <p:extLst>
      <p:ext uri="{BB962C8B-B14F-4D97-AF65-F5344CB8AC3E}">
        <p14:creationId xmlns:p14="http://schemas.microsoft.com/office/powerpoint/2010/main" val="776392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a:t>
            </a:r>
            <a:endParaRPr lang="en-US" dirty="0"/>
          </a:p>
        </p:txBody>
      </p:sp>
      <p:sp>
        <p:nvSpPr>
          <p:cNvPr id="3" name="Content Placeholder 2"/>
          <p:cNvSpPr>
            <a:spLocks noGrp="1"/>
          </p:cNvSpPr>
          <p:nvPr>
            <p:ph idx="1"/>
          </p:nvPr>
        </p:nvSpPr>
        <p:spPr>
          <a:xfrm>
            <a:off x="1097280" y="1845733"/>
            <a:ext cx="5926975" cy="4388811"/>
          </a:xfrm>
        </p:spPr>
        <p:txBody>
          <a:bodyPr/>
          <a:lstStyle/>
          <a:p>
            <a:pPr marL="342900" indent="-342900">
              <a:lnSpc>
                <a:spcPct val="115000"/>
              </a:lnSpc>
              <a:spcBef>
                <a:spcPts val="481"/>
              </a:spcBef>
              <a:spcAft>
                <a:spcPts val="0"/>
              </a:spcAft>
              <a:buClr>
                <a:schemeClr val="dk1"/>
              </a:buClr>
              <a:buSzPts val="2405"/>
              <a:buFont typeface="Arial"/>
              <a:buChar char="•"/>
            </a:pPr>
            <a:r>
              <a:rPr lang="en-US" dirty="0" smtClean="0">
                <a:solidFill>
                  <a:schemeClr val="tx1"/>
                </a:solidFill>
                <a:ea typeface="Calibri"/>
                <a:cs typeface="Calibri"/>
                <a:sym typeface="Calibri"/>
              </a:rPr>
              <a:t>Best predictors were decision month and year.</a:t>
            </a:r>
          </a:p>
          <a:p>
            <a:pPr marL="342900" lvl="0" indent="-342900">
              <a:lnSpc>
                <a:spcPct val="115000"/>
              </a:lnSpc>
              <a:spcBef>
                <a:spcPts val="481"/>
              </a:spcBef>
              <a:spcAft>
                <a:spcPts val="0"/>
              </a:spcAft>
              <a:buClr>
                <a:schemeClr val="dk1"/>
              </a:buClr>
              <a:buSzPts val="2405"/>
              <a:buFont typeface="Arial"/>
              <a:buChar char="•"/>
            </a:pPr>
            <a:r>
              <a:rPr lang="en-US" dirty="0" smtClean="0">
                <a:solidFill>
                  <a:schemeClr val="tx1"/>
                </a:solidFill>
                <a:ea typeface="Calibri"/>
                <a:cs typeface="Calibri"/>
                <a:sym typeface="Calibri"/>
              </a:rPr>
              <a:t>Industry  </a:t>
            </a:r>
            <a:r>
              <a:rPr lang="en-US" dirty="0">
                <a:solidFill>
                  <a:schemeClr val="tx1"/>
                </a:solidFill>
              </a:rPr>
              <a:t>had </a:t>
            </a:r>
            <a:r>
              <a:rPr lang="en-US" dirty="0" smtClean="0">
                <a:solidFill>
                  <a:schemeClr val="tx1"/>
                </a:solidFill>
              </a:rPr>
              <a:t>only a minor impact </a:t>
            </a:r>
            <a:r>
              <a:rPr lang="en-US" dirty="0">
                <a:solidFill>
                  <a:schemeClr val="tx1"/>
                </a:solidFill>
              </a:rPr>
              <a:t>on the </a:t>
            </a:r>
            <a:r>
              <a:rPr lang="en-US" dirty="0" smtClean="0">
                <a:solidFill>
                  <a:schemeClr val="tx1"/>
                </a:solidFill>
              </a:rPr>
              <a:t>accuracy (10% increase </a:t>
            </a:r>
            <a:r>
              <a:rPr lang="en-US" dirty="0">
                <a:solidFill>
                  <a:schemeClr val="tx1"/>
                </a:solidFill>
              </a:rPr>
              <a:t>in the training </a:t>
            </a:r>
            <a:r>
              <a:rPr lang="en-US" dirty="0" smtClean="0">
                <a:solidFill>
                  <a:schemeClr val="tx1"/>
                </a:solidFill>
              </a:rPr>
              <a:t>model, but </a:t>
            </a:r>
            <a:r>
              <a:rPr lang="en-US" dirty="0">
                <a:solidFill>
                  <a:schemeClr val="tx1"/>
                </a:solidFill>
              </a:rPr>
              <a:t>only </a:t>
            </a:r>
            <a:r>
              <a:rPr lang="en-US" dirty="0" smtClean="0">
                <a:solidFill>
                  <a:schemeClr val="tx1"/>
                </a:solidFill>
              </a:rPr>
              <a:t>2</a:t>
            </a:r>
            <a:r>
              <a:rPr lang="en-US" dirty="0">
                <a:solidFill>
                  <a:schemeClr val="tx1"/>
                </a:solidFill>
              </a:rPr>
              <a:t>% </a:t>
            </a:r>
            <a:r>
              <a:rPr lang="en-US" dirty="0" smtClean="0">
                <a:solidFill>
                  <a:schemeClr val="tx1"/>
                </a:solidFill>
              </a:rPr>
              <a:t>in </a:t>
            </a:r>
            <a:r>
              <a:rPr lang="en-US" dirty="0">
                <a:solidFill>
                  <a:schemeClr val="tx1"/>
                </a:solidFill>
              </a:rPr>
              <a:t>the cross </a:t>
            </a:r>
            <a:r>
              <a:rPr lang="en-US" dirty="0" smtClean="0">
                <a:solidFill>
                  <a:schemeClr val="tx1"/>
                </a:solidFill>
              </a:rPr>
              <a:t>validations).</a:t>
            </a:r>
          </a:p>
          <a:p>
            <a:pPr marL="342900" lvl="0" indent="-342900">
              <a:lnSpc>
                <a:spcPct val="115000"/>
              </a:lnSpc>
              <a:spcBef>
                <a:spcPts val="481"/>
              </a:spcBef>
              <a:spcAft>
                <a:spcPts val="0"/>
              </a:spcAft>
              <a:buClr>
                <a:schemeClr val="dk1"/>
              </a:buClr>
              <a:buSzPts val="2405"/>
              <a:buFont typeface="Arial"/>
              <a:buChar char="•"/>
            </a:pPr>
            <a:r>
              <a:rPr lang="en-US" dirty="0" smtClean="0">
                <a:solidFill>
                  <a:schemeClr val="tx1"/>
                </a:solidFill>
              </a:rPr>
              <a:t>Features like region proved to be not as important, but may have been data loss when grouping into region.</a:t>
            </a:r>
          </a:p>
          <a:p>
            <a:pPr marL="342900" lvl="0" indent="-342900">
              <a:lnSpc>
                <a:spcPct val="115000"/>
              </a:lnSpc>
              <a:spcBef>
                <a:spcPts val="481"/>
              </a:spcBef>
              <a:spcAft>
                <a:spcPts val="0"/>
              </a:spcAft>
              <a:buClr>
                <a:schemeClr val="dk1"/>
              </a:buClr>
              <a:buSzPts val="2405"/>
              <a:buFont typeface="Arial"/>
              <a:buChar char="•"/>
            </a:pPr>
            <a:r>
              <a:rPr lang="en-US" dirty="0" smtClean="0">
                <a:solidFill>
                  <a:schemeClr val="tx1"/>
                </a:solidFill>
              </a:rPr>
              <a:t>Salary level, source name and unit of pay only slightly affected the accuracy of the model.</a:t>
            </a:r>
          </a:p>
          <a:p>
            <a:pPr marL="342900" lvl="0" indent="-342900">
              <a:lnSpc>
                <a:spcPct val="115000"/>
              </a:lnSpc>
              <a:spcBef>
                <a:spcPts val="481"/>
              </a:spcBef>
              <a:spcAft>
                <a:spcPts val="0"/>
              </a:spcAft>
              <a:buClr>
                <a:schemeClr val="dk1"/>
              </a:buClr>
              <a:buSzPts val="2405"/>
              <a:buFont typeface="Arial"/>
              <a:buChar char="•"/>
            </a:pPr>
            <a:endParaRPr lang="en-US" dirty="0">
              <a:solidFill>
                <a:schemeClr val="tx1"/>
              </a:solidFill>
            </a:endParaRPr>
          </a:p>
          <a:p>
            <a:pPr marL="342900" indent="-342900">
              <a:lnSpc>
                <a:spcPct val="115000"/>
              </a:lnSpc>
              <a:spcBef>
                <a:spcPts val="481"/>
              </a:spcBef>
              <a:spcAft>
                <a:spcPts val="0"/>
              </a:spcAft>
              <a:buClr>
                <a:schemeClr val="dk1"/>
              </a:buClr>
              <a:buSzPts val="2405"/>
              <a:buFont typeface="Arial"/>
              <a:buChar char="•"/>
            </a:pPr>
            <a:endParaRPr lang="en-US" dirty="0">
              <a:solidFill>
                <a:schemeClr val="tx1"/>
              </a:solidFill>
              <a:ea typeface="Calibri"/>
              <a:cs typeface="Calibri"/>
              <a:sym typeface="Calibri"/>
            </a:endParaRPr>
          </a:p>
          <a:p>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366" y="2726472"/>
            <a:ext cx="3561495" cy="307858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0190" y="286603"/>
            <a:ext cx="2715490" cy="2089654"/>
          </a:xfrm>
          <a:prstGeom prst="rect">
            <a:avLst/>
          </a:prstGeom>
        </p:spPr>
      </p:pic>
    </p:spTree>
    <p:extLst>
      <p:ext uri="{BB962C8B-B14F-4D97-AF65-F5344CB8AC3E}">
        <p14:creationId xmlns:p14="http://schemas.microsoft.com/office/powerpoint/2010/main" val="1405416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1097280" y="1845734"/>
            <a:ext cx="6180598" cy="4125858"/>
          </a:xfrm>
        </p:spPr>
        <p:txBody>
          <a:bodyPr>
            <a:normAutofit lnSpcReduction="10000"/>
          </a:bodyPr>
          <a:lstStyle/>
          <a:p>
            <a:pPr marL="342900" lvl="0" indent="-342900">
              <a:lnSpc>
                <a:spcPct val="115000"/>
              </a:lnSpc>
              <a:spcBef>
                <a:spcPts val="481"/>
              </a:spcBef>
              <a:spcAft>
                <a:spcPts val="0"/>
              </a:spcAft>
              <a:buClr>
                <a:schemeClr val="dk1"/>
              </a:buClr>
              <a:buSzPts val="2405"/>
              <a:buFont typeface="Arial"/>
              <a:buChar char="•"/>
            </a:pPr>
            <a:r>
              <a:rPr lang="en-US" dirty="0">
                <a:solidFill>
                  <a:schemeClr val="dk1"/>
                </a:solidFill>
                <a:ea typeface="Calibri"/>
                <a:cs typeface="Calibri"/>
                <a:sym typeface="Calibri"/>
              </a:rPr>
              <a:t>In order to employ foreign workers, companies in the US must submit an application to the </a:t>
            </a:r>
            <a:r>
              <a:rPr lang="en-US" i="1" dirty="0">
                <a:solidFill>
                  <a:schemeClr val="dk1"/>
                </a:solidFill>
                <a:ea typeface="Calibri"/>
                <a:cs typeface="Calibri"/>
                <a:sym typeface="Calibri"/>
              </a:rPr>
              <a:t>Department of </a:t>
            </a:r>
            <a:r>
              <a:rPr lang="en-US" i="1" dirty="0" err="1" smtClean="0">
                <a:solidFill>
                  <a:schemeClr val="dk1"/>
                </a:solidFill>
                <a:ea typeface="Calibri"/>
                <a:cs typeface="Calibri"/>
                <a:sym typeface="Calibri"/>
              </a:rPr>
              <a:t>Labour</a:t>
            </a:r>
            <a:r>
              <a:rPr lang="en-US" dirty="0" smtClean="0">
                <a:solidFill>
                  <a:schemeClr val="dk1"/>
                </a:solidFill>
                <a:ea typeface="Calibri"/>
                <a:cs typeface="Calibri"/>
                <a:sym typeface="Calibri"/>
              </a:rPr>
              <a:t>.</a:t>
            </a:r>
            <a:endParaRPr lang="en-US" dirty="0"/>
          </a:p>
          <a:p>
            <a:pPr marL="342900" lvl="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The DOL </a:t>
            </a:r>
            <a:r>
              <a:rPr lang="en-US" dirty="0">
                <a:solidFill>
                  <a:schemeClr val="dk1"/>
                </a:solidFill>
                <a:ea typeface="Calibri"/>
                <a:cs typeface="Calibri"/>
                <a:sym typeface="Calibri"/>
              </a:rPr>
              <a:t>must certify </a:t>
            </a:r>
            <a:r>
              <a:rPr lang="en-US" dirty="0"/>
              <a:t>t</a:t>
            </a:r>
            <a:r>
              <a:rPr lang="en-US" dirty="0">
                <a:solidFill>
                  <a:schemeClr val="dk1"/>
                </a:solidFill>
                <a:ea typeface="Calibri"/>
                <a:cs typeface="Calibri"/>
                <a:sym typeface="Calibri"/>
              </a:rPr>
              <a:t>hat there are not sufficient US workers</a:t>
            </a:r>
            <a:r>
              <a:rPr lang="en-US" dirty="0"/>
              <a:t> </a:t>
            </a:r>
            <a:r>
              <a:rPr lang="en-US" dirty="0">
                <a:solidFill>
                  <a:schemeClr val="dk1"/>
                </a:solidFill>
                <a:ea typeface="Calibri"/>
                <a:cs typeface="Calibri"/>
                <a:sym typeface="Calibri"/>
              </a:rPr>
              <a:t>willing, qualified and available to accept the job opportunity</a:t>
            </a:r>
            <a:r>
              <a:rPr lang="en-US" dirty="0"/>
              <a:t>.</a:t>
            </a:r>
          </a:p>
          <a:p>
            <a:pPr marL="342900" lvl="0" indent="-342900">
              <a:lnSpc>
                <a:spcPct val="115000"/>
              </a:lnSpc>
              <a:spcBef>
                <a:spcPts val="481"/>
              </a:spcBef>
              <a:spcAft>
                <a:spcPts val="0"/>
              </a:spcAft>
              <a:buClr>
                <a:schemeClr val="dk1"/>
              </a:buClr>
              <a:buSzPts val="2405"/>
              <a:buFont typeface="Arial"/>
              <a:buChar char="•"/>
            </a:pPr>
            <a:r>
              <a:rPr lang="en-US" dirty="0"/>
              <a:t>E</a:t>
            </a:r>
            <a:r>
              <a:rPr lang="en-US" dirty="0">
                <a:solidFill>
                  <a:schemeClr val="dk1"/>
                </a:solidFill>
                <a:ea typeface="Calibri"/>
                <a:cs typeface="Calibri"/>
                <a:sym typeface="Calibri"/>
              </a:rPr>
              <a:t>mployment of a foreign worker must not adversely affect the wages and working conditions of similarly employed U.S. workers. </a:t>
            </a:r>
            <a:endParaRPr lang="en-US" sz="1800" dirty="0" smtClean="0">
              <a:sym typeface="Calibri"/>
            </a:endParaRPr>
          </a:p>
          <a:p>
            <a:pPr marL="342900" lvl="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We </a:t>
            </a:r>
            <a:r>
              <a:rPr lang="en-US" dirty="0">
                <a:solidFill>
                  <a:schemeClr val="dk1"/>
                </a:solidFill>
                <a:ea typeface="Calibri"/>
                <a:cs typeface="Calibri"/>
                <a:sym typeface="Calibri"/>
              </a:rPr>
              <a:t>want to uncover insights that can help predict visa </a:t>
            </a:r>
            <a:r>
              <a:rPr lang="en-US" dirty="0" smtClean="0">
                <a:solidFill>
                  <a:schemeClr val="dk1"/>
                </a:solidFill>
                <a:ea typeface="Calibri"/>
                <a:cs typeface="Calibri"/>
                <a:sym typeface="Calibri"/>
              </a:rPr>
              <a:t>decisions.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515" y="1845734"/>
            <a:ext cx="3577426" cy="3577426"/>
          </a:xfrm>
          <a:prstGeom prst="rect">
            <a:avLst/>
          </a:prstGeom>
        </p:spPr>
      </p:pic>
    </p:spTree>
    <p:extLst>
      <p:ext uri="{BB962C8B-B14F-4D97-AF65-F5344CB8AC3E}">
        <p14:creationId xmlns:p14="http://schemas.microsoft.com/office/powerpoint/2010/main" val="73295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801" y="3213439"/>
            <a:ext cx="3931921" cy="2607035"/>
          </a:xfrm>
          <a:prstGeom prst="rect">
            <a:avLst/>
          </a:prstGeom>
        </p:spPr>
      </p:pic>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a:xfrm>
            <a:off x="1097280" y="1845734"/>
            <a:ext cx="10393105" cy="4399791"/>
          </a:xfrm>
        </p:spPr>
        <p:txBody>
          <a:bodyPr/>
          <a:lstStyle/>
          <a:p>
            <a:pPr marL="342900" lvl="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Data was collected and distributed by the US Department of </a:t>
            </a:r>
            <a:r>
              <a:rPr lang="en-US" dirty="0" err="1" smtClean="0">
                <a:solidFill>
                  <a:schemeClr val="dk1"/>
                </a:solidFill>
                <a:ea typeface="Calibri"/>
                <a:cs typeface="Calibri"/>
                <a:sym typeface="Calibri"/>
              </a:rPr>
              <a:t>Labour</a:t>
            </a:r>
            <a:endParaRPr lang="en-US" dirty="0" smtClean="0">
              <a:solidFill>
                <a:schemeClr val="dk1"/>
              </a:solidFill>
              <a:ea typeface="Calibri"/>
              <a:cs typeface="Calibri"/>
              <a:sym typeface="Calibri"/>
            </a:endParaRP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It covers 2012-2017 and </a:t>
            </a:r>
            <a:r>
              <a:rPr lang="en-US" dirty="0">
                <a:solidFill>
                  <a:schemeClr val="dk1"/>
                </a:solidFill>
                <a:ea typeface="Calibri"/>
                <a:cs typeface="Calibri"/>
                <a:sym typeface="Calibri"/>
              </a:rPr>
              <a:t>includes information on </a:t>
            </a:r>
            <a:r>
              <a:rPr lang="en-US" dirty="0" smtClean="0">
                <a:solidFill>
                  <a:schemeClr val="dk1"/>
                </a:solidFill>
                <a:ea typeface="Calibri"/>
                <a:cs typeface="Calibri"/>
                <a:sym typeface="Calibri"/>
              </a:rPr>
              <a:t>employer, position, wage </a:t>
            </a:r>
            <a:r>
              <a:rPr lang="en-US" dirty="0">
                <a:solidFill>
                  <a:schemeClr val="dk1"/>
                </a:solidFill>
                <a:ea typeface="Calibri"/>
                <a:cs typeface="Calibri"/>
                <a:sym typeface="Calibri"/>
              </a:rPr>
              <a:t>offered, job posting history, employee </a:t>
            </a:r>
            <a:r>
              <a:rPr lang="en-US" dirty="0" smtClean="0">
                <a:solidFill>
                  <a:schemeClr val="dk1"/>
                </a:solidFill>
                <a:ea typeface="Calibri"/>
                <a:cs typeface="Calibri"/>
                <a:sym typeface="Calibri"/>
              </a:rPr>
              <a:t>education, past </a:t>
            </a:r>
            <a:r>
              <a:rPr lang="en-US" dirty="0">
                <a:solidFill>
                  <a:schemeClr val="dk1"/>
                </a:solidFill>
                <a:ea typeface="Calibri"/>
                <a:cs typeface="Calibri"/>
                <a:sym typeface="Calibri"/>
              </a:rPr>
              <a:t>visa history, economic sector of employment, and final decision</a:t>
            </a:r>
            <a:r>
              <a:rPr lang="en-US" dirty="0" smtClean="0">
                <a:solidFill>
                  <a:schemeClr val="dk1"/>
                </a:solidFill>
                <a:ea typeface="Calibri"/>
                <a:cs typeface="Calibri"/>
                <a:sym typeface="Calibri"/>
              </a:rPr>
              <a:t>.</a:t>
            </a: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Made up of 374,362 rows and 154 columns.</a:t>
            </a:r>
            <a:endParaRPr lang="en-US" dirty="0">
              <a:solidFill>
                <a:schemeClr val="dk1"/>
              </a:solidFill>
              <a:ea typeface="Calibri"/>
              <a:cs typeface="Calibri"/>
              <a:sym typeface="Calibri"/>
            </a:endParaRPr>
          </a:p>
          <a:p>
            <a:pPr marL="342900" lvl="0" indent="-342900">
              <a:lnSpc>
                <a:spcPct val="115000"/>
              </a:lnSpc>
              <a:spcBef>
                <a:spcPts val="481"/>
              </a:spcBef>
              <a:spcAft>
                <a:spcPts val="0"/>
              </a:spcAft>
              <a:buClr>
                <a:schemeClr val="dk1"/>
              </a:buClr>
              <a:buSzPts val="2405"/>
              <a:buFont typeface="Arial"/>
              <a:buChar char="•"/>
            </a:pP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7026" y="4104677"/>
            <a:ext cx="2576182" cy="1715797"/>
          </a:xfrm>
          <a:prstGeom prst="rect">
            <a:avLst/>
          </a:prstGeom>
        </p:spPr>
      </p:pic>
    </p:spTree>
    <p:extLst>
      <p:ext uri="{BB962C8B-B14F-4D97-AF65-F5344CB8AC3E}">
        <p14:creationId xmlns:p14="http://schemas.microsoft.com/office/powerpoint/2010/main" val="147849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56" y="95410"/>
            <a:ext cx="3827440" cy="1833142"/>
          </a:xfrm>
          <a:prstGeom prst="rect">
            <a:avLst/>
          </a:prstGeom>
        </p:spPr>
      </p:pic>
      <p:sp>
        <p:nvSpPr>
          <p:cNvPr id="3" name="Content Placeholder 2"/>
          <p:cNvSpPr>
            <a:spLocks noGrp="1"/>
          </p:cNvSpPr>
          <p:nvPr>
            <p:ph idx="1"/>
          </p:nvPr>
        </p:nvSpPr>
        <p:spPr>
          <a:xfrm>
            <a:off x="1343890" y="2119744"/>
            <a:ext cx="9811789" cy="3749349"/>
          </a:xfrm>
        </p:spPr>
        <p:txBody>
          <a:bodyPr>
            <a:normAutofit fontScale="92500"/>
          </a:bodyPr>
          <a:lstStyle/>
          <a:p>
            <a:pPr marL="342900" lvl="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Decided to focus solely on H1-B applications </a:t>
            </a:r>
            <a:r>
              <a:rPr lang="mr-IN" dirty="0" smtClean="0">
                <a:solidFill>
                  <a:schemeClr val="dk1"/>
                </a:solidFill>
                <a:ea typeface="Calibri"/>
                <a:cs typeface="Calibri"/>
                <a:sym typeface="Calibri"/>
              </a:rPr>
              <a:t>–</a:t>
            </a:r>
            <a:r>
              <a:rPr lang="en-US" dirty="0" smtClean="0">
                <a:solidFill>
                  <a:schemeClr val="dk1"/>
                </a:solidFill>
                <a:ea typeface="Calibri"/>
                <a:cs typeface="Calibri"/>
                <a:sym typeface="Calibri"/>
              </a:rPr>
              <a:t> brought row count to 283, 018.</a:t>
            </a:r>
            <a:endParaRPr lang="en-US" dirty="0">
              <a:solidFill>
                <a:schemeClr val="dk1"/>
              </a:solidFill>
              <a:ea typeface="Calibri"/>
              <a:cs typeface="Calibri"/>
              <a:sym typeface="Calibri"/>
            </a:endParaRP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Dropped 77 features with less than 50% values recorded.</a:t>
            </a:r>
            <a:endParaRPr lang="en-US" dirty="0">
              <a:solidFill>
                <a:schemeClr val="dk1"/>
              </a:solidFill>
              <a:ea typeface="Calibri"/>
              <a:cs typeface="Calibri"/>
              <a:sym typeface="Calibri"/>
            </a:endParaRPr>
          </a:p>
          <a:p>
            <a:pPr marL="342900" indent="-342900">
              <a:lnSpc>
                <a:spcPct val="115000"/>
              </a:lnSpc>
              <a:spcBef>
                <a:spcPts val="481"/>
              </a:spcBef>
              <a:spcAft>
                <a:spcPts val="0"/>
              </a:spcAft>
              <a:buClr>
                <a:schemeClr val="dk1"/>
              </a:buClr>
              <a:buSzPts val="2405"/>
              <a:buFont typeface="Arial"/>
              <a:buChar char="•"/>
            </a:pPr>
            <a:r>
              <a:rPr lang="en-US" dirty="0">
                <a:solidFill>
                  <a:schemeClr val="dk1"/>
                </a:solidFill>
                <a:ea typeface="Calibri"/>
                <a:cs typeface="Calibri"/>
                <a:sym typeface="Calibri"/>
              </a:rPr>
              <a:t>Made up of 374,362 rows and 154 </a:t>
            </a:r>
            <a:r>
              <a:rPr lang="en-US" dirty="0" smtClean="0">
                <a:solidFill>
                  <a:schemeClr val="dk1"/>
                </a:solidFill>
                <a:ea typeface="Calibri"/>
                <a:cs typeface="Calibri"/>
                <a:sym typeface="Calibri"/>
              </a:rPr>
              <a:t>columns.</a:t>
            </a: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Re-labelled 4 features with irregular cardinality.</a:t>
            </a: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Corrected data types for certain features and categorized as </a:t>
            </a:r>
            <a:r>
              <a:rPr lang="en-US" dirty="0">
                <a:solidFill>
                  <a:schemeClr val="dk1"/>
                </a:solidFill>
                <a:ea typeface="Calibri"/>
                <a:cs typeface="Calibri"/>
                <a:sym typeface="Calibri"/>
              </a:rPr>
              <a:t>B</a:t>
            </a:r>
            <a:r>
              <a:rPr lang="en-US" dirty="0" smtClean="0">
                <a:solidFill>
                  <a:schemeClr val="dk1"/>
                </a:solidFill>
                <a:ea typeface="Calibri"/>
                <a:cs typeface="Calibri"/>
                <a:sym typeface="Calibri"/>
              </a:rPr>
              <a:t>oolean or float as appropriate.</a:t>
            </a: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Dropped cases where </a:t>
            </a:r>
            <a:r>
              <a:rPr lang="en-US" dirty="0" smtClean="0">
                <a:solidFill>
                  <a:schemeClr val="dk1"/>
                </a:solidFill>
                <a:highlight>
                  <a:srgbClr val="FFFFFF"/>
                </a:highlight>
                <a:ea typeface="Calibri"/>
                <a:cs typeface="Calibri"/>
                <a:sym typeface="Calibri"/>
              </a:rPr>
              <a:t>the </a:t>
            </a:r>
            <a:r>
              <a:rPr lang="en-US" dirty="0">
                <a:solidFill>
                  <a:schemeClr val="dk1"/>
                </a:solidFill>
                <a:highlight>
                  <a:srgbClr val="FFFFFF"/>
                </a:highlight>
                <a:ea typeface="Calibri"/>
                <a:cs typeface="Calibri"/>
                <a:sym typeface="Calibri"/>
              </a:rPr>
              <a:t>application was withdrawn focusing on </a:t>
            </a:r>
            <a:r>
              <a:rPr lang="en-US" dirty="0" smtClean="0">
                <a:solidFill>
                  <a:schemeClr val="dk1"/>
                </a:solidFill>
                <a:highlight>
                  <a:srgbClr val="FFFFFF"/>
                </a:highlight>
                <a:ea typeface="Calibri"/>
                <a:cs typeface="Calibri"/>
                <a:sym typeface="Calibri"/>
              </a:rPr>
              <a:t>‘</a:t>
            </a:r>
            <a:r>
              <a:rPr lang="en-US" dirty="0">
                <a:solidFill>
                  <a:schemeClr val="dk1"/>
                </a:solidFill>
                <a:highlight>
                  <a:srgbClr val="FFFFFF"/>
                </a:highlight>
                <a:ea typeface="Calibri"/>
                <a:cs typeface="Calibri"/>
                <a:sym typeface="Calibri"/>
              </a:rPr>
              <a:t>Certified’ or ‘Denied</a:t>
            </a:r>
            <a:r>
              <a:rPr lang="en-US" dirty="0" smtClean="0">
                <a:solidFill>
                  <a:schemeClr val="dk1"/>
                </a:solidFill>
                <a:highlight>
                  <a:srgbClr val="FFFFFF"/>
                </a:highlight>
                <a:ea typeface="Calibri"/>
                <a:cs typeface="Calibri"/>
                <a:sym typeface="Calibri"/>
              </a:rPr>
              <a:t>’ cases.</a:t>
            </a: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highlight>
                  <a:srgbClr val="FFFFFF"/>
                </a:highlight>
                <a:ea typeface="Calibri"/>
                <a:cs typeface="Calibri"/>
                <a:sym typeface="Calibri"/>
              </a:rPr>
              <a:t>Found that 91% of cases were certified. Created a new balanced </a:t>
            </a:r>
            <a:r>
              <a:rPr lang="en-US" dirty="0" err="1" smtClean="0">
                <a:solidFill>
                  <a:schemeClr val="dk1"/>
                </a:solidFill>
                <a:highlight>
                  <a:srgbClr val="FFFFFF"/>
                </a:highlight>
                <a:ea typeface="Calibri"/>
                <a:cs typeface="Calibri"/>
                <a:sym typeface="Calibri"/>
              </a:rPr>
              <a:t>dataframe</a:t>
            </a:r>
            <a:r>
              <a:rPr lang="en-US" dirty="0" smtClean="0">
                <a:solidFill>
                  <a:schemeClr val="dk1"/>
                </a:solidFill>
                <a:highlight>
                  <a:srgbClr val="FFFFFF"/>
                </a:highlight>
                <a:ea typeface="Calibri"/>
                <a:cs typeface="Calibri"/>
                <a:sym typeface="Calibri"/>
              </a:rPr>
              <a:t> by </a:t>
            </a:r>
            <a:r>
              <a:rPr lang="en-US" dirty="0" err="1" smtClean="0">
                <a:solidFill>
                  <a:schemeClr val="dk1"/>
                </a:solidFill>
                <a:highlight>
                  <a:srgbClr val="FFFFFF"/>
                </a:highlight>
                <a:ea typeface="Calibri"/>
                <a:cs typeface="Calibri"/>
                <a:sym typeface="Calibri"/>
              </a:rPr>
              <a:t>undersampling</a:t>
            </a:r>
            <a:r>
              <a:rPr lang="en-US" dirty="0" smtClean="0">
                <a:solidFill>
                  <a:schemeClr val="dk1"/>
                </a:solidFill>
                <a:highlight>
                  <a:srgbClr val="FFFFFF"/>
                </a:highlight>
                <a:ea typeface="Calibri"/>
                <a:cs typeface="Calibri"/>
                <a:sym typeface="Calibri"/>
              </a:rPr>
              <a:t> the majority class. </a:t>
            </a: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highlight>
                  <a:srgbClr val="FFFFFF"/>
                </a:highlight>
                <a:ea typeface="Calibri"/>
                <a:cs typeface="Calibri"/>
                <a:sym typeface="Calibri"/>
              </a:rPr>
              <a:t>Resulting cleaned </a:t>
            </a:r>
            <a:r>
              <a:rPr lang="en-US" dirty="0" err="1" smtClean="0">
                <a:solidFill>
                  <a:schemeClr val="dk1"/>
                </a:solidFill>
                <a:highlight>
                  <a:srgbClr val="FFFFFF"/>
                </a:highlight>
                <a:ea typeface="Calibri"/>
                <a:cs typeface="Calibri"/>
                <a:sym typeface="Calibri"/>
              </a:rPr>
              <a:t>dataframe</a:t>
            </a:r>
            <a:r>
              <a:rPr lang="en-US" dirty="0" smtClean="0">
                <a:solidFill>
                  <a:schemeClr val="dk1"/>
                </a:solidFill>
                <a:highlight>
                  <a:srgbClr val="FFFFFF"/>
                </a:highlight>
                <a:ea typeface="Calibri"/>
                <a:cs typeface="Calibri"/>
                <a:sym typeface="Calibri"/>
              </a:rPr>
              <a:t>: 153, 625 rows, 98 columns. </a:t>
            </a:r>
            <a:endParaRPr lang="en-US" dirty="0">
              <a:solidFill>
                <a:schemeClr val="dk1"/>
              </a:solidFill>
              <a:highlight>
                <a:srgbClr val="FFFFFF"/>
              </a:highlight>
              <a:ea typeface="Calibri"/>
              <a:cs typeface="Calibri"/>
              <a:sym typeface="Calibri"/>
            </a:endParaRPr>
          </a:p>
          <a:p>
            <a:pPr marL="342900" indent="-342900" algn="r">
              <a:lnSpc>
                <a:spcPct val="115000"/>
              </a:lnSpc>
              <a:spcBef>
                <a:spcPts val="481"/>
              </a:spcBef>
              <a:spcAft>
                <a:spcPts val="0"/>
              </a:spcAft>
              <a:buClr>
                <a:schemeClr val="dk1"/>
              </a:buClr>
              <a:buSzPts val="2405"/>
              <a:buFont typeface="Arial"/>
              <a:buChar char="•"/>
            </a:pPr>
            <a:endParaRPr lang="en-US" dirty="0"/>
          </a:p>
        </p:txBody>
      </p:sp>
      <p:sp>
        <p:nvSpPr>
          <p:cNvPr id="2" name="Title 1"/>
          <p:cNvSpPr>
            <a:spLocks noGrp="1"/>
          </p:cNvSpPr>
          <p:nvPr>
            <p:ph type="title"/>
          </p:nvPr>
        </p:nvSpPr>
        <p:spPr/>
        <p:txBody>
          <a:bodyPr/>
          <a:lstStyle/>
          <a:p>
            <a:pPr algn="r"/>
            <a:r>
              <a:rPr lang="en-US" dirty="0" smtClean="0"/>
              <a:t>Data Cleaning</a:t>
            </a:r>
            <a:endParaRPr lang="en-US" dirty="0"/>
          </a:p>
        </p:txBody>
      </p:sp>
    </p:spTree>
    <p:extLst>
      <p:ext uri="{BB962C8B-B14F-4D97-AF65-F5344CB8AC3E}">
        <p14:creationId xmlns:p14="http://schemas.microsoft.com/office/powerpoint/2010/main" val="1951375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380" y="2209030"/>
            <a:ext cx="4625174" cy="2571573"/>
          </a:xfrm>
          <a:prstGeom prst="rect">
            <a:avLst/>
          </a:prstGeom>
        </p:spPr>
      </p:pic>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a:xfrm>
            <a:off x="1097279" y="1845734"/>
            <a:ext cx="4790903" cy="3709939"/>
          </a:xfrm>
        </p:spPr>
        <p:txBody>
          <a:bodyPr>
            <a:normAutofit fontScale="92500"/>
          </a:bodyPr>
          <a:lstStyle/>
          <a:p>
            <a:pPr marL="342900" lvl="0" indent="-342900">
              <a:lnSpc>
                <a:spcPct val="115000"/>
              </a:lnSpc>
              <a:spcBef>
                <a:spcPts val="481"/>
              </a:spcBef>
              <a:spcAft>
                <a:spcPts val="0"/>
              </a:spcAft>
              <a:buClr>
                <a:schemeClr val="dk1"/>
              </a:buClr>
              <a:buSzPts val="2405"/>
              <a:buFont typeface="Arial"/>
              <a:buChar char="•"/>
            </a:pPr>
            <a:r>
              <a:rPr lang="en-IE" dirty="0" smtClean="0">
                <a:solidFill>
                  <a:schemeClr val="dk1"/>
                </a:solidFill>
                <a:ea typeface="Calibri"/>
                <a:cs typeface="Calibri"/>
                <a:sym typeface="Calibri"/>
              </a:rPr>
              <a:t>After further data cleaning, we narrowed down our features of interest to 15 variables, including employer name, state, country of citizenship, job title, unit of pay, etc.</a:t>
            </a:r>
            <a:endParaRPr lang="en-US" dirty="0">
              <a:solidFill>
                <a:schemeClr val="dk1"/>
              </a:solidFill>
              <a:ea typeface="Calibri"/>
              <a:cs typeface="Calibri"/>
              <a:sym typeface="Calibri"/>
            </a:endParaRP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All variables were categorical and some had very high cardinality. </a:t>
            </a:r>
          </a:p>
          <a:p>
            <a:pPr marL="342900" indent="-342900">
              <a:lnSpc>
                <a:spcPct val="115000"/>
              </a:lnSpc>
              <a:spcBef>
                <a:spcPts val="481"/>
              </a:spcBef>
              <a:spcAft>
                <a:spcPts val="0"/>
              </a:spcAft>
              <a:buClr>
                <a:schemeClr val="dk1"/>
              </a:buClr>
              <a:buSzPts val="2405"/>
              <a:buFont typeface="Arial"/>
              <a:buChar char="•"/>
            </a:pPr>
            <a:r>
              <a:rPr lang="en-US" dirty="0" smtClean="0">
                <a:solidFill>
                  <a:schemeClr val="dk1"/>
                </a:solidFill>
                <a:ea typeface="Calibri"/>
                <a:cs typeface="Calibri"/>
                <a:sym typeface="Calibri"/>
              </a:rPr>
              <a:t>A new challenge presented itself as we had to find a way to categorize these variables of interest into groups and reduce their cardinality.</a:t>
            </a:r>
            <a:endParaRPr lang="en-US" dirty="0"/>
          </a:p>
        </p:txBody>
      </p:sp>
    </p:spTree>
    <p:extLst>
      <p:ext uri="{BB962C8B-B14F-4D97-AF65-F5344CB8AC3E}">
        <p14:creationId xmlns:p14="http://schemas.microsoft.com/office/powerpoint/2010/main" val="460630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28"/>
          <p:cNvPicPr preferRelativeResize="0"/>
          <p:nvPr/>
        </p:nvPicPr>
        <p:blipFill>
          <a:blip r:embed="rId2">
            <a:alphaModFix/>
          </a:blip>
          <a:stretch>
            <a:fillRect/>
          </a:stretch>
        </p:blipFill>
        <p:spPr>
          <a:xfrm>
            <a:off x="1479534" y="415636"/>
            <a:ext cx="9049919" cy="5527963"/>
          </a:xfrm>
          <a:prstGeom prst="rect">
            <a:avLst/>
          </a:prstGeom>
          <a:noFill/>
          <a:ln>
            <a:noFill/>
          </a:ln>
        </p:spPr>
      </p:pic>
    </p:spTree>
    <p:extLst>
      <p:ext uri="{BB962C8B-B14F-4D97-AF65-F5344CB8AC3E}">
        <p14:creationId xmlns:p14="http://schemas.microsoft.com/office/powerpoint/2010/main" val="1941136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Content Placeholder 2"/>
          <p:cNvSpPr>
            <a:spLocks noGrp="1"/>
          </p:cNvSpPr>
          <p:nvPr>
            <p:ph idx="1"/>
          </p:nvPr>
        </p:nvSpPr>
        <p:spPr>
          <a:xfrm>
            <a:off x="863137" y="1875905"/>
            <a:ext cx="11024063" cy="2192061"/>
          </a:xfrm>
        </p:spPr>
        <p:txBody>
          <a:bodyPr>
            <a:normAutofit fontScale="92500" lnSpcReduction="10000"/>
          </a:bodyPr>
          <a:lstStyle/>
          <a:p>
            <a:pPr marL="342900" lvl="0" indent="-342900">
              <a:lnSpc>
                <a:spcPct val="115000"/>
              </a:lnSpc>
              <a:spcBef>
                <a:spcPts val="481"/>
              </a:spcBef>
              <a:spcAft>
                <a:spcPts val="0"/>
              </a:spcAft>
              <a:buClr>
                <a:schemeClr val="dk1"/>
              </a:buClr>
              <a:buSzPts val="2405"/>
              <a:buFont typeface="Arial"/>
              <a:buChar char="•"/>
            </a:pPr>
            <a:r>
              <a:rPr lang="en-IE" dirty="0" smtClean="0">
                <a:solidFill>
                  <a:schemeClr val="dk1"/>
                </a:solidFill>
                <a:ea typeface="Calibri"/>
                <a:cs typeface="Calibri"/>
                <a:sym typeface="Calibri"/>
              </a:rPr>
              <a:t>We used a variety of methods to make sense of the data and create new variables which would group features like job title and country of citizenship in a </a:t>
            </a:r>
            <a:r>
              <a:rPr lang="en-IE" sz="1900" dirty="0" smtClean="0">
                <a:solidFill>
                  <a:schemeClr val="dk1"/>
                </a:solidFill>
                <a:ea typeface="Calibri"/>
                <a:cs typeface="Calibri"/>
                <a:sym typeface="Calibri"/>
              </a:rPr>
              <a:t>meaningful way.</a:t>
            </a:r>
          </a:p>
          <a:p>
            <a:pPr marL="342900" lvl="0" indent="-342900">
              <a:lnSpc>
                <a:spcPct val="115000"/>
              </a:lnSpc>
              <a:spcBef>
                <a:spcPts val="481"/>
              </a:spcBef>
              <a:spcAft>
                <a:spcPts val="0"/>
              </a:spcAft>
              <a:buClr>
                <a:schemeClr val="dk1"/>
              </a:buClr>
              <a:buSzPts val="2405"/>
              <a:buFont typeface="Arial"/>
              <a:buChar char="•"/>
            </a:pPr>
            <a:r>
              <a:rPr lang="en-US" sz="1900" dirty="0" smtClean="0">
                <a:solidFill>
                  <a:schemeClr val="dk1"/>
                </a:solidFill>
                <a:ea typeface="Calibri"/>
                <a:cs typeface="Calibri"/>
                <a:sym typeface="Calibri"/>
              </a:rPr>
              <a:t>For example, </a:t>
            </a:r>
            <a:r>
              <a:rPr lang="en-US" sz="1900" dirty="0" smtClean="0">
                <a:solidFill>
                  <a:schemeClr val="tx1"/>
                </a:solidFill>
                <a:ea typeface="Calibri"/>
                <a:cs typeface="Calibri"/>
                <a:sym typeface="Calibri"/>
              </a:rPr>
              <a:t>grouped US states by political party using regular expressions and data scraping with Beautiful Soup.</a:t>
            </a:r>
          </a:p>
          <a:p>
            <a:pPr marL="342900" indent="-342900">
              <a:lnSpc>
                <a:spcPct val="115000"/>
              </a:lnSpc>
              <a:spcBef>
                <a:spcPts val="481"/>
              </a:spcBef>
              <a:spcAft>
                <a:spcPts val="0"/>
              </a:spcAft>
              <a:buClr>
                <a:schemeClr val="dk1"/>
              </a:buClr>
              <a:buSzPts val="2405"/>
              <a:buFont typeface="Arial"/>
              <a:buChar char="•"/>
            </a:pPr>
            <a:r>
              <a:rPr lang="en-US" sz="1900" dirty="0">
                <a:solidFill>
                  <a:schemeClr val="tx1"/>
                </a:solidFill>
              </a:rPr>
              <a:t>This made features much easier to get valuable </a:t>
            </a:r>
            <a:r>
              <a:rPr lang="en-US" sz="1900" dirty="0" smtClean="0">
                <a:solidFill>
                  <a:schemeClr val="tx1"/>
                </a:solidFill>
              </a:rPr>
              <a:t>information from.</a:t>
            </a:r>
          </a:p>
          <a:p>
            <a:pPr marL="342900" indent="-342900">
              <a:lnSpc>
                <a:spcPct val="115000"/>
              </a:lnSpc>
              <a:spcBef>
                <a:spcPts val="481"/>
              </a:spcBef>
              <a:spcAft>
                <a:spcPts val="0"/>
              </a:spcAft>
              <a:buClr>
                <a:schemeClr val="dk1"/>
              </a:buClr>
              <a:buSzPts val="2405"/>
              <a:buFont typeface="Arial"/>
              <a:buChar char="•"/>
            </a:pPr>
            <a:r>
              <a:rPr lang="en-US" sz="1900" dirty="0" smtClean="0">
                <a:solidFill>
                  <a:schemeClr val="tx1"/>
                </a:solidFill>
              </a:rPr>
              <a:t>Final features: decision </a:t>
            </a:r>
            <a:r>
              <a:rPr lang="en-US" sz="1900" dirty="0">
                <a:solidFill>
                  <a:schemeClr val="tx1"/>
                </a:solidFill>
              </a:rPr>
              <a:t>month and year, state categorized by </a:t>
            </a:r>
            <a:r>
              <a:rPr lang="en-US" sz="1900" dirty="0" smtClean="0">
                <a:solidFill>
                  <a:schemeClr val="tx1"/>
                </a:solidFill>
              </a:rPr>
              <a:t>census region</a:t>
            </a:r>
            <a:r>
              <a:rPr lang="en-US" sz="1900" dirty="0">
                <a:solidFill>
                  <a:schemeClr val="tx1"/>
                </a:solidFill>
              </a:rPr>
              <a:t>, job title categorized by industry, unit of pay, source </a:t>
            </a:r>
            <a:r>
              <a:rPr lang="en-US" sz="1900" dirty="0" smtClean="0">
                <a:solidFill>
                  <a:schemeClr val="tx1"/>
                </a:solidFill>
              </a:rPr>
              <a:t>name and </a:t>
            </a:r>
            <a:r>
              <a:rPr lang="en-US" sz="1900" dirty="0" smtClean="0">
                <a:solidFill>
                  <a:schemeClr val="tx1"/>
                </a:solidFill>
                <a:ea typeface="Arial"/>
                <a:cs typeface="Arial"/>
                <a:sym typeface="Arial"/>
              </a:rPr>
              <a:t>prevailing wage level.</a:t>
            </a:r>
          </a:p>
          <a:p>
            <a:endParaRPr lang="en-US" dirty="0" smtClean="0">
              <a:solidFill>
                <a:schemeClr val="tx1"/>
              </a:solidFill>
            </a:endParaRPr>
          </a:p>
          <a:p>
            <a:pPr marL="342900" indent="-342900">
              <a:lnSpc>
                <a:spcPct val="115000"/>
              </a:lnSpc>
              <a:spcBef>
                <a:spcPts val="481"/>
              </a:spcBef>
              <a:spcAft>
                <a:spcPts val="0"/>
              </a:spcAft>
              <a:buClr>
                <a:schemeClr val="dk1"/>
              </a:buClr>
              <a:buSzPts val="2405"/>
              <a:buFont typeface="Arial"/>
              <a:buChar char="•"/>
            </a:pPr>
            <a:endParaRPr lang="en-US" dirty="0">
              <a:solidFill>
                <a:schemeClr val="tx1"/>
              </a:solidFill>
            </a:endParaRPr>
          </a:p>
          <a:p>
            <a:pPr marL="342900" lvl="0" indent="-342900">
              <a:lnSpc>
                <a:spcPct val="115000"/>
              </a:lnSpc>
              <a:spcBef>
                <a:spcPts val="481"/>
              </a:spcBef>
              <a:spcAft>
                <a:spcPts val="0"/>
              </a:spcAft>
              <a:buClr>
                <a:schemeClr val="dk1"/>
              </a:buClr>
              <a:buSzPts val="2405"/>
              <a:buFont typeface="Arial"/>
              <a:buChar char="•"/>
            </a:pPr>
            <a:endParaRPr lang="en-US" dirty="0">
              <a:solidFill>
                <a:schemeClr val="dk1"/>
              </a:solidFill>
              <a:ea typeface="Calibri"/>
              <a:cs typeface="Calibri"/>
              <a:sym typeface="Calibri"/>
            </a:endParaRPr>
          </a:p>
          <a:p>
            <a:pPr marL="342900" indent="-342900">
              <a:lnSpc>
                <a:spcPct val="115000"/>
              </a:lnSpc>
              <a:spcBef>
                <a:spcPts val="481"/>
              </a:spcBef>
              <a:spcAft>
                <a:spcPts val="0"/>
              </a:spcAft>
              <a:buClr>
                <a:schemeClr val="dk1"/>
              </a:buClr>
              <a:buSzPts val="2405"/>
              <a:buFont typeface="Arial"/>
              <a:buChar char="•"/>
            </a:pP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412" y="4313421"/>
            <a:ext cx="6336261" cy="1759566"/>
          </a:xfrm>
          <a:prstGeom prst="rect">
            <a:avLst/>
          </a:prstGeom>
        </p:spPr>
      </p:pic>
    </p:spTree>
    <p:extLst>
      <p:ext uri="{BB962C8B-B14F-4D97-AF65-F5344CB8AC3E}">
        <p14:creationId xmlns:p14="http://schemas.microsoft.com/office/powerpoint/2010/main" val="2122098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41"/>
          <p:cNvPicPr preferRelativeResize="0"/>
          <p:nvPr/>
        </p:nvPicPr>
        <p:blipFill>
          <a:blip r:embed="rId2">
            <a:alphaModFix/>
          </a:blip>
          <a:stretch>
            <a:fillRect/>
          </a:stretch>
        </p:blipFill>
        <p:spPr>
          <a:xfrm>
            <a:off x="1648691" y="280255"/>
            <a:ext cx="8633400" cy="5082950"/>
          </a:xfrm>
          <a:prstGeom prst="rect">
            <a:avLst/>
          </a:prstGeom>
          <a:noFill/>
          <a:ln>
            <a:noFill/>
          </a:ln>
        </p:spPr>
      </p:pic>
      <p:pic>
        <p:nvPicPr>
          <p:cNvPr id="3" name="Shape 142"/>
          <p:cNvPicPr preferRelativeResize="0"/>
          <p:nvPr/>
        </p:nvPicPr>
        <p:blipFill>
          <a:blip r:embed="rId3">
            <a:alphaModFix/>
          </a:blip>
          <a:stretch>
            <a:fillRect/>
          </a:stretch>
        </p:blipFill>
        <p:spPr>
          <a:xfrm>
            <a:off x="1794891" y="1130456"/>
            <a:ext cx="8340999" cy="5170350"/>
          </a:xfrm>
          <a:prstGeom prst="rect">
            <a:avLst/>
          </a:prstGeom>
          <a:noFill/>
          <a:ln>
            <a:noFill/>
          </a:ln>
        </p:spPr>
      </p:pic>
    </p:spTree>
    <p:extLst>
      <p:ext uri="{BB962C8B-B14F-4D97-AF65-F5344CB8AC3E}">
        <p14:creationId xmlns:p14="http://schemas.microsoft.com/office/powerpoint/2010/main" val="937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50"/>
          <p:cNvPicPr preferRelativeResize="0"/>
          <p:nvPr/>
        </p:nvPicPr>
        <p:blipFill>
          <a:blip r:embed="rId2">
            <a:alphaModFix/>
          </a:blip>
          <a:stretch>
            <a:fillRect/>
          </a:stretch>
        </p:blipFill>
        <p:spPr>
          <a:xfrm>
            <a:off x="3019004" y="677588"/>
            <a:ext cx="8315325" cy="5160850"/>
          </a:xfrm>
          <a:prstGeom prst="rect">
            <a:avLst/>
          </a:prstGeom>
          <a:noFill/>
          <a:ln>
            <a:noFill/>
          </a:ln>
        </p:spPr>
      </p:pic>
      <p:sp>
        <p:nvSpPr>
          <p:cNvPr id="3" name="Title 1"/>
          <p:cNvSpPr txBox="1">
            <a:spLocks/>
          </p:cNvSpPr>
          <p:nvPr/>
        </p:nvSpPr>
        <p:spPr>
          <a:xfrm>
            <a:off x="583375" y="2198152"/>
            <a:ext cx="2435629" cy="211972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smtClean="0"/>
              <a:t>Feature: Census Region</a:t>
            </a:r>
            <a:endParaRPr lang="en-US" sz="3600" dirty="0"/>
          </a:p>
        </p:txBody>
      </p:sp>
    </p:spTree>
    <p:extLst>
      <p:ext uri="{BB962C8B-B14F-4D97-AF65-F5344CB8AC3E}">
        <p14:creationId xmlns:p14="http://schemas.microsoft.com/office/powerpoint/2010/main" val="655784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TotalTime>
  <Words>1571</Words>
  <Application>Microsoft Macintosh PowerPoint</Application>
  <PresentationFormat>Widescreen</PresentationFormat>
  <Paragraphs>73</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Retrospect</vt:lpstr>
      <vt:lpstr>Predicting US Working Visa Applications</vt:lpstr>
      <vt:lpstr>The Problem</vt:lpstr>
      <vt:lpstr>The Data</vt:lpstr>
      <vt:lpstr>Data Cleaning</vt:lpstr>
      <vt:lpstr>Feature Selection</vt:lpstr>
      <vt:lpstr>PowerPoint Presentation</vt:lpstr>
      <vt:lpstr>Feature Selection</vt:lpstr>
      <vt:lpstr>PowerPoint Presentation</vt:lpstr>
      <vt:lpstr>PowerPoint Presentation</vt:lpstr>
      <vt:lpstr>PowerPoint Presentation</vt:lpstr>
      <vt:lpstr>PowerPoint Presentation</vt:lpstr>
      <vt:lpstr>The Models</vt:lpstr>
      <vt:lpstr>The Results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US Working Visa Applications</dc:title>
  <dc:creator>Microsoft Office User</dc:creator>
  <cp:lastModifiedBy>Microsoft Office User</cp:lastModifiedBy>
  <cp:revision>15</cp:revision>
  <dcterms:created xsi:type="dcterms:W3CDTF">2018-04-25T17:25:04Z</dcterms:created>
  <dcterms:modified xsi:type="dcterms:W3CDTF">2018-04-25T18:42:09Z</dcterms:modified>
</cp:coreProperties>
</file>