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57" r:id="rId5"/>
    <p:sldId id="262" r:id="rId6"/>
    <p:sldId id="258" r:id="rId7"/>
    <p:sldId id="259" r:id="rId8"/>
    <p:sldId id="261" r:id="rId9"/>
    <p:sldId id="260" r:id="rId10"/>
    <p:sldId id="263" r:id="rId11"/>
    <p:sldId id="264" r:id="rId12"/>
    <p:sldId id="265" r:id="rId13"/>
    <p:sldId id="266" r:id="rId14"/>
    <p:sldId id="267"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7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73.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tags" Target="../tags/tag154.xml"/><Relationship Id="rId7" Type="http://schemas.openxmlformats.org/officeDocument/2006/relationships/image" Target="../media/image34.png"/><Relationship Id="rId6" Type="http://schemas.openxmlformats.org/officeDocument/2006/relationships/tags" Target="../tags/tag153.xml"/><Relationship Id="rId5" Type="http://schemas.openxmlformats.org/officeDocument/2006/relationships/image" Target="../media/image33.png"/><Relationship Id="rId4" Type="http://schemas.openxmlformats.org/officeDocument/2006/relationships/tags" Target="../tags/tag152.xml"/><Relationship Id="rId3" Type="http://schemas.openxmlformats.org/officeDocument/2006/relationships/image" Target="../media/image32.png"/><Relationship Id="rId2" Type="http://schemas.openxmlformats.org/officeDocument/2006/relationships/tags" Target="../tags/tag151.xml"/><Relationship Id="rId12" Type="http://schemas.openxmlformats.org/officeDocument/2006/relationships/slideLayout" Target="../slideLayouts/slideLayout1.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tags" Target="../tags/tag150.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image" Target="../media/image36.png"/><Relationship Id="rId1" Type="http://schemas.openxmlformats.org/officeDocument/2006/relationships/tags" Target="../tags/tag157.xml"/></Relationships>
</file>

<file path=ppt/slides/_rels/slide12.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image" Target="../media/image38.png"/><Relationship Id="rId6" Type="http://schemas.openxmlformats.org/officeDocument/2006/relationships/tags" Target="../tags/tag163.xml"/><Relationship Id="rId5" Type="http://schemas.openxmlformats.org/officeDocument/2006/relationships/image" Target="../media/image10.png"/><Relationship Id="rId4" Type="http://schemas.openxmlformats.org/officeDocument/2006/relationships/tags" Target="../tags/tag162.xml"/><Relationship Id="rId3" Type="http://schemas.openxmlformats.org/officeDocument/2006/relationships/image" Target="../media/image37.png"/><Relationship Id="rId2" Type="http://schemas.openxmlformats.org/officeDocument/2006/relationships/tags" Target="../tags/tag161.xml"/><Relationship Id="rId13" Type="http://schemas.openxmlformats.org/officeDocument/2006/relationships/slideLayout" Target="../slideLayouts/slideLayout1.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image" Target="../media/image39.png"/><Relationship Id="rId1" Type="http://schemas.openxmlformats.org/officeDocument/2006/relationships/tags" Target="../tags/tag160.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image" Target="../media/image40.png"/><Relationship Id="rId2" Type="http://schemas.openxmlformats.org/officeDocument/2006/relationships/tags" Target="../tags/tag169.xml"/><Relationship Id="rId1" Type="http://schemas.openxmlformats.org/officeDocument/2006/relationships/tags" Target="../tags/tag16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image" Target="../media/image1.png"/><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2.xml"/><Relationship Id="rId3" Type="http://schemas.openxmlformats.org/officeDocument/2006/relationships/image" Target="../media/image2.png"/><Relationship Id="rId2" Type="http://schemas.openxmlformats.org/officeDocument/2006/relationships/tags" Target="../tags/tag71.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image" Target="../media/image3.png"/><Relationship Id="rId2" Type="http://schemas.openxmlformats.org/officeDocument/2006/relationships/tags" Target="../tags/tag74.xml"/><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5.png"/><Relationship Id="rId5" Type="http://schemas.openxmlformats.org/officeDocument/2006/relationships/tags" Target="../tags/tag80.xml"/><Relationship Id="rId4" Type="http://schemas.openxmlformats.org/officeDocument/2006/relationships/tags" Target="../tags/tag79.xml"/><Relationship Id="rId32" Type="http://schemas.openxmlformats.org/officeDocument/2006/relationships/slideLayout" Target="../slideLayouts/slideLayout1.xml"/><Relationship Id="rId31" Type="http://schemas.openxmlformats.org/officeDocument/2006/relationships/tags" Target="../tags/tag99.xml"/><Relationship Id="rId30" Type="http://schemas.openxmlformats.org/officeDocument/2006/relationships/tags" Target="../tags/tag98.xml"/><Relationship Id="rId3" Type="http://schemas.openxmlformats.org/officeDocument/2006/relationships/tags" Target="../tags/tag78.xml"/><Relationship Id="rId29" Type="http://schemas.openxmlformats.org/officeDocument/2006/relationships/tags" Target="../tags/tag97.xml"/><Relationship Id="rId28" Type="http://schemas.openxmlformats.org/officeDocument/2006/relationships/tags" Target="../tags/tag96.xml"/><Relationship Id="rId27" Type="http://schemas.openxmlformats.org/officeDocument/2006/relationships/tags" Target="../tags/tag95.xml"/><Relationship Id="rId26" Type="http://schemas.openxmlformats.org/officeDocument/2006/relationships/tags" Target="../tags/tag94.xml"/><Relationship Id="rId25" Type="http://schemas.openxmlformats.org/officeDocument/2006/relationships/tags" Target="../tags/tag93.xml"/><Relationship Id="rId24" Type="http://schemas.openxmlformats.org/officeDocument/2006/relationships/tags" Target="../tags/tag92.xml"/><Relationship Id="rId23" Type="http://schemas.openxmlformats.org/officeDocument/2006/relationships/tags" Target="../tags/tag91.xml"/><Relationship Id="rId22" Type="http://schemas.openxmlformats.org/officeDocument/2006/relationships/tags" Target="../tags/tag90.xml"/><Relationship Id="rId21" Type="http://schemas.openxmlformats.org/officeDocument/2006/relationships/image" Target="../media/image11.png"/><Relationship Id="rId20" Type="http://schemas.openxmlformats.org/officeDocument/2006/relationships/tags" Target="../tags/tag89.xml"/><Relationship Id="rId2" Type="http://schemas.openxmlformats.org/officeDocument/2006/relationships/image" Target="../media/image4.png"/><Relationship Id="rId19" Type="http://schemas.openxmlformats.org/officeDocument/2006/relationships/image" Target="../media/image10.png"/><Relationship Id="rId18" Type="http://schemas.openxmlformats.org/officeDocument/2006/relationships/tags" Target="../tags/tag88.xml"/><Relationship Id="rId17" Type="http://schemas.openxmlformats.org/officeDocument/2006/relationships/tags" Target="../tags/tag87.xml"/><Relationship Id="rId16" Type="http://schemas.openxmlformats.org/officeDocument/2006/relationships/image" Target="../media/image9.png"/><Relationship Id="rId15" Type="http://schemas.openxmlformats.org/officeDocument/2006/relationships/tags" Target="../tags/tag86.xml"/><Relationship Id="rId14" Type="http://schemas.openxmlformats.org/officeDocument/2006/relationships/image" Target="../media/image8.png"/><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image" Target="../media/image7.png"/><Relationship Id="rId10" Type="http://schemas.openxmlformats.org/officeDocument/2006/relationships/tags" Target="../tags/tag83.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image" Target="../media/image12.png"/><Relationship Id="rId1" Type="http://schemas.openxmlformats.org/officeDocument/2006/relationships/tags" Target="../tags/tag100.xml"/></Relationships>
</file>

<file path=ppt/slides/_rels/slide8.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image" Target="../media/image15.png"/><Relationship Id="rId7" Type="http://schemas.openxmlformats.org/officeDocument/2006/relationships/tags" Target="../tags/tag109.xml"/><Relationship Id="rId6" Type="http://schemas.openxmlformats.org/officeDocument/2006/relationships/image" Target="../media/image14.png"/><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image" Target="../media/image13.png"/><Relationship Id="rId28" Type="http://schemas.openxmlformats.org/officeDocument/2006/relationships/slideLayout" Target="../slideLayouts/slideLayout1.xml"/><Relationship Id="rId27" Type="http://schemas.openxmlformats.org/officeDocument/2006/relationships/tags" Target="../tags/tag121.xml"/><Relationship Id="rId26" Type="http://schemas.openxmlformats.org/officeDocument/2006/relationships/image" Target="../media/image22.png"/><Relationship Id="rId25" Type="http://schemas.openxmlformats.org/officeDocument/2006/relationships/tags" Target="../tags/tag120.xml"/><Relationship Id="rId24" Type="http://schemas.openxmlformats.org/officeDocument/2006/relationships/image" Target="../media/image21.png"/><Relationship Id="rId23" Type="http://schemas.openxmlformats.org/officeDocument/2006/relationships/tags" Target="../tags/tag119.xml"/><Relationship Id="rId22" Type="http://schemas.openxmlformats.org/officeDocument/2006/relationships/image" Target="../media/image20.png"/><Relationship Id="rId21" Type="http://schemas.openxmlformats.org/officeDocument/2006/relationships/tags" Target="../tags/tag118.xml"/><Relationship Id="rId20" Type="http://schemas.openxmlformats.org/officeDocument/2006/relationships/image" Target="../media/image19.png"/><Relationship Id="rId2" Type="http://schemas.openxmlformats.org/officeDocument/2006/relationships/tags" Target="../tags/tag106.xml"/><Relationship Id="rId19" Type="http://schemas.openxmlformats.org/officeDocument/2006/relationships/tags" Target="../tags/tag117.xml"/><Relationship Id="rId18" Type="http://schemas.openxmlformats.org/officeDocument/2006/relationships/tags" Target="../tags/tag116.xml"/><Relationship Id="rId17" Type="http://schemas.openxmlformats.org/officeDocument/2006/relationships/image" Target="../media/image18.png"/><Relationship Id="rId16" Type="http://schemas.openxmlformats.org/officeDocument/2006/relationships/tags" Target="../tags/tag115.xml"/><Relationship Id="rId15" Type="http://schemas.openxmlformats.org/officeDocument/2006/relationships/tags" Target="../tags/tag114.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image" Target="../media/image17.png"/><Relationship Id="rId11" Type="http://schemas.openxmlformats.org/officeDocument/2006/relationships/tags" Target="../tags/tag111.xml"/><Relationship Id="rId10" Type="http://schemas.openxmlformats.org/officeDocument/2006/relationships/image" Target="../media/image16.png"/><Relationship Id="rId1" Type="http://schemas.openxmlformats.org/officeDocument/2006/relationships/tags" Target="../tags/tag105.xml"/></Relationships>
</file>

<file path=ppt/slides/_rels/slide9.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image" Target="../media/image25.png"/><Relationship Id="rId6" Type="http://schemas.openxmlformats.org/officeDocument/2006/relationships/tags" Target="../tags/tag125.xml"/><Relationship Id="rId5" Type="http://schemas.openxmlformats.org/officeDocument/2006/relationships/image" Target="../media/image24.png"/><Relationship Id="rId4" Type="http://schemas.openxmlformats.org/officeDocument/2006/relationships/tags" Target="../tags/tag124.xml"/><Relationship Id="rId38" Type="http://schemas.openxmlformats.org/officeDocument/2006/relationships/slideLayout" Target="../slideLayouts/slideLayout1.xml"/><Relationship Id="rId37" Type="http://schemas.openxmlformats.org/officeDocument/2006/relationships/tags" Target="../tags/tag149.xml"/><Relationship Id="rId36" Type="http://schemas.openxmlformats.org/officeDocument/2006/relationships/tags" Target="../tags/tag148.xml"/><Relationship Id="rId35" Type="http://schemas.openxmlformats.org/officeDocument/2006/relationships/image" Target="../media/image31.png"/><Relationship Id="rId34" Type="http://schemas.openxmlformats.org/officeDocument/2006/relationships/tags" Target="../tags/tag147.xml"/><Relationship Id="rId33" Type="http://schemas.openxmlformats.org/officeDocument/2006/relationships/tags" Target="../tags/tag146.xml"/><Relationship Id="rId32" Type="http://schemas.openxmlformats.org/officeDocument/2006/relationships/tags" Target="../tags/tag145.xml"/><Relationship Id="rId31" Type="http://schemas.openxmlformats.org/officeDocument/2006/relationships/tags" Target="../tags/tag144.xml"/><Relationship Id="rId30" Type="http://schemas.openxmlformats.org/officeDocument/2006/relationships/image" Target="../media/image30.png"/><Relationship Id="rId3" Type="http://schemas.openxmlformats.org/officeDocument/2006/relationships/image" Target="../media/image23.png"/><Relationship Id="rId29" Type="http://schemas.openxmlformats.org/officeDocument/2006/relationships/tags" Target="../tags/tag143.xml"/><Relationship Id="rId28" Type="http://schemas.openxmlformats.org/officeDocument/2006/relationships/tags" Target="../tags/tag142.xml"/><Relationship Id="rId27" Type="http://schemas.openxmlformats.org/officeDocument/2006/relationships/image" Target="../media/image29.png"/><Relationship Id="rId26" Type="http://schemas.openxmlformats.org/officeDocument/2006/relationships/tags" Target="../tags/tag141.xml"/><Relationship Id="rId25" Type="http://schemas.openxmlformats.org/officeDocument/2006/relationships/tags" Target="../tags/tag140.xml"/><Relationship Id="rId24" Type="http://schemas.openxmlformats.org/officeDocument/2006/relationships/tags" Target="../tags/tag139.xml"/><Relationship Id="rId23" Type="http://schemas.openxmlformats.org/officeDocument/2006/relationships/tags" Target="../tags/tag138.xml"/><Relationship Id="rId22" Type="http://schemas.openxmlformats.org/officeDocument/2006/relationships/tags" Target="../tags/tag137.xml"/><Relationship Id="rId21" Type="http://schemas.openxmlformats.org/officeDocument/2006/relationships/tags" Target="../tags/tag136.xml"/><Relationship Id="rId20" Type="http://schemas.openxmlformats.org/officeDocument/2006/relationships/tags" Target="../tags/tag135.xml"/><Relationship Id="rId2" Type="http://schemas.openxmlformats.org/officeDocument/2006/relationships/tags" Target="../tags/tag123.xml"/><Relationship Id="rId19" Type="http://schemas.openxmlformats.org/officeDocument/2006/relationships/tags" Target="../tags/tag134.xml"/><Relationship Id="rId18" Type="http://schemas.openxmlformats.org/officeDocument/2006/relationships/image" Target="../media/image28.png"/><Relationship Id="rId17" Type="http://schemas.openxmlformats.org/officeDocument/2006/relationships/tags" Target="../tags/tag133.xml"/><Relationship Id="rId16" Type="http://schemas.openxmlformats.org/officeDocument/2006/relationships/image" Target="../media/image27.png"/><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image" Target="../media/image26.png"/><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tags" Target="../tags/tag1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260" y="2238375"/>
            <a:ext cx="9799200" cy="2570400"/>
          </a:xfrm>
        </p:spPr>
        <p:txBody>
          <a:bodyPr>
            <a:normAutofit fontScale="90000"/>
          </a:bodyPr>
          <a:p>
            <a:r>
              <a:rPr lang="zh-CN" altLang="zh-CN"/>
              <a:t>ReMoDiffuse: Retrieval-Augmented Motion Diffusion Model</a:t>
            </a:r>
            <a:endParaRPr lang="zh-CN"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383540" y="198120"/>
            <a:ext cx="4073525" cy="624840"/>
          </a:xfrm>
        </p:spPr>
        <p:txBody>
          <a:bodyPr>
            <a:noAutofit/>
          </a:bodyPr>
          <a:p>
            <a:pPr algn="l"/>
            <a:r>
              <a:rPr lang="en-US" sz="2800"/>
              <a:t>Condition Mixture</a:t>
            </a:r>
            <a:endParaRPr lang="en-US" sz="2800"/>
          </a:p>
        </p:txBody>
      </p:sp>
      <p:pic>
        <p:nvPicPr>
          <p:cNvPr id="2" name="图片 1"/>
          <p:cNvPicPr>
            <a:picLocks noChangeAspect="1"/>
          </p:cNvPicPr>
          <p:nvPr>
            <p:custDataLst>
              <p:tags r:id="rId2"/>
            </p:custDataLst>
          </p:nvPr>
        </p:nvPicPr>
        <p:blipFill>
          <a:blip r:embed="rId3"/>
          <a:stretch>
            <a:fillRect/>
          </a:stretch>
        </p:blipFill>
        <p:spPr>
          <a:xfrm>
            <a:off x="3434080" y="974725"/>
            <a:ext cx="6590665" cy="115252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383540" y="1082040"/>
            <a:ext cx="3130550" cy="4165600"/>
          </a:xfrm>
          <a:prstGeom prst="rect">
            <a:avLst/>
          </a:prstGeom>
        </p:spPr>
      </p:pic>
      <p:sp>
        <p:nvSpPr>
          <p:cNvPr id="5" name="文本框 4"/>
          <p:cNvSpPr txBox="1"/>
          <p:nvPr/>
        </p:nvSpPr>
        <p:spPr>
          <a:xfrm>
            <a:off x="0" y="5877560"/>
            <a:ext cx="6096000" cy="645160"/>
          </a:xfrm>
          <a:prstGeom prst="rect">
            <a:avLst/>
          </a:prstGeom>
          <a:noFill/>
        </p:spPr>
        <p:txBody>
          <a:bodyPr wrap="square" rtlCol="0" anchor="t">
            <a:spAutoFit/>
          </a:bodyPr>
          <a:p>
            <a:r>
              <a:rPr lang="zh-CN" altLang="en-US"/>
              <a:t>参数调整：推理阶段只使用了50个去噪步骤来生成运动序列。</a:t>
            </a:r>
            <a:r>
              <a:rPr lang="zh-CN" altLang="en-US"/>
              <a:t>并分为前40个步骤和后10个步骤</a:t>
            </a:r>
            <a:endParaRPr lang="zh-CN" altLang="en-US"/>
          </a:p>
        </p:txBody>
      </p:sp>
      <p:sp>
        <p:nvSpPr>
          <p:cNvPr id="7" name="文本框 6"/>
          <p:cNvSpPr txBox="1"/>
          <p:nvPr/>
        </p:nvSpPr>
        <p:spPr>
          <a:xfrm>
            <a:off x="3928745" y="3570605"/>
            <a:ext cx="6096000" cy="2030095"/>
          </a:xfrm>
          <a:prstGeom prst="rect">
            <a:avLst/>
          </a:prstGeom>
          <a:noFill/>
        </p:spPr>
        <p:txBody>
          <a:bodyPr wrap="square" rtlCol="0" anchor="t">
            <a:spAutoFit/>
          </a:bodyPr>
          <a:p>
            <a:r>
              <a:rPr lang="zh-CN" altLang="en-US"/>
              <a:t>使用端到端的训练方案来优化w1、w2和w3。w4由1−w1−w2−w3获取。</a:t>
            </a:r>
            <a:endParaRPr lang="zh-CN" altLang="en-US"/>
          </a:p>
          <a:p>
            <a:r>
              <a:rPr lang="zh-CN" altLang="en-US"/>
              <a:t>使用Adam优化器在1K步的训练分割上训练模型，以找到最佳的参数组合。在训练期间使用搜索到的参数来执行前40个去噪步骤。之后，用可学习的w1、w2和w3对运动序列进行自回归去噪。使用Adam优化器，并为HumanML3D和KIT-ML数据集训练1K步骤，以找到最佳参数组合。 </a:t>
            </a:r>
            <a:endParaRPr lang="zh-CN" altLang="en-US"/>
          </a:p>
        </p:txBody>
      </p:sp>
      <p:pic>
        <p:nvPicPr>
          <p:cNvPr id="9" name="图片 8"/>
          <p:cNvPicPr>
            <a:picLocks noChangeAspect="1"/>
          </p:cNvPicPr>
          <p:nvPr>
            <p:custDataLst>
              <p:tags r:id="rId6"/>
            </p:custDataLst>
          </p:nvPr>
        </p:nvPicPr>
        <p:blipFill>
          <a:blip r:embed="rId7"/>
          <a:stretch>
            <a:fillRect/>
          </a:stretch>
        </p:blipFill>
        <p:spPr>
          <a:xfrm>
            <a:off x="3996690" y="2503170"/>
            <a:ext cx="1619250" cy="361950"/>
          </a:xfrm>
          <a:prstGeom prst="rect">
            <a:avLst/>
          </a:prstGeom>
        </p:spPr>
      </p:pic>
      <p:sp>
        <p:nvSpPr>
          <p:cNvPr id="10" name="文本框 9"/>
          <p:cNvSpPr txBox="1"/>
          <p:nvPr/>
        </p:nvSpPr>
        <p:spPr>
          <a:xfrm>
            <a:off x="5725795" y="2410460"/>
            <a:ext cx="3773805" cy="733425"/>
          </a:xfrm>
          <a:prstGeom prst="rect">
            <a:avLst/>
          </a:prstGeom>
          <a:noFill/>
        </p:spPr>
        <p:txBody>
          <a:bodyPr wrap="square" rtlCol="0" anchor="t">
            <a:noAutofit/>
          </a:bodyPr>
          <a:p>
            <a:r>
              <a:rPr lang="zh-CN" altLang="en-US">
                <a:sym typeface="+mn-ea"/>
              </a:rPr>
              <a:t>从[-5，5]中搜索w1和w2</a:t>
            </a:r>
            <a:r>
              <a:rPr lang="en-US" altLang="zh-CN">
                <a:sym typeface="+mn-ea"/>
              </a:rPr>
              <a:t>,</a:t>
            </a:r>
            <a:r>
              <a:rPr lang="zh-CN" altLang="en-US">
                <a:sym typeface="+mn-ea"/>
              </a:rPr>
              <a:t>以找到最佳参数，设置</a:t>
            </a:r>
            <a:r>
              <a:rPr lang="en-US" altLang="zh-CN">
                <a:sym typeface="+mn-ea"/>
              </a:rPr>
              <a:t>w4=0,</a:t>
            </a:r>
            <a:r>
              <a:rPr lang="zh-CN" altLang="en-US">
                <a:sym typeface="+mn-ea"/>
              </a:rPr>
              <a:t>以</a:t>
            </a:r>
            <a:r>
              <a:rPr lang="en-US" altLang="zh-CN">
                <a:sym typeface="+mn-ea"/>
              </a:rPr>
              <a:t>FID</a:t>
            </a:r>
            <a:r>
              <a:rPr lang="zh-CN" altLang="en-US">
                <a:sym typeface="+mn-ea"/>
              </a:rPr>
              <a:t>作为评估</a:t>
            </a:r>
            <a:r>
              <a:rPr lang="zh-CN" altLang="en-US">
                <a:sym typeface="+mn-ea"/>
              </a:rPr>
              <a:t>标准</a:t>
            </a:r>
            <a:endParaRPr lang="zh-CN" altLang="en-US">
              <a:sym typeface="+mn-ea"/>
            </a:endParaRPr>
          </a:p>
        </p:txBody>
      </p:sp>
      <p:pic>
        <p:nvPicPr>
          <p:cNvPr id="11" name="图片 10"/>
          <p:cNvPicPr>
            <a:picLocks noChangeAspect="1"/>
          </p:cNvPicPr>
          <p:nvPr>
            <p:custDataLst>
              <p:tags r:id="rId8"/>
            </p:custDataLst>
          </p:nvPr>
        </p:nvPicPr>
        <p:blipFill>
          <a:blip r:embed="rId9"/>
          <a:stretch>
            <a:fillRect/>
          </a:stretch>
        </p:blipFill>
        <p:spPr>
          <a:xfrm>
            <a:off x="8514080" y="1463040"/>
            <a:ext cx="3556000" cy="520700"/>
          </a:xfrm>
          <a:prstGeom prst="rect">
            <a:avLst/>
          </a:prstGeom>
        </p:spPr>
      </p:pic>
      <p:sp>
        <p:nvSpPr>
          <p:cNvPr id="13" name="文本框 12"/>
          <p:cNvSpPr txBox="1"/>
          <p:nvPr/>
        </p:nvSpPr>
        <p:spPr>
          <a:xfrm>
            <a:off x="3559175" y="2085340"/>
            <a:ext cx="6096000" cy="368300"/>
          </a:xfrm>
          <a:prstGeom prst="rect">
            <a:avLst/>
          </a:prstGeom>
          <a:noFill/>
        </p:spPr>
        <p:txBody>
          <a:bodyPr wrap="square" rtlCol="0" anchor="t">
            <a:spAutoFit/>
          </a:bodyPr>
          <a:p>
            <a:r>
              <a:rPr lang="zh-CN" altLang="en-US">
                <a:sym typeface="+mn-ea"/>
              </a:rPr>
              <a:t>第一</a:t>
            </a:r>
            <a:r>
              <a:rPr lang="zh-CN" altLang="en-US">
                <a:sym typeface="+mn-ea"/>
              </a:rPr>
              <a:t>阶段：</a:t>
            </a:r>
            <a:endParaRPr lang="zh-CN" altLang="en-US">
              <a:sym typeface="+mn-ea"/>
            </a:endParaRPr>
          </a:p>
        </p:txBody>
      </p:sp>
      <p:sp>
        <p:nvSpPr>
          <p:cNvPr id="14" name="文本框 13"/>
          <p:cNvSpPr txBox="1"/>
          <p:nvPr>
            <p:custDataLst>
              <p:tags r:id="rId10"/>
            </p:custDataLst>
          </p:nvPr>
        </p:nvSpPr>
        <p:spPr>
          <a:xfrm>
            <a:off x="3559175" y="3150235"/>
            <a:ext cx="6096000" cy="368300"/>
          </a:xfrm>
          <a:prstGeom prst="rect">
            <a:avLst/>
          </a:prstGeom>
          <a:noFill/>
        </p:spPr>
        <p:txBody>
          <a:bodyPr wrap="square" rtlCol="0" anchor="t">
            <a:spAutoFit/>
          </a:bodyPr>
          <a:p>
            <a:r>
              <a:rPr lang="zh-CN" altLang="en-US">
                <a:sym typeface="+mn-ea"/>
              </a:rPr>
              <a:t>第</a:t>
            </a:r>
            <a:r>
              <a:rPr lang="zh-CN" altLang="en-US">
                <a:sym typeface="+mn-ea"/>
              </a:rPr>
              <a:t>二阶段：</a:t>
            </a:r>
            <a:endParaRPr lang="zh-CN" altLang="en-US">
              <a:sym typeface="+mn-ea"/>
            </a:endParaRPr>
          </a:p>
        </p:txBody>
      </p:sp>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188595" y="568960"/>
            <a:ext cx="10831195" cy="3402965"/>
          </a:xfrm>
          <a:prstGeom prst="rect">
            <a:avLst/>
          </a:prstGeom>
        </p:spPr>
      </p:pic>
      <p:sp>
        <p:nvSpPr>
          <p:cNvPr id="6" name="标题 5"/>
          <p:cNvSpPr>
            <a:spLocks noGrp="1"/>
          </p:cNvSpPr>
          <p:nvPr>
            <p:ph type="ctrTitle"/>
            <p:custDataLst>
              <p:tags r:id="rId3"/>
            </p:custDataLst>
          </p:nvPr>
        </p:nvSpPr>
        <p:spPr>
          <a:xfrm>
            <a:off x="383540" y="198120"/>
            <a:ext cx="4073525" cy="624840"/>
          </a:xfrm>
        </p:spPr>
        <p:txBody>
          <a:bodyPr>
            <a:noAutofit/>
          </a:bodyPr>
          <a:p>
            <a:pPr algn="l"/>
            <a:r>
              <a:rPr lang="zh-CN" altLang="en-US" sz="2800"/>
              <a:t>评价指标</a:t>
            </a:r>
            <a:endParaRPr lang="zh-CN" altLang="en-US" sz="2800"/>
          </a:p>
        </p:txBody>
      </p:sp>
      <p:sp>
        <p:nvSpPr>
          <p:cNvPr id="12" name="文本框 11"/>
          <p:cNvSpPr txBox="1"/>
          <p:nvPr/>
        </p:nvSpPr>
        <p:spPr>
          <a:xfrm>
            <a:off x="383540" y="4029075"/>
            <a:ext cx="10379710" cy="645160"/>
          </a:xfrm>
          <a:prstGeom prst="rect">
            <a:avLst/>
          </a:prstGeom>
          <a:noFill/>
        </p:spPr>
        <p:txBody>
          <a:bodyPr wrap="square" rtlCol="0" anchor="t">
            <a:spAutoFit/>
          </a:bodyPr>
          <a:p>
            <a:r>
              <a:rPr lang="zh-CN" altLang="en-US">
                <a:sym typeface="+mn-ea"/>
              </a:rPr>
              <a:t>FID是计算从真实运动序列中提取的特征与生成的运动序列之间的距离的客观度量，它高度反映了生成质量</a:t>
            </a:r>
            <a:endParaRPr lang="zh-CN" altLang="en-US">
              <a:sym typeface="+mn-ea"/>
            </a:endParaRPr>
          </a:p>
        </p:txBody>
      </p:sp>
      <p:sp>
        <p:nvSpPr>
          <p:cNvPr id="13" name="文本框 12"/>
          <p:cNvSpPr txBox="1"/>
          <p:nvPr/>
        </p:nvSpPr>
        <p:spPr>
          <a:xfrm>
            <a:off x="383540" y="4615815"/>
            <a:ext cx="10220960" cy="645160"/>
          </a:xfrm>
          <a:prstGeom prst="rect">
            <a:avLst/>
          </a:prstGeom>
          <a:noFill/>
        </p:spPr>
        <p:txBody>
          <a:bodyPr wrap="square" rtlCol="0" anchor="t">
            <a:spAutoFit/>
          </a:bodyPr>
          <a:p>
            <a:r>
              <a:rPr lang="zh-CN" altLang="en-US">
                <a:sym typeface="+mn-ea"/>
              </a:rPr>
              <a:t>R</a:t>
            </a:r>
            <a:r>
              <a:rPr lang="en-US" altLang="zh-CN">
                <a:sym typeface="+mn-ea"/>
              </a:rPr>
              <a:t> </a:t>
            </a:r>
            <a:r>
              <a:rPr lang="zh-CN" altLang="en-US">
                <a:sym typeface="+mn-ea"/>
              </a:rPr>
              <a:t>precision测量文本描述和生成的运动序列之间的相似性，并指示真实文本在排序后出现在前k中的概率，在这项工作中，k取为1、2和3</a:t>
            </a:r>
            <a:endParaRPr lang="zh-CN" altLang="en-US">
              <a:sym typeface="+mn-ea"/>
            </a:endParaRPr>
          </a:p>
        </p:txBody>
      </p:sp>
      <p:sp>
        <p:nvSpPr>
          <p:cNvPr id="14" name="文本框 13"/>
          <p:cNvSpPr txBox="1"/>
          <p:nvPr/>
        </p:nvSpPr>
        <p:spPr>
          <a:xfrm>
            <a:off x="383540" y="5202555"/>
            <a:ext cx="6096000" cy="416560"/>
          </a:xfrm>
          <a:prstGeom prst="rect">
            <a:avLst/>
          </a:prstGeom>
          <a:noFill/>
        </p:spPr>
        <p:txBody>
          <a:bodyPr wrap="square" rtlCol="0" anchor="t">
            <a:noAutofit/>
          </a:bodyPr>
          <a:p>
            <a:r>
              <a:rPr lang="en-US" altLang="zh-CN">
                <a:sym typeface="+mn-ea"/>
              </a:rPr>
              <a:t>Diversity</a:t>
            </a:r>
            <a:r>
              <a:rPr lang="zh-CN" altLang="en-US">
                <a:sym typeface="+mn-ea"/>
              </a:rPr>
              <a:t>衡量生成的动作序列的可变性和丰富性。</a:t>
            </a:r>
            <a:endParaRPr lang="zh-CN" altLang="en-US">
              <a:sym typeface="+mn-ea"/>
            </a:endParaRPr>
          </a:p>
        </p:txBody>
      </p:sp>
      <p:sp>
        <p:nvSpPr>
          <p:cNvPr id="15" name="文本框 14"/>
          <p:cNvSpPr txBox="1"/>
          <p:nvPr/>
        </p:nvSpPr>
        <p:spPr>
          <a:xfrm>
            <a:off x="383540" y="5623560"/>
            <a:ext cx="7966075" cy="483235"/>
          </a:xfrm>
          <a:prstGeom prst="rect">
            <a:avLst/>
          </a:prstGeom>
          <a:noFill/>
        </p:spPr>
        <p:txBody>
          <a:bodyPr wrap="square" rtlCol="0" anchor="t">
            <a:noAutofit/>
          </a:bodyPr>
          <a:p>
            <a:r>
              <a:rPr lang="en-US" altLang="zh-CN">
                <a:sym typeface="+mn-ea"/>
              </a:rPr>
              <a:t>MultiModality</a:t>
            </a:r>
            <a:r>
              <a:rPr lang="zh-CN" altLang="en-US">
                <a:sym typeface="+mn-ea"/>
              </a:rPr>
              <a:t>给定单个文本描述的生成运动序列的平均方差。</a:t>
            </a:r>
            <a:endParaRPr lang="zh-CN" altLang="en-US">
              <a:sym typeface="+mn-ea"/>
            </a:endParaRPr>
          </a:p>
        </p:txBody>
      </p:sp>
      <p:sp>
        <p:nvSpPr>
          <p:cNvPr id="16" name="文本框 15"/>
          <p:cNvSpPr txBox="1"/>
          <p:nvPr/>
        </p:nvSpPr>
        <p:spPr>
          <a:xfrm>
            <a:off x="383540" y="6143625"/>
            <a:ext cx="10794365" cy="368300"/>
          </a:xfrm>
          <a:prstGeom prst="rect">
            <a:avLst/>
          </a:prstGeom>
          <a:noFill/>
        </p:spPr>
        <p:txBody>
          <a:bodyPr wrap="square" rtlCol="0" anchor="t">
            <a:spAutoFit/>
          </a:bodyPr>
          <a:p>
            <a:r>
              <a:rPr lang="zh-CN" altLang="en-US">
                <a:sym typeface="+mn-ea"/>
              </a:rPr>
              <a:t>Multi-modal distance表示运动特征与其对应的文本描述特征之间的平均欧几里得距离。 </a:t>
            </a:r>
            <a:endParaRPr lang="zh-CN" altLang="en-US">
              <a:sym typeface="+mn-ea"/>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383540" y="198120"/>
            <a:ext cx="4073525" cy="624840"/>
          </a:xfrm>
        </p:spPr>
        <p:txBody>
          <a:bodyPr>
            <a:noAutofit/>
          </a:bodyPr>
          <a:p>
            <a:pPr algn="l"/>
            <a:r>
              <a:rPr lang="zh-CN" altLang="en-US" sz="2800"/>
              <a:t>Ablation Study</a:t>
            </a:r>
            <a:endParaRPr lang="zh-CN" altLang="en-US" sz="2800"/>
          </a:p>
        </p:txBody>
      </p:sp>
      <p:pic>
        <p:nvPicPr>
          <p:cNvPr id="17" name="图片 16"/>
          <p:cNvPicPr>
            <a:picLocks noChangeAspect="1"/>
          </p:cNvPicPr>
          <p:nvPr>
            <p:custDataLst>
              <p:tags r:id="rId2"/>
            </p:custDataLst>
          </p:nvPr>
        </p:nvPicPr>
        <p:blipFill>
          <a:blip r:embed="rId3"/>
          <a:stretch>
            <a:fillRect/>
          </a:stretch>
        </p:blipFill>
        <p:spPr>
          <a:xfrm>
            <a:off x="213995" y="822960"/>
            <a:ext cx="7983855" cy="4521835"/>
          </a:xfrm>
          <a:prstGeom prst="rect">
            <a:avLst/>
          </a:prstGeom>
        </p:spPr>
      </p:pic>
      <p:pic>
        <p:nvPicPr>
          <p:cNvPr id="18" name="图片 17"/>
          <p:cNvPicPr>
            <a:picLocks noChangeAspect="1"/>
          </p:cNvPicPr>
          <p:nvPr>
            <p:custDataLst>
              <p:tags r:id="rId4"/>
            </p:custDataLst>
          </p:nvPr>
        </p:nvPicPr>
        <p:blipFill>
          <a:blip r:embed="rId5"/>
          <a:stretch>
            <a:fillRect/>
          </a:stretch>
        </p:blipFill>
        <p:spPr>
          <a:xfrm>
            <a:off x="664845" y="5466715"/>
            <a:ext cx="3568700" cy="831850"/>
          </a:xfrm>
          <a:prstGeom prst="rect">
            <a:avLst/>
          </a:prstGeom>
        </p:spPr>
      </p:pic>
      <p:sp>
        <p:nvSpPr>
          <p:cNvPr id="4" name="文本框 3"/>
          <p:cNvSpPr txBox="1"/>
          <p:nvPr/>
        </p:nvSpPr>
        <p:spPr>
          <a:xfrm>
            <a:off x="8364855" y="1060450"/>
            <a:ext cx="2286000" cy="368300"/>
          </a:xfrm>
          <a:prstGeom prst="rect">
            <a:avLst/>
          </a:prstGeom>
          <a:noFill/>
        </p:spPr>
        <p:txBody>
          <a:bodyPr wrap="square" rtlCol="0" anchor="t">
            <a:spAutoFit/>
          </a:bodyPr>
          <a:p>
            <a:r>
              <a:rPr lang="zh-CN" altLang="en-US"/>
              <a:t>不同检索技术的影响</a:t>
            </a:r>
            <a:endParaRPr lang="zh-CN" altLang="en-US"/>
          </a:p>
        </p:txBody>
      </p:sp>
      <p:pic>
        <p:nvPicPr>
          <p:cNvPr id="5" name="图片 4"/>
          <p:cNvPicPr>
            <a:picLocks noChangeAspect="1"/>
          </p:cNvPicPr>
          <p:nvPr>
            <p:custDataLst>
              <p:tags r:id="rId6"/>
            </p:custDataLst>
          </p:nvPr>
        </p:nvPicPr>
        <p:blipFill>
          <a:blip r:embed="rId7"/>
          <a:stretch>
            <a:fillRect/>
          </a:stretch>
        </p:blipFill>
        <p:spPr>
          <a:xfrm>
            <a:off x="8364855" y="1560195"/>
            <a:ext cx="1016000" cy="419100"/>
          </a:xfrm>
          <a:prstGeom prst="rect">
            <a:avLst/>
          </a:prstGeom>
        </p:spPr>
      </p:pic>
      <p:sp>
        <p:nvSpPr>
          <p:cNvPr id="7" name="文本框 6"/>
          <p:cNvSpPr txBox="1"/>
          <p:nvPr>
            <p:custDataLst>
              <p:tags r:id="rId8"/>
            </p:custDataLst>
          </p:nvPr>
        </p:nvSpPr>
        <p:spPr>
          <a:xfrm>
            <a:off x="8364855" y="1979295"/>
            <a:ext cx="3055620" cy="368300"/>
          </a:xfrm>
          <a:prstGeom prst="rect">
            <a:avLst/>
          </a:prstGeom>
          <a:noFill/>
        </p:spPr>
        <p:txBody>
          <a:bodyPr wrap="square" rtlCol="0" anchor="t">
            <a:spAutoFit/>
          </a:bodyPr>
          <a:p>
            <a:r>
              <a:rPr lang="zh-CN" altLang="en-US"/>
              <a:t>表示</a:t>
            </a:r>
            <a:r>
              <a:rPr lang="zh-CN" altLang="en-US">
                <a:sym typeface="+mn-ea"/>
              </a:rPr>
              <a:t>不受运动相似性</a:t>
            </a:r>
            <a:r>
              <a:rPr lang="zh-CN" altLang="en-US"/>
              <a:t>影响</a:t>
            </a:r>
            <a:endParaRPr lang="zh-CN" altLang="en-US"/>
          </a:p>
        </p:txBody>
      </p:sp>
      <p:pic>
        <p:nvPicPr>
          <p:cNvPr id="8" name="图片 7"/>
          <p:cNvPicPr>
            <a:picLocks noChangeAspect="1"/>
          </p:cNvPicPr>
          <p:nvPr>
            <p:custDataLst>
              <p:tags r:id="rId9"/>
            </p:custDataLst>
          </p:nvPr>
        </p:nvPicPr>
        <p:blipFill>
          <a:blip r:embed="rId10"/>
          <a:stretch>
            <a:fillRect/>
          </a:stretch>
        </p:blipFill>
        <p:spPr>
          <a:xfrm>
            <a:off x="9967595" y="5208270"/>
            <a:ext cx="1231900" cy="590550"/>
          </a:xfrm>
          <a:prstGeom prst="rect">
            <a:avLst/>
          </a:prstGeom>
        </p:spPr>
      </p:pic>
      <p:pic>
        <p:nvPicPr>
          <p:cNvPr id="10" name="图片 9"/>
          <p:cNvPicPr>
            <a:picLocks noChangeAspect="1"/>
          </p:cNvPicPr>
          <p:nvPr>
            <p:custDataLst>
              <p:tags r:id="rId11"/>
            </p:custDataLst>
          </p:nvPr>
        </p:nvPicPr>
        <p:blipFill>
          <a:blip r:embed="rId10"/>
          <a:srcRect t="-7527" r="69794"/>
          <a:stretch>
            <a:fillRect/>
          </a:stretch>
        </p:blipFill>
        <p:spPr>
          <a:xfrm>
            <a:off x="8364855" y="2513965"/>
            <a:ext cx="372110" cy="635000"/>
          </a:xfrm>
          <a:prstGeom prst="rect">
            <a:avLst/>
          </a:prstGeom>
        </p:spPr>
      </p:pic>
      <p:sp>
        <p:nvSpPr>
          <p:cNvPr id="11" name="文本框 10"/>
          <p:cNvSpPr txBox="1"/>
          <p:nvPr/>
        </p:nvSpPr>
        <p:spPr>
          <a:xfrm>
            <a:off x="8736965" y="2647315"/>
            <a:ext cx="3386455" cy="368300"/>
          </a:xfrm>
          <a:prstGeom prst="rect">
            <a:avLst/>
          </a:prstGeom>
          <a:noFill/>
        </p:spPr>
        <p:txBody>
          <a:bodyPr wrap="square" rtlCol="0" anchor="t">
            <a:spAutoFit/>
          </a:bodyPr>
          <a:p>
            <a:r>
              <a:rPr lang="zh-CN" altLang="en-US">
                <a:sym typeface="+mn-ea"/>
              </a:rPr>
              <a:t>越大表示越受到运动相似性</a:t>
            </a:r>
            <a:r>
              <a:rPr lang="zh-CN" altLang="en-US">
                <a:sym typeface="+mn-ea"/>
              </a:rPr>
              <a:t>影响</a:t>
            </a:r>
            <a:endParaRPr lang="zh-CN" altLang="en-US">
              <a:sym typeface="+mn-ea"/>
            </a:endParaRPr>
          </a:p>
        </p:txBody>
      </p:sp>
    </p:spTree>
    <p:custDataLst>
      <p:tags r:id="rId1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383540" y="198120"/>
            <a:ext cx="4073525" cy="624840"/>
          </a:xfrm>
        </p:spPr>
        <p:txBody>
          <a:bodyPr>
            <a:noAutofit/>
          </a:bodyPr>
          <a:p>
            <a:pPr algn="l"/>
            <a:r>
              <a:rPr lang="zh-CN" altLang="en-US" sz="2800"/>
              <a:t>Ablation Study</a:t>
            </a:r>
            <a:endParaRPr lang="zh-CN" altLang="en-US" sz="2800"/>
          </a:p>
        </p:txBody>
      </p:sp>
      <p:sp>
        <p:nvSpPr>
          <p:cNvPr id="4" name="文本框 3"/>
          <p:cNvSpPr txBox="1"/>
          <p:nvPr/>
        </p:nvSpPr>
        <p:spPr>
          <a:xfrm>
            <a:off x="7374255" y="1191895"/>
            <a:ext cx="2997200" cy="368300"/>
          </a:xfrm>
          <a:prstGeom prst="rect">
            <a:avLst/>
          </a:prstGeom>
          <a:noFill/>
        </p:spPr>
        <p:txBody>
          <a:bodyPr wrap="square" rtlCol="0" anchor="t">
            <a:spAutoFit/>
          </a:bodyPr>
          <a:p>
            <a:r>
              <a:rPr lang="zh-CN" altLang="en-US"/>
              <a:t>检索是否增强动作</a:t>
            </a:r>
            <a:r>
              <a:rPr lang="zh-CN" altLang="en-US"/>
              <a:t>生成</a:t>
            </a:r>
            <a:endParaRPr lang="zh-CN" altLang="en-US"/>
          </a:p>
        </p:txBody>
      </p:sp>
      <p:pic>
        <p:nvPicPr>
          <p:cNvPr id="9" name="图片 8"/>
          <p:cNvPicPr>
            <a:picLocks noChangeAspect="1"/>
          </p:cNvPicPr>
          <p:nvPr>
            <p:custDataLst>
              <p:tags r:id="rId2"/>
            </p:custDataLst>
          </p:nvPr>
        </p:nvPicPr>
        <p:blipFill>
          <a:blip r:embed="rId3"/>
          <a:stretch>
            <a:fillRect/>
          </a:stretch>
        </p:blipFill>
        <p:spPr>
          <a:xfrm>
            <a:off x="280670" y="986155"/>
            <a:ext cx="6683375" cy="2861310"/>
          </a:xfrm>
          <a:prstGeom prst="rect">
            <a:avLst/>
          </a:prstGeom>
        </p:spPr>
      </p:pic>
      <p:sp>
        <p:nvSpPr>
          <p:cNvPr id="2" name="文本框 1"/>
          <p:cNvSpPr txBox="1"/>
          <p:nvPr>
            <p:custDataLst>
              <p:tags r:id="rId4"/>
            </p:custDataLst>
          </p:nvPr>
        </p:nvSpPr>
        <p:spPr>
          <a:xfrm>
            <a:off x="548005" y="3966210"/>
            <a:ext cx="4975225" cy="368300"/>
          </a:xfrm>
          <a:prstGeom prst="rect">
            <a:avLst/>
          </a:prstGeom>
          <a:noFill/>
        </p:spPr>
        <p:txBody>
          <a:bodyPr wrap="square" rtlCol="0" anchor="t">
            <a:spAutoFit/>
          </a:bodyPr>
          <a:p>
            <a:r>
              <a:rPr lang="zh-CN" altLang="en-US"/>
              <a:t>使用检索特征，</a:t>
            </a:r>
            <a:r>
              <a:rPr lang="en-US" altLang="zh-CN"/>
              <a:t>FID</a:t>
            </a:r>
            <a:r>
              <a:rPr lang="zh-CN" altLang="en-US"/>
              <a:t>明显增强</a:t>
            </a:r>
            <a:endParaRPr lang="zh-CN" altLang="en-US"/>
          </a:p>
        </p:txBody>
      </p:sp>
      <p:sp>
        <p:nvSpPr>
          <p:cNvPr id="3" name="矩形 2"/>
          <p:cNvSpPr/>
          <p:nvPr/>
        </p:nvSpPr>
        <p:spPr>
          <a:xfrm>
            <a:off x="548005" y="1754505"/>
            <a:ext cx="6540500" cy="392430"/>
          </a:xfrm>
          <a:prstGeom prst="rect">
            <a:avLst/>
          </a:prstGeom>
          <a:noFill/>
          <a:ln w="34925"/>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custDataLst>
              <p:tags r:id="rId5"/>
            </p:custDataLst>
          </p:nvPr>
        </p:nvSpPr>
        <p:spPr>
          <a:xfrm>
            <a:off x="497205" y="2369820"/>
            <a:ext cx="6540500" cy="429895"/>
          </a:xfrm>
          <a:prstGeom prst="rect">
            <a:avLst/>
          </a:prstGeom>
          <a:noFill/>
          <a:ln w="34925"/>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528955" y="1201420"/>
            <a:ext cx="10871200" cy="2933700"/>
          </a:xfrm>
          <a:prstGeom prst="rect">
            <a:avLst/>
          </a:prstGeom>
        </p:spPr>
      </p:pic>
      <p:sp>
        <p:nvSpPr>
          <p:cNvPr id="5" name="标题 4"/>
          <p:cNvSpPr>
            <a:spLocks noGrp="1"/>
          </p:cNvSpPr>
          <p:nvPr>
            <p:ph type="ctrTitle"/>
            <p:custDataLst>
              <p:tags r:id="rId3"/>
            </p:custDataLst>
          </p:nvPr>
        </p:nvSpPr>
        <p:spPr>
          <a:xfrm>
            <a:off x="383540" y="314960"/>
            <a:ext cx="1807210" cy="836930"/>
          </a:xfrm>
        </p:spPr>
        <p:txBody>
          <a:bodyPr/>
          <a:p>
            <a:pPr algn="l"/>
            <a:r>
              <a:rPr lang="en-US" altLang="zh-CN" sz="4400"/>
              <a:t>Task</a:t>
            </a:r>
            <a:endParaRPr lang="en-US" altLang="zh-CN" sz="4400"/>
          </a:p>
        </p:txBody>
      </p:sp>
      <p:sp>
        <p:nvSpPr>
          <p:cNvPr id="6" name="文本框 5"/>
          <p:cNvSpPr txBox="1"/>
          <p:nvPr/>
        </p:nvSpPr>
        <p:spPr>
          <a:xfrm>
            <a:off x="1235075" y="5245100"/>
            <a:ext cx="9324975" cy="368300"/>
          </a:xfrm>
          <a:prstGeom prst="rect">
            <a:avLst/>
          </a:prstGeom>
          <a:noFill/>
        </p:spPr>
        <p:txBody>
          <a:bodyPr wrap="square" rtlCol="0">
            <a:spAutoFit/>
          </a:bodyPr>
          <a:p>
            <a:r>
              <a:rPr lang="zh-CN" altLang="en-US"/>
              <a:t>基于多模态数据库检索的</a:t>
            </a:r>
            <a:r>
              <a:rPr lang="en-US" altLang="zh-CN"/>
              <a:t>Diffusion:</a:t>
            </a:r>
            <a:r>
              <a:rPr lang="zh-CN" altLang="en-US"/>
              <a:t>从检索到的</a:t>
            </a:r>
            <a:r>
              <a:rPr lang="en-US" altLang="zh-CN"/>
              <a:t>sample</a:t>
            </a:r>
            <a:r>
              <a:rPr lang="zh-CN" altLang="en-US"/>
              <a:t>中获得额外信息，增强运动生成效果</a:t>
            </a:r>
            <a:endParaRPr lang="zh-CN" altLang="en-US"/>
          </a:p>
        </p:txBody>
      </p:sp>
      <p:sp>
        <p:nvSpPr>
          <p:cNvPr id="7" name="文本框 6"/>
          <p:cNvSpPr txBox="1"/>
          <p:nvPr>
            <p:custDataLst>
              <p:tags r:id="rId4"/>
            </p:custDataLst>
          </p:nvPr>
        </p:nvSpPr>
        <p:spPr>
          <a:xfrm>
            <a:off x="1433195" y="4671695"/>
            <a:ext cx="9324975" cy="460375"/>
          </a:xfrm>
          <a:prstGeom prst="rect">
            <a:avLst/>
          </a:prstGeom>
          <a:noFill/>
        </p:spPr>
        <p:txBody>
          <a:bodyPr wrap="square" rtlCol="0">
            <a:spAutoFit/>
          </a:bodyPr>
          <a:p>
            <a:pPr algn="ctr"/>
            <a:r>
              <a:rPr sz="2400"/>
              <a:t>Retrieval-Augmented Motion Generation</a:t>
            </a:r>
            <a:endParaRPr sz="2400"/>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xfrm>
            <a:off x="247650" y="230505"/>
            <a:ext cx="7043420" cy="499110"/>
          </a:xfrm>
        </p:spPr>
        <p:txBody>
          <a:bodyPr>
            <a:normAutofit fontScale="90000"/>
          </a:bodyPr>
          <a:p>
            <a:pPr algn="l"/>
            <a:r>
              <a:rPr lang="en-US" altLang="zh-CN" sz="2800"/>
              <a:t>Related Work:Motion Diffuse</a:t>
            </a:r>
            <a:endParaRPr lang="en-US" altLang="zh-CN" sz="2800"/>
          </a:p>
        </p:txBody>
      </p:sp>
      <p:pic>
        <p:nvPicPr>
          <p:cNvPr id="2" name="图片 1"/>
          <p:cNvPicPr>
            <a:picLocks noChangeAspect="1"/>
          </p:cNvPicPr>
          <p:nvPr>
            <p:custDataLst>
              <p:tags r:id="rId2"/>
            </p:custDataLst>
          </p:nvPr>
        </p:nvPicPr>
        <p:blipFill>
          <a:blip r:embed="rId3"/>
          <a:stretch>
            <a:fillRect/>
          </a:stretch>
        </p:blipFill>
        <p:spPr>
          <a:xfrm>
            <a:off x="203200" y="701675"/>
            <a:ext cx="9982200" cy="545465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xfrm>
            <a:off x="295910" y="161290"/>
            <a:ext cx="3305810" cy="836930"/>
          </a:xfrm>
        </p:spPr>
        <p:txBody>
          <a:bodyPr>
            <a:normAutofit/>
          </a:bodyPr>
          <a:p>
            <a:pPr algn="l"/>
            <a:r>
              <a:rPr lang="en-US" altLang="zh-CN" sz="4400"/>
              <a:t>OverView</a:t>
            </a:r>
            <a:endParaRPr lang="en-US" altLang="zh-CN" sz="4400"/>
          </a:p>
        </p:txBody>
      </p:sp>
      <p:pic>
        <p:nvPicPr>
          <p:cNvPr id="2" name="图片 1"/>
          <p:cNvPicPr>
            <a:picLocks noChangeAspect="1"/>
          </p:cNvPicPr>
          <p:nvPr>
            <p:custDataLst>
              <p:tags r:id="rId2"/>
            </p:custDataLst>
          </p:nvPr>
        </p:nvPicPr>
        <p:blipFill>
          <a:blip r:embed="rId3"/>
          <a:stretch>
            <a:fillRect/>
          </a:stretch>
        </p:blipFill>
        <p:spPr>
          <a:xfrm>
            <a:off x="455295" y="998220"/>
            <a:ext cx="10433050" cy="3943350"/>
          </a:xfrm>
          <a:prstGeom prst="rect">
            <a:avLst/>
          </a:prstGeom>
        </p:spPr>
      </p:pic>
      <p:sp>
        <p:nvSpPr>
          <p:cNvPr id="3" name="文本框 2"/>
          <p:cNvSpPr txBox="1"/>
          <p:nvPr>
            <p:custDataLst>
              <p:tags r:id="rId4"/>
            </p:custDataLst>
          </p:nvPr>
        </p:nvSpPr>
        <p:spPr>
          <a:xfrm>
            <a:off x="518795" y="5015230"/>
            <a:ext cx="10260965" cy="1753235"/>
          </a:xfrm>
          <a:prstGeom prst="rect">
            <a:avLst/>
          </a:prstGeom>
          <a:noFill/>
        </p:spPr>
        <p:txBody>
          <a:bodyPr wrap="square" rtlCol="0">
            <a:spAutoFit/>
          </a:bodyPr>
          <a:p>
            <a:r>
              <a:rPr lang="zh-CN"/>
              <a:t>主要内容：</a:t>
            </a:r>
            <a:endParaRPr lang="zh-CN"/>
          </a:p>
          <a:p>
            <a:r>
              <a:rPr lang="en-US" altLang="zh-CN"/>
              <a:t>1</a:t>
            </a:r>
            <a:r>
              <a:rPr lang="zh-CN" altLang="en-US"/>
              <a:t>）混合检索数据库，计算预处理的文本特征和运动长度的相对差异，以计算与给定语言描述的相似性。最相似的被送到</a:t>
            </a:r>
            <a:r>
              <a:rPr lang="en-US" altLang="zh-CN"/>
              <a:t>SMA</a:t>
            </a:r>
            <a:r>
              <a:rPr lang="zh-CN" altLang="en-US"/>
              <a:t>中，作为运动生成的附加线索。</a:t>
            </a:r>
            <a:endParaRPr lang="zh-CN" altLang="en-US"/>
          </a:p>
          <a:p>
            <a:r>
              <a:rPr lang="en-US" altLang="zh-CN"/>
              <a:t>2</a:t>
            </a:r>
            <a:r>
              <a:rPr lang="zh-CN" altLang="en-US"/>
              <a:t>） 语义调制注意力（SMA。CLIP从给定提示中提取的文本特征fprompt、从检索到的样本中提取的特征Rt和Rm以及当前运动特征fθ将进一步细化噪声运动序列。</a:t>
            </a:r>
            <a:endParaRPr lang="zh-CN" altLang="en-US"/>
          </a:p>
          <a:p>
            <a:r>
              <a:rPr lang="en-US" altLang="zh-CN"/>
              <a:t>3</a:t>
            </a:r>
            <a:r>
              <a:rPr lang="zh-CN" altLang="en-US"/>
              <a:t>） 混合策略 </a:t>
            </a:r>
            <a:endParaRPr lang="zh-CN" altLang="en-US"/>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custDataLst>
              <p:tags r:id="rId1"/>
            </p:custDataLst>
          </p:nvPr>
        </p:nvPicPr>
        <p:blipFill>
          <a:blip r:embed="rId2"/>
          <a:stretch>
            <a:fillRect/>
          </a:stretch>
        </p:blipFill>
        <p:spPr>
          <a:xfrm>
            <a:off x="9149715" y="6172835"/>
            <a:ext cx="1835150" cy="596900"/>
          </a:xfrm>
          <a:prstGeom prst="rect">
            <a:avLst/>
          </a:prstGeom>
        </p:spPr>
      </p:pic>
      <p:sp>
        <p:nvSpPr>
          <p:cNvPr id="3" name="文本框 2"/>
          <p:cNvSpPr txBox="1"/>
          <p:nvPr>
            <p:custDataLst>
              <p:tags r:id="rId3"/>
            </p:custDataLst>
          </p:nvPr>
        </p:nvSpPr>
        <p:spPr>
          <a:xfrm>
            <a:off x="518795" y="5658485"/>
            <a:ext cx="3781425" cy="368300"/>
          </a:xfrm>
          <a:prstGeom prst="rect">
            <a:avLst/>
          </a:prstGeom>
          <a:noFill/>
        </p:spPr>
        <p:txBody>
          <a:bodyPr wrap="square" rtlCol="0">
            <a:spAutoFit/>
          </a:bodyPr>
          <a:p>
            <a:r>
              <a:rPr lang="zh-CN" altLang="en-US"/>
              <a:t>如何从数据库中检索合适的样本？</a:t>
            </a:r>
            <a:endParaRPr lang="zh-CN" altLang="en-US"/>
          </a:p>
        </p:txBody>
      </p:sp>
      <p:sp>
        <p:nvSpPr>
          <p:cNvPr id="6" name="标题 5"/>
          <p:cNvSpPr>
            <a:spLocks noGrp="1"/>
          </p:cNvSpPr>
          <p:nvPr>
            <p:ph type="ctrTitle"/>
            <p:custDataLst>
              <p:tags r:id="rId4"/>
            </p:custDataLst>
          </p:nvPr>
        </p:nvSpPr>
        <p:spPr>
          <a:xfrm>
            <a:off x="383540" y="198120"/>
            <a:ext cx="2033270" cy="624840"/>
          </a:xfrm>
        </p:spPr>
        <p:txBody>
          <a:bodyPr>
            <a:noAutofit/>
          </a:bodyPr>
          <a:p>
            <a:pPr algn="l"/>
            <a:r>
              <a:rPr lang="zh-CN" altLang="en-US" sz="2800"/>
              <a:t>混合检索</a:t>
            </a:r>
            <a:endParaRPr lang="zh-CN" altLang="en-US" sz="2800"/>
          </a:p>
        </p:txBody>
      </p:sp>
      <p:pic>
        <p:nvPicPr>
          <p:cNvPr id="7" name="图片 6"/>
          <p:cNvPicPr>
            <a:picLocks noChangeAspect="1"/>
          </p:cNvPicPr>
          <p:nvPr>
            <p:custDataLst>
              <p:tags r:id="rId5"/>
            </p:custDataLst>
          </p:nvPr>
        </p:nvPicPr>
        <p:blipFill>
          <a:blip r:embed="rId6"/>
          <a:stretch>
            <a:fillRect/>
          </a:stretch>
        </p:blipFill>
        <p:spPr>
          <a:xfrm>
            <a:off x="518795" y="922655"/>
            <a:ext cx="3376295" cy="4431665"/>
          </a:xfrm>
          <a:prstGeom prst="rect">
            <a:avLst/>
          </a:prstGeom>
        </p:spPr>
      </p:pic>
      <p:sp>
        <p:nvSpPr>
          <p:cNvPr id="8" name="文本框 7"/>
          <p:cNvSpPr txBox="1"/>
          <p:nvPr>
            <p:custDataLst>
              <p:tags r:id="rId7"/>
            </p:custDataLst>
          </p:nvPr>
        </p:nvSpPr>
        <p:spPr>
          <a:xfrm>
            <a:off x="4300220" y="1038225"/>
            <a:ext cx="2067560" cy="368300"/>
          </a:xfrm>
          <a:prstGeom prst="rect">
            <a:avLst/>
          </a:prstGeom>
          <a:noFill/>
        </p:spPr>
        <p:txBody>
          <a:bodyPr wrap="square" rtlCol="0">
            <a:spAutoFit/>
          </a:bodyPr>
          <a:p>
            <a:r>
              <a:rPr lang="en-US" altLang="zh-CN"/>
              <a:t>1.</a:t>
            </a:r>
            <a:r>
              <a:rPr lang="zh-CN" altLang="en-US"/>
              <a:t>文本特征相似性</a:t>
            </a:r>
            <a:endParaRPr lang="en-US" altLang="zh-CN"/>
          </a:p>
        </p:txBody>
      </p:sp>
      <p:sp>
        <p:nvSpPr>
          <p:cNvPr id="9" name="圆角矩形 8"/>
          <p:cNvSpPr/>
          <p:nvPr/>
        </p:nvSpPr>
        <p:spPr>
          <a:xfrm>
            <a:off x="5116195" y="2148840"/>
            <a:ext cx="1940560" cy="796290"/>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CLIP</a:t>
            </a:r>
            <a:endParaRPr lang="en-US" altLang="zh-CN"/>
          </a:p>
        </p:txBody>
      </p:sp>
      <p:pic>
        <p:nvPicPr>
          <p:cNvPr id="11" name="图片 10"/>
          <p:cNvPicPr>
            <a:picLocks noChangeAspect="1"/>
          </p:cNvPicPr>
          <p:nvPr>
            <p:custDataLst>
              <p:tags r:id="rId8"/>
            </p:custDataLst>
          </p:nvPr>
        </p:nvPicPr>
        <p:blipFill>
          <a:blip r:embed="rId9"/>
          <a:stretch>
            <a:fillRect/>
          </a:stretch>
        </p:blipFill>
        <p:spPr>
          <a:xfrm>
            <a:off x="4878070" y="2943860"/>
            <a:ext cx="690245" cy="876300"/>
          </a:xfrm>
          <a:prstGeom prst="rect">
            <a:avLst/>
          </a:prstGeom>
        </p:spPr>
      </p:pic>
      <p:pic>
        <p:nvPicPr>
          <p:cNvPr id="12" name="图片 11"/>
          <p:cNvPicPr>
            <a:picLocks noChangeAspect="1"/>
          </p:cNvPicPr>
          <p:nvPr>
            <p:custDataLst>
              <p:tags r:id="rId10"/>
            </p:custDataLst>
          </p:nvPr>
        </p:nvPicPr>
        <p:blipFill>
          <a:blip r:embed="rId11"/>
          <a:stretch>
            <a:fillRect/>
          </a:stretch>
        </p:blipFill>
        <p:spPr>
          <a:xfrm>
            <a:off x="4729480" y="1406525"/>
            <a:ext cx="897255" cy="565785"/>
          </a:xfrm>
          <a:prstGeom prst="rect">
            <a:avLst/>
          </a:prstGeom>
        </p:spPr>
      </p:pic>
      <p:sp>
        <p:nvSpPr>
          <p:cNvPr id="13" name="文本框 12"/>
          <p:cNvSpPr txBox="1"/>
          <p:nvPr/>
        </p:nvSpPr>
        <p:spPr>
          <a:xfrm>
            <a:off x="8164830" y="3488690"/>
            <a:ext cx="3923665" cy="645160"/>
          </a:xfrm>
          <a:prstGeom prst="rect">
            <a:avLst/>
          </a:prstGeom>
          <a:noFill/>
        </p:spPr>
        <p:txBody>
          <a:bodyPr wrap="square" rtlCol="0" anchor="t">
            <a:spAutoFit/>
          </a:bodyPr>
          <a:p>
            <a:r>
              <a:rPr lang="zh-CN" altLang="en-US"/>
              <a:t>同时关注预期运动长度与数据库中每个实体的运动长度之间的相对大小</a:t>
            </a:r>
            <a:endParaRPr lang="zh-CN" altLang="en-US"/>
          </a:p>
        </p:txBody>
      </p:sp>
      <p:sp>
        <p:nvSpPr>
          <p:cNvPr id="14" name="文本框 13"/>
          <p:cNvSpPr txBox="1"/>
          <p:nvPr>
            <p:custDataLst>
              <p:tags r:id="rId12"/>
            </p:custDataLst>
          </p:nvPr>
        </p:nvSpPr>
        <p:spPr>
          <a:xfrm>
            <a:off x="4383405" y="3769995"/>
            <a:ext cx="1645920" cy="368300"/>
          </a:xfrm>
          <a:prstGeom prst="rect">
            <a:avLst/>
          </a:prstGeom>
          <a:noFill/>
        </p:spPr>
        <p:txBody>
          <a:bodyPr wrap="square" rtlCol="0">
            <a:spAutoFit/>
          </a:bodyPr>
          <a:p>
            <a:r>
              <a:rPr lang="zh-CN" altLang="en-US"/>
              <a:t>文本查询特征</a:t>
            </a:r>
            <a:endParaRPr lang="zh-CN" altLang="en-US"/>
          </a:p>
        </p:txBody>
      </p:sp>
      <p:pic>
        <p:nvPicPr>
          <p:cNvPr id="15" name="图片 14"/>
          <p:cNvPicPr>
            <a:picLocks noChangeAspect="1"/>
          </p:cNvPicPr>
          <p:nvPr>
            <p:custDataLst>
              <p:tags r:id="rId13"/>
            </p:custDataLst>
          </p:nvPr>
        </p:nvPicPr>
        <p:blipFill>
          <a:blip r:embed="rId14"/>
          <a:stretch>
            <a:fillRect/>
          </a:stretch>
        </p:blipFill>
        <p:spPr>
          <a:xfrm>
            <a:off x="6428105" y="3089275"/>
            <a:ext cx="628650" cy="571500"/>
          </a:xfrm>
          <a:prstGeom prst="rect">
            <a:avLst/>
          </a:prstGeom>
        </p:spPr>
      </p:pic>
      <p:pic>
        <p:nvPicPr>
          <p:cNvPr id="16" name="图片 15"/>
          <p:cNvPicPr>
            <a:picLocks noChangeAspect="1"/>
          </p:cNvPicPr>
          <p:nvPr>
            <p:custDataLst>
              <p:tags r:id="rId15"/>
            </p:custDataLst>
          </p:nvPr>
        </p:nvPicPr>
        <p:blipFill>
          <a:blip r:embed="rId16"/>
          <a:stretch>
            <a:fillRect/>
          </a:stretch>
        </p:blipFill>
        <p:spPr>
          <a:xfrm>
            <a:off x="6311900" y="1477645"/>
            <a:ext cx="1064895" cy="330835"/>
          </a:xfrm>
          <a:prstGeom prst="rect">
            <a:avLst/>
          </a:prstGeom>
        </p:spPr>
      </p:pic>
      <p:sp>
        <p:nvSpPr>
          <p:cNvPr id="17" name="文本框 16"/>
          <p:cNvSpPr txBox="1"/>
          <p:nvPr>
            <p:custDataLst>
              <p:tags r:id="rId17"/>
            </p:custDataLst>
          </p:nvPr>
        </p:nvSpPr>
        <p:spPr>
          <a:xfrm>
            <a:off x="6156325" y="3769995"/>
            <a:ext cx="1645920" cy="368300"/>
          </a:xfrm>
          <a:prstGeom prst="rect">
            <a:avLst/>
          </a:prstGeom>
          <a:noFill/>
        </p:spPr>
        <p:txBody>
          <a:bodyPr wrap="square" rtlCol="0">
            <a:spAutoFit/>
          </a:bodyPr>
          <a:p>
            <a:r>
              <a:rPr lang="en-US" altLang="zh-CN"/>
              <a:t>prompt</a:t>
            </a:r>
            <a:r>
              <a:rPr lang="zh-CN" altLang="en-US"/>
              <a:t>特征</a:t>
            </a:r>
            <a:endParaRPr lang="zh-CN" altLang="en-US"/>
          </a:p>
        </p:txBody>
      </p:sp>
      <p:pic>
        <p:nvPicPr>
          <p:cNvPr id="18" name="图片 17"/>
          <p:cNvPicPr>
            <a:picLocks noChangeAspect="1"/>
          </p:cNvPicPr>
          <p:nvPr>
            <p:custDataLst>
              <p:tags r:id="rId18"/>
            </p:custDataLst>
          </p:nvPr>
        </p:nvPicPr>
        <p:blipFill>
          <a:blip r:embed="rId19"/>
          <a:stretch>
            <a:fillRect/>
          </a:stretch>
        </p:blipFill>
        <p:spPr>
          <a:xfrm>
            <a:off x="4233545" y="4247515"/>
            <a:ext cx="3568700" cy="831850"/>
          </a:xfrm>
          <a:prstGeom prst="rect">
            <a:avLst/>
          </a:prstGeom>
        </p:spPr>
      </p:pic>
      <p:sp>
        <p:nvSpPr>
          <p:cNvPr id="19" name="文本框 18"/>
          <p:cNvSpPr txBox="1"/>
          <p:nvPr/>
        </p:nvSpPr>
        <p:spPr>
          <a:xfrm>
            <a:off x="5335270" y="5125085"/>
            <a:ext cx="1208405" cy="368300"/>
          </a:xfrm>
          <a:prstGeom prst="rect">
            <a:avLst/>
          </a:prstGeom>
          <a:noFill/>
        </p:spPr>
        <p:txBody>
          <a:bodyPr wrap="square" rtlCol="0" anchor="t">
            <a:spAutoFit/>
          </a:bodyPr>
          <a:p>
            <a:r>
              <a:rPr lang="zh-CN" altLang="en-US">
                <a:sym typeface="+mn-ea"/>
              </a:rPr>
              <a:t>余弦距离</a:t>
            </a:r>
            <a:endParaRPr lang="zh-CN" altLang="en-US">
              <a:sym typeface="+mn-ea"/>
            </a:endParaRPr>
          </a:p>
        </p:txBody>
      </p:sp>
      <p:pic>
        <p:nvPicPr>
          <p:cNvPr id="20" name="图片 19"/>
          <p:cNvPicPr>
            <a:picLocks noChangeAspect="1"/>
          </p:cNvPicPr>
          <p:nvPr>
            <p:custDataLst>
              <p:tags r:id="rId20"/>
            </p:custDataLst>
          </p:nvPr>
        </p:nvPicPr>
        <p:blipFill>
          <a:blip r:embed="rId21"/>
          <a:stretch>
            <a:fillRect/>
          </a:stretch>
        </p:blipFill>
        <p:spPr>
          <a:xfrm>
            <a:off x="8653145" y="1486535"/>
            <a:ext cx="2058670" cy="866775"/>
          </a:xfrm>
          <a:prstGeom prst="rect">
            <a:avLst/>
          </a:prstGeom>
        </p:spPr>
      </p:pic>
      <p:sp>
        <p:nvSpPr>
          <p:cNvPr id="21" name="椭圆 20"/>
          <p:cNvSpPr/>
          <p:nvPr/>
        </p:nvSpPr>
        <p:spPr>
          <a:xfrm>
            <a:off x="9514205" y="1519555"/>
            <a:ext cx="336550" cy="33655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2" name="曲线连接符 21"/>
          <p:cNvCxnSpPr>
            <a:endCxn id="23" idx="0"/>
          </p:cNvCxnSpPr>
          <p:nvPr/>
        </p:nvCxnSpPr>
        <p:spPr>
          <a:xfrm rot="10800000" flipV="1">
            <a:off x="8882380" y="1926590"/>
            <a:ext cx="778510" cy="67119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23" name="文本框 22"/>
          <p:cNvSpPr txBox="1"/>
          <p:nvPr>
            <p:custDataLst>
              <p:tags r:id="rId22"/>
            </p:custDataLst>
          </p:nvPr>
        </p:nvSpPr>
        <p:spPr>
          <a:xfrm>
            <a:off x="8277860" y="2598420"/>
            <a:ext cx="1208405" cy="645160"/>
          </a:xfrm>
          <a:prstGeom prst="rect">
            <a:avLst/>
          </a:prstGeom>
          <a:noFill/>
        </p:spPr>
        <p:txBody>
          <a:bodyPr wrap="square" rtlCol="0" anchor="t">
            <a:spAutoFit/>
          </a:bodyPr>
          <a:p>
            <a:r>
              <a:rPr lang="zh-CN" altLang="en-US">
                <a:sym typeface="+mn-ea"/>
              </a:rPr>
              <a:t>每个运动序列长度</a:t>
            </a:r>
            <a:endParaRPr lang="zh-CN" altLang="en-US">
              <a:sym typeface="+mn-ea"/>
            </a:endParaRPr>
          </a:p>
        </p:txBody>
      </p:sp>
      <p:sp>
        <p:nvSpPr>
          <p:cNvPr id="24" name="椭圆 23"/>
          <p:cNvSpPr/>
          <p:nvPr>
            <p:custDataLst>
              <p:tags r:id="rId23"/>
            </p:custDataLst>
          </p:nvPr>
        </p:nvSpPr>
        <p:spPr>
          <a:xfrm>
            <a:off x="10079990" y="1519555"/>
            <a:ext cx="336550" cy="33655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文本框 24"/>
          <p:cNvSpPr txBox="1"/>
          <p:nvPr>
            <p:custDataLst>
              <p:tags r:id="rId24"/>
            </p:custDataLst>
          </p:nvPr>
        </p:nvSpPr>
        <p:spPr>
          <a:xfrm>
            <a:off x="10014585" y="2720975"/>
            <a:ext cx="1208405" cy="368300"/>
          </a:xfrm>
          <a:prstGeom prst="rect">
            <a:avLst/>
          </a:prstGeom>
          <a:noFill/>
        </p:spPr>
        <p:txBody>
          <a:bodyPr wrap="square" rtlCol="0" anchor="t">
            <a:spAutoFit/>
          </a:bodyPr>
          <a:p>
            <a:r>
              <a:rPr lang="zh-CN" altLang="en-US">
                <a:sym typeface="+mn-ea"/>
              </a:rPr>
              <a:t>预期长度</a:t>
            </a:r>
            <a:endParaRPr lang="zh-CN" altLang="en-US">
              <a:sym typeface="+mn-ea"/>
            </a:endParaRPr>
          </a:p>
        </p:txBody>
      </p:sp>
      <p:cxnSp>
        <p:nvCxnSpPr>
          <p:cNvPr id="26" name="曲线连接符 25"/>
          <p:cNvCxnSpPr/>
          <p:nvPr>
            <p:custDataLst>
              <p:tags r:id="rId25"/>
            </p:custDataLst>
          </p:nvPr>
        </p:nvCxnSpPr>
        <p:spPr>
          <a:xfrm rot="5400000" flipV="1">
            <a:off x="10083165" y="2073275"/>
            <a:ext cx="717550" cy="354330"/>
          </a:xfrm>
          <a:prstGeom prst="curvedConnector3">
            <a:avLst>
              <a:gd name="adj1" fmla="val 50088"/>
            </a:avLst>
          </a:prstGeom>
          <a:ln>
            <a:tailEnd type="arrow"/>
          </a:ln>
        </p:spPr>
        <p:style>
          <a:lnRef idx="2">
            <a:schemeClr val="accent1"/>
          </a:lnRef>
          <a:fillRef idx="0">
            <a:srgbClr val="FFFFFF"/>
          </a:fillRef>
          <a:effectRef idx="0">
            <a:srgbClr val="FFFFFF"/>
          </a:effectRef>
          <a:fontRef idx="minor">
            <a:schemeClr val="tx1"/>
          </a:fontRef>
        </p:style>
      </p:cxnSp>
      <p:sp>
        <p:nvSpPr>
          <p:cNvPr id="27" name="椭圆 26"/>
          <p:cNvSpPr/>
          <p:nvPr>
            <p:custDataLst>
              <p:tags r:id="rId26"/>
            </p:custDataLst>
          </p:nvPr>
        </p:nvSpPr>
        <p:spPr>
          <a:xfrm>
            <a:off x="7520305" y="4389120"/>
            <a:ext cx="336550" cy="33655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8" name="曲线连接符 27"/>
          <p:cNvCxnSpPr/>
          <p:nvPr>
            <p:custDataLst>
              <p:tags r:id="rId27"/>
            </p:custDataLst>
          </p:nvPr>
        </p:nvCxnSpPr>
        <p:spPr>
          <a:xfrm rot="5400000" flipV="1">
            <a:off x="7891780" y="4614545"/>
            <a:ext cx="468630" cy="450215"/>
          </a:xfrm>
          <a:prstGeom prst="curvedConnector3">
            <a:avLst>
              <a:gd name="adj1" fmla="val 50068"/>
            </a:avLst>
          </a:prstGeom>
          <a:ln>
            <a:tailEnd type="arrow"/>
          </a:ln>
        </p:spPr>
        <p:style>
          <a:lnRef idx="2">
            <a:schemeClr val="accent1"/>
          </a:lnRef>
          <a:fillRef idx="0">
            <a:srgbClr val="FFFFFF"/>
          </a:fillRef>
          <a:effectRef idx="0">
            <a:srgbClr val="FFFFFF"/>
          </a:effectRef>
          <a:fontRef idx="minor">
            <a:schemeClr val="tx1"/>
          </a:fontRef>
        </p:style>
      </p:cxnSp>
      <p:sp>
        <p:nvSpPr>
          <p:cNvPr id="29" name="文本框 28"/>
          <p:cNvSpPr txBox="1"/>
          <p:nvPr>
            <p:custDataLst>
              <p:tags r:id="rId28"/>
            </p:custDataLst>
          </p:nvPr>
        </p:nvSpPr>
        <p:spPr>
          <a:xfrm>
            <a:off x="8580120" y="5125085"/>
            <a:ext cx="3183255" cy="368300"/>
          </a:xfrm>
          <a:prstGeom prst="rect">
            <a:avLst/>
          </a:prstGeom>
          <a:noFill/>
        </p:spPr>
        <p:txBody>
          <a:bodyPr wrap="square" rtlCol="0" anchor="t">
            <a:spAutoFit/>
          </a:bodyPr>
          <a:p>
            <a:r>
              <a:rPr lang="zh-CN" altLang="en-US">
                <a:sym typeface="+mn-ea"/>
              </a:rPr>
              <a:t>作为超参数平衡两个相似性</a:t>
            </a:r>
            <a:endParaRPr lang="zh-CN" altLang="en-US">
              <a:sym typeface="+mn-ea"/>
            </a:endParaRPr>
          </a:p>
        </p:txBody>
      </p:sp>
      <p:sp>
        <p:nvSpPr>
          <p:cNvPr id="30" name="文本框 29"/>
          <p:cNvSpPr txBox="1"/>
          <p:nvPr/>
        </p:nvSpPr>
        <p:spPr>
          <a:xfrm>
            <a:off x="3962400" y="2127250"/>
            <a:ext cx="1086485" cy="922020"/>
          </a:xfrm>
          <a:prstGeom prst="rect">
            <a:avLst/>
          </a:prstGeom>
          <a:noFill/>
        </p:spPr>
        <p:txBody>
          <a:bodyPr wrap="square" rtlCol="0" anchor="t">
            <a:spAutoFit/>
          </a:bodyPr>
          <a:p>
            <a:r>
              <a:rPr lang="zh-CN" altLang="en-US">
                <a:sym typeface="+mn-ea"/>
              </a:rPr>
              <a:t>预训练的网络</a:t>
            </a:r>
            <a:r>
              <a:rPr lang="en-US" altLang="zh-CN">
                <a:sym typeface="+mn-ea"/>
              </a:rPr>
              <a:t>Clip</a:t>
            </a:r>
            <a:endParaRPr lang="en-US" altLang="zh-CN">
              <a:sym typeface="+mn-ea"/>
            </a:endParaRPr>
          </a:p>
        </p:txBody>
      </p:sp>
      <p:sp>
        <p:nvSpPr>
          <p:cNvPr id="31" name="文本框 30"/>
          <p:cNvSpPr txBox="1"/>
          <p:nvPr>
            <p:custDataLst>
              <p:tags r:id="rId29"/>
            </p:custDataLst>
          </p:nvPr>
        </p:nvSpPr>
        <p:spPr>
          <a:xfrm>
            <a:off x="8164830" y="1038225"/>
            <a:ext cx="2388870" cy="368300"/>
          </a:xfrm>
          <a:prstGeom prst="rect">
            <a:avLst/>
          </a:prstGeom>
          <a:noFill/>
        </p:spPr>
        <p:txBody>
          <a:bodyPr wrap="square" rtlCol="0">
            <a:spAutoFit/>
          </a:bodyPr>
          <a:p>
            <a:r>
              <a:rPr lang="en-US" altLang="zh-CN"/>
              <a:t>2.</a:t>
            </a:r>
            <a:r>
              <a:rPr lang="zh-CN" altLang="en-US"/>
              <a:t>运动长度征相似性</a:t>
            </a:r>
            <a:endParaRPr lang="en-US" altLang="zh-CN"/>
          </a:p>
        </p:txBody>
      </p:sp>
      <p:sp>
        <p:nvSpPr>
          <p:cNvPr id="32" name="文本框 31"/>
          <p:cNvSpPr txBox="1"/>
          <p:nvPr/>
        </p:nvSpPr>
        <p:spPr>
          <a:xfrm>
            <a:off x="4730115" y="6277610"/>
            <a:ext cx="7199630" cy="368300"/>
          </a:xfrm>
          <a:prstGeom prst="rect">
            <a:avLst/>
          </a:prstGeom>
          <a:noFill/>
        </p:spPr>
        <p:txBody>
          <a:bodyPr wrap="square" rtlCol="0" anchor="t">
            <a:spAutoFit/>
          </a:bodyPr>
          <a:p>
            <a:r>
              <a:rPr lang="zh-CN" altLang="en-US"/>
              <a:t>输出：最多k个相似的样本作为检索到的样本</a:t>
            </a:r>
            <a:endParaRPr lang="zh-CN" altLang="en-US"/>
          </a:p>
        </p:txBody>
      </p:sp>
      <p:cxnSp>
        <p:nvCxnSpPr>
          <p:cNvPr id="33" name="曲线连接符 32"/>
          <p:cNvCxnSpPr/>
          <p:nvPr>
            <p:custDataLst>
              <p:tags r:id="rId30"/>
            </p:custDataLst>
          </p:nvPr>
        </p:nvCxnSpPr>
        <p:spPr>
          <a:xfrm>
            <a:off x="4064635" y="5295900"/>
            <a:ext cx="1332230" cy="824230"/>
          </a:xfrm>
          <a:prstGeom prst="curvedConnector3">
            <a:avLst>
              <a:gd name="adj1" fmla="val 50048"/>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Tree>
    <p:custDataLst>
      <p:tags r:id="rId3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custDataLst>
              <p:tags r:id="rId1"/>
            </p:custDataLst>
          </p:nvPr>
        </p:nvPicPr>
        <p:blipFill>
          <a:blip r:embed="rId2"/>
          <a:stretch>
            <a:fillRect/>
          </a:stretch>
        </p:blipFill>
        <p:spPr>
          <a:xfrm>
            <a:off x="383540" y="822960"/>
            <a:ext cx="8566150" cy="3359150"/>
          </a:xfrm>
          <a:prstGeom prst="rect">
            <a:avLst/>
          </a:prstGeom>
        </p:spPr>
      </p:pic>
      <p:sp>
        <p:nvSpPr>
          <p:cNvPr id="6" name="标题 5"/>
          <p:cNvSpPr>
            <a:spLocks noGrp="1"/>
          </p:cNvSpPr>
          <p:nvPr>
            <p:ph type="ctrTitle"/>
            <p:custDataLst>
              <p:tags r:id="rId3"/>
            </p:custDataLst>
          </p:nvPr>
        </p:nvSpPr>
        <p:spPr>
          <a:xfrm>
            <a:off x="383540" y="198120"/>
            <a:ext cx="4073525" cy="624840"/>
          </a:xfrm>
        </p:spPr>
        <p:txBody>
          <a:bodyPr>
            <a:noAutofit/>
          </a:bodyPr>
          <a:p>
            <a:pPr algn="l"/>
            <a:r>
              <a:rPr lang="en-US" sz="2800"/>
              <a:t>N</a:t>
            </a:r>
            <a:r>
              <a:rPr lang="en-US" sz="2800"/>
              <a:t>etWork</a:t>
            </a:r>
            <a:endParaRPr lang="en-US" sz="2800"/>
          </a:p>
        </p:txBody>
      </p:sp>
      <p:sp>
        <p:nvSpPr>
          <p:cNvPr id="8" name="文本框 7"/>
          <p:cNvSpPr txBox="1"/>
          <p:nvPr/>
        </p:nvSpPr>
        <p:spPr>
          <a:xfrm>
            <a:off x="439420" y="4426585"/>
            <a:ext cx="6096000" cy="368300"/>
          </a:xfrm>
          <a:prstGeom prst="rect">
            <a:avLst/>
          </a:prstGeom>
          <a:noFill/>
        </p:spPr>
        <p:txBody>
          <a:bodyPr wrap="square" rtlCol="0" anchor="t">
            <a:spAutoFit/>
          </a:bodyPr>
          <a:p>
            <a:r>
              <a:rPr lang="zh-CN" altLang="en-US">
                <a:sym typeface="+mn-ea"/>
              </a:rPr>
              <a:t>继承自</a:t>
            </a:r>
            <a:r>
              <a:rPr lang="en-US" altLang="zh-CN">
                <a:sym typeface="+mn-ea"/>
              </a:rPr>
              <a:t>MotionDiffuse</a:t>
            </a:r>
            <a:r>
              <a:rPr lang="zh-CN" altLang="en-US">
                <a:sym typeface="+mn-ea"/>
              </a:rPr>
              <a:t>的网络</a:t>
            </a:r>
            <a:r>
              <a:rPr lang="zh-CN" altLang="en-US">
                <a:sym typeface="+mn-ea"/>
              </a:rPr>
              <a:t>结构</a:t>
            </a:r>
            <a:endParaRPr lang="zh-CN" altLang="en-US">
              <a:sym typeface="+mn-ea"/>
            </a:endParaRPr>
          </a:p>
        </p:txBody>
      </p:sp>
      <p:sp>
        <p:nvSpPr>
          <p:cNvPr id="31" name="文本框 30"/>
          <p:cNvSpPr txBox="1"/>
          <p:nvPr>
            <p:custDataLst>
              <p:tags r:id="rId4"/>
            </p:custDataLst>
          </p:nvPr>
        </p:nvSpPr>
        <p:spPr>
          <a:xfrm>
            <a:off x="513715" y="4879340"/>
            <a:ext cx="6488430" cy="1753235"/>
          </a:xfrm>
          <a:prstGeom prst="rect">
            <a:avLst/>
          </a:prstGeom>
          <a:noFill/>
        </p:spPr>
        <p:txBody>
          <a:bodyPr wrap="square" rtlCol="0" anchor="t">
            <a:spAutoFit/>
          </a:bodyPr>
          <a:p>
            <a:r>
              <a:rPr lang="zh-CN" altLang="en-US">
                <a:sym typeface="+mn-ea"/>
              </a:rPr>
              <a:t>但是有两个</a:t>
            </a:r>
            <a:r>
              <a:rPr lang="zh-CN" altLang="en-US">
                <a:sym typeface="+mn-ea"/>
              </a:rPr>
              <a:t>问题：</a:t>
            </a:r>
            <a:endParaRPr lang="zh-CN" altLang="en-US">
              <a:sym typeface="+mn-ea"/>
            </a:endParaRPr>
          </a:p>
          <a:p>
            <a:r>
              <a:rPr lang="en-US" altLang="zh-CN">
                <a:sym typeface="+mn-ea"/>
              </a:rPr>
              <a:t>1.</a:t>
            </a:r>
            <a:r>
              <a:rPr lang="zh-CN" altLang="en-US">
                <a:sym typeface="+mn-ea"/>
              </a:rPr>
              <a:t>数据库中</a:t>
            </a:r>
            <a:r>
              <a:rPr lang="en-US" altLang="zh-CN">
                <a:sym typeface="+mn-ea"/>
              </a:rPr>
              <a:t>运动序列</a:t>
            </a:r>
            <a:r>
              <a:rPr lang="zh-CN" altLang="en-US">
                <a:sym typeface="+mn-ea"/>
              </a:rPr>
              <a:t>较长</a:t>
            </a:r>
            <a:r>
              <a:rPr lang="en-US" altLang="zh-CN">
                <a:sym typeface="+mn-ea"/>
              </a:rPr>
              <a:t>，导致</a:t>
            </a:r>
            <a:r>
              <a:rPr lang="zh-CN" altLang="en-US">
                <a:sym typeface="+mn-ea"/>
              </a:rPr>
              <a:t>检索过程中</a:t>
            </a:r>
            <a:r>
              <a:rPr lang="en-US" altLang="zh-CN">
                <a:sym typeface="+mn-ea"/>
              </a:rPr>
              <a:t>的计算成本</a:t>
            </a:r>
            <a:r>
              <a:rPr lang="zh-CN" altLang="en-US">
                <a:sym typeface="+mn-ea"/>
              </a:rPr>
              <a:t>。</a:t>
            </a:r>
            <a:endParaRPr lang="zh-CN" altLang="en-US">
              <a:sym typeface="+mn-ea"/>
            </a:endParaRPr>
          </a:p>
          <a:p>
            <a:endParaRPr lang="zh-CN" altLang="en-US">
              <a:sym typeface="+mn-ea"/>
            </a:endParaRPr>
          </a:p>
          <a:p>
            <a:r>
              <a:rPr lang="en-US" altLang="zh-CN">
                <a:sym typeface="+mn-ea"/>
              </a:rPr>
              <a:t>2.</a:t>
            </a:r>
            <a:r>
              <a:rPr lang="zh-CN" altLang="en-US">
                <a:sym typeface="+mn-ea"/>
              </a:rPr>
              <a:t>检索到的样本和给定提示之间的语义关系很复杂。例如，“一个人向前走”和“一个人慢慢向前走”非常相似。然而，这两个提示将导致关于速度和强度的两个不同的运动序列</a:t>
            </a:r>
            <a:endParaRPr lang="zh-CN" altLang="en-US">
              <a:sym typeface="+mn-ea"/>
            </a:endParaRPr>
          </a:p>
        </p:txBody>
      </p:sp>
      <p:sp>
        <p:nvSpPr>
          <p:cNvPr id="48" name="文本框 47"/>
          <p:cNvSpPr txBox="1"/>
          <p:nvPr/>
        </p:nvSpPr>
        <p:spPr>
          <a:xfrm>
            <a:off x="7321550" y="5127625"/>
            <a:ext cx="4340225" cy="368300"/>
          </a:xfrm>
          <a:prstGeom prst="rect">
            <a:avLst/>
          </a:prstGeom>
          <a:noFill/>
        </p:spPr>
        <p:txBody>
          <a:bodyPr wrap="square" rtlCol="0" anchor="t">
            <a:spAutoFit/>
          </a:bodyPr>
          <a:p>
            <a:r>
              <a:rPr lang="zh-CN" altLang="en-US">
                <a:sym typeface="+mn-ea"/>
              </a:rPr>
              <a:t>运动编码器：序列下采样，降低</a:t>
            </a:r>
            <a:r>
              <a:rPr lang="zh-CN" altLang="en-US">
                <a:sym typeface="+mn-ea"/>
              </a:rPr>
              <a:t>帧数</a:t>
            </a:r>
            <a:endParaRPr lang="zh-CN" altLang="en-US">
              <a:sym typeface="+mn-ea"/>
            </a:endParaRPr>
          </a:p>
        </p:txBody>
      </p:sp>
      <p:sp>
        <p:nvSpPr>
          <p:cNvPr id="49" name="文本框 48"/>
          <p:cNvSpPr txBox="1"/>
          <p:nvPr>
            <p:custDataLst>
              <p:tags r:id="rId5"/>
            </p:custDataLst>
          </p:nvPr>
        </p:nvSpPr>
        <p:spPr>
          <a:xfrm>
            <a:off x="7321550" y="5832475"/>
            <a:ext cx="4340225" cy="368300"/>
          </a:xfrm>
          <a:prstGeom prst="rect">
            <a:avLst/>
          </a:prstGeom>
          <a:noFill/>
        </p:spPr>
        <p:txBody>
          <a:bodyPr wrap="square" rtlCol="0" anchor="t">
            <a:spAutoFit/>
          </a:bodyPr>
          <a:p>
            <a:r>
              <a:rPr lang="zh-CN" altLang="en-US">
                <a:sym typeface="+mn-ea"/>
              </a:rPr>
              <a:t>语义调节</a:t>
            </a:r>
            <a:r>
              <a:rPr lang="en-US" altLang="zh-CN">
                <a:sym typeface="+mn-ea"/>
              </a:rPr>
              <a:t>Attention</a:t>
            </a:r>
            <a:endParaRPr lang="zh-CN" altLang="en-US">
              <a:sym typeface="+mn-ea"/>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383540" y="198120"/>
            <a:ext cx="4073525" cy="624840"/>
          </a:xfrm>
        </p:spPr>
        <p:txBody>
          <a:bodyPr>
            <a:noAutofit/>
          </a:bodyPr>
          <a:p>
            <a:pPr algn="l"/>
            <a:r>
              <a:rPr lang="zh-CN" altLang="en-US" sz="2800"/>
              <a:t>语义调节</a:t>
            </a:r>
            <a:r>
              <a:rPr lang="en-US" altLang="zh-CN" sz="2800"/>
              <a:t>Attention</a:t>
            </a:r>
            <a:endParaRPr lang="en-US" altLang="zh-CN" sz="2800"/>
          </a:p>
        </p:txBody>
      </p:sp>
      <p:pic>
        <p:nvPicPr>
          <p:cNvPr id="35" name="图片 34"/>
          <p:cNvPicPr>
            <a:picLocks noChangeAspect="1"/>
          </p:cNvPicPr>
          <p:nvPr>
            <p:custDataLst>
              <p:tags r:id="rId2"/>
            </p:custDataLst>
          </p:nvPr>
        </p:nvPicPr>
        <p:blipFill>
          <a:blip r:embed="rId3"/>
          <a:stretch>
            <a:fillRect/>
          </a:stretch>
        </p:blipFill>
        <p:spPr>
          <a:xfrm>
            <a:off x="442595" y="873125"/>
            <a:ext cx="5632450" cy="4495800"/>
          </a:xfrm>
          <a:prstGeom prst="rect">
            <a:avLst/>
          </a:prstGeom>
        </p:spPr>
      </p:pic>
      <p:sp>
        <p:nvSpPr>
          <p:cNvPr id="2" name="文本框 1"/>
          <p:cNvSpPr txBox="1"/>
          <p:nvPr>
            <p:custDataLst>
              <p:tags r:id="rId4"/>
            </p:custDataLst>
          </p:nvPr>
        </p:nvSpPr>
        <p:spPr>
          <a:xfrm>
            <a:off x="6311265" y="873125"/>
            <a:ext cx="2067560" cy="368300"/>
          </a:xfrm>
          <a:prstGeom prst="rect">
            <a:avLst/>
          </a:prstGeom>
          <a:noFill/>
        </p:spPr>
        <p:txBody>
          <a:bodyPr wrap="square" rtlCol="0">
            <a:spAutoFit/>
          </a:bodyPr>
          <a:p>
            <a:r>
              <a:rPr lang="zh-CN" altLang="en-US"/>
              <a:t>输入：</a:t>
            </a:r>
            <a:endParaRPr lang="zh-CN" altLang="en-US"/>
          </a:p>
        </p:txBody>
      </p:sp>
      <p:pic>
        <p:nvPicPr>
          <p:cNvPr id="4" name="图片 3"/>
          <p:cNvPicPr>
            <a:picLocks noChangeAspect="1"/>
          </p:cNvPicPr>
          <p:nvPr>
            <p:custDataLst>
              <p:tags r:id="rId5"/>
            </p:custDataLst>
          </p:nvPr>
        </p:nvPicPr>
        <p:blipFill>
          <a:blip r:embed="rId6"/>
          <a:stretch>
            <a:fillRect/>
          </a:stretch>
        </p:blipFill>
        <p:spPr>
          <a:xfrm>
            <a:off x="6377305" y="1406525"/>
            <a:ext cx="431800" cy="387350"/>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6311265" y="1854200"/>
            <a:ext cx="1047750" cy="546100"/>
          </a:xfrm>
          <a:prstGeom prst="rect">
            <a:avLst/>
          </a:prstGeom>
        </p:spPr>
      </p:pic>
      <p:pic>
        <p:nvPicPr>
          <p:cNvPr id="10" name="图片 9"/>
          <p:cNvPicPr>
            <a:picLocks noChangeAspect="1"/>
          </p:cNvPicPr>
          <p:nvPr>
            <p:custDataLst>
              <p:tags r:id="rId9"/>
            </p:custDataLst>
          </p:nvPr>
        </p:nvPicPr>
        <p:blipFill>
          <a:blip r:embed="rId10"/>
          <a:stretch>
            <a:fillRect/>
          </a:stretch>
        </p:blipFill>
        <p:spPr>
          <a:xfrm>
            <a:off x="6377305" y="2460625"/>
            <a:ext cx="368300" cy="425450"/>
          </a:xfrm>
          <a:prstGeom prst="rect">
            <a:avLst/>
          </a:prstGeom>
        </p:spPr>
      </p:pic>
      <p:pic>
        <p:nvPicPr>
          <p:cNvPr id="36" name="图片 35"/>
          <p:cNvPicPr>
            <a:picLocks noChangeAspect="1"/>
          </p:cNvPicPr>
          <p:nvPr>
            <p:custDataLst>
              <p:tags r:id="rId11"/>
            </p:custDataLst>
          </p:nvPr>
        </p:nvPicPr>
        <p:blipFill>
          <a:blip r:embed="rId12"/>
          <a:stretch>
            <a:fillRect/>
          </a:stretch>
        </p:blipFill>
        <p:spPr>
          <a:xfrm>
            <a:off x="6359525" y="3013075"/>
            <a:ext cx="527050" cy="361950"/>
          </a:xfrm>
          <a:prstGeom prst="rect">
            <a:avLst/>
          </a:prstGeom>
        </p:spPr>
      </p:pic>
      <p:sp>
        <p:nvSpPr>
          <p:cNvPr id="37" name="文本框 36"/>
          <p:cNvSpPr txBox="1"/>
          <p:nvPr/>
        </p:nvSpPr>
        <p:spPr>
          <a:xfrm>
            <a:off x="7111365" y="1425575"/>
            <a:ext cx="1100455" cy="368300"/>
          </a:xfrm>
          <a:prstGeom prst="rect">
            <a:avLst/>
          </a:prstGeom>
          <a:noFill/>
        </p:spPr>
        <p:txBody>
          <a:bodyPr wrap="square" rtlCol="0" anchor="t">
            <a:spAutoFit/>
          </a:bodyPr>
          <a:p>
            <a:r>
              <a:rPr lang="zh-CN" altLang="en-US">
                <a:sym typeface="+mn-ea"/>
              </a:rPr>
              <a:t>运动序列</a:t>
            </a:r>
            <a:endParaRPr lang="zh-CN" altLang="en-US">
              <a:sym typeface="+mn-ea"/>
            </a:endParaRPr>
          </a:p>
        </p:txBody>
      </p:sp>
      <p:sp>
        <p:nvSpPr>
          <p:cNvPr id="38" name="文本框 37"/>
          <p:cNvSpPr txBox="1"/>
          <p:nvPr>
            <p:custDataLst>
              <p:tags r:id="rId13"/>
            </p:custDataLst>
          </p:nvPr>
        </p:nvSpPr>
        <p:spPr>
          <a:xfrm>
            <a:off x="7530465" y="1978025"/>
            <a:ext cx="1100455" cy="368300"/>
          </a:xfrm>
          <a:prstGeom prst="rect">
            <a:avLst/>
          </a:prstGeom>
          <a:noFill/>
        </p:spPr>
        <p:txBody>
          <a:bodyPr wrap="square" rtlCol="0" anchor="t">
            <a:spAutoFit/>
          </a:bodyPr>
          <a:p>
            <a:r>
              <a:rPr lang="zh-CN" altLang="en-US">
                <a:sym typeface="+mn-ea"/>
              </a:rPr>
              <a:t>文本特征</a:t>
            </a:r>
            <a:endParaRPr lang="zh-CN" altLang="en-US">
              <a:sym typeface="+mn-ea"/>
            </a:endParaRPr>
          </a:p>
        </p:txBody>
      </p:sp>
      <p:sp>
        <p:nvSpPr>
          <p:cNvPr id="39" name="文本框 38"/>
          <p:cNvSpPr txBox="1"/>
          <p:nvPr>
            <p:custDataLst>
              <p:tags r:id="rId14"/>
            </p:custDataLst>
          </p:nvPr>
        </p:nvSpPr>
        <p:spPr>
          <a:xfrm>
            <a:off x="7171055" y="3013075"/>
            <a:ext cx="2058035" cy="368300"/>
          </a:xfrm>
          <a:prstGeom prst="rect">
            <a:avLst/>
          </a:prstGeom>
          <a:noFill/>
        </p:spPr>
        <p:txBody>
          <a:bodyPr wrap="square" rtlCol="0" anchor="t">
            <a:spAutoFit/>
          </a:bodyPr>
          <a:p>
            <a:r>
              <a:rPr lang="zh-CN" altLang="en-US">
                <a:sym typeface="+mn-ea"/>
              </a:rPr>
              <a:t>检索到的运动序列</a:t>
            </a:r>
            <a:endParaRPr lang="zh-CN" altLang="en-US">
              <a:sym typeface="+mn-ea"/>
            </a:endParaRPr>
          </a:p>
        </p:txBody>
      </p:sp>
      <p:sp>
        <p:nvSpPr>
          <p:cNvPr id="40" name="文本框 39"/>
          <p:cNvSpPr txBox="1"/>
          <p:nvPr>
            <p:custDataLst>
              <p:tags r:id="rId15"/>
            </p:custDataLst>
          </p:nvPr>
        </p:nvSpPr>
        <p:spPr>
          <a:xfrm>
            <a:off x="7171055" y="2522220"/>
            <a:ext cx="2058035" cy="368300"/>
          </a:xfrm>
          <a:prstGeom prst="rect">
            <a:avLst/>
          </a:prstGeom>
          <a:noFill/>
        </p:spPr>
        <p:txBody>
          <a:bodyPr wrap="square" rtlCol="0" anchor="t">
            <a:spAutoFit/>
          </a:bodyPr>
          <a:p>
            <a:r>
              <a:rPr lang="zh-CN" altLang="en-US">
                <a:sym typeface="+mn-ea"/>
              </a:rPr>
              <a:t>检索到的文本</a:t>
            </a:r>
            <a:endParaRPr lang="zh-CN" altLang="en-US">
              <a:sym typeface="+mn-ea"/>
            </a:endParaRPr>
          </a:p>
        </p:txBody>
      </p:sp>
      <p:pic>
        <p:nvPicPr>
          <p:cNvPr id="41" name="图片 40"/>
          <p:cNvPicPr>
            <a:picLocks noChangeAspect="1"/>
          </p:cNvPicPr>
          <p:nvPr>
            <p:custDataLst>
              <p:tags r:id="rId16"/>
            </p:custDataLst>
          </p:nvPr>
        </p:nvPicPr>
        <p:blipFill>
          <a:blip r:embed="rId17"/>
          <a:stretch>
            <a:fillRect/>
          </a:stretch>
        </p:blipFill>
        <p:spPr>
          <a:xfrm>
            <a:off x="11032490" y="3615690"/>
            <a:ext cx="425450" cy="615950"/>
          </a:xfrm>
          <a:prstGeom prst="rect">
            <a:avLst/>
          </a:prstGeom>
        </p:spPr>
      </p:pic>
      <p:pic>
        <p:nvPicPr>
          <p:cNvPr id="42" name="图片 41"/>
          <p:cNvPicPr>
            <a:picLocks noChangeAspect="1"/>
          </p:cNvPicPr>
          <p:nvPr>
            <p:custDataLst>
              <p:tags r:id="rId18"/>
            </p:custDataLst>
          </p:nvPr>
        </p:nvPicPr>
        <p:blipFill>
          <a:blip r:embed="rId6"/>
          <a:stretch>
            <a:fillRect/>
          </a:stretch>
        </p:blipFill>
        <p:spPr>
          <a:xfrm>
            <a:off x="6504305" y="3729990"/>
            <a:ext cx="431800" cy="387350"/>
          </a:xfrm>
          <a:prstGeom prst="rect">
            <a:avLst/>
          </a:prstGeom>
        </p:spPr>
      </p:pic>
      <p:pic>
        <p:nvPicPr>
          <p:cNvPr id="43" name="图片 42"/>
          <p:cNvPicPr>
            <a:picLocks noChangeAspect="1"/>
          </p:cNvPicPr>
          <p:nvPr>
            <p:custDataLst>
              <p:tags r:id="rId19"/>
            </p:custDataLst>
          </p:nvPr>
        </p:nvPicPr>
        <p:blipFill>
          <a:blip r:embed="rId20"/>
          <a:stretch>
            <a:fillRect/>
          </a:stretch>
        </p:blipFill>
        <p:spPr>
          <a:xfrm>
            <a:off x="10911840" y="4252595"/>
            <a:ext cx="546100" cy="495300"/>
          </a:xfrm>
          <a:prstGeom prst="rect">
            <a:avLst/>
          </a:prstGeom>
        </p:spPr>
      </p:pic>
      <p:pic>
        <p:nvPicPr>
          <p:cNvPr id="44" name="图片 43"/>
          <p:cNvPicPr>
            <a:picLocks noChangeAspect="1"/>
          </p:cNvPicPr>
          <p:nvPr>
            <p:custDataLst>
              <p:tags r:id="rId21"/>
            </p:custDataLst>
          </p:nvPr>
        </p:nvPicPr>
        <p:blipFill>
          <a:blip r:embed="rId22"/>
          <a:stretch>
            <a:fillRect/>
          </a:stretch>
        </p:blipFill>
        <p:spPr>
          <a:xfrm>
            <a:off x="6377305" y="4252595"/>
            <a:ext cx="3219450" cy="565150"/>
          </a:xfrm>
          <a:prstGeom prst="rect">
            <a:avLst/>
          </a:prstGeom>
        </p:spPr>
      </p:pic>
      <p:pic>
        <p:nvPicPr>
          <p:cNvPr id="45" name="图片 44"/>
          <p:cNvPicPr>
            <a:picLocks noChangeAspect="1"/>
          </p:cNvPicPr>
          <p:nvPr>
            <p:custDataLst>
              <p:tags r:id="rId23"/>
            </p:custDataLst>
          </p:nvPr>
        </p:nvPicPr>
        <p:blipFill>
          <a:blip r:embed="rId24"/>
          <a:stretch>
            <a:fillRect/>
          </a:stretch>
        </p:blipFill>
        <p:spPr>
          <a:xfrm>
            <a:off x="6461125" y="4953000"/>
            <a:ext cx="2400300" cy="501650"/>
          </a:xfrm>
          <a:prstGeom prst="rect">
            <a:avLst/>
          </a:prstGeom>
        </p:spPr>
      </p:pic>
      <p:pic>
        <p:nvPicPr>
          <p:cNvPr id="46" name="图片 45"/>
          <p:cNvPicPr>
            <a:picLocks noChangeAspect="1"/>
          </p:cNvPicPr>
          <p:nvPr>
            <p:custDataLst>
              <p:tags r:id="rId25"/>
            </p:custDataLst>
          </p:nvPr>
        </p:nvPicPr>
        <p:blipFill>
          <a:blip r:embed="rId26"/>
          <a:stretch>
            <a:fillRect/>
          </a:stretch>
        </p:blipFill>
        <p:spPr>
          <a:xfrm>
            <a:off x="11032490" y="4962525"/>
            <a:ext cx="355600" cy="406400"/>
          </a:xfrm>
          <a:prstGeom prst="rect">
            <a:avLst/>
          </a:prstGeom>
        </p:spPr>
      </p:pic>
    </p:spTree>
    <p:custDataLst>
      <p:tags r:id="rId2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383540" y="198120"/>
            <a:ext cx="4073525" cy="624840"/>
          </a:xfrm>
        </p:spPr>
        <p:txBody>
          <a:bodyPr>
            <a:noAutofit/>
          </a:bodyPr>
          <a:p>
            <a:pPr algn="l"/>
            <a:r>
              <a:rPr sz="2800"/>
              <a:t>Stylization Block</a:t>
            </a:r>
            <a:endParaRPr sz="2800"/>
          </a:p>
        </p:txBody>
      </p:sp>
      <p:sp>
        <p:nvSpPr>
          <p:cNvPr id="8" name="文本框 7"/>
          <p:cNvSpPr txBox="1"/>
          <p:nvPr/>
        </p:nvSpPr>
        <p:spPr>
          <a:xfrm>
            <a:off x="6002020" y="3764915"/>
            <a:ext cx="6096000" cy="368300"/>
          </a:xfrm>
          <a:prstGeom prst="rect">
            <a:avLst/>
          </a:prstGeom>
          <a:noFill/>
        </p:spPr>
        <p:txBody>
          <a:bodyPr wrap="square" rtlCol="0" anchor="t">
            <a:spAutoFit/>
          </a:bodyPr>
          <a:p>
            <a:r>
              <a:rPr lang="en-US">
                <a:sym typeface="+mn-ea"/>
              </a:rPr>
              <a:t>R</a:t>
            </a:r>
            <a:r>
              <a:rPr lang="en-US">
                <a:sym typeface="+mn-ea"/>
              </a:rPr>
              <a:t>eMoDiffuse</a:t>
            </a:r>
            <a:r>
              <a:rPr lang="zh-CN">
                <a:sym typeface="+mn-ea"/>
              </a:rPr>
              <a:t>：</a:t>
            </a:r>
            <a:endParaRPr lang="zh-CN" altLang="en-US">
              <a:sym typeface="+mn-ea"/>
            </a:endParaRPr>
          </a:p>
        </p:txBody>
      </p:sp>
      <p:grpSp>
        <p:nvGrpSpPr>
          <p:cNvPr id="13" name="组合 12"/>
          <p:cNvGrpSpPr/>
          <p:nvPr/>
        </p:nvGrpSpPr>
        <p:grpSpPr>
          <a:xfrm>
            <a:off x="6132830" y="913130"/>
            <a:ext cx="5683250" cy="2462530"/>
            <a:chOff x="994" y="1453"/>
            <a:chExt cx="8950" cy="3878"/>
          </a:xfrm>
        </p:grpSpPr>
        <p:grpSp>
          <p:nvGrpSpPr>
            <p:cNvPr id="11" name="组合 10"/>
            <p:cNvGrpSpPr/>
            <p:nvPr/>
          </p:nvGrpSpPr>
          <p:grpSpPr>
            <a:xfrm>
              <a:off x="994" y="1453"/>
              <a:ext cx="8950" cy="3878"/>
              <a:chOff x="2441" y="1777"/>
              <a:chExt cx="10939" cy="4740"/>
            </a:xfrm>
          </p:grpSpPr>
          <p:pic>
            <p:nvPicPr>
              <p:cNvPr id="47" name="图片 46"/>
              <p:cNvPicPr>
                <a:picLocks noChangeAspect="1"/>
              </p:cNvPicPr>
              <p:nvPr>
                <p:custDataLst>
                  <p:tags r:id="rId2"/>
                </p:custDataLst>
              </p:nvPr>
            </p:nvPicPr>
            <p:blipFill>
              <a:blip r:embed="rId3"/>
              <a:stretch>
                <a:fillRect/>
              </a:stretch>
            </p:blipFill>
            <p:spPr>
              <a:xfrm>
                <a:off x="3344" y="1777"/>
                <a:ext cx="10037" cy="4741"/>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2441" y="2874"/>
                <a:ext cx="450" cy="560"/>
              </a:xfrm>
              <a:prstGeom prst="rect">
                <a:avLst/>
              </a:prstGeom>
            </p:spPr>
          </p:pic>
          <p:pic>
            <p:nvPicPr>
              <p:cNvPr id="7" name="图片 6"/>
              <p:cNvPicPr>
                <a:picLocks noChangeAspect="1"/>
              </p:cNvPicPr>
              <p:nvPr>
                <p:custDataLst>
                  <p:tags r:id="rId6"/>
                </p:custDataLst>
              </p:nvPr>
            </p:nvPicPr>
            <p:blipFill>
              <a:blip r:embed="rId7"/>
              <a:srcRect l="30968" t="-11724"/>
              <a:stretch>
                <a:fillRect/>
              </a:stretch>
            </p:blipFill>
            <p:spPr>
              <a:xfrm>
                <a:off x="3011" y="3070"/>
                <a:ext cx="856" cy="324"/>
              </a:xfrm>
              <a:prstGeom prst="rect">
                <a:avLst/>
              </a:prstGeom>
            </p:spPr>
          </p:pic>
        </p:grpSp>
        <p:grpSp>
          <p:nvGrpSpPr>
            <p:cNvPr id="19" name="组合 18"/>
            <p:cNvGrpSpPr/>
            <p:nvPr/>
          </p:nvGrpSpPr>
          <p:grpSpPr>
            <a:xfrm>
              <a:off x="2791" y="2349"/>
              <a:ext cx="1014" cy="580"/>
              <a:chOff x="4996" y="7784"/>
              <a:chExt cx="1014" cy="580"/>
            </a:xfrm>
          </p:grpSpPr>
          <p:sp>
            <p:nvSpPr>
              <p:cNvPr id="18" name="矩形 17"/>
              <p:cNvSpPr/>
              <p:nvPr/>
            </p:nvSpPr>
            <p:spPr>
              <a:xfrm>
                <a:off x="4996" y="7894"/>
                <a:ext cx="992" cy="374"/>
              </a:xfrm>
              <a:prstGeom prst="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文本框 16"/>
              <p:cNvSpPr txBox="1"/>
              <p:nvPr/>
            </p:nvSpPr>
            <p:spPr>
              <a:xfrm>
                <a:off x="5006" y="7784"/>
                <a:ext cx="1004" cy="580"/>
              </a:xfrm>
              <a:prstGeom prst="rect">
                <a:avLst/>
              </a:prstGeom>
              <a:noFill/>
            </p:spPr>
            <p:txBody>
              <a:bodyPr wrap="square" rtlCol="0">
                <a:spAutoFit/>
              </a:bodyPr>
              <a:p>
                <a:r>
                  <a:rPr lang="en-US" altLang="zh-CN" i="1">
                    <a:solidFill>
                      <a:schemeClr val="bg1"/>
                    </a:solidFill>
                  </a:rPr>
                  <a:t>emb</a:t>
                </a:r>
                <a:endParaRPr lang="en-US" altLang="zh-CN" i="1">
                  <a:solidFill>
                    <a:schemeClr val="bg1"/>
                  </a:solidFill>
                </a:endParaRPr>
              </a:p>
            </p:txBody>
          </p:sp>
        </p:grpSp>
        <p:grpSp>
          <p:nvGrpSpPr>
            <p:cNvPr id="23" name="组合 22"/>
            <p:cNvGrpSpPr/>
            <p:nvPr/>
          </p:nvGrpSpPr>
          <p:grpSpPr>
            <a:xfrm>
              <a:off x="4894" y="3103"/>
              <a:ext cx="385" cy="580"/>
              <a:chOff x="4996" y="7784"/>
              <a:chExt cx="1014" cy="580"/>
            </a:xfrm>
          </p:grpSpPr>
          <p:sp>
            <p:nvSpPr>
              <p:cNvPr id="24" name="矩形 23"/>
              <p:cNvSpPr/>
              <p:nvPr>
                <p:custDataLst>
                  <p:tags r:id="rId8"/>
                </p:custDataLst>
              </p:nvPr>
            </p:nvSpPr>
            <p:spPr>
              <a:xfrm>
                <a:off x="4996" y="7894"/>
                <a:ext cx="992" cy="374"/>
              </a:xfrm>
              <a:prstGeom prst="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文本框 24"/>
              <p:cNvSpPr txBox="1"/>
              <p:nvPr>
                <p:custDataLst>
                  <p:tags r:id="rId9"/>
                </p:custDataLst>
              </p:nvPr>
            </p:nvSpPr>
            <p:spPr>
              <a:xfrm>
                <a:off x="5001" y="7784"/>
                <a:ext cx="1009" cy="580"/>
              </a:xfrm>
              <a:prstGeom prst="rect">
                <a:avLst/>
              </a:prstGeom>
              <a:noFill/>
            </p:spPr>
            <p:txBody>
              <a:bodyPr wrap="square" rtlCol="0">
                <a:spAutoFit/>
              </a:bodyPr>
              <a:p>
                <a:pPr algn="ctr"/>
                <a:r>
                  <a:rPr lang="en-US" altLang="zh-CN" i="1">
                    <a:solidFill>
                      <a:schemeClr val="bg1"/>
                    </a:solidFill>
                  </a:rPr>
                  <a:t>W</a:t>
                </a:r>
                <a:endParaRPr lang="en-US" altLang="zh-CN" i="1">
                  <a:solidFill>
                    <a:schemeClr val="bg1"/>
                  </a:solidFill>
                </a:endParaRPr>
              </a:p>
            </p:txBody>
          </p:sp>
        </p:grpSp>
        <p:grpSp>
          <p:nvGrpSpPr>
            <p:cNvPr id="26" name="组合 25"/>
            <p:cNvGrpSpPr/>
            <p:nvPr/>
          </p:nvGrpSpPr>
          <p:grpSpPr>
            <a:xfrm>
              <a:off x="6379" y="2799"/>
              <a:ext cx="396" cy="580"/>
              <a:chOff x="4946" y="7788"/>
              <a:chExt cx="1042" cy="580"/>
            </a:xfrm>
          </p:grpSpPr>
          <p:sp>
            <p:nvSpPr>
              <p:cNvPr id="27" name="矩形 26"/>
              <p:cNvSpPr/>
              <p:nvPr>
                <p:custDataLst>
                  <p:tags r:id="rId10"/>
                </p:custDataLst>
              </p:nvPr>
            </p:nvSpPr>
            <p:spPr>
              <a:xfrm>
                <a:off x="4996" y="7894"/>
                <a:ext cx="992" cy="374"/>
              </a:xfrm>
              <a:prstGeom prst="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文本框 27"/>
              <p:cNvSpPr txBox="1"/>
              <p:nvPr>
                <p:custDataLst>
                  <p:tags r:id="rId11"/>
                </p:custDataLst>
              </p:nvPr>
            </p:nvSpPr>
            <p:spPr>
              <a:xfrm>
                <a:off x="4946" y="7788"/>
                <a:ext cx="1009" cy="580"/>
              </a:xfrm>
              <a:prstGeom prst="rect">
                <a:avLst/>
              </a:prstGeom>
              <a:noFill/>
            </p:spPr>
            <p:txBody>
              <a:bodyPr wrap="square" rtlCol="0">
                <a:spAutoFit/>
              </a:bodyPr>
              <a:p>
                <a:pPr algn="ctr"/>
                <a:r>
                  <a:rPr lang="en-US" altLang="zh-CN" i="1">
                    <a:solidFill>
                      <a:schemeClr val="bg1"/>
                    </a:solidFill>
                  </a:rPr>
                  <a:t>B</a:t>
                </a:r>
                <a:endParaRPr lang="en-US" altLang="zh-CN" i="1">
                  <a:solidFill>
                    <a:schemeClr val="bg1"/>
                  </a:solidFill>
                </a:endParaRPr>
              </a:p>
            </p:txBody>
          </p:sp>
        </p:grpSp>
      </p:grpSp>
      <p:pic>
        <p:nvPicPr>
          <p:cNvPr id="29" name="图片 28"/>
          <p:cNvPicPr>
            <a:picLocks noChangeAspect="1"/>
          </p:cNvPicPr>
          <p:nvPr>
            <p:custDataLst>
              <p:tags r:id="rId12"/>
            </p:custDataLst>
          </p:nvPr>
        </p:nvPicPr>
        <p:blipFill>
          <a:blip r:embed="rId13"/>
          <a:stretch>
            <a:fillRect/>
          </a:stretch>
        </p:blipFill>
        <p:spPr>
          <a:xfrm>
            <a:off x="2471420" y="4653915"/>
            <a:ext cx="5651500" cy="457200"/>
          </a:xfrm>
          <a:prstGeom prst="rect">
            <a:avLst/>
          </a:prstGeom>
        </p:spPr>
      </p:pic>
      <p:sp>
        <p:nvSpPr>
          <p:cNvPr id="31" name="文本框 30"/>
          <p:cNvSpPr txBox="1"/>
          <p:nvPr>
            <p:custDataLst>
              <p:tags r:id="rId14"/>
            </p:custDataLst>
          </p:nvPr>
        </p:nvSpPr>
        <p:spPr>
          <a:xfrm>
            <a:off x="383540" y="5825490"/>
            <a:ext cx="6096000" cy="368300"/>
          </a:xfrm>
          <a:prstGeom prst="rect">
            <a:avLst/>
          </a:prstGeom>
          <a:noFill/>
        </p:spPr>
        <p:txBody>
          <a:bodyPr wrap="square" rtlCol="0" anchor="t">
            <a:spAutoFit/>
          </a:bodyPr>
          <a:p>
            <a:r>
              <a:rPr lang="zh-CN" altLang="en-US">
                <a:sym typeface="+mn-ea"/>
              </a:rPr>
              <a:t>然后将</a:t>
            </a:r>
            <a:r>
              <a:rPr lang="en-US" altLang="zh-CN">
                <a:sym typeface="+mn-ea"/>
              </a:rPr>
              <a:t>Stylization Block</a:t>
            </a:r>
            <a:r>
              <a:rPr lang="zh-CN" altLang="en-US">
                <a:sym typeface="+mn-ea"/>
              </a:rPr>
              <a:t>的输出</a:t>
            </a:r>
            <a:r>
              <a:rPr lang="en-US" altLang="zh-CN">
                <a:sym typeface="+mn-ea"/>
              </a:rPr>
              <a:t>Y’</a:t>
            </a:r>
            <a:r>
              <a:rPr lang="zh-CN" altLang="en-US">
                <a:sym typeface="+mn-ea"/>
              </a:rPr>
              <a:t>和</a:t>
            </a:r>
            <a:r>
              <a:rPr lang="en-US" altLang="zh-CN">
                <a:sym typeface="+mn-ea"/>
              </a:rPr>
              <a:t>X</a:t>
            </a:r>
            <a:r>
              <a:rPr lang="zh-CN" altLang="en-US">
                <a:sym typeface="+mn-ea"/>
              </a:rPr>
              <a:t>残差连</a:t>
            </a:r>
            <a:r>
              <a:rPr lang="zh-CN" altLang="en-US">
                <a:sym typeface="+mn-ea"/>
              </a:rPr>
              <a:t>接</a:t>
            </a:r>
            <a:endParaRPr lang="zh-CN" altLang="en-US">
              <a:sym typeface="+mn-ea"/>
            </a:endParaRPr>
          </a:p>
        </p:txBody>
      </p:sp>
      <p:pic>
        <p:nvPicPr>
          <p:cNvPr id="5" name="图片 4"/>
          <p:cNvPicPr>
            <a:picLocks noChangeAspect="1"/>
          </p:cNvPicPr>
          <p:nvPr>
            <p:custDataLst>
              <p:tags r:id="rId15"/>
            </p:custDataLst>
          </p:nvPr>
        </p:nvPicPr>
        <p:blipFill>
          <a:blip r:embed="rId16"/>
          <a:stretch>
            <a:fillRect/>
          </a:stretch>
        </p:blipFill>
        <p:spPr>
          <a:xfrm>
            <a:off x="6002020" y="4209415"/>
            <a:ext cx="1003300" cy="368300"/>
          </a:xfrm>
          <a:prstGeom prst="rect">
            <a:avLst/>
          </a:prstGeom>
        </p:spPr>
      </p:pic>
      <p:pic>
        <p:nvPicPr>
          <p:cNvPr id="9" name="图片 8"/>
          <p:cNvPicPr>
            <a:picLocks noChangeAspect="1"/>
          </p:cNvPicPr>
          <p:nvPr>
            <p:custDataLst>
              <p:tags r:id="rId17"/>
            </p:custDataLst>
          </p:nvPr>
        </p:nvPicPr>
        <p:blipFill>
          <a:blip r:embed="rId18"/>
          <a:stretch>
            <a:fillRect/>
          </a:stretch>
        </p:blipFill>
        <p:spPr>
          <a:xfrm>
            <a:off x="493395" y="4228465"/>
            <a:ext cx="2038350" cy="425450"/>
          </a:xfrm>
          <a:prstGeom prst="rect">
            <a:avLst/>
          </a:prstGeom>
        </p:spPr>
      </p:pic>
      <p:cxnSp>
        <p:nvCxnSpPr>
          <p:cNvPr id="10" name="直接箭头连接符 9"/>
          <p:cNvCxnSpPr/>
          <p:nvPr/>
        </p:nvCxnSpPr>
        <p:spPr>
          <a:xfrm>
            <a:off x="4283710" y="4420870"/>
            <a:ext cx="1437005" cy="0"/>
          </a:xfrm>
          <a:prstGeom prst="straightConnector1">
            <a:avLst/>
          </a:prstGeom>
          <a:ln w="28575">
            <a:solidFill>
              <a:schemeClr val="accent6"/>
            </a:solidFill>
            <a:tailEnd type="triangle"/>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7472680" y="4225925"/>
            <a:ext cx="3422015" cy="368300"/>
          </a:xfrm>
          <a:prstGeom prst="rect">
            <a:avLst/>
          </a:prstGeom>
          <a:noFill/>
        </p:spPr>
        <p:txBody>
          <a:bodyPr wrap="square" rtlCol="0" anchor="t">
            <a:spAutoFit/>
          </a:bodyPr>
          <a:p>
            <a:r>
              <a:rPr lang="zh-CN" altLang="en-US" b="1">
                <a:solidFill>
                  <a:srgbClr val="FF0000"/>
                </a:solidFill>
                <a:sym typeface="+mn-ea"/>
              </a:rPr>
              <a:t>删除</a:t>
            </a:r>
            <a:r>
              <a:rPr lang="en-US" altLang="zh-CN" b="1">
                <a:solidFill>
                  <a:srgbClr val="FF0000"/>
                </a:solidFill>
                <a:sym typeface="+mn-ea"/>
              </a:rPr>
              <a:t>Prompt</a:t>
            </a:r>
            <a:r>
              <a:rPr lang="zh-CN" altLang="en-US" b="1">
                <a:solidFill>
                  <a:srgbClr val="FF0000"/>
                </a:solidFill>
                <a:sym typeface="+mn-ea"/>
              </a:rPr>
              <a:t>嵌入，以支持</a:t>
            </a:r>
            <a:r>
              <a:rPr lang="en-US" altLang="zh-CN" b="1">
                <a:solidFill>
                  <a:srgbClr val="FF0000"/>
                </a:solidFill>
                <a:sym typeface="+mn-ea"/>
              </a:rPr>
              <a:t>CFG</a:t>
            </a:r>
            <a:endParaRPr lang="en-US" altLang="zh-CN" b="1">
              <a:solidFill>
                <a:srgbClr val="FF0000"/>
              </a:solidFill>
              <a:sym typeface="+mn-ea"/>
            </a:endParaRPr>
          </a:p>
        </p:txBody>
      </p:sp>
      <p:grpSp>
        <p:nvGrpSpPr>
          <p:cNvPr id="14" name="组合 13"/>
          <p:cNvGrpSpPr/>
          <p:nvPr/>
        </p:nvGrpSpPr>
        <p:grpSpPr>
          <a:xfrm>
            <a:off x="259832" y="1014095"/>
            <a:ext cx="5872882" cy="2463050"/>
            <a:chOff x="696" y="1453"/>
            <a:chExt cx="9249" cy="3879"/>
          </a:xfrm>
        </p:grpSpPr>
        <p:grpSp>
          <p:nvGrpSpPr>
            <p:cNvPr id="15" name="组合 14"/>
            <p:cNvGrpSpPr/>
            <p:nvPr/>
          </p:nvGrpSpPr>
          <p:grpSpPr>
            <a:xfrm>
              <a:off x="696" y="1453"/>
              <a:ext cx="9249" cy="3879"/>
              <a:chOff x="2077" y="1777"/>
              <a:chExt cx="11304" cy="4741"/>
            </a:xfrm>
          </p:grpSpPr>
          <p:pic>
            <p:nvPicPr>
              <p:cNvPr id="32" name="图片 31"/>
              <p:cNvPicPr>
                <a:picLocks noChangeAspect="1"/>
              </p:cNvPicPr>
              <p:nvPr>
                <p:custDataLst>
                  <p:tags r:id="rId19"/>
                </p:custDataLst>
              </p:nvPr>
            </p:nvPicPr>
            <p:blipFill>
              <a:blip r:embed="rId3"/>
              <a:stretch>
                <a:fillRect/>
              </a:stretch>
            </p:blipFill>
            <p:spPr>
              <a:xfrm>
                <a:off x="3344" y="1777"/>
                <a:ext cx="10037" cy="4741"/>
              </a:xfrm>
              <a:prstGeom prst="rect">
                <a:avLst/>
              </a:prstGeom>
            </p:spPr>
          </p:pic>
          <p:pic>
            <p:nvPicPr>
              <p:cNvPr id="33" name="图片 32"/>
              <p:cNvPicPr>
                <a:picLocks noChangeAspect="1"/>
              </p:cNvPicPr>
              <p:nvPr>
                <p:custDataLst>
                  <p:tags r:id="rId20"/>
                </p:custDataLst>
              </p:nvPr>
            </p:nvPicPr>
            <p:blipFill>
              <a:blip r:embed="rId5"/>
              <a:stretch>
                <a:fillRect/>
              </a:stretch>
            </p:blipFill>
            <p:spPr>
              <a:xfrm>
                <a:off x="2077" y="2875"/>
                <a:ext cx="450" cy="560"/>
              </a:xfrm>
              <a:prstGeom prst="rect">
                <a:avLst/>
              </a:prstGeom>
            </p:spPr>
          </p:pic>
          <p:pic>
            <p:nvPicPr>
              <p:cNvPr id="34" name="图片 33"/>
              <p:cNvPicPr>
                <a:picLocks noChangeAspect="1"/>
              </p:cNvPicPr>
              <p:nvPr>
                <p:custDataLst>
                  <p:tags r:id="rId21"/>
                </p:custDataLst>
              </p:nvPr>
            </p:nvPicPr>
            <p:blipFill>
              <a:blip r:embed="rId7"/>
              <a:srcRect l="30968" t="-11724"/>
              <a:stretch>
                <a:fillRect/>
              </a:stretch>
            </p:blipFill>
            <p:spPr>
              <a:xfrm>
                <a:off x="2608" y="3033"/>
                <a:ext cx="856" cy="324"/>
              </a:xfrm>
              <a:prstGeom prst="rect">
                <a:avLst/>
              </a:prstGeom>
            </p:spPr>
          </p:pic>
        </p:grpSp>
        <p:grpSp>
          <p:nvGrpSpPr>
            <p:cNvPr id="38" name="组合 37"/>
            <p:cNvGrpSpPr/>
            <p:nvPr/>
          </p:nvGrpSpPr>
          <p:grpSpPr>
            <a:xfrm>
              <a:off x="4894" y="3103"/>
              <a:ext cx="385" cy="580"/>
              <a:chOff x="4996" y="7784"/>
              <a:chExt cx="1014" cy="580"/>
            </a:xfrm>
          </p:grpSpPr>
          <p:sp>
            <p:nvSpPr>
              <p:cNvPr id="39" name="矩形 38"/>
              <p:cNvSpPr/>
              <p:nvPr>
                <p:custDataLst>
                  <p:tags r:id="rId22"/>
                </p:custDataLst>
              </p:nvPr>
            </p:nvSpPr>
            <p:spPr>
              <a:xfrm>
                <a:off x="4996" y="7894"/>
                <a:ext cx="992" cy="374"/>
              </a:xfrm>
              <a:prstGeom prst="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文本框 39"/>
              <p:cNvSpPr txBox="1"/>
              <p:nvPr>
                <p:custDataLst>
                  <p:tags r:id="rId23"/>
                </p:custDataLst>
              </p:nvPr>
            </p:nvSpPr>
            <p:spPr>
              <a:xfrm>
                <a:off x="5001" y="7784"/>
                <a:ext cx="1009" cy="580"/>
              </a:xfrm>
              <a:prstGeom prst="rect">
                <a:avLst/>
              </a:prstGeom>
              <a:noFill/>
            </p:spPr>
            <p:txBody>
              <a:bodyPr wrap="square" rtlCol="0">
                <a:spAutoFit/>
              </a:bodyPr>
              <a:p>
                <a:pPr algn="ctr"/>
                <a:r>
                  <a:rPr lang="en-US" altLang="zh-CN" i="1">
                    <a:solidFill>
                      <a:schemeClr val="bg1"/>
                    </a:solidFill>
                  </a:rPr>
                  <a:t>W</a:t>
                </a:r>
                <a:endParaRPr lang="en-US" altLang="zh-CN" i="1">
                  <a:solidFill>
                    <a:schemeClr val="bg1"/>
                  </a:solidFill>
                </a:endParaRPr>
              </a:p>
            </p:txBody>
          </p:sp>
        </p:grpSp>
        <p:grpSp>
          <p:nvGrpSpPr>
            <p:cNvPr id="41" name="组合 40"/>
            <p:cNvGrpSpPr/>
            <p:nvPr/>
          </p:nvGrpSpPr>
          <p:grpSpPr>
            <a:xfrm>
              <a:off x="6379" y="2799"/>
              <a:ext cx="396" cy="580"/>
              <a:chOff x="4946" y="7788"/>
              <a:chExt cx="1042" cy="580"/>
            </a:xfrm>
          </p:grpSpPr>
          <p:sp>
            <p:nvSpPr>
              <p:cNvPr id="42" name="矩形 41"/>
              <p:cNvSpPr/>
              <p:nvPr>
                <p:custDataLst>
                  <p:tags r:id="rId24"/>
                </p:custDataLst>
              </p:nvPr>
            </p:nvSpPr>
            <p:spPr>
              <a:xfrm>
                <a:off x="4996" y="7894"/>
                <a:ext cx="992" cy="374"/>
              </a:xfrm>
              <a:prstGeom prst="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文本框 42"/>
              <p:cNvSpPr txBox="1"/>
              <p:nvPr>
                <p:custDataLst>
                  <p:tags r:id="rId25"/>
                </p:custDataLst>
              </p:nvPr>
            </p:nvSpPr>
            <p:spPr>
              <a:xfrm>
                <a:off x="4946" y="7788"/>
                <a:ext cx="1009" cy="580"/>
              </a:xfrm>
              <a:prstGeom prst="rect">
                <a:avLst/>
              </a:prstGeom>
              <a:noFill/>
            </p:spPr>
            <p:txBody>
              <a:bodyPr wrap="square" rtlCol="0">
                <a:spAutoFit/>
              </a:bodyPr>
              <a:p>
                <a:pPr algn="ctr"/>
                <a:r>
                  <a:rPr lang="en-US" altLang="zh-CN" i="1">
                    <a:solidFill>
                      <a:schemeClr val="bg1"/>
                    </a:solidFill>
                  </a:rPr>
                  <a:t>B</a:t>
                </a:r>
                <a:endParaRPr lang="en-US" altLang="zh-CN" i="1">
                  <a:solidFill>
                    <a:schemeClr val="bg1"/>
                  </a:solidFill>
                </a:endParaRPr>
              </a:p>
            </p:txBody>
          </p:sp>
        </p:grpSp>
      </p:grpSp>
      <p:sp>
        <p:nvSpPr>
          <p:cNvPr id="44" name="文本框 43"/>
          <p:cNvSpPr txBox="1"/>
          <p:nvPr/>
        </p:nvSpPr>
        <p:spPr>
          <a:xfrm>
            <a:off x="641985" y="3764915"/>
            <a:ext cx="1829435" cy="368300"/>
          </a:xfrm>
          <a:prstGeom prst="rect">
            <a:avLst/>
          </a:prstGeom>
          <a:noFill/>
        </p:spPr>
        <p:txBody>
          <a:bodyPr wrap="square" rtlCol="0" anchor="t">
            <a:spAutoFit/>
          </a:bodyPr>
          <a:p>
            <a:r>
              <a:rPr lang="en-US">
                <a:sym typeface="+mn-ea"/>
              </a:rPr>
              <a:t>MotionDiffuse</a:t>
            </a:r>
            <a:endParaRPr lang="en-US" altLang="en-US">
              <a:sym typeface="+mn-ea"/>
            </a:endParaRPr>
          </a:p>
        </p:txBody>
      </p:sp>
      <p:pic>
        <p:nvPicPr>
          <p:cNvPr id="46" name="图片 45"/>
          <p:cNvPicPr>
            <a:picLocks noChangeAspect="1"/>
          </p:cNvPicPr>
          <p:nvPr>
            <p:custDataLst>
              <p:tags r:id="rId26"/>
            </p:custDataLst>
          </p:nvPr>
        </p:nvPicPr>
        <p:blipFill>
          <a:blip r:embed="rId27"/>
          <a:stretch>
            <a:fillRect/>
          </a:stretch>
        </p:blipFill>
        <p:spPr>
          <a:xfrm>
            <a:off x="128905" y="1194435"/>
            <a:ext cx="668655" cy="220345"/>
          </a:xfrm>
          <a:prstGeom prst="rect">
            <a:avLst/>
          </a:prstGeom>
        </p:spPr>
      </p:pic>
      <p:pic>
        <p:nvPicPr>
          <p:cNvPr id="48" name="图片 47"/>
          <p:cNvPicPr>
            <a:picLocks noChangeAspect="1"/>
          </p:cNvPicPr>
          <p:nvPr>
            <p:custDataLst>
              <p:tags r:id="rId28"/>
            </p:custDataLst>
          </p:nvPr>
        </p:nvPicPr>
        <p:blipFill>
          <a:blip r:embed="rId7"/>
          <a:srcRect l="30968" t="-11724"/>
          <a:stretch>
            <a:fillRect/>
          </a:stretch>
        </p:blipFill>
        <p:spPr>
          <a:xfrm>
            <a:off x="797788" y="1246416"/>
            <a:ext cx="444726" cy="168325"/>
          </a:xfrm>
          <a:prstGeom prst="rect">
            <a:avLst/>
          </a:prstGeom>
        </p:spPr>
      </p:pic>
      <p:pic>
        <p:nvPicPr>
          <p:cNvPr id="49" name="图片 48"/>
          <p:cNvPicPr>
            <a:picLocks noChangeAspect="1"/>
          </p:cNvPicPr>
          <p:nvPr>
            <p:custDataLst>
              <p:tags r:id="rId29"/>
            </p:custDataLst>
          </p:nvPr>
        </p:nvPicPr>
        <p:blipFill>
          <a:blip r:embed="rId30"/>
          <a:stretch>
            <a:fillRect/>
          </a:stretch>
        </p:blipFill>
        <p:spPr>
          <a:xfrm>
            <a:off x="1336040" y="1196975"/>
            <a:ext cx="776605" cy="286385"/>
          </a:xfrm>
          <a:prstGeom prst="rect">
            <a:avLst/>
          </a:prstGeom>
        </p:spPr>
      </p:pic>
      <p:sp>
        <p:nvSpPr>
          <p:cNvPr id="55" name="矩形 54"/>
          <p:cNvSpPr/>
          <p:nvPr>
            <p:custDataLst>
              <p:tags r:id="rId31"/>
            </p:custDataLst>
          </p:nvPr>
        </p:nvSpPr>
        <p:spPr>
          <a:xfrm>
            <a:off x="1532255" y="1698625"/>
            <a:ext cx="807085" cy="2374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1" name="组合 50"/>
          <p:cNvGrpSpPr/>
          <p:nvPr/>
        </p:nvGrpSpPr>
        <p:grpSpPr>
          <a:xfrm>
            <a:off x="1678305" y="1491615"/>
            <a:ext cx="643890" cy="368300"/>
            <a:chOff x="4996" y="7784"/>
            <a:chExt cx="1014" cy="580"/>
          </a:xfrm>
        </p:grpSpPr>
        <p:sp>
          <p:nvSpPr>
            <p:cNvPr id="52" name="矩形 51"/>
            <p:cNvSpPr/>
            <p:nvPr>
              <p:custDataLst>
                <p:tags r:id="rId32"/>
              </p:custDataLst>
            </p:nvPr>
          </p:nvSpPr>
          <p:spPr>
            <a:xfrm>
              <a:off x="4996" y="7894"/>
              <a:ext cx="992" cy="374"/>
            </a:xfrm>
            <a:prstGeom prst="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文本框 52"/>
            <p:cNvSpPr txBox="1"/>
            <p:nvPr>
              <p:custDataLst>
                <p:tags r:id="rId33"/>
              </p:custDataLst>
            </p:nvPr>
          </p:nvSpPr>
          <p:spPr>
            <a:xfrm>
              <a:off x="5006" y="7784"/>
              <a:ext cx="1004" cy="580"/>
            </a:xfrm>
            <a:prstGeom prst="rect">
              <a:avLst/>
            </a:prstGeom>
            <a:noFill/>
          </p:spPr>
          <p:txBody>
            <a:bodyPr wrap="square" rtlCol="0">
              <a:spAutoFit/>
            </a:bodyPr>
            <a:p>
              <a:r>
                <a:rPr lang="en-US" altLang="zh-CN" i="1">
                  <a:solidFill>
                    <a:schemeClr val="bg1"/>
                  </a:solidFill>
                </a:rPr>
                <a:t>emb</a:t>
              </a:r>
              <a:endParaRPr lang="en-US" altLang="zh-CN" i="1">
                <a:solidFill>
                  <a:schemeClr val="bg1"/>
                </a:solidFill>
              </a:endParaRPr>
            </a:p>
          </p:txBody>
        </p:sp>
      </p:grpSp>
      <p:pic>
        <p:nvPicPr>
          <p:cNvPr id="57" name="图片 56"/>
          <p:cNvPicPr>
            <a:picLocks noChangeAspect="1"/>
          </p:cNvPicPr>
          <p:nvPr>
            <p:custDataLst>
              <p:tags r:id="rId34"/>
            </p:custDataLst>
          </p:nvPr>
        </p:nvPicPr>
        <p:blipFill>
          <a:blip r:embed="rId35"/>
          <a:stretch>
            <a:fillRect/>
          </a:stretch>
        </p:blipFill>
        <p:spPr>
          <a:xfrm>
            <a:off x="2531745" y="5170805"/>
            <a:ext cx="2159000" cy="552450"/>
          </a:xfrm>
          <a:prstGeom prst="rect">
            <a:avLst/>
          </a:prstGeom>
        </p:spPr>
      </p:pic>
      <p:sp>
        <p:nvSpPr>
          <p:cNvPr id="58" name="文本框 57"/>
          <p:cNvSpPr txBox="1"/>
          <p:nvPr>
            <p:custDataLst>
              <p:tags r:id="rId36"/>
            </p:custDataLst>
          </p:nvPr>
        </p:nvSpPr>
        <p:spPr>
          <a:xfrm>
            <a:off x="4925695" y="5243830"/>
            <a:ext cx="2310765" cy="368300"/>
          </a:xfrm>
          <a:prstGeom prst="rect">
            <a:avLst/>
          </a:prstGeom>
          <a:noFill/>
        </p:spPr>
        <p:txBody>
          <a:bodyPr wrap="square" rtlCol="0" anchor="t">
            <a:spAutoFit/>
          </a:bodyPr>
          <a:p>
            <a:r>
              <a:rPr lang="zh-CN" altLang="en-US">
                <a:sym typeface="+mn-ea"/>
              </a:rPr>
              <a:t>三种不同的线性</a:t>
            </a:r>
            <a:r>
              <a:rPr lang="zh-CN" altLang="en-US">
                <a:sym typeface="+mn-ea"/>
              </a:rPr>
              <a:t>投影</a:t>
            </a:r>
            <a:endParaRPr lang="zh-CN" altLang="en-US">
              <a:sym typeface="+mn-ea"/>
            </a:endParaRPr>
          </a:p>
        </p:txBody>
      </p:sp>
    </p:spTree>
    <p:custDataLst>
      <p:tags r:id="rId3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15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3.xml><?xml version="1.0" encoding="utf-8"?>
<p:tagLst xmlns:p="http://schemas.openxmlformats.org/presentationml/2006/main">
  <p:tag name="COMMONDATA" val="eyJoZGlkIjoiMjM5MGE5MGFjZjEyZGU1Mjg2OTA0ZDAyMzI0MmEwZTIifQ=="/>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1410</Words>
  <Application>WPS 演示</Application>
  <PresentationFormat>宽屏</PresentationFormat>
  <Paragraphs>133</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Wingdings</vt:lpstr>
      <vt:lpstr>微软雅黑</vt:lpstr>
      <vt:lpstr>Arial Unicode MS</vt:lpstr>
      <vt:lpstr>Calibri</vt:lpstr>
      <vt:lpstr>WPS</vt:lpstr>
      <vt:lpstr>PowerPoint 演示文稿</vt:lpstr>
      <vt:lpstr>ReMoDiffuse: Retrieval-Augmented Motion Diffusion Model</vt:lpstr>
      <vt:lpstr>ReMoDiffuse: Retrieval-Augmented Motion Diffusion Model</vt:lpstr>
      <vt:lpstr>Related Work</vt:lpstr>
      <vt:lpstr>Task</vt:lpstr>
      <vt:lpstr>Task</vt:lpstr>
      <vt:lpstr>语义调节Attention</vt:lpstr>
      <vt:lpstr>混合检索</vt:lpstr>
      <vt:lpstr>Stylization Block</vt:lpstr>
      <vt:lpstr>NetWork</vt:lpstr>
      <vt:lpstr>Condition Mixture</vt:lpstr>
      <vt:lpstr>评价指标</vt:lpstr>
      <vt:lpstr>Ablation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任良</cp:lastModifiedBy>
  <cp:revision>183</cp:revision>
  <dcterms:created xsi:type="dcterms:W3CDTF">2019-06-19T02:08:00Z</dcterms:created>
  <dcterms:modified xsi:type="dcterms:W3CDTF">2023-07-25T06:43:14Z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B7F7DA47E8FB4260BE9BDC722F8745E1_11</vt:lpwstr>
  </property>
</Properties>
</file>