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gs" Target="tags/tag80.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67.xml"/><Relationship Id="rId7" Type="http://schemas.openxmlformats.org/officeDocument/2006/relationships/image" Target="../media/image3.png"/><Relationship Id="rId6" Type="http://schemas.openxmlformats.org/officeDocument/2006/relationships/tags" Target="../tags/tag66.xml"/><Relationship Id="rId5" Type="http://schemas.openxmlformats.org/officeDocument/2006/relationships/image" Target="../media/image2.png"/><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1.png"/><Relationship Id="rId11" Type="http://schemas.openxmlformats.org/officeDocument/2006/relationships/slideLayout" Target="../slideLayouts/slideLayout2.xml"/><Relationship Id="rId10" Type="http://schemas.openxmlformats.org/officeDocument/2006/relationships/tags" Target="../tags/tag68.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5.png"/><Relationship Id="rId1" Type="http://schemas.openxmlformats.org/officeDocument/2006/relationships/tags" Target="../tags/tag69.xml"/></Relationships>
</file>

<file path=ppt/slides/_rels/slide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9.png"/><Relationship Id="rId7" Type="http://schemas.openxmlformats.org/officeDocument/2006/relationships/tags" Target="../tags/tag74.xml"/><Relationship Id="rId6" Type="http://schemas.openxmlformats.org/officeDocument/2006/relationships/image" Target="../media/image8.png"/><Relationship Id="rId5" Type="http://schemas.openxmlformats.org/officeDocument/2006/relationships/tags" Target="../tags/tag73.xml"/><Relationship Id="rId4" Type="http://schemas.openxmlformats.org/officeDocument/2006/relationships/image" Target="../media/image7.png"/><Relationship Id="rId3" Type="http://schemas.openxmlformats.org/officeDocument/2006/relationships/tags" Target="../tags/tag72.xml"/><Relationship Id="rId2" Type="http://schemas.openxmlformats.org/officeDocument/2006/relationships/image" Target="../media/image6.png"/><Relationship Id="rId12" Type="http://schemas.openxmlformats.org/officeDocument/2006/relationships/slideLayout" Target="../slideLayouts/slideLayout1.xml"/><Relationship Id="rId11" Type="http://schemas.openxmlformats.org/officeDocument/2006/relationships/tags" Target="../tags/tag76.xml"/><Relationship Id="rId10" Type="http://schemas.openxmlformats.org/officeDocument/2006/relationships/image" Target="../media/image10.png"/><Relationship Id="rId1" Type="http://schemas.openxmlformats.org/officeDocument/2006/relationships/tags" Target="../tags/tag7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9.xml"/><Relationship Id="rId4" Type="http://schemas.openxmlformats.org/officeDocument/2006/relationships/image" Target="../media/image6.png"/><Relationship Id="rId3" Type="http://schemas.openxmlformats.org/officeDocument/2006/relationships/tags" Target="../tags/tag78.xml"/><Relationship Id="rId2" Type="http://schemas.openxmlformats.org/officeDocument/2006/relationships/image" Target="../media/image11.png"/><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293370" y="1135380"/>
            <a:ext cx="11722100" cy="3549650"/>
          </a:xfrm>
          <a:prstGeom prst="rect">
            <a:avLst/>
          </a:prstGeom>
        </p:spPr>
      </p:pic>
      <p:sp>
        <p:nvSpPr>
          <p:cNvPr id="6" name="文本框 5"/>
          <p:cNvSpPr txBox="1"/>
          <p:nvPr>
            <p:custDataLst>
              <p:tags r:id="rId3"/>
            </p:custDataLst>
          </p:nvPr>
        </p:nvSpPr>
        <p:spPr>
          <a:xfrm>
            <a:off x="400685" y="460375"/>
            <a:ext cx="6096000" cy="521970"/>
          </a:xfrm>
          <a:prstGeom prst="rect">
            <a:avLst/>
          </a:prstGeom>
          <a:noFill/>
        </p:spPr>
        <p:txBody>
          <a:bodyPr wrap="square" rtlCol="0" anchor="t">
            <a:spAutoFit/>
          </a:bodyPr>
          <a:p>
            <a:r>
              <a:rPr lang="zh-CN" altLang="en-US" sz="2800" b="1"/>
              <a:t>Classifier Guidance</a:t>
            </a:r>
            <a:endParaRPr lang="zh-CN" altLang="en-US" sz="2800" b="1"/>
          </a:p>
        </p:txBody>
      </p:sp>
      <p:sp>
        <p:nvSpPr>
          <p:cNvPr id="8" name="文本框 7"/>
          <p:cNvSpPr txBox="1"/>
          <p:nvPr/>
        </p:nvSpPr>
        <p:spPr>
          <a:xfrm>
            <a:off x="676275" y="4855210"/>
            <a:ext cx="5572125" cy="368300"/>
          </a:xfrm>
          <a:prstGeom prst="rect">
            <a:avLst/>
          </a:prstGeom>
          <a:noFill/>
        </p:spPr>
        <p:txBody>
          <a:bodyPr wrap="square" rtlCol="0" anchor="t">
            <a:spAutoFit/>
          </a:bodyPr>
          <a:p>
            <a:r>
              <a:rPr lang="zh-CN" altLang="en-US">
                <a:sym typeface="+mn-ea"/>
              </a:rPr>
              <a:t>对于</a:t>
            </a:r>
            <a:r>
              <a:rPr lang="en-US" altLang="zh-CN">
                <a:sym typeface="+mn-ea"/>
              </a:rPr>
              <a:t>Classifier Guidance,</a:t>
            </a:r>
            <a:r>
              <a:rPr lang="zh-CN" altLang="en-US">
                <a:sym typeface="+mn-ea"/>
              </a:rPr>
              <a:t>如果有一个可微分判别模型</a:t>
            </a:r>
            <a:endParaRPr lang="zh-CN" altLang="en-US">
              <a:sym typeface="+mn-ea"/>
            </a:endParaRPr>
          </a:p>
        </p:txBody>
      </p:sp>
      <p:pic>
        <p:nvPicPr>
          <p:cNvPr id="9" name="图片 8"/>
          <p:cNvPicPr>
            <a:picLocks noChangeAspect="1"/>
          </p:cNvPicPr>
          <p:nvPr>
            <p:custDataLst>
              <p:tags r:id="rId4"/>
            </p:custDataLst>
          </p:nvPr>
        </p:nvPicPr>
        <p:blipFill>
          <a:blip r:embed="rId5"/>
          <a:stretch>
            <a:fillRect/>
          </a:stretch>
        </p:blipFill>
        <p:spPr>
          <a:xfrm>
            <a:off x="6049010" y="4803775"/>
            <a:ext cx="1173480" cy="372745"/>
          </a:xfrm>
          <a:prstGeom prst="rect">
            <a:avLst/>
          </a:prstGeom>
        </p:spPr>
      </p:pic>
      <p:sp>
        <p:nvSpPr>
          <p:cNvPr id="10" name="文本框 9"/>
          <p:cNvSpPr txBox="1"/>
          <p:nvPr/>
        </p:nvSpPr>
        <p:spPr>
          <a:xfrm>
            <a:off x="659130" y="5746750"/>
            <a:ext cx="7480300" cy="368300"/>
          </a:xfrm>
          <a:prstGeom prst="rect">
            <a:avLst/>
          </a:prstGeom>
          <a:noFill/>
        </p:spPr>
        <p:txBody>
          <a:bodyPr wrap="square" rtlCol="0" anchor="t">
            <a:spAutoFit/>
          </a:bodyPr>
          <a:p>
            <a:r>
              <a:rPr lang="zh-CN" altLang="en-US">
                <a:sym typeface="+mn-ea"/>
              </a:rPr>
              <a:t>所以要将无条件扩散模型转换为条件扩散模型，需要一个分类器</a:t>
            </a:r>
            <a:endParaRPr lang="zh-CN" altLang="en-US">
              <a:sym typeface="+mn-ea"/>
            </a:endParaRPr>
          </a:p>
        </p:txBody>
      </p:sp>
      <p:sp>
        <p:nvSpPr>
          <p:cNvPr id="11" name="文本框 10"/>
          <p:cNvSpPr txBox="1"/>
          <p:nvPr/>
        </p:nvSpPr>
        <p:spPr>
          <a:xfrm>
            <a:off x="679450" y="5276850"/>
            <a:ext cx="6096000" cy="368300"/>
          </a:xfrm>
          <a:prstGeom prst="rect">
            <a:avLst/>
          </a:prstGeom>
          <a:noFill/>
        </p:spPr>
        <p:txBody>
          <a:bodyPr wrap="square" rtlCol="0" anchor="t">
            <a:spAutoFit/>
          </a:bodyPr>
          <a:p>
            <a:r>
              <a:rPr lang="zh-CN" altLang="en-US">
                <a:sym typeface="+mn-ea"/>
              </a:rPr>
              <a:t>那么就可以得到</a:t>
            </a:r>
            <a:endParaRPr lang="zh-CN" altLang="en-US">
              <a:sym typeface="+mn-ea"/>
            </a:endParaRPr>
          </a:p>
        </p:txBody>
      </p:sp>
      <p:pic>
        <p:nvPicPr>
          <p:cNvPr id="12" name="图片 11"/>
          <p:cNvPicPr>
            <a:picLocks noChangeAspect="1"/>
          </p:cNvPicPr>
          <p:nvPr>
            <p:custDataLst>
              <p:tags r:id="rId6"/>
            </p:custDataLst>
          </p:nvPr>
        </p:nvPicPr>
        <p:blipFill>
          <a:blip r:embed="rId7"/>
          <a:srcRect l="4171" t="16458"/>
          <a:stretch>
            <a:fillRect/>
          </a:stretch>
        </p:blipFill>
        <p:spPr>
          <a:xfrm>
            <a:off x="2457450" y="5297805"/>
            <a:ext cx="1648460" cy="327025"/>
          </a:xfrm>
          <a:prstGeom prst="rect">
            <a:avLst/>
          </a:prstGeom>
        </p:spPr>
      </p:pic>
      <p:pic>
        <p:nvPicPr>
          <p:cNvPr id="13" name="图片 12"/>
          <p:cNvPicPr>
            <a:picLocks noChangeAspect="1"/>
          </p:cNvPicPr>
          <p:nvPr>
            <p:custDataLst>
              <p:tags r:id="rId8"/>
            </p:custDataLst>
          </p:nvPr>
        </p:nvPicPr>
        <p:blipFill>
          <a:blip r:embed="rId9"/>
          <a:stretch>
            <a:fillRect/>
          </a:stretch>
        </p:blipFill>
        <p:spPr>
          <a:xfrm>
            <a:off x="679450" y="6236970"/>
            <a:ext cx="5048250" cy="444500"/>
          </a:xfrm>
          <a:prstGeom prst="rect">
            <a:avLst/>
          </a:prstGeom>
        </p:spPr>
      </p:pic>
      <p:sp>
        <p:nvSpPr>
          <p:cNvPr id="14" name="文本框 13"/>
          <p:cNvSpPr txBox="1"/>
          <p:nvPr/>
        </p:nvSpPr>
        <p:spPr>
          <a:xfrm>
            <a:off x="6096000" y="6167755"/>
            <a:ext cx="6096000" cy="645160"/>
          </a:xfrm>
          <a:prstGeom prst="rect">
            <a:avLst/>
          </a:prstGeom>
          <a:noFill/>
        </p:spPr>
        <p:txBody>
          <a:bodyPr wrap="square" rtlCol="0" anchor="t">
            <a:spAutoFit/>
          </a:bodyPr>
          <a:p>
            <a:r>
              <a:rPr lang="en-US" altLang="zh-CN"/>
              <a:t>γ</a:t>
            </a:r>
            <a:r>
              <a:rPr lang="zh-CN" altLang="en-US"/>
              <a:t>称为 guidance scale, 当其取值大于1时，可以增大条件信息的影响</a:t>
            </a:r>
            <a:endParaRPr lang="zh-CN" altLang="en-US"/>
          </a:p>
        </p:txBody>
      </p:sp>
    </p:spTree>
    <p:custDataLst>
      <p:tags r:id="rId10"/>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2"/>
          <a:stretch>
            <a:fillRect/>
          </a:stretch>
        </p:blipFill>
        <p:spPr>
          <a:xfrm>
            <a:off x="1400175" y="760730"/>
            <a:ext cx="8927465" cy="2617470"/>
          </a:xfrm>
          <a:prstGeom prst="rect">
            <a:avLst/>
          </a:prstGeom>
        </p:spPr>
      </p:pic>
      <p:sp>
        <p:nvSpPr>
          <p:cNvPr id="5" name="文本框 4"/>
          <p:cNvSpPr txBox="1"/>
          <p:nvPr/>
        </p:nvSpPr>
        <p:spPr>
          <a:xfrm>
            <a:off x="400685" y="460375"/>
            <a:ext cx="6096000" cy="521970"/>
          </a:xfrm>
          <a:prstGeom prst="rect">
            <a:avLst/>
          </a:prstGeom>
          <a:noFill/>
        </p:spPr>
        <p:txBody>
          <a:bodyPr wrap="square" rtlCol="0" anchor="t">
            <a:spAutoFit/>
          </a:bodyPr>
          <a:p>
            <a:r>
              <a:rPr lang="zh-CN" altLang="en-US" sz="2800" b="1"/>
              <a:t>Classifier Guidance的问题</a:t>
            </a:r>
            <a:endParaRPr lang="en-US" altLang="zh-CN" sz="2800" b="1"/>
          </a:p>
        </p:txBody>
      </p:sp>
      <p:sp>
        <p:nvSpPr>
          <p:cNvPr id="6" name="文本框 5"/>
          <p:cNvSpPr txBox="1"/>
          <p:nvPr/>
        </p:nvSpPr>
        <p:spPr>
          <a:xfrm>
            <a:off x="335280" y="5219700"/>
            <a:ext cx="6096000" cy="922020"/>
          </a:xfrm>
          <a:prstGeom prst="rect">
            <a:avLst/>
          </a:prstGeom>
          <a:noFill/>
        </p:spPr>
        <p:txBody>
          <a:bodyPr wrap="square" rtlCol="0" anchor="t">
            <a:spAutoFit/>
          </a:bodyPr>
          <a:p>
            <a:r>
              <a:rPr lang="en-US" altLang="zh-CN"/>
              <a:t>3.</a:t>
            </a:r>
            <a:r>
              <a:rPr lang="zh-CN" altLang="en-US"/>
              <a:t>通过梯度更新图像会导致对抗攻击效应，生成图像可能会通过人眼不可察觉的细节欺骗分类器，实际上并没有按条件生成。</a:t>
            </a:r>
            <a:endParaRPr lang="zh-CN" altLang="en-US"/>
          </a:p>
        </p:txBody>
      </p:sp>
      <p:sp>
        <p:nvSpPr>
          <p:cNvPr id="9" name="文本框 8"/>
          <p:cNvSpPr txBox="1"/>
          <p:nvPr/>
        </p:nvSpPr>
        <p:spPr>
          <a:xfrm>
            <a:off x="335280" y="4216400"/>
            <a:ext cx="6096000" cy="368300"/>
          </a:xfrm>
          <a:prstGeom prst="rect">
            <a:avLst/>
          </a:prstGeom>
          <a:noFill/>
        </p:spPr>
        <p:txBody>
          <a:bodyPr wrap="square" rtlCol="0" anchor="t">
            <a:spAutoFit/>
          </a:bodyPr>
          <a:p>
            <a:r>
              <a:rPr lang="en-US" altLang="zh-CN">
                <a:sym typeface="+mn-ea"/>
              </a:rPr>
              <a:t>1.</a:t>
            </a:r>
            <a:r>
              <a:rPr lang="zh-CN" altLang="en-US">
                <a:sym typeface="+mn-ea"/>
              </a:rPr>
              <a:t>需要额外训练一个噪声版本的图像分类器</a:t>
            </a:r>
            <a:endParaRPr lang="zh-CN" altLang="en-US">
              <a:sym typeface="+mn-ea"/>
            </a:endParaRPr>
          </a:p>
        </p:txBody>
      </p:sp>
      <p:sp>
        <p:nvSpPr>
          <p:cNvPr id="10" name="文本框 9"/>
          <p:cNvSpPr txBox="1"/>
          <p:nvPr/>
        </p:nvSpPr>
        <p:spPr>
          <a:xfrm>
            <a:off x="335280" y="4718050"/>
            <a:ext cx="6096000" cy="368300"/>
          </a:xfrm>
          <a:prstGeom prst="rect">
            <a:avLst/>
          </a:prstGeom>
          <a:noFill/>
        </p:spPr>
        <p:txBody>
          <a:bodyPr wrap="square" rtlCol="0" anchor="t">
            <a:spAutoFit/>
          </a:bodyPr>
          <a:p>
            <a:r>
              <a:rPr lang="en-US" altLang="zh-CN">
                <a:sym typeface="+mn-ea"/>
              </a:rPr>
              <a:t>2.</a:t>
            </a:r>
            <a:r>
              <a:rPr lang="zh-CN" altLang="en-US">
                <a:sym typeface="+mn-ea"/>
              </a:rPr>
              <a:t>分类器的质量会影响按类别生成的效果</a:t>
            </a:r>
            <a:endParaRPr lang="zh-CN" altLang="en-US">
              <a:sym typeface="+mn-ea"/>
            </a:endParaRPr>
          </a:p>
        </p:txBody>
      </p:sp>
      <p:sp>
        <p:nvSpPr>
          <p:cNvPr id="11" name="文本框 10"/>
          <p:cNvSpPr txBox="1"/>
          <p:nvPr/>
        </p:nvSpPr>
        <p:spPr>
          <a:xfrm>
            <a:off x="5919470" y="3554730"/>
            <a:ext cx="5755640" cy="1198880"/>
          </a:xfrm>
          <a:prstGeom prst="rect">
            <a:avLst/>
          </a:prstGeom>
          <a:noFill/>
        </p:spPr>
        <p:txBody>
          <a:bodyPr wrap="square" rtlCol="0" anchor="t">
            <a:spAutoFit/>
          </a:bodyPr>
          <a:p>
            <a:r>
              <a:rPr lang="zh-CN" altLang="en-US"/>
              <a:t>对于一个来自于三个高斯分布混合而成的分布，我们通过分类器引导的采样过程导致了采样结果严重受限于该分布的局部领域，且分类器引导强度越强，远离其他类别的质心的表现越明显，使得结果越加集中在局部空间。</a:t>
            </a:r>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p:cNvSpPr txBox="1"/>
          <p:nvPr/>
        </p:nvSpPr>
        <p:spPr>
          <a:xfrm>
            <a:off x="400685" y="460375"/>
            <a:ext cx="6096000" cy="521970"/>
          </a:xfrm>
          <a:prstGeom prst="rect">
            <a:avLst/>
          </a:prstGeom>
          <a:noFill/>
        </p:spPr>
        <p:txBody>
          <a:bodyPr wrap="square" rtlCol="0" anchor="t">
            <a:spAutoFit/>
          </a:bodyPr>
          <a:p>
            <a:r>
              <a:rPr lang="zh-CN" altLang="en-US" sz="2800" b="1"/>
              <a:t>Classifier </a:t>
            </a:r>
            <a:r>
              <a:rPr lang="en-US" altLang="zh-CN" sz="2800" b="1"/>
              <a:t>Free </a:t>
            </a:r>
            <a:r>
              <a:rPr lang="zh-CN" altLang="en-US" sz="2800" b="1"/>
              <a:t>Guidance</a:t>
            </a:r>
            <a:endParaRPr lang="zh-CN" altLang="en-US" sz="2800" b="1"/>
          </a:p>
        </p:txBody>
      </p:sp>
      <p:sp>
        <p:nvSpPr>
          <p:cNvPr id="2" name="文本框 1"/>
          <p:cNvSpPr txBox="1"/>
          <p:nvPr/>
        </p:nvSpPr>
        <p:spPr>
          <a:xfrm>
            <a:off x="451485" y="1154430"/>
            <a:ext cx="7908290" cy="922020"/>
          </a:xfrm>
          <a:prstGeom prst="rect">
            <a:avLst/>
          </a:prstGeom>
          <a:noFill/>
        </p:spPr>
        <p:txBody>
          <a:bodyPr wrap="square" rtlCol="0" anchor="t">
            <a:spAutoFit/>
          </a:bodyPr>
          <a:p>
            <a:r>
              <a:rPr lang="zh-CN" altLang="en-US"/>
              <a:t>核心是通过一个隐式分类器来替代显示分类器，而无需直接计算显式分类器及其梯度。根据贝叶斯公式，分类器的梯度可以用条件生成概率和无条件生成概率表示：</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841375" y="4679315"/>
            <a:ext cx="5822950" cy="124460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249680" y="2027555"/>
            <a:ext cx="5632450" cy="129540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690880" y="3380740"/>
            <a:ext cx="6277610" cy="461645"/>
          </a:xfrm>
          <a:prstGeom prst="rect">
            <a:avLst/>
          </a:prstGeom>
        </p:spPr>
      </p:pic>
      <p:pic>
        <p:nvPicPr>
          <p:cNvPr id="11" name="图片 10"/>
          <p:cNvPicPr>
            <a:picLocks noChangeAspect="1"/>
          </p:cNvPicPr>
          <p:nvPr>
            <p:custDataLst>
              <p:tags r:id="rId7"/>
            </p:custDataLst>
          </p:nvPr>
        </p:nvPicPr>
        <p:blipFill>
          <a:blip r:embed="rId8"/>
          <a:stretch>
            <a:fillRect/>
          </a:stretch>
        </p:blipFill>
        <p:spPr>
          <a:xfrm>
            <a:off x="841375" y="4038600"/>
            <a:ext cx="6517005" cy="575945"/>
          </a:xfrm>
          <a:prstGeom prst="rect">
            <a:avLst/>
          </a:prstGeom>
        </p:spPr>
      </p:pic>
      <p:pic>
        <p:nvPicPr>
          <p:cNvPr id="12" name="图片 11"/>
          <p:cNvPicPr>
            <a:picLocks noChangeAspect="1"/>
          </p:cNvPicPr>
          <p:nvPr>
            <p:custDataLst>
              <p:tags r:id="rId9"/>
            </p:custDataLst>
          </p:nvPr>
        </p:nvPicPr>
        <p:blipFill>
          <a:blip r:embed="rId10"/>
          <a:stretch>
            <a:fillRect/>
          </a:stretch>
        </p:blipFill>
        <p:spPr>
          <a:xfrm>
            <a:off x="6664325" y="4679315"/>
            <a:ext cx="4184015" cy="600075"/>
          </a:xfrm>
          <a:prstGeom prst="rect">
            <a:avLst/>
          </a:prstGeom>
        </p:spPr>
      </p:pic>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文本框 4"/>
          <p:cNvSpPr txBox="1"/>
          <p:nvPr/>
        </p:nvSpPr>
        <p:spPr>
          <a:xfrm>
            <a:off x="400685" y="460375"/>
            <a:ext cx="6096000" cy="521970"/>
          </a:xfrm>
          <a:prstGeom prst="rect">
            <a:avLst/>
          </a:prstGeom>
          <a:noFill/>
        </p:spPr>
        <p:txBody>
          <a:bodyPr wrap="square" rtlCol="0" anchor="t">
            <a:spAutoFit/>
          </a:bodyPr>
          <a:p>
            <a:r>
              <a:rPr lang="zh-CN" altLang="en-US" sz="2800" b="1"/>
              <a:t>Classifier </a:t>
            </a:r>
            <a:r>
              <a:rPr lang="en-US" altLang="zh-CN" sz="2800" b="1"/>
              <a:t>Free </a:t>
            </a:r>
            <a:r>
              <a:rPr lang="zh-CN" altLang="en-US" sz="2800" b="1"/>
              <a:t>Guidance</a:t>
            </a:r>
            <a:endParaRPr lang="zh-CN" altLang="en-US" sz="2800" b="1"/>
          </a:p>
        </p:txBody>
      </p:sp>
      <p:pic>
        <p:nvPicPr>
          <p:cNvPr id="7" name="图片 6"/>
          <p:cNvPicPr>
            <a:picLocks noChangeAspect="1"/>
          </p:cNvPicPr>
          <p:nvPr>
            <p:custDataLst>
              <p:tags r:id="rId1"/>
            </p:custDataLst>
          </p:nvPr>
        </p:nvPicPr>
        <p:blipFill>
          <a:blip r:embed="rId2"/>
          <a:stretch>
            <a:fillRect/>
          </a:stretch>
        </p:blipFill>
        <p:spPr>
          <a:xfrm>
            <a:off x="86360" y="2551430"/>
            <a:ext cx="6583045" cy="1500505"/>
          </a:xfrm>
          <a:prstGeom prst="rect">
            <a:avLst/>
          </a:prstGeom>
        </p:spPr>
      </p:pic>
      <p:sp>
        <p:nvSpPr>
          <p:cNvPr id="8" name="文本框 7"/>
          <p:cNvSpPr txBox="1"/>
          <p:nvPr/>
        </p:nvSpPr>
        <p:spPr>
          <a:xfrm>
            <a:off x="269875" y="4166870"/>
            <a:ext cx="10527030" cy="2030095"/>
          </a:xfrm>
          <a:prstGeom prst="rect">
            <a:avLst/>
          </a:prstGeom>
          <a:noFill/>
        </p:spPr>
        <p:txBody>
          <a:bodyPr wrap="square" rtlCol="0" anchor="t">
            <a:spAutoFit/>
          </a:bodyPr>
          <a:p>
            <a:r>
              <a:rPr lang="zh-CN" altLang="en-US"/>
              <a:t>由上可知，新的生成过程不再依赖显示的classifier，因而解决了上述Classifier Guidance的几个问题。</a:t>
            </a:r>
            <a:endParaRPr lang="zh-CN" altLang="en-US"/>
          </a:p>
          <a:p>
            <a:endParaRPr lang="zh-CN" altLang="en-US"/>
          </a:p>
          <a:p>
            <a:r>
              <a:rPr lang="zh-CN" altLang="en-US"/>
              <a:t>总的来说，训练时，Classifier-Free Guidance需要训练两个模型，一个是无条件生成模型，另一个是条件生成模型。但这两个模型可以用同一个模型表示，训练时只需要以一定概率将条件置空即可。</a:t>
            </a:r>
            <a:endParaRPr lang="zh-CN" altLang="en-US"/>
          </a:p>
          <a:p>
            <a:endParaRPr lang="zh-CN" altLang="en-US"/>
          </a:p>
          <a:p>
            <a:r>
              <a:rPr lang="zh-CN" altLang="en-US"/>
              <a:t>推理时，最终结果可以由条件生成和无条件生成的线性组合获得，生成效果可以引导系数可以调节，控制生成样本的逼真性和多样性的平衡。</a:t>
            </a:r>
            <a:endParaRPr lang="zh-CN" altLang="en-US"/>
          </a:p>
        </p:txBody>
      </p:sp>
      <p:pic>
        <p:nvPicPr>
          <p:cNvPr id="4" name="图片 3"/>
          <p:cNvPicPr>
            <a:picLocks noChangeAspect="1"/>
          </p:cNvPicPr>
          <p:nvPr>
            <p:custDataLst>
              <p:tags r:id="rId3"/>
            </p:custDataLst>
          </p:nvPr>
        </p:nvPicPr>
        <p:blipFill>
          <a:blip r:embed="rId4"/>
          <a:stretch>
            <a:fillRect/>
          </a:stretch>
        </p:blipFill>
        <p:spPr>
          <a:xfrm>
            <a:off x="466090" y="1306830"/>
            <a:ext cx="5822950" cy="124460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COMMONDATA" val="eyJoZGlkIjoiMjM5MGE5MGFjZjEyZGU1Mjg2OTA0ZDAyMzI0MmEwZTI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Words>
  <Application>WPS 演示</Application>
  <PresentationFormat>宽屏</PresentationFormat>
  <Paragraphs>32</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任良</cp:lastModifiedBy>
  <cp:revision>184</cp:revision>
  <dcterms:created xsi:type="dcterms:W3CDTF">2019-06-19T02:08:00Z</dcterms:created>
  <dcterms:modified xsi:type="dcterms:W3CDTF">2023-07-18T07:03:00Z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57F010A4966749FA982A87D2EAA1574C_11</vt:lpwstr>
  </property>
</Properties>
</file>