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6" r:id="rId3"/>
    <p:sldId id="281" r:id="rId5"/>
    <p:sldId id="278" r:id="rId6"/>
    <p:sldId id="277" r:id="rId7"/>
    <p:sldId id="270" r:id="rId8"/>
    <p:sldId id="271" r:id="rId9"/>
    <p:sldId id="272" r:id="rId10"/>
    <p:sldId id="273" r:id="rId11"/>
    <p:sldId id="279" r:id="rId12"/>
    <p:sldId id="280" r:id="rId13"/>
    <p:sldId id="276" r:id="rId14"/>
    <p:sldId id="268" r:id="rId15"/>
    <p:sldId id="267" r:id="rId16"/>
    <p:sldId id="299" r:id="rId17"/>
    <p:sldId id="283" r:id="rId18"/>
    <p:sldId id="282" r:id="rId19"/>
    <p:sldId id="297" r:id="rId20"/>
    <p:sldId id="284" r:id="rId21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crosoft Office User" initials="Office [7]" lastIdx="1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2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174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6E71C-7BB1-4059-B0EA-41C81C07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6E71C-7BB1-4059-B0EA-41C81C07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6E71C-7BB1-4059-B0EA-41C81C07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6E71C-7BB1-4059-B0EA-41C81C07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6E71C-7BB1-4059-B0EA-41C81C07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6E71C-7BB1-4059-B0EA-41C81C07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6E71C-7BB1-4059-B0EA-41C81C07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6E71C-7BB1-4059-B0EA-41C81C07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6E71C-7BB1-4059-B0EA-41C81C07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6E71C-7BB1-4059-B0EA-41C81C07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6E71C-7BB1-4059-B0EA-41C81C07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6E71C-7BB1-4059-B0EA-41C81C07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6E71C-7BB1-4059-B0EA-41C81C07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6E71C-7BB1-4059-B0EA-41C81C07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6E71C-7BB1-4059-B0EA-41C81C07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6E71C-7BB1-4059-B0EA-41C81C07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6E71C-7BB1-4059-B0EA-41C81C07F0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image" Target="../media/image13.png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image" Target="../media/image12.png"/><Relationship Id="rId3" Type="http://schemas.openxmlformats.org/officeDocument/2006/relationships/tags" Target="../tags/tag115.xml"/><Relationship Id="rId2" Type="http://schemas.openxmlformats.org/officeDocument/2006/relationships/image" Target="../media/image11.png"/><Relationship Id="rId14" Type="http://schemas.openxmlformats.org/officeDocument/2006/relationships/notesSlide" Target="../notesSlides/notesSlide9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image" Target="../media/image14.png"/><Relationship Id="rId1" Type="http://schemas.openxmlformats.org/officeDocument/2006/relationships/tags" Target="../tags/tag1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tags" Target="../tags/tag132.xml"/><Relationship Id="rId7" Type="http://schemas.openxmlformats.org/officeDocument/2006/relationships/image" Target="../media/image17.png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image" Target="../media/image16.png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tags" Target="../tags/tag12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image" Target="../media/image19.png"/><Relationship Id="rId18" Type="http://schemas.openxmlformats.org/officeDocument/2006/relationships/notesSlide" Target="../notesSlides/notesSlide12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23.png"/><Relationship Id="rId15" Type="http://schemas.openxmlformats.org/officeDocument/2006/relationships/tags" Target="../tags/tag147.xml"/><Relationship Id="rId14" Type="http://schemas.openxmlformats.org/officeDocument/2006/relationships/image" Target="../media/image22.png"/><Relationship Id="rId13" Type="http://schemas.openxmlformats.org/officeDocument/2006/relationships/tags" Target="../tags/tag146.xml"/><Relationship Id="rId12" Type="http://schemas.openxmlformats.org/officeDocument/2006/relationships/image" Target="../media/image21.png"/><Relationship Id="rId11" Type="http://schemas.openxmlformats.org/officeDocument/2006/relationships/tags" Target="../tags/tag145.xml"/><Relationship Id="rId10" Type="http://schemas.openxmlformats.org/officeDocument/2006/relationships/tags" Target="../tags/tag144.xml"/><Relationship Id="rId1" Type="http://schemas.openxmlformats.org/officeDocument/2006/relationships/tags" Target="../tags/tag13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image" Target="../media/image8.png"/><Relationship Id="rId4" Type="http://schemas.openxmlformats.org/officeDocument/2006/relationships/tags" Target="../tags/tag150.xml"/><Relationship Id="rId3" Type="http://schemas.openxmlformats.org/officeDocument/2006/relationships/image" Target="../media/image3.png"/><Relationship Id="rId2" Type="http://schemas.openxmlformats.org/officeDocument/2006/relationships/tags" Target="../tags/tag149.xml"/><Relationship Id="rId18" Type="http://schemas.openxmlformats.org/officeDocument/2006/relationships/notesSlide" Target="../notesSlides/notesSlide13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158.xml"/><Relationship Id="rId15" Type="http://schemas.openxmlformats.org/officeDocument/2006/relationships/tags" Target="../tags/tag157.xml"/><Relationship Id="rId14" Type="http://schemas.openxmlformats.org/officeDocument/2006/relationships/image" Target="../media/image23.png"/><Relationship Id="rId13" Type="http://schemas.openxmlformats.org/officeDocument/2006/relationships/tags" Target="../tags/tag156.xml"/><Relationship Id="rId12" Type="http://schemas.openxmlformats.org/officeDocument/2006/relationships/tags" Target="../tags/tag155.xml"/><Relationship Id="rId11" Type="http://schemas.openxmlformats.org/officeDocument/2006/relationships/image" Target="../media/image25.png"/><Relationship Id="rId10" Type="http://schemas.openxmlformats.org/officeDocument/2006/relationships/tags" Target="../tags/tag154.xml"/><Relationship Id="rId1" Type="http://schemas.openxmlformats.org/officeDocument/2006/relationships/tags" Target="../tags/tag14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9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66.xml"/><Relationship Id="rId7" Type="http://schemas.openxmlformats.org/officeDocument/2006/relationships/tags" Target="../tags/tag165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image" Target="../media/image10.png"/><Relationship Id="rId10" Type="http://schemas.openxmlformats.org/officeDocument/2006/relationships/notesSlide" Target="../notesSlides/notesSlide15.xml"/><Relationship Id="rId1" Type="http://schemas.openxmlformats.org/officeDocument/2006/relationships/tags" Target="../tags/tag160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70.xml"/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" Type="http://schemas.openxmlformats.org/officeDocument/2006/relationships/tags" Target="../tags/tag167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image" Target="../media/image2.png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image" Target="../media/image2.png"/><Relationship Id="rId1" Type="http://schemas.openxmlformats.org/officeDocument/2006/relationships/tags" Target="../tags/tag8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image" Target="../media/image2.png"/><Relationship Id="rId1" Type="http://schemas.openxmlformats.org/officeDocument/2006/relationships/tags" Target="../tags/tag89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image" Target="../media/image2.png"/><Relationship Id="rId1" Type="http://schemas.openxmlformats.org/officeDocument/2006/relationships/tags" Target="../tags/tag9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image" Target="../media/image5.png"/><Relationship Id="rId5" Type="http://schemas.openxmlformats.org/officeDocument/2006/relationships/tags" Target="../tags/tag100.xml"/><Relationship Id="rId4" Type="http://schemas.openxmlformats.org/officeDocument/2006/relationships/image" Target="../media/image4.png"/><Relationship Id="rId3" Type="http://schemas.openxmlformats.org/officeDocument/2006/relationships/tags" Target="../tags/tag99.xml"/><Relationship Id="rId2" Type="http://schemas.openxmlformats.org/officeDocument/2006/relationships/image" Target="../media/image3.png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9.png"/><Relationship Id="rId16" Type="http://schemas.openxmlformats.org/officeDocument/2006/relationships/tags" Target="../tags/tag107.xml"/><Relationship Id="rId15" Type="http://schemas.openxmlformats.org/officeDocument/2006/relationships/image" Target="../media/image8.png"/><Relationship Id="rId14" Type="http://schemas.openxmlformats.org/officeDocument/2006/relationships/tags" Target="../tags/tag106.xml"/><Relationship Id="rId13" Type="http://schemas.openxmlformats.org/officeDocument/2006/relationships/image" Target="../media/image7.png"/><Relationship Id="rId12" Type="http://schemas.openxmlformats.org/officeDocument/2006/relationships/tags" Target="../tags/tag105.xml"/><Relationship Id="rId11" Type="http://schemas.openxmlformats.org/officeDocument/2006/relationships/image" Target="../media/image6.png"/><Relationship Id="rId10" Type="http://schemas.openxmlformats.org/officeDocument/2006/relationships/tags" Target="../tags/tag104.xml"/><Relationship Id="rId1" Type="http://schemas.openxmlformats.org/officeDocument/2006/relationships/tags" Target="../tags/tag9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image" Target="../media/image10.png"/><Relationship Id="rId1" Type="http://schemas.openxmlformats.org/officeDocument/2006/relationships/tags" Target="../tags/tag10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605790" y="2664460"/>
            <a:ext cx="10782300" cy="141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Source Sans Pro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sz="353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</a:rPr>
              <a:t>舞蹈风格迁移</a:t>
            </a:r>
            <a:endParaRPr lang="zh-CN" sz="353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55620" y="1337945"/>
            <a:ext cx="5253355" cy="28797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1020445"/>
            <a:ext cx="3689350" cy="2927350"/>
          </a:xfrm>
          <a:prstGeom prst="rect">
            <a:avLst/>
          </a:prstGeom>
        </p:spPr>
      </p:pic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182880" y="73025"/>
            <a:ext cx="1136840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Source Sans Pro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sz="200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</a:rPr>
              <a:t>Motion Puzzle: Arbitrary Motion Style Transfer by Body Part</a:t>
            </a:r>
            <a:endParaRPr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ext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138410" y="176530"/>
            <a:ext cx="125539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Source Sans Pro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200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</a:rPr>
              <a:t>-2022.6</a:t>
            </a:r>
            <a:endParaRPr lang="en-US" altLang="zh-CN"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4175" y="1020445"/>
            <a:ext cx="13176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BP</a:t>
            </a:r>
            <a:r>
              <a:rPr lang="en-US">
                <a:sym typeface="+mn-ea"/>
              </a:rPr>
              <a:t>AdaIN</a:t>
            </a:r>
            <a:endParaRPr lang="en-US" altLang="en-US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82880" y="4217670"/>
            <a:ext cx="4298950" cy="647700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1067435" y="4996815"/>
            <a:ext cx="13176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全局风格</a:t>
            </a:r>
            <a:endParaRPr lang="zh-CN" altLang="en-US"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781925" y="1506220"/>
            <a:ext cx="4356100" cy="271145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>
          <a:xfrm>
            <a:off x="8308975" y="1020445"/>
            <a:ext cx="13176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BP</a:t>
            </a:r>
            <a:r>
              <a:rPr lang="en-US">
                <a:sym typeface="+mn-ea"/>
              </a:rPr>
              <a:t>Atten</a:t>
            </a:r>
            <a:endParaRPr lang="en-US" altLang="en-US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9301480" y="4969510"/>
            <a:ext cx="13176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局部风格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182880" y="248920"/>
            <a:ext cx="940689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Source Sans Pro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sz="200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</a:rPr>
              <a:t>Autoregressive Stylized Motion Synthesis with Generative Flow</a:t>
            </a:r>
            <a:endParaRPr lang="zh-CN"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extBox 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567170" y="754380"/>
            <a:ext cx="125539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Source Sans Pro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200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</a:rPr>
              <a:t>-2021.6</a:t>
            </a:r>
            <a:endParaRPr lang="en-US" altLang="zh-CN"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82880" y="1384300"/>
            <a:ext cx="1110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ym typeface="+mn-ea"/>
              </a:rPr>
              <a:t>内容：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运动风格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angry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childlike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depressed</a:t>
            </a:r>
            <a:r>
              <a:rPr lang="zh-CN" altLang="en-US">
                <a:sym typeface="+mn-ea"/>
              </a:rPr>
              <a:t>等）从一个</a:t>
            </a:r>
            <a:r>
              <a:rPr lang="en-US" altLang="zh-CN">
                <a:sym typeface="+mn-ea"/>
              </a:rPr>
              <a:t>clipA</a:t>
            </a:r>
            <a:r>
              <a:rPr lang="zh-CN" altLang="en-US">
                <a:sym typeface="+mn-ea"/>
              </a:rPr>
              <a:t>转移动另一个</a:t>
            </a:r>
            <a:r>
              <a:rPr lang="en-US" altLang="zh-CN">
                <a:sym typeface="+mn-ea"/>
              </a:rPr>
              <a:t>clipB,</a:t>
            </a:r>
            <a:r>
              <a:rPr lang="zh-CN" altLang="en-US">
                <a:sym typeface="+mn-ea"/>
              </a:rPr>
              <a:t>并且</a:t>
            </a:r>
            <a:r>
              <a:rPr lang="en-US" altLang="zh-CN">
                <a:sym typeface="+mn-ea"/>
              </a:rPr>
              <a:t>ClipB</a:t>
            </a:r>
            <a:r>
              <a:rPr lang="zh-CN" altLang="en-US">
                <a:sym typeface="+mn-ea"/>
              </a:rPr>
              <a:t>的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运动内容</a:t>
            </a:r>
            <a:r>
              <a:rPr lang="zh-CN" altLang="en-US">
                <a:sym typeface="+mn-ea"/>
              </a:rPr>
              <a:t>不变</a:t>
            </a:r>
            <a:endParaRPr lang="en-US" altLang="zh-CN"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58445" y="2045335"/>
            <a:ext cx="666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ym typeface="+mn-ea"/>
              </a:rPr>
              <a:t>实现方法：</a:t>
            </a:r>
            <a:r>
              <a:rPr lang="en-US" altLang="zh-CN">
                <a:sym typeface="+mn-ea"/>
              </a:rPr>
              <a:t>Flow(</a:t>
            </a:r>
            <a:r>
              <a:rPr lang="zh-CN" altLang="en-US">
                <a:sym typeface="+mn-ea"/>
              </a:rPr>
              <a:t>推断</a:t>
            </a:r>
            <a:r>
              <a:rPr lang="en-US" altLang="zh-CN">
                <a:sym typeface="+mn-ea"/>
              </a:rPr>
              <a:t>)</a:t>
            </a:r>
            <a:endParaRPr lang="zh-CN" altLang="en-US"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58445" y="2736850"/>
            <a:ext cx="666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并未对舞蹈风格进行建模表示，而是由</a:t>
            </a:r>
            <a:r>
              <a:rPr lang="en-US" altLang="zh-CN">
                <a:sym typeface="+mn-ea"/>
              </a:rPr>
              <a:t>Flow</a:t>
            </a:r>
            <a:r>
              <a:rPr lang="zh-CN" altLang="en-US">
                <a:sym typeface="+mn-ea"/>
              </a:rPr>
              <a:t>模型推断</a:t>
            </a:r>
            <a:endParaRPr lang="en-US" altLang="zh-CN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16560" y="3408045"/>
            <a:ext cx="3600450" cy="29972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350385" y="358330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给定输入风格的运动S，其潜在代码可以由</a:t>
            </a:r>
            <a:r>
              <a:rPr lang="zh-CN" altLang="en-US">
                <a:sym typeface="+mn-ea"/>
              </a:rPr>
              <a:t>可逆流</a:t>
            </a:r>
            <a:r>
              <a:rPr lang="zh-CN" altLang="en-US"/>
              <a:t>有效地推断。然后，通过使用S的潜码、自回归上下文和C的控制信号来合成输出运动，将风格转移到输入内容运动C。 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330" b="6142"/>
          <a:stretch>
            <a:fillRect/>
          </a:stretch>
        </p:blipFill>
        <p:spPr>
          <a:xfrm>
            <a:off x="182880" y="2618740"/>
            <a:ext cx="9608185" cy="2319020"/>
          </a:xfrm>
          <a:prstGeom prst="rect">
            <a:avLst/>
          </a:prstGeom>
        </p:spPr>
      </p:pic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182880" y="248920"/>
            <a:ext cx="1146365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Source Sans Pro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sz="200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</a:rPr>
              <a:t>Dance Generation with Style Embedding: Learning and Transferring Latent</a:t>
            </a:r>
            <a:endParaRPr lang="zh-CN"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sz="200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</a:rPr>
              <a:t>Representations of Dance Style</a:t>
            </a:r>
            <a:endParaRPr lang="zh-CN"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ext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567170" y="754380"/>
            <a:ext cx="125539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Source Sans Pro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200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</a:rPr>
              <a:t>-2021.4</a:t>
            </a:r>
            <a:endParaRPr lang="en-US" altLang="zh-CN"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182880" y="1842770"/>
            <a:ext cx="76390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ym typeface="+mn-ea"/>
              </a:rPr>
              <a:t>风格表示：风格嵌入表示为</a:t>
            </a:r>
            <a:r>
              <a:rPr lang="zh-CN" b="1">
                <a:solidFill>
                  <a:srgbClr val="FF0000"/>
                </a:solidFill>
                <a:sym typeface="+mn-ea"/>
              </a:rPr>
              <a:t>原型模式的线性组合</a:t>
            </a:r>
            <a:r>
              <a:rPr lang="zh-CN">
                <a:sym typeface="+mn-ea"/>
              </a:rPr>
              <a:t>。原型模式是从真实舞蹈视频的整个语料库中学习的，并且这些原型模式的</a:t>
            </a:r>
            <a:r>
              <a:rPr lang="zh-CN" b="1">
                <a:solidFill>
                  <a:srgbClr val="FF0000"/>
                </a:solidFill>
                <a:sym typeface="+mn-ea"/>
              </a:rPr>
              <a:t>权重</a:t>
            </a:r>
            <a:r>
              <a:rPr lang="zh-CN">
                <a:sym typeface="+mn-ea"/>
              </a:rPr>
              <a:t>在它们的线性组合中的一个解指示了给定视频示例的</a:t>
            </a:r>
            <a:r>
              <a:rPr lang="zh-CN" b="1">
                <a:solidFill>
                  <a:srgbClr val="FF0000"/>
                </a:solidFill>
                <a:sym typeface="+mn-ea"/>
              </a:rPr>
              <a:t>特定舞蹈风格</a:t>
            </a:r>
            <a:r>
              <a:rPr lang="zh-CN">
                <a:sym typeface="+mn-ea"/>
              </a:rPr>
              <a:t>。</a:t>
            </a:r>
            <a:endParaRPr lang="zh-CN"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182880" y="1384300"/>
            <a:ext cx="666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ym typeface="+mn-ea"/>
              </a:rPr>
              <a:t>内容：对于同一段音乐输入，将</a:t>
            </a:r>
            <a:r>
              <a:rPr lang="en-US" altLang="zh-CN">
                <a:sym typeface="+mn-ea"/>
              </a:rPr>
              <a:t>hiphop</a:t>
            </a:r>
            <a:r>
              <a:rPr lang="zh-CN" altLang="en-US">
                <a:sym typeface="+mn-ea"/>
              </a:rPr>
              <a:t>转为</a:t>
            </a:r>
            <a:r>
              <a:rPr lang="en-US" altLang="zh-CN">
                <a:sym typeface="+mn-ea"/>
              </a:rPr>
              <a:t>ballet(</a:t>
            </a:r>
            <a:r>
              <a:rPr lang="zh-CN" altLang="en-US">
                <a:sym typeface="+mn-ea"/>
              </a:rPr>
              <a:t>不改变音乐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7970" y="5252085"/>
            <a:ext cx="2863850" cy="273050"/>
            <a:chOff x="2555" y="7776"/>
            <a:chExt cx="4510" cy="430"/>
          </a:xfrm>
        </p:grpSpPr>
        <p:pic>
          <p:nvPicPr>
            <p:cNvPr id="16" name="图片 15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2555" y="7776"/>
              <a:ext cx="1320" cy="430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/>
            <a:srcRect r="7803" b="19268"/>
            <a:stretch>
              <a:fillRect/>
            </a:stretch>
          </p:blipFill>
          <p:spPr>
            <a:xfrm>
              <a:off x="3875" y="7776"/>
              <a:ext cx="3190" cy="331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578350" y="4213225"/>
            <a:ext cx="838200" cy="27305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82880" y="476440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两个连续运动帧之间的一阶差作为动态运动特征</a:t>
            </a:r>
            <a:endParaRPr lang="zh-CN" altLang="en-US"/>
          </a:p>
        </p:txBody>
      </p:sp>
      <p:sp>
        <p:nvSpPr>
          <p:cNvPr id="22" name="文本框 21"/>
          <p:cNvSpPr txBox="1"/>
          <p:nvPr>
            <p:custDataLst>
              <p:tags r:id="rId11"/>
            </p:custDataLst>
          </p:nvPr>
        </p:nvSpPr>
        <p:spPr>
          <a:xfrm>
            <a:off x="187960" y="561657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由运动编码器获取运动参考信号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166735" y="2689225"/>
            <a:ext cx="1485265" cy="212915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>
            <p:custDataLst>
              <p:tags r:id="rId12"/>
            </p:custDataLst>
          </p:nvPr>
        </p:nvSpPr>
        <p:spPr>
          <a:xfrm>
            <a:off x="8166735" y="2250440"/>
            <a:ext cx="28206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风格记忆的可学习矩阵</a:t>
            </a:r>
            <a:r>
              <a:rPr lang="en-US" altLang="zh-CN" b="1">
                <a:solidFill>
                  <a:srgbClr val="FF0000"/>
                </a:solidFill>
              </a:rPr>
              <a:t>W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>
            <p:custDataLst>
              <p:tags r:id="rId13"/>
            </p:custDataLst>
          </p:nvPr>
        </p:nvSpPr>
        <p:spPr>
          <a:xfrm>
            <a:off x="9791065" y="2689225"/>
            <a:ext cx="14998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训练时写入，</a:t>
            </a:r>
            <a:endParaRPr lang="zh-CN" altLang="en-US"/>
          </a:p>
          <a:p>
            <a:r>
              <a:rPr lang="zh-CN" altLang="en-US"/>
              <a:t>推理时读取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550535" y="5132705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计算参考信号和原型向量之间的相似性，以根据给定信号与每个原型向量的接近程度，以原型向量的线性组合的形式表示给定信号。加权每个原型向量对于当前风格的贡献。这些</a:t>
            </a:r>
            <a:r>
              <a:rPr lang="zh-CN" altLang="en-US" b="1">
                <a:solidFill>
                  <a:srgbClr val="FF0000"/>
                </a:solidFill>
              </a:rPr>
              <a:t>原型向量的加权和，即风格嵌入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9791065" y="3429000"/>
            <a:ext cx="233934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W</a:t>
            </a:r>
            <a:r>
              <a:rPr lang="zh-CN" altLang="en-US">
                <a:sym typeface="+mn-ea"/>
              </a:rPr>
              <a:t>的每行就是</a:t>
            </a:r>
            <a:r>
              <a:rPr lang="zh-CN" altLang="en-US" b="1">
                <a:solidFill>
                  <a:srgbClr val="FF0000"/>
                </a:solidFill>
                <a:effectLst/>
                <a:sym typeface="+mn-ea"/>
              </a:rPr>
              <a:t>原型向量</a:t>
            </a:r>
            <a:r>
              <a:rPr lang="en-US" altLang="zh-CN" b="1">
                <a:solidFill>
                  <a:srgbClr val="FF0000"/>
                </a:solidFill>
                <a:effectLst/>
                <a:sym typeface="+mn-ea"/>
              </a:rPr>
              <a:t>dw</a:t>
            </a:r>
            <a:r>
              <a:rPr lang="zh-CN" altLang="en-US">
                <a:sym typeface="+mn-ea"/>
              </a:rPr>
              <a:t>，任何给定的运动信号都可以表示为存储在W中的原型向量</a:t>
            </a:r>
            <a:r>
              <a:rPr lang="en-US" altLang="zh-CN">
                <a:sym typeface="+mn-ea"/>
              </a:rPr>
              <a:t>dw</a:t>
            </a:r>
            <a:r>
              <a:rPr lang="zh-CN" altLang="en-US">
                <a:sym typeface="+mn-ea"/>
              </a:rPr>
              <a:t>的线性组合</a:t>
            </a:r>
            <a:endParaRPr lang="zh-CN" altLang="en-US"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966075" y="1466850"/>
            <a:ext cx="39236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移动速度、移动方向等，都是常用来表征舞蹈风格的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00445" y="2780030"/>
            <a:ext cx="5451475" cy="3648710"/>
          </a:xfrm>
          <a:prstGeom prst="rect">
            <a:avLst/>
          </a:prstGeom>
        </p:spPr>
      </p:pic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182880" y="248920"/>
            <a:ext cx="790765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Source Sans Pro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sz="200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</a:rPr>
              <a:t>Dance Style Transfer with Cross-modal Transformer</a:t>
            </a:r>
            <a:endParaRPr lang="zh-CN"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ext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567170" y="754380"/>
            <a:ext cx="125539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Source Sans Pro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200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</a:rPr>
              <a:t>-2023.4</a:t>
            </a:r>
            <a:endParaRPr lang="en-US" altLang="zh-CN"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182880" y="1384300"/>
            <a:ext cx="666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ym typeface="+mn-ea"/>
              </a:rPr>
              <a:t>内容：对于同一段音乐输入，将</a:t>
            </a:r>
            <a:r>
              <a:rPr lang="en-US" altLang="zh-CN">
                <a:sym typeface="+mn-ea"/>
              </a:rPr>
              <a:t>hiphop</a:t>
            </a:r>
            <a:r>
              <a:rPr lang="zh-CN" altLang="en-US">
                <a:sym typeface="+mn-ea"/>
              </a:rPr>
              <a:t>转为</a:t>
            </a:r>
            <a:r>
              <a:rPr lang="en-US" altLang="zh-CN">
                <a:sym typeface="+mn-ea"/>
              </a:rPr>
              <a:t>ballet(</a:t>
            </a:r>
            <a:r>
              <a:rPr lang="zh-CN" altLang="en-US">
                <a:sym typeface="+mn-ea"/>
              </a:rPr>
              <a:t>不改变音乐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258445" y="2045335"/>
            <a:ext cx="666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ym typeface="+mn-ea"/>
              </a:rPr>
              <a:t>实现方法：</a:t>
            </a:r>
            <a:r>
              <a:rPr lang="en-US">
                <a:sym typeface="+mn-ea"/>
              </a:rPr>
              <a:t>CycleGAN</a:t>
            </a:r>
            <a:endParaRPr lang="en-US"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258445" y="2780030"/>
            <a:ext cx="666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并未对舞蹈风格进行建模表示，而是直接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二次生成</a:t>
            </a:r>
            <a:r>
              <a:rPr lang="zh-CN" altLang="en-US">
                <a:sym typeface="+mn-ea"/>
              </a:rPr>
              <a:t>转换</a:t>
            </a:r>
            <a:r>
              <a:rPr lang="en-US" altLang="zh-CN">
                <a:sym typeface="+mn-ea"/>
              </a:rPr>
              <a:t>    </a:t>
            </a:r>
            <a:endParaRPr lang="en-US" altLang="zh-CN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6005830" y="2780030"/>
            <a:ext cx="299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rgbClr val="FF0000"/>
                </a:solidFill>
                <a:sym typeface="+mn-ea"/>
              </a:rPr>
              <a:t>无法对未学习的风格转换</a:t>
            </a:r>
            <a:endParaRPr lang="zh-CN">
              <a:solidFill>
                <a:srgbClr val="FF0000"/>
              </a:solidFill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58445" y="3429000"/>
            <a:ext cx="4879975" cy="95250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10"/>
            </p:custDataLst>
          </p:nvPr>
        </p:nvSpPr>
        <p:spPr>
          <a:xfrm>
            <a:off x="258445" y="4596130"/>
            <a:ext cx="20681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600">
                <a:sym typeface="+mn-ea"/>
              </a:rPr>
              <a:t>为了保证内容不变：</a:t>
            </a:r>
            <a:endParaRPr lang="zh-CN" sz="1600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83540" y="4975860"/>
            <a:ext cx="2921000" cy="698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58445" y="5716905"/>
            <a:ext cx="3619500" cy="6858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304540" y="5313680"/>
            <a:ext cx="3454400" cy="622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182880" y="248920"/>
            <a:ext cx="790765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Source Sans Pro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sz="200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</a:rPr>
              <a:t>已有研究中的风格损失函数</a:t>
            </a:r>
            <a:endParaRPr lang="zh-CN"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82880" y="1384300"/>
            <a:ext cx="6663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1.</a:t>
            </a:r>
            <a:r>
              <a:rPr lang="zh-CN">
                <a:sym typeface="+mn-ea"/>
              </a:rPr>
              <a:t>风格三元组损失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42515" y="1381760"/>
            <a:ext cx="3587750" cy="6477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96000" y="13843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ym typeface="+mn-ea"/>
              </a:rPr>
              <a:t>风格三元组损失以更好的在隐空间中聚类风格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7015" y="222059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2.</a:t>
            </a:r>
            <a:r>
              <a:rPr lang="zh-CN">
                <a:sym typeface="+mn-ea"/>
              </a:rPr>
              <a:t>关节嵌入损失</a:t>
            </a:r>
            <a:endParaRPr lang="zh-CN" altLang="en-US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261870" y="2220595"/>
            <a:ext cx="2952750" cy="336550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6096000" y="2310130"/>
            <a:ext cx="4994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ym typeface="+mn-ea"/>
              </a:rPr>
              <a:t>关节嵌入损失以更好的聚类</a:t>
            </a:r>
            <a:r>
              <a:rPr lang="en-US" altLang="zh-CN">
                <a:sym typeface="+mn-ea"/>
              </a:rPr>
              <a:t>3d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2d</a:t>
            </a:r>
            <a:r>
              <a:rPr lang="zh-CN" altLang="en-US">
                <a:sym typeface="+mn-ea"/>
              </a:rPr>
              <a:t>风格输入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259080" y="305752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风格对比</a:t>
            </a:r>
            <a:r>
              <a:rPr lang="zh-CN">
                <a:sym typeface="+mn-ea"/>
              </a:rPr>
              <a:t>损失</a:t>
            </a:r>
            <a:endParaRPr lang="zh-CN" altLang="en-US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261870" y="2780030"/>
            <a:ext cx="2717800" cy="8953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143625" y="311277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解决不同风格类别之间的混淆问题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900045" y="5408930"/>
            <a:ext cx="4751705" cy="474345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293370" y="5408930"/>
            <a:ext cx="26530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5.</a:t>
            </a:r>
            <a:r>
              <a:rPr lang="zh-CN" altLang="en-US">
                <a:sym typeface="+mn-ea"/>
              </a:rPr>
              <a:t>基于</a:t>
            </a:r>
            <a:r>
              <a:rPr lang="en-US" altLang="zh-CN">
                <a:sym typeface="+mn-ea"/>
              </a:rPr>
              <a:t>Gram</a:t>
            </a:r>
            <a:r>
              <a:rPr lang="zh-CN" altLang="en-US">
                <a:sym typeface="+mn-ea"/>
              </a:rPr>
              <a:t>的风格</a:t>
            </a:r>
            <a:r>
              <a:rPr lang="zh-CN">
                <a:sym typeface="+mn-ea"/>
              </a:rPr>
              <a:t>损失</a:t>
            </a:r>
            <a:endParaRPr lang="zh-CN" altLang="en-US"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641600" y="4086860"/>
            <a:ext cx="3454400" cy="622300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15"/>
            </p:custDataLst>
          </p:nvPr>
        </p:nvSpPr>
        <p:spPr>
          <a:xfrm>
            <a:off x="293370" y="4086860"/>
            <a:ext cx="26530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循环一致性</a:t>
            </a:r>
            <a:r>
              <a:rPr lang="zh-CN">
                <a:sym typeface="+mn-ea"/>
              </a:rPr>
              <a:t>损失</a:t>
            </a:r>
            <a:endParaRPr lang="zh-CN" altLang="en-US"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16"/>
            </p:custDataLst>
          </p:nvPr>
        </p:nvSpPr>
        <p:spPr>
          <a:xfrm>
            <a:off x="6355080" y="408686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风格迁移中的内容不变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182880" y="248920"/>
            <a:ext cx="790765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Source Sans Pro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sz="200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</a:rPr>
              <a:t>已有研究中的风格迁移指标</a:t>
            </a:r>
            <a:endParaRPr lang="zh-CN"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82880" y="1384300"/>
            <a:ext cx="66636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1.SRA</a:t>
            </a:r>
            <a:r>
              <a:rPr lang="zh-CN" altLang="en-US">
                <a:sym typeface="+mn-ea"/>
              </a:rPr>
              <a:t>：风格分类器来预测运动的风格标签的分类器来测量风格化集合上的SRA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2.使具有相同样式标签的成对测试动作在长度上一致，以评估SC  </a:t>
            </a:r>
            <a:r>
              <a:rPr lang="zh-CN" altLang="en-US">
                <a:sym typeface="+mn-ea"/>
              </a:rPr>
              <a:t>（这个在舞蹈上不太现实）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3.MFD</a:t>
            </a:r>
            <a:r>
              <a:rPr lang="zh-CN" altLang="en-US">
                <a:sym typeface="+mn-ea"/>
              </a:rPr>
              <a:t>：使用真实舞蹈动作和生成的舞蹈动作之间的Fréchet距离。基于关节速度，加速度计算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90335" y="4045585"/>
            <a:ext cx="5652135" cy="27044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8615" y="1604010"/>
            <a:ext cx="85915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ym typeface="+mn-ea"/>
              </a:rPr>
              <a:t>内容：基于上述论文，舞蹈的风格迁移更多是舞蹈流派的改变，尝试是改变</a:t>
            </a:r>
            <a:r>
              <a:rPr lang="zh-CN" b="1">
                <a:solidFill>
                  <a:srgbClr val="FF0000"/>
                </a:solidFill>
                <a:sym typeface="+mn-ea"/>
              </a:rPr>
              <a:t>表演的情感</a:t>
            </a:r>
            <a:r>
              <a:rPr lang="zh-CN">
                <a:sym typeface="+mn-ea"/>
              </a:rPr>
              <a:t>：不同情感状态对统一舞蹈的不同演绎</a:t>
            </a:r>
            <a:endParaRPr lang="en-US" altLang="en-US"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511175" y="46101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ym typeface="+mn-ea"/>
              </a:rPr>
              <a:t>在运动中：风格迁移更多是迁移运动的情感</a:t>
            </a:r>
            <a:endParaRPr lang="en-US" altLang="en-US"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511175" y="92646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ym typeface="+mn-ea"/>
              </a:rPr>
              <a:t>在舞蹈中：</a:t>
            </a:r>
            <a:r>
              <a:rPr lang="zh-CN">
                <a:sym typeface="+mn-ea"/>
              </a:rPr>
              <a:t>风格迁移</a:t>
            </a:r>
            <a:r>
              <a:rPr lang="zh-CN">
                <a:sym typeface="+mn-ea"/>
              </a:rPr>
              <a:t>更多是迁移舞蹈的流派</a:t>
            </a:r>
            <a:endParaRPr lang="en-US" altLang="en-US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274955" y="3642995"/>
            <a:ext cx="859155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ym typeface="+mn-ea"/>
              </a:rPr>
              <a:t>预计实现方案：基于</a:t>
            </a:r>
            <a:r>
              <a:rPr lang="en-US" altLang="zh-CN">
                <a:sym typeface="+mn-ea"/>
              </a:rPr>
              <a:t>AdaIN,</a:t>
            </a:r>
            <a:r>
              <a:rPr lang="zh-CN" altLang="en-US">
                <a:sym typeface="+mn-ea"/>
              </a:rPr>
              <a:t>尤其是</a:t>
            </a:r>
            <a:r>
              <a:rPr lang="en-US" altLang="zh-CN">
                <a:sym typeface="+mn-ea"/>
              </a:rPr>
              <a:t>MotionPuzzle</a:t>
            </a:r>
            <a:r>
              <a:rPr lang="zh-CN" altLang="en-US">
                <a:sym typeface="+mn-ea"/>
              </a:rPr>
              <a:t>那篇，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至少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图卷积</a:t>
            </a:r>
            <a:r>
              <a:rPr lang="zh-CN" altLang="en-US">
                <a:sym typeface="+mn-ea"/>
              </a:rPr>
              <a:t>提取动作风格是值得学习的，具体生成式方法还需确定。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对于舞蹈来说：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Prototype Vector</a:t>
            </a:r>
            <a:r>
              <a:rPr lang="zh-CN" altLang="en-US">
                <a:sym typeface="+mn-ea"/>
              </a:rPr>
              <a:t>那篇也具有借鉴意义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如果要文本控制，可以引入</a:t>
            </a:r>
            <a:r>
              <a:rPr lang="en-US" altLang="zh-CN">
                <a:sym typeface="+mn-ea"/>
              </a:rPr>
              <a:t>TM2D</a:t>
            </a:r>
            <a:r>
              <a:rPr lang="zh-CN" altLang="en-US">
                <a:sym typeface="+mn-ea"/>
              </a:rPr>
              <a:t>，因为本身这一篇也是使用的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动作数据和舞蹈数据，正好也符合需求</a:t>
            </a:r>
            <a:endParaRPr lang="zh-CN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348615" y="2526030"/>
            <a:ext cx="85915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受</a:t>
            </a:r>
            <a:r>
              <a:rPr lang="en-US" altLang="zh-CN">
                <a:sym typeface="+mn-ea"/>
              </a:rPr>
              <a:t>MotionPuzzle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EDGE</a:t>
            </a:r>
            <a:r>
              <a:rPr lang="zh-CN" altLang="en-US">
                <a:sym typeface="+mn-ea"/>
              </a:rPr>
              <a:t>的启发</a:t>
            </a:r>
            <a:r>
              <a:rPr lang="zh-CN">
                <a:sym typeface="+mn-ea"/>
              </a:rPr>
              <a:t>，有没有可能比如左手跳的是芭蕾，右手是爵士，腿部动作又是国标舞？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就舞蹈风格迁移还是迁移舞蹈流派，但可以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指定不同部位的不同流派</a:t>
            </a:r>
            <a:r>
              <a:rPr lang="zh-CN" altLang="en-US">
                <a:sym typeface="+mn-ea"/>
              </a:rPr>
              <a:t>。并且加情感迁移也接入其中</a:t>
            </a:r>
            <a:endParaRPr lang="zh-CN" altLang="en-US">
              <a:sym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5121910" y="617855"/>
            <a:ext cx="768350" cy="146685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>
            <p:custDataLst>
              <p:tags r:id="rId7"/>
            </p:custDataLst>
          </p:nvPr>
        </p:nvCxnSpPr>
        <p:spPr>
          <a:xfrm flipV="1">
            <a:off x="5012055" y="939800"/>
            <a:ext cx="915035" cy="212090"/>
          </a:xfrm>
          <a:prstGeom prst="straightConnector1">
            <a:avLst/>
          </a:prstGeom>
          <a:ln w="222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6016625" y="617855"/>
            <a:ext cx="45885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000" b="1">
                <a:solidFill>
                  <a:srgbClr val="FF0000"/>
                </a:solidFill>
                <a:sym typeface="+mn-ea"/>
              </a:rPr>
              <a:t>舞蹈迁移：情感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+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流派</a:t>
            </a:r>
            <a:endParaRPr lang="zh-CN" altLang="en-US" sz="20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11175" y="46101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工作计划：</a:t>
            </a:r>
            <a:endParaRPr lang="zh-CN" altLang="en-US"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638175" y="4821555"/>
            <a:ext cx="98488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7.13-7.27</a:t>
            </a:r>
            <a:r>
              <a:rPr lang="zh-CN" altLang="en-US">
                <a:sym typeface="+mn-ea"/>
              </a:rPr>
              <a:t>：对于上述迁移，结合</a:t>
            </a:r>
            <a:r>
              <a:rPr lang="en-US" altLang="zh-CN">
                <a:sym typeface="+mn-ea"/>
              </a:rPr>
              <a:t>MotionPuzzle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BP</a:t>
            </a:r>
            <a:r>
              <a:rPr lang="en-US">
                <a:sym typeface="+mn-ea"/>
              </a:rPr>
              <a:t>Style</a:t>
            </a:r>
            <a:r>
              <a:rPr lang="zh-CN" altLang="en-US">
                <a:sym typeface="+mn-ea"/>
              </a:rPr>
              <a:t>、或者</a:t>
            </a:r>
            <a:r>
              <a:rPr lang="en-US" altLang="zh-CN">
                <a:sym typeface="+mn-ea"/>
              </a:rPr>
              <a:t>EDGE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Mask</a:t>
            </a:r>
            <a:r>
              <a:rPr lang="zh-CN" altLang="en-US">
                <a:sym typeface="+mn-ea"/>
              </a:rPr>
              <a:t>实现文本控制部分关节的风格（情感、动作）</a:t>
            </a:r>
            <a:r>
              <a:rPr lang="zh-CN" altLang="en-US">
                <a:sym typeface="+mn-ea"/>
              </a:rPr>
              <a:t>迁移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indent="457200"/>
            <a:r>
              <a:rPr lang="zh-CN" altLang="en-US">
                <a:sym typeface="+mn-ea"/>
              </a:rPr>
              <a:t>本阶段拟加入实现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文本控制风格迁移</a:t>
            </a:r>
            <a:endParaRPr lang="zh-CN" altLang="en-US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3"/>
            </p:custDataLst>
          </p:nvPr>
        </p:nvSpPr>
        <p:spPr>
          <a:xfrm>
            <a:off x="607060" y="3244850"/>
            <a:ext cx="97402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6.29-7.13</a:t>
            </a:r>
            <a:r>
              <a:rPr lang="zh-CN" altLang="en-US">
                <a:sym typeface="+mn-ea"/>
              </a:rPr>
              <a:t>：基于第一阶段工作的网络，接入流派迁移。但是数据集需要相应的舞蹈标签。不知道是基于</a:t>
            </a:r>
            <a:r>
              <a:rPr lang="en-US" altLang="zh-CN">
                <a:sym typeface="+mn-ea"/>
              </a:rPr>
              <a:t>AISTT++</a:t>
            </a:r>
            <a:r>
              <a:rPr lang="zh-CN" altLang="en-US">
                <a:sym typeface="+mn-ea"/>
              </a:rPr>
              <a:t>数据打标签，还是基于已有的数据。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indent="457200"/>
            <a:r>
              <a:rPr lang="zh-CN" altLang="en-US">
                <a:sym typeface="+mn-ea"/>
              </a:rPr>
              <a:t>本阶段拟加入实现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舞蹈流派迁移</a:t>
            </a:r>
            <a:r>
              <a:rPr lang="zh-CN" altLang="en-US">
                <a:sym typeface="+mn-ea"/>
              </a:rPr>
              <a:t>：比如</a:t>
            </a:r>
            <a:r>
              <a:rPr lang="en-US" altLang="zh-CN">
                <a:sym typeface="+mn-ea"/>
              </a:rPr>
              <a:t>poping</a:t>
            </a:r>
            <a:r>
              <a:rPr lang="zh-CN" altLang="en-US">
                <a:sym typeface="+mn-ea"/>
              </a:rPr>
              <a:t>转</a:t>
            </a:r>
            <a:r>
              <a:rPr lang="en-US" altLang="zh-CN">
                <a:sym typeface="+mn-ea"/>
              </a:rPr>
              <a:t>ballet</a:t>
            </a:r>
            <a:endParaRPr lang="en-US" altLang="zh-CN"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638175" y="1275080"/>
            <a:ext cx="97389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6.18-6.29</a:t>
            </a:r>
            <a:r>
              <a:rPr lang="zh-CN" altLang="en-US">
                <a:sym typeface="+mn-ea"/>
              </a:rPr>
              <a:t>：相关数据集处理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基于</a:t>
            </a:r>
            <a:r>
              <a:rPr lang="en-US" altLang="zh-CN">
                <a:sym typeface="+mn-ea"/>
              </a:rPr>
              <a:t>MotionPuzzle</a:t>
            </a:r>
            <a:r>
              <a:rPr lang="zh-CN" altLang="en-US">
                <a:sym typeface="+mn-ea"/>
              </a:rPr>
              <a:t>实现舞蹈中的情感迁移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先简单粗暴的将</a:t>
            </a:r>
            <a:r>
              <a:rPr lang="en-US" altLang="zh-CN">
                <a:sym typeface="+mn-ea"/>
              </a:rPr>
              <a:t>dance</a:t>
            </a:r>
            <a:r>
              <a:rPr lang="zh-CN" altLang="en-US">
                <a:sym typeface="+mn-ea"/>
              </a:rPr>
              <a:t>数据集作为</a:t>
            </a:r>
            <a:r>
              <a:rPr lang="en-US" altLang="zh-CN">
                <a:sym typeface="+mn-ea"/>
              </a:rPr>
              <a:t>cotent,motions</a:t>
            </a:r>
            <a:r>
              <a:rPr lang="zh-CN" altLang="en-US">
                <a:sym typeface="+mn-ea"/>
              </a:rPr>
              <a:t>数据集作为</a:t>
            </a:r>
            <a:r>
              <a:rPr lang="en-US" altLang="zh-CN">
                <a:sym typeface="+mn-ea"/>
              </a:rPr>
              <a:t>style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MotionPuzzle</a:t>
            </a:r>
            <a:r>
              <a:rPr lang="zh-CN" altLang="en-US">
                <a:sym typeface="+mn-ea"/>
              </a:rPr>
              <a:t>本身就是不配对的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indent="457200"/>
            <a:r>
              <a:rPr lang="zh-CN" altLang="en-US">
                <a:sym typeface="+mn-ea"/>
              </a:rPr>
              <a:t>本阶段尝试先用</a:t>
            </a:r>
            <a:r>
              <a:rPr lang="en-US" altLang="zh-CN">
                <a:sym typeface="+mn-ea"/>
              </a:rPr>
              <a:t>MotionPuzzle</a:t>
            </a:r>
            <a:r>
              <a:rPr lang="zh-CN" altLang="en-US">
                <a:sym typeface="+mn-ea"/>
              </a:rPr>
              <a:t>提供的开源动作数据集（打了风格标签）与</a:t>
            </a:r>
            <a:r>
              <a:rPr lang="en-US" altLang="zh-CN">
                <a:sym typeface="+mn-ea"/>
              </a:rPr>
              <a:t>AIST++</a:t>
            </a:r>
            <a:r>
              <a:rPr lang="zh-CN" altLang="en-US">
                <a:sym typeface="+mn-ea"/>
              </a:rPr>
              <a:t>一起</a:t>
            </a:r>
            <a:r>
              <a:rPr lang="zh-CN" altLang="en-US">
                <a:sym typeface="+mn-ea"/>
              </a:rPr>
              <a:t>训练，</a:t>
            </a:r>
            <a:endParaRPr lang="zh-CN" altLang="en-US">
              <a:sym typeface="+mn-ea"/>
            </a:endParaRPr>
          </a:p>
          <a:p>
            <a:pPr indent="457200"/>
            <a:r>
              <a:rPr lang="zh-CN" altLang="en-US">
                <a:sym typeface="+mn-ea"/>
              </a:rPr>
              <a:t>拟实现效果：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将动作中的情感迁移到舞蹈中</a:t>
            </a:r>
            <a:r>
              <a:rPr lang="zh-CN" altLang="en-US">
                <a:sym typeface="+mn-ea"/>
              </a:rPr>
              <a:t>：比如愤怒的</a:t>
            </a:r>
            <a:r>
              <a:rPr lang="en-US" altLang="zh-CN">
                <a:sym typeface="+mn-ea"/>
              </a:rPr>
              <a:t>poping</a:t>
            </a:r>
            <a:r>
              <a:rPr lang="zh-CN" altLang="en-US">
                <a:sym typeface="+mn-ea"/>
              </a:rPr>
              <a:t>、悲伤的</a:t>
            </a:r>
            <a:r>
              <a:rPr lang="zh-CN" altLang="en-US">
                <a:sym typeface="+mn-ea"/>
              </a:rPr>
              <a:t>芭蕾舞等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11175" y="46101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工作计划：</a:t>
            </a:r>
            <a:endParaRPr lang="zh-CN" altLang="en-US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38175" y="30607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8.8-8.15:</a:t>
            </a:r>
            <a:r>
              <a:rPr lang="zh-CN" altLang="en-US">
                <a:sym typeface="+mn-ea"/>
              </a:rPr>
              <a:t>总结目前相关工作，准备结题答辩</a:t>
            </a:r>
            <a:endParaRPr lang="zh-CN" altLang="en-US"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638175" y="1275080"/>
            <a:ext cx="97389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7.27-8.8</a:t>
            </a:r>
            <a:r>
              <a:rPr lang="zh-CN" altLang="en-US">
                <a:sym typeface="+mn-ea"/>
              </a:rPr>
              <a:t>：相关评价指标</a:t>
            </a:r>
            <a:r>
              <a:rPr lang="en-US">
                <a:sym typeface="+mn-ea"/>
              </a:rPr>
              <a:t>SRA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MFD</a:t>
            </a:r>
            <a:r>
              <a:rPr lang="zh-CN" altLang="en-US">
                <a:sym typeface="+mn-ea"/>
              </a:rPr>
              <a:t>以及已有开源的风格迁移网络（</a:t>
            </a:r>
            <a:r>
              <a:rPr lang="zh-CN" altLang="en-US">
                <a:sym typeface="+mn-ea"/>
              </a:rPr>
              <a:t>Unpaired Motion等</a:t>
            </a:r>
            <a:r>
              <a:rPr lang="zh-CN" altLang="en-US">
                <a:sym typeface="+mn-ea"/>
              </a:rPr>
              <a:t>）进行对比试验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indent="457200"/>
            <a:r>
              <a:rPr lang="zh-CN" altLang="en-US">
                <a:sym typeface="+mn-ea"/>
              </a:rPr>
              <a:t>本阶段拟实现效果：数据指标等对比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69570" y="66865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ym typeface="+mn-ea"/>
              </a:rPr>
              <a:t>风格定义：</a:t>
            </a:r>
            <a:endParaRPr lang="en-US" altLang="en-US"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847725" y="114681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ym typeface="+mn-ea"/>
              </a:rPr>
              <a:t>在运动中：更多是运动的情感</a:t>
            </a:r>
            <a:endParaRPr lang="en-US" altLang="en-US"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847725" y="162496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ym typeface="+mn-ea"/>
              </a:rPr>
              <a:t>在舞蹈中：更多是舞蹈的流派</a:t>
            </a:r>
            <a:endParaRPr lang="en-US" altLang="en-US"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443865" y="223774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ym typeface="+mn-ea"/>
              </a:rPr>
              <a:t>风格迁移：</a:t>
            </a:r>
            <a:r>
              <a:rPr>
                <a:sym typeface="+mn-ea"/>
              </a:rPr>
              <a:t>Gram Matrix</a:t>
            </a:r>
            <a:r>
              <a:rPr lang="zh-CN">
                <a:sym typeface="+mn-ea"/>
              </a:rPr>
              <a:t>、</a:t>
            </a:r>
            <a:r>
              <a:rPr lang="en-US">
                <a:sym typeface="+mn-ea"/>
              </a:rPr>
              <a:t>AdaIN</a:t>
            </a:r>
            <a:r>
              <a:rPr lang="zh-CN" altLang="en-US">
                <a:sym typeface="+mn-ea"/>
              </a:rPr>
              <a:t>、</a:t>
            </a:r>
            <a:r>
              <a:rPr lang="en-US">
                <a:sym typeface="+mn-ea"/>
              </a:rPr>
              <a:t>CycleGAN</a:t>
            </a:r>
            <a:endParaRPr lang="zh-CN" altLang="en-US"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414020" y="293243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ym typeface="+mn-ea"/>
              </a:rPr>
              <a:t>风格表示：位置、运动速度、运动方向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182880" y="248920"/>
            <a:ext cx="1136840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Source Sans Pro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sz="200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 Deep Learning Framework for Character Motion Synthesis and Editing</a:t>
            </a:r>
            <a:endParaRPr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extBox 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567170" y="754380"/>
            <a:ext cx="125539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Source Sans Pro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200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</a:rPr>
              <a:t>-2016.7</a:t>
            </a:r>
            <a:endParaRPr lang="en-US" altLang="zh-CN"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82880" y="1384300"/>
            <a:ext cx="11675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ym typeface="+mn-ea"/>
              </a:rPr>
              <a:t>内容：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运动风格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>
                <a:sym typeface="+mn-ea"/>
              </a:rPr>
              <a:t>angry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childlike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depressed</a:t>
            </a:r>
            <a:r>
              <a:rPr lang="zh-CN" altLang="en-US">
                <a:sym typeface="+mn-ea"/>
              </a:rPr>
              <a:t>等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）</a:t>
            </a:r>
            <a:r>
              <a:rPr lang="zh-CN" altLang="en-US">
                <a:sym typeface="+mn-ea"/>
              </a:rPr>
              <a:t>从一个</a:t>
            </a:r>
            <a:r>
              <a:rPr lang="en-US" altLang="zh-CN">
                <a:sym typeface="+mn-ea"/>
              </a:rPr>
              <a:t>clipA</a:t>
            </a:r>
            <a:r>
              <a:rPr lang="zh-CN" altLang="en-US">
                <a:sym typeface="+mn-ea"/>
              </a:rPr>
              <a:t>转移动另一个</a:t>
            </a:r>
            <a:r>
              <a:rPr lang="en-US" altLang="zh-CN">
                <a:sym typeface="+mn-ea"/>
              </a:rPr>
              <a:t>clipB,</a:t>
            </a:r>
            <a:r>
              <a:rPr lang="zh-CN" altLang="en-US">
                <a:sym typeface="+mn-ea"/>
              </a:rPr>
              <a:t>并且</a:t>
            </a:r>
            <a:r>
              <a:rPr lang="en-US" altLang="zh-CN">
                <a:sym typeface="+mn-ea"/>
              </a:rPr>
              <a:t>ClipB</a:t>
            </a:r>
            <a:r>
              <a:rPr lang="zh-CN" altLang="en-US">
                <a:sym typeface="+mn-ea"/>
              </a:rPr>
              <a:t>的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运动内容</a:t>
            </a:r>
            <a:r>
              <a:rPr lang="zh-CN" altLang="en-US">
                <a:sym typeface="+mn-ea"/>
              </a:rPr>
              <a:t>不变</a:t>
            </a:r>
            <a:endParaRPr lang="en-US" altLang="zh-CN"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82880" y="1864360"/>
            <a:ext cx="666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ym typeface="+mn-ea"/>
              </a:rPr>
              <a:t>实现方法：</a:t>
            </a:r>
            <a:r>
              <a:rPr>
                <a:sym typeface="+mn-ea"/>
              </a:rPr>
              <a:t>Gram Matrix</a:t>
            </a:r>
            <a:r>
              <a:rPr lang="en-US">
                <a:sym typeface="+mn-ea"/>
              </a:rPr>
              <a:t>,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隐空间中做风格迁移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182880" y="2310130"/>
            <a:ext cx="938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ym typeface="+mn-ea"/>
              </a:rPr>
              <a:t>风格表示：编码器提取</a:t>
            </a:r>
            <a:endParaRPr lang="en-US" altLang="zh-CN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2880" y="3072130"/>
            <a:ext cx="72218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做style transfer的时候，对于给定的style动画 </a:t>
            </a:r>
            <a:endParaRPr lang="zh-CN" altLang="en-US"/>
          </a:p>
          <a:p>
            <a:r>
              <a:rPr lang="zh-CN" altLang="en-US"/>
              <a:t> 和content动画 ，是从一个白噪声特征开始，计算该特征与style图的Gram Matrix距离，与content图则直接计算距离，对该距离做优化，从而生成包含各自style和content的动画。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82880" y="4891405"/>
            <a:ext cx="5930900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0370" y="2430780"/>
            <a:ext cx="9150350" cy="3409950"/>
          </a:xfrm>
          <a:prstGeom prst="rect">
            <a:avLst/>
          </a:prstGeom>
        </p:spPr>
      </p:pic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182880" y="248920"/>
            <a:ext cx="1136840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Source Sans Pro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sz="200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Unpaired Motion Style Transfer from Video to Animation</a:t>
            </a:r>
            <a:endParaRPr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endParaRPr lang="zh-CN"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ext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567170" y="754380"/>
            <a:ext cx="125539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Source Sans Pro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200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</a:rPr>
              <a:t>-2020.8</a:t>
            </a:r>
            <a:endParaRPr lang="en-US" altLang="zh-CN"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182880" y="1384300"/>
            <a:ext cx="11675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ym typeface="+mn-ea"/>
              </a:rPr>
              <a:t>内容：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运动风格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>
                <a:sym typeface="+mn-ea"/>
              </a:rPr>
              <a:t>angry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childlike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depressed</a:t>
            </a:r>
            <a:r>
              <a:rPr lang="zh-CN" altLang="en-US">
                <a:sym typeface="+mn-ea"/>
              </a:rPr>
              <a:t>等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）</a:t>
            </a:r>
            <a:r>
              <a:rPr lang="zh-CN" altLang="en-US">
                <a:sym typeface="+mn-ea"/>
              </a:rPr>
              <a:t>从一个</a:t>
            </a:r>
            <a:r>
              <a:rPr lang="en-US" altLang="zh-CN">
                <a:sym typeface="+mn-ea"/>
              </a:rPr>
              <a:t>clipA</a:t>
            </a:r>
            <a:r>
              <a:rPr lang="zh-CN" altLang="en-US">
                <a:sym typeface="+mn-ea"/>
              </a:rPr>
              <a:t>转移动另一个</a:t>
            </a:r>
            <a:r>
              <a:rPr lang="en-US" altLang="zh-CN">
                <a:sym typeface="+mn-ea"/>
              </a:rPr>
              <a:t>clipB,</a:t>
            </a:r>
            <a:r>
              <a:rPr lang="zh-CN" altLang="en-US">
                <a:sym typeface="+mn-ea"/>
              </a:rPr>
              <a:t>并且</a:t>
            </a:r>
            <a:r>
              <a:rPr lang="en-US" altLang="zh-CN">
                <a:sym typeface="+mn-ea"/>
              </a:rPr>
              <a:t>ClipB</a:t>
            </a:r>
            <a:r>
              <a:rPr lang="zh-CN" altLang="en-US">
                <a:sym typeface="+mn-ea"/>
              </a:rPr>
              <a:t>的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运动内容</a:t>
            </a:r>
            <a:r>
              <a:rPr lang="zh-CN" altLang="en-US">
                <a:sym typeface="+mn-ea"/>
              </a:rPr>
              <a:t>不变</a:t>
            </a:r>
            <a:endParaRPr lang="en-US" altLang="zh-CN"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182880" y="1871980"/>
            <a:ext cx="666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ym typeface="+mn-ea"/>
              </a:rPr>
              <a:t>实现方法：</a:t>
            </a:r>
            <a:r>
              <a:rPr lang="en-US" altLang="zh-CN">
                <a:sym typeface="+mn-ea"/>
              </a:rPr>
              <a:t>VQVAE</a:t>
            </a:r>
            <a:r>
              <a:rPr lang="zh-CN" altLang="en-US">
                <a:sym typeface="+mn-ea"/>
              </a:rPr>
              <a:t>、</a:t>
            </a:r>
            <a:r>
              <a:rPr lang="en-US">
                <a:sym typeface="+mn-ea"/>
              </a:rPr>
              <a:t>AdaIN</a:t>
            </a:r>
            <a:endParaRPr lang="en-US"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182880" y="2310130"/>
            <a:ext cx="938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ym typeface="+mn-ea"/>
              </a:rPr>
              <a:t>风格表示：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相对运动</a:t>
            </a:r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运动风格是不受时间变化的，且骨骼的位置变化能很好的表示风格</a:t>
            </a:r>
            <a:endParaRPr lang="zh-CN">
              <a:sym typeface="+mn-ea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372745" y="2678430"/>
            <a:ext cx="2686685" cy="169989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612140" y="5963285"/>
            <a:ext cx="14249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数据预处理</a:t>
            </a:r>
            <a:endParaRPr lang="zh-CN" altLang="en-US"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9"/>
            </p:custDataLst>
          </p:nvPr>
        </p:nvSpPr>
        <p:spPr>
          <a:xfrm>
            <a:off x="2854325" y="5954395"/>
            <a:ext cx="14249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动捕</a:t>
            </a:r>
            <a:r>
              <a:rPr lang="en-US" altLang="zh-CN">
                <a:sym typeface="+mn-ea"/>
              </a:rPr>
              <a:t>3d</a:t>
            </a:r>
            <a:r>
              <a:rPr lang="zh-CN" altLang="en-US">
                <a:sym typeface="+mn-ea"/>
              </a:rPr>
              <a:t>数据</a:t>
            </a:r>
            <a:endParaRPr lang="zh-CN" altLang="en-US"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5265420" y="5912485"/>
            <a:ext cx="28606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ym typeface="+mn-ea"/>
              </a:rPr>
              <a:t>随机相机视角、缩放</a:t>
            </a:r>
            <a:endParaRPr lang="zh-CN">
              <a:sym typeface="+mn-ea"/>
            </a:endParaRPr>
          </a:p>
        </p:txBody>
      </p:sp>
      <p:sp>
        <p:nvSpPr>
          <p:cNvPr id="20" name="右箭头 19"/>
          <p:cNvSpPr/>
          <p:nvPr>
            <p:custDataLst>
              <p:tags r:id="rId11"/>
            </p:custDataLst>
          </p:nvPr>
        </p:nvSpPr>
        <p:spPr>
          <a:xfrm>
            <a:off x="4279265" y="5954395"/>
            <a:ext cx="826770" cy="32639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>
            <p:custDataLst>
              <p:tags r:id="rId12"/>
            </p:custDataLst>
          </p:nvPr>
        </p:nvSpPr>
        <p:spPr>
          <a:xfrm>
            <a:off x="7539355" y="5912485"/>
            <a:ext cx="826770" cy="32639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>
            <p:custDataLst>
              <p:tags r:id="rId13"/>
            </p:custDataLst>
          </p:nvPr>
        </p:nvSpPr>
        <p:spPr>
          <a:xfrm>
            <a:off x="8515350" y="5883910"/>
            <a:ext cx="14249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2d</a:t>
            </a:r>
            <a:r>
              <a:rPr lang="zh-CN" altLang="en-US">
                <a:sym typeface="+mn-ea"/>
              </a:rPr>
              <a:t>投影数据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0370" y="1501140"/>
            <a:ext cx="9150350" cy="3409950"/>
          </a:xfrm>
          <a:prstGeom prst="rect">
            <a:avLst/>
          </a:prstGeom>
        </p:spPr>
      </p:pic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182880" y="248920"/>
            <a:ext cx="1136840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Source Sans Pro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sz="200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sz="200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Unpaired Motion Style Transfer from Video to Animation</a:t>
            </a:r>
            <a:endParaRPr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endParaRPr lang="zh-CN"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ext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567170" y="754380"/>
            <a:ext cx="125539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Source Sans Pro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200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</a:rPr>
              <a:t>-2020.8</a:t>
            </a:r>
            <a:endParaRPr lang="en-US" altLang="zh-CN"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375285" y="4382770"/>
            <a:ext cx="4961255" cy="145796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375285" y="5330190"/>
            <a:ext cx="96507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内容编码器：</a:t>
            </a:r>
            <a:r>
              <a:rPr lang="en-US" altLang="zh-CN"/>
              <a:t>1D</a:t>
            </a:r>
            <a:r>
              <a:rPr lang="zh-CN" altLang="en-US"/>
              <a:t>卷积，提取与时间相关的内容特征，使用</a:t>
            </a:r>
            <a:r>
              <a:rPr lang="en-US" altLang="zh-CN"/>
              <a:t>IN</a:t>
            </a:r>
            <a:r>
              <a:rPr lang="zh-CN" altLang="en-US"/>
              <a:t>，剥离风格特征（风格与时间无关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375285" y="4961890"/>
            <a:ext cx="86499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内容输入：</a:t>
            </a:r>
            <a:r>
              <a:rPr lang="en-US" altLang="zh-CN"/>
              <a:t>[</a:t>
            </a:r>
            <a:r>
              <a:rPr lang="zh-CN" altLang="en-US"/>
              <a:t>旋转特征，时间</a:t>
            </a:r>
            <a:r>
              <a:rPr lang="en-US" altLang="zh-CN"/>
              <a:t>]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75285" y="1398905"/>
            <a:ext cx="9150350" cy="3409950"/>
          </a:xfrm>
          <a:prstGeom prst="rect">
            <a:avLst/>
          </a:prstGeom>
        </p:spPr>
      </p:pic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182880" y="248920"/>
            <a:ext cx="1136840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Source Sans Pro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sz="200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sz="200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Unpaired Motion Style Transfer from Video to Animation</a:t>
            </a:r>
            <a:endParaRPr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endParaRPr lang="zh-CN"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ext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567170" y="754380"/>
            <a:ext cx="125539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Source Sans Pro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200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</a:rPr>
              <a:t>-2020.8</a:t>
            </a:r>
            <a:endParaRPr lang="en-US" altLang="zh-CN"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433070" y="1646555"/>
            <a:ext cx="4808220" cy="180657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330200" y="5029835"/>
            <a:ext cx="96507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风格编码器：论文中说</a:t>
            </a:r>
            <a:r>
              <a:rPr lang="en-US" altLang="zh-CN"/>
              <a:t>3d,2d</a:t>
            </a:r>
            <a:r>
              <a:rPr lang="zh-CN" altLang="en-US"/>
              <a:t>一起送进去，然后计算平均的</a:t>
            </a:r>
            <a:r>
              <a:rPr lang="en-US" altLang="zh-CN"/>
              <a:t>style</a:t>
            </a:r>
            <a:r>
              <a:rPr lang="zh-CN" altLang="en-US"/>
              <a:t>特征。实际代码中作者用的是偶数次</a:t>
            </a:r>
            <a:r>
              <a:rPr lang="en-US" altLang="zh-CN"/>
              <a:t>3d,</a:t>
            </a:r>
            <a:r>
              <a:rPr lang="zh-CN" altLang="en-US"/>
              <a:t>奇数次</a:t>
            </a:r>
            <a:r>
              <a:rPr lang="en-US" altLang="zh-CN"/>
              <a:t>2d</a:t>
            </a:r>
            <a:r>
              <a:rPr lang="zh-CN" altLang="en-US"/>
              <a:t>交叉进行</a:t>
            </a:r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330200" y="4581525"/>
            <a:ext cx="86499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风格输入：</a:t>
            </a:r>
            <a:r>
              <a:rPr lang="en-US" altLang="zh-CN"/>
              <a:t>3d:[</a:t>
            </a:r>
            <a:r>
              <a:rPr lang="zh-CN" altLang="en-US"/>
              <a:t>位置特征，时间</a:t>
            </a:r>
            <a:r>
              <a:rPr lang="en-US" altLang="zh-CN"/>
              <a:t>]   2d:[</a:t>
            </a:r>
            <a:r>
              <a:rPr lang="zh-CN" altLang="en-US"/>
              <a:t>视角，位置特征，时间</a:t>
            </a:r>
            <a:r>
              <a:rPr lang="en-US" altLang="zh-CN"/>
              <a:t>]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5910" y="1179830"/>
            <a:ext cx="9150350" cy="3409950"/>
          </a:xfrm>
          <a:prstGeom prst="rect">
            <a:avLst/>
          </a:prstGeom>
        </p:spPr>
      </p:pic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182880" y="248920"/>
            <a:ext cx="1136840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Source Sans Pro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sz="200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Unpaired Motion Style Transfer from Video to Animation</a:t>
            </a:r>
            <a:endParaRPr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endParaRPr lang="zh-CN"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ext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567170" y="754380"/>
            <a:ext cx="125539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Source Sans Pro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200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</a:rPr>
              <a:t>-2020.8</a:t>
            </a:r>
            <a:endParaRPr lang="en-US" altLang="zh-CN"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352425" y="4730115"/>
            <a:ext cx="96507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解码器：具有</a:t>
            </a:r>
            <a:r>
              <a:rPr lang="en-US" altLang="zh-CN"/>
              <a:t>AdaIN</a:t>
            </a:r>
            <a:r>
              <a:rPr lang="zh-CN" altLang="en-US"/>
              <a:t>的残差块组成，将风格编码和内容编码融合重新生成动作</a:t>
            </a:r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5142230" y="1710690"/>
            <a:ext cx="1958975" cy="279844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33475" y="2724150"/>
            <a:ext cx="3587750" cy="6477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250180" y="2833370"/>
            <a:ext cx="6941820" cy="34093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t="8190"/>
          <a:stretch>
            <a:fillRect/>
          </a:stretch>
        </p:blipFill>
        <p:spPr>
          <a:xfrm>
            <a:off x="212725" y="3274060"/>
            <a:ext cx="6442075" cy="277622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488315" y="6130925"/>
            <a:ext cx="4994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ym typeface="+mn-ea"/>
              </a:rPr>
              <a:t>风格三元组损失以更好的在隐空间中聚类风格</a:t>
            </a:r>
            <a:endParaRPr lang="en-US" altLang="zh-CN"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6817360" y="6174105"/>
            <a:ext cx="4994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sym typeface="+mn-ea"/>
              </a:rPr>
              <a:t>关节嵌入损失以更好的聚类</a:t>
            </a:r>
            <a:r>
              <a:rPr lang="en-US" altLang="zh-CN">
                <a:sym typeface="+mn-ea"/>
              </a:rPr>
              <a:t>3d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2d</a:t>
            </a:r>
            <a:r>
              <a:rPr lang="zh-CN" altLang="en-US">
                <a:sym typeface="+mn-ea"/>
              </a:rPr>
              <a:t>风格输入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483870" y="520700"/>
            <a:ext cx="96507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损失函数：</a:t>
            </a:r>
            <a:r>
              <a:rPr lang="zh-CN"/>
              <a:t>对抗损失，重构损失，关节嵌入损失（</a:t>
            </a:r>
            <a:r>
              <a:rPr lang="en-US" altLang="zh-CN"/>
              <a:t>3d</a:t>
            </a:r>
            <a:r>
              <a:rPr lang="zh-CN" altLang="en-US"/>
              <a:t>投影到</a:t>
            </a:r>
            <a:r>
              <a:rPr lang="en-US" altLang="zh-CN"/>
              <a:t>2d</a:t>
            </a:r>
            <a:r>
              <a:rPr lang="zh-CN" altLang="en-US"/>
              <a:t>时风格差异带来的损失</a:t>
            </a:r>
            <a:r>
              <a:rPr lang="zh-CN"/>
              <a:t>）、风格三元组损失、特征匹配损失（判别器）</a:t>
            </a:r>
            <a:endParaRPr lang="zh-CN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3870" y="2117090"/>
            <a:ext cx="3812540" cy="4165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83870" y="1228725"/>
            <a:ext cx="4085590" cy="7467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478395" y="2879725"/>
            <a:ext cx="2952750" cy="3365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858385" y="1123950"/>
            <a:ext cx="3778250" cy="635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6230" y="2323465"/>
            <a:ext cx="8997950" cy="4305300"/>
          </a:xfrm>
          <a:prstGeom prst="rect">
            <a:avLst/>
          </a:prstGeom>
        </p:spPr>
      </p:pic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182880" y="73025"/>
            <a:ext cx="1136840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Source Sans Pro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sz="200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</a:rPr>
              <a:t>Motion Puzzle: Arbitrary Motion Style Transfer by Body Part</a:t>
            </a:r>
            <a:endParaRPr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ext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138410" y="176530"/>
            <a:ext cx="125539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Source Sans Pro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ource Sans Pro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ource Sans Pr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ource Sans Pr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ource Sans Pro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ource Sans Pro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2000" b="1" spc="171" dirty="0">
                <a:solidFill>
                  <a:srgbClr val="6C3573"/>
                </a:solidFill>
                <a:latin typeface="微软雅黑" panose="020B0503020204020204" charset="-122"/>
                <a:ea typeface="微软雅黑" panose="020B0503020204020204" charset="-122"/>
              </a:rPr>
              <a:t>-2022.6</a:t>
            </a:r>
            <a:endParaRPr lang="en-US" altLang="zh-CN" sz="2000" b="1" spc="171" dirty="0">
              <a:solidFill>
                <a:srgbClr val="6C357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182880" y="885190"/>
            <a:ext cx="11675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ym typeface="+mn-ea"/>
              </a:rPr>
              <a:t>内容：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运动风格</a:t>
            </a:r>
            <a:r>
              <a:rPr lang="zh-CN" altLang="en-US">
                <a:sym typeface="+mn-ea"/>
              </a:rPr>
              <a:t>从一个</a:t>
            </a:r>
            <a:r>
              <a:rPr lang="en-US" altLang="zh-CN">
                <a:sym typeface="+mn-ea"/>
              </a:rPr>
              <a:t>clipA</a:t>
            </a:r>
            <a:r>
              <a:rPr lang="zh-CN" altLang="en-US">
                <a:sym typeface="+mn-ea"/>
              </a:rPr>
              <a:t>转移动另一个</a:t>
            </a:r>
            <a:r>
              <a:rPr lang="en-US" altLang="zh-CN">
                <a:sym typeface="+mn-ea"/>
              </a:rPr>
              <a:t>clipB,</a:t>
            </a:r>
            <a:r>
              <a:rPr lang="zh-CN" altLang="en-US">
                <a:sym typeface="+mn-ea"/>
              </a:rPr>
              <a:t>并且</a:t>
            </a:r>
            <a:r>
              <a:rPr lang="en-US" altLang="zh-CN">
                <a:sym typeface="+mn-ea"/>
              </a:rPr>
              <a:t>ClipB</a:t>
            </a:r>
            <a:r>
              <a:rPr lang="zh-CN" altLang="en-US">
                <a:sym typeface="+mn-ea"/>
              </a:rPr>
              <a:t>的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运动内容</a:t>
            </a:r>
            <a:r>
              <a:rPr lang="zh-CN" altLang="en-US">
                <a:sym typeface="+mn-ea"/>
              </a:rPr>
              <a:t>不变，并且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转移的部位可自定义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182880" y="1371600"/>
            <a:ext cx="666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ym typeface="+mn-ea"/>
              </a:rPr>
              <a:t>实现方法：</a:t>
            </a:r>
            <a:r>
              <a:rPr lang="en-US" altLang="zh-CN">
                <a:sym typeface="+mn-ea"/>
              </a:rPr>
              <a:t>BP</a:t>
            </a:r>
            <a:r>
              <a:rPr lang="en-US">
                <a:sym typeface="+mn-ea"/>
              </a:rPr>
              <a:t>AdaIN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GCN</a:t>
            </a:r>
            <a:endParaRPr lang="en-US" altLang="zh-CN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5779770" y="1443355"/>
            <a:ext cx="9387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ym typeface="+mn-ea"/>
              </a:rPr>
              <a:t>整体上和上一篇论文相似，不同在于是</a:t>
            </a:r>
            <a:r>
              <a:rPr lang="en-US" altLang="zh-CN">
                <a:sym typeface="+mn-ea"/>
              </a:rPr>
              <a:t>Body Part</a:t>
            </a:r>
            <a:endParaRPr lang="en-US" altLang="zh-CN"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241300" y="1883410"/>
            <a:ext cx="11709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ym typeface="+mn-ea"/>
              </a:rPr>
              <a:t>skeleton数据是带有拓扑结构的数据</a:t>
            </a:r>
            <a:r>
              <a:rPr lang="en-US">
                <a:sym typeface="+mn-ea"/>
              </a:rPr>
              <a:t>,</a:t>
            </a:r>
            <a:r>
              <a:rPr lang="zh-CN" altLang="en-US">
                <a:sym typeface="+mn-ea"/>
              </a:rPr>
              <a:t>而之前的工作只做了时序上的卷积，而作者用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图卷积</a:t>
            </a:r>
            <a:r>
              <a:rPr lang="zh-CN" altLang="en-US">
                <a:sym typeface="+mn-ea"/>
              </a:rPr>
              <a:t>，保留骨骼的拓扑结构</a:t>
            </a:r>
            <a:endParaRPr lang="zh-CN" altLang="en-US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48040" y="2761615"/>
            <a:ext cx="24949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也更好提取运动风格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COMMONDATA" val="eyJoZGlkIjoiMjM5MGE5MGFjZjEyZGU1Mjg2OTA0ZDAyMzI0MmEwZTIifQ=="/>
  <p:tag name="KSO_WPP_MARK_KEY" val="4769caa5-9654-4b30-87da-1838872a8066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3354</Words>
  <Application>WPS 演示</Application>
  <PresentationFormat>宽屏</PresentationFormat>
  <Paragraphs>223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Wingdings</vt:lpstr>
      <vt:lpstr>Source Sans Pro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任良</cp:lastModifiedBy>
  <cp:revision>229</cp:revision>
  <dcterms:created xsi:type="dcterms:W3CDTF">2019-06-19T02:08:00Z</dcterms:created>
  <dcterms:modified xsi:type="dcterms:W3CDTF">2023-06-19T02:14:38Z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7080F2F754014CDAB3F69E8234F7E801_11</vt:lpwstr>
  </property>
</Properties>
</file>